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7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6F50B-C470-46EE-BE5F-0A1FAAF4CA22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623A7-43F0-4C1E-BC31-F96ADD87A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26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FB34F81-DD69-4B2B-9500-62B5F04CD6F1}" type="slidenum">
              <a:rPr lang="en-US" altLang="en-US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3627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42913" y="103188"/>
            <a:ext cx="8243887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C01CC-6685-42CC-A7CC-C9E79002E9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1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4"/>
          <p:cNvGrpSpPr>
            <a:grpSpLocks/>
          </p:cNvGrpSpPr>
          <p:nvPr/>
        </p:nvGrpSpPr>
        <p:grpSpPr bwMode="auto">
          <a:xfrm>
            <a:off x="0" y="0"/>
            <a:ext cx="9372600" cy="7086600"/>
            <a:chOff x="0" y="-10"/>
            <a:chExt cx="5760" cy="4330"/>
          </a:xfrm>
        </p:grpSpPr>
        <p:pic>
          <p:nvPicPr>
            <p:cNvPr id="4108" name="Picture 25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9" name="Picture 26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0" name="Picture 27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1" name="Picture 28" descr="Animate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99" name="Picture 33" descr="flora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58863"/>
            <a:ext cx="822325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6781800" cy="1582738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8A2EC"/>
              </a:extrusionClr>
            </a:sp3d>
          </a:bodyPr>
          <a:lstStyle/>
          <a:p>
            <a:pPr algn="ctr"/>
            <a:r>
              <a:rPr lang="vi-VN" sz="4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Phòng GD&amp;ĐT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Long </a:t>
            </a:r>
            <a:r>
              <a:rPr lang="en-US" sz="4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Biên</a:t>
            </a:r>
            <a:endParaRPr lang="vi-VN" sz="4000" b="1" kern="10" dirty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+mj-lt"/>
              <a:cs typeface="Times New Roman"/>
            </a:endParaRPr>
          </a:p>
          <a:p>
            <a:pPr algn="ctr"/>
            <a:r>
              <a:rPr lang="vi-VN" sz="4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Trường Tiểu học </a:t>
            </a:r>
            <a:r>
              <a:rPr lang="en-US" sz="4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Ái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 </a:t>
            </a:r>
            <a:r>
              <a:rPr lang="en-US" sz="4000" b="1" kern="10" dirty="0" err="1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Mộ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+mj-lt"/>
                <a:cs typeface="Times New Roman"/>
              </a:rPr>
              <a:t> B</a:t>
            </a:r>
          </a:p>
        </p:txBody>
      </p:sp>
      <p:sp>
        <p:nvSpPr>
          <p:cNvPr id="63526" name="WordArt 38"/>
          <p:cNvSpPr>
            <a:spLocks noChangeArrowheads="1" noChangeShapeType="1" noTextEdit="1"/>
          </p:cNvSpPr>
          <p:nvPr/>
        </p:nvSpPr>
        <p:spPr bwMode="auto">
          <a:xfrm>
            <a:off x="3276600" y="5105400"/>
            <a:ext cx="2590800" cy="838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4102" name="Picture 58" descr="WhitecornerFlow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47" name="Picture 59" descr="three-violet-flow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94360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688" name="Rectangle 200"/>
          <p:cNvSpPr>
            <a:spLocks noChangeArrowheads="1"/>
          </p:cNvSpPr>
          <p:nvPr/>
        </p:nvSpPr>
        <p:spPr bwMode="auto">
          <a:xfrm>
            <a:off x="2667000" y="2243932"/>
            <a:ext cx="52879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689" name="Rectangle 201"/>
          <p:cNvSpPr>
            <a:spLocks noChangeArrowheads="1"/>
          </p:cNvSpPr>
          <p:nvPr/>
        </p:nvSpPr>
        <p:spPr bwMode="auto">
          <a:xfrm>
            <a:off x="1630362" y="3583705"/>
            <a:ext cx="6324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 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BÀI: THỦY TINH</a:t>
            </a:r>
          </a:p>
        </p:txBody>
      </p:sp>
      <p:pic>
        <p:nvPicPr>
          <p:cNvPr id="4107" name="Picture 215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61646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3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6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63526" grpId="0" animBg="1"/>
      <p:bldP spid="63688" grpId="0"/>
      <p:bldP spid="636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ligh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80772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80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674908" y="614827"/>
            <a:ext cx="777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i="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992041" y="1292225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935038" y="3040063"/>
            <a:ext cx="708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668338" y="3231230"/>
            <a:ext cx="762000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tin SGK-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5487988" y="1912938"/>
            <a:ext cx="3751262" cy="1263650"/>
          </a:xfrm>
          <a:prstGeom prst="cloud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5691" y="1974386"/>
            <a:ext cx="47293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990600" y="4343400"/>
            <a:ext cx="45783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40436" y="2574926"/>
            <a:ext cx="41529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90600" y="3144837"/>
            <a:ext cx="5029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3772021"/>
            <a:ext cx="52197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67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35848" grpId="0"/>
      <p:bldP spid="35852" grpId="0"/>
      <p:bldP spid="35852" grpId="1"/>
      <p:bldP spid="2" grpId="0" animBg="1"/>
      <p:bldP spid="2" grpId="1" animBg="1"/>
      <p:bldP spid="3" grpId="0"/>
      <p:bldP spid="4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914400" y="2239963"/>
            <a:ext cx="77724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914400" y="2438400"/>
            <a:ext cx="7734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chắn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800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6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/>
      <p:bldP spid="48137" grpId="1"/>
      <p:bldP spid="481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1066800" y="1524000"/>
            <a:ext cx="6934200" cy="28194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40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altLang="en-US" sz="4000" i="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altLang="en-US" sz="40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000" i="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vi-VN" altLang="en-US" sz="4000" i="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7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192088" y="1447800"/>
            <a:ext cx="9144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Font typeface="Wingdings" pitchFamily="2" charset="2"/>
              <a:buChar char="¯"/>
            </a:pPr>
            <a:r>
              <a:rPr lang="en-US" altLang="en-US" sz="3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sự khác nhau giữa thủy tinh</a:t>
            </a:r>
          </a:p>
          <a:p>
            <a:pPr algn="ctr" eaLnBrk="1" hangingPunct="1"/>
            <a:r>
              <a:rPr lang="en-US" altLang="en-US" sz="3200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thường và thủy tinh chất lượng cao.</a:t>
            </a:r>
            <a:r>
              <a:rPr lang="en-US" altLang="en-US" sz="3200" i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>
              <a:solidFill>
                <a:srgbClr val="FF33CC"/>
              </a:solidFill>
              <a:latin typeface=".VnTime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6271"/>
              </p:ext>
            </p:extLst>
          </p:nvPr>
        </p:nvGraphicFramePr>
        <p:xfrm>
          <a:off x="914400" y="1219200"/>
          <a:ext cx="7315200" cy="4079968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37189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2686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suốt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cứng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dễ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chịu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lạnh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bền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khó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vỡ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81" marB="4568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695416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1710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4" name="Text Box 6"/>
          <p:cNvSpPr txBox="1">
            <a:spLocks noChangeArrowheads="1"/>
          </p:cNvSpPr>
          <p:nvPr/>
        </p:nvSpPr>
        <p:spPr bwMode="auto">
          <a:xfrm>
            <a:off x="381000" y="3048000"/>
            <a:ext cx="8153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0" dirty="0">
                <a:solidFill>
                  <a:srgbClr val="0000FF"/>
                </a:solidFill>
                <a:latin typeface="Times New Roman" pitchFamily="18" charset="0"/>
                <a:sym typeface="Wingdings" pitchFamily="2" charset="2"/>
              </a:rPr>
              <a:t>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Nhận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phiếu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bài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tập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sym typeface="Wingdings" pitchFamily="2" charset="2"/>
              </a:rPr>
              <a:t>,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tin SGK-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vốn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b="1" dirty="0">
              <a:solidFill>
                <a:srgbClr val="FF33CC"/>
              </a:solidFill>
              <a:latin typeface=".VnTime" pitchFamily="34" charset="0"/>
            </a:endParaRPr>
          </a:p>
        </p:txBody>
      </p:sp>
      <p:sp>
        <p:nvSpPr>
          <p:cNvPr id="2" name="Oval Callout 1"/>
          <p:cNvSpPr/>
          <p:nvPr/>
        </p:nvSpPr>
        <p:spPr bwMode="auto">
          <a:xfrm>
            <a:off x="3505200" y="0"/>
            <a:ext cx="5638800" cy="1447800"/>
          </a:xfrm>
          <a:prstGeom prst="wedgeEllipseCallout">
            <a:avLst>
              <a:gd name="adj1" fmla="val -35653"/>
              <a:gd name="adj2" fmla="val 79460"/>
            </a:avLst>
          </a:prstGeom>
          <a:solidFill>
            <a:srgbClr val="FF0000"/>
          </a:solidFill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Hoạt động </a:t>
            </a:r>
            <a:r>
              <a:rPr lang="en-US" sz="3600" b="1" dirty="0" err="1">
                <a:solidFill>
                  <a:srgbClr val="FFFF00"/>
                </a:solidFill>
                <a:latin typeface="Times New Roman" pitchFamily="18" charset="0"/>
                <a:cs typeface="+mn-cs"/>
              </a:rPr>
              <a:t>nhóm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+mn-cs"/>
              </a:rPr>
              <a:t> 4</a:t>
            </a:r>
          </a:p>
          <a:p>
            <a:pPr algn="ctr">
              <a:defRPr/>
            </a:pPr>
            <a:endParaRPr lang="en-US" sz="3600" b="1" dirty="0">
              <a:solidFill>
                <a:srgbClr val="FFFF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752600"/>
            <a:ext cx="594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III.Công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3310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4" grpId="0"/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166" name="Group 30"/>
          <p:cNvGraphicFramePr>
            <a:graphicFrameLocks noGrp="1"/>
          </p:cNvGraphicFramePr>
          <p:nvPr>
            <p:ph/>
          </p:nvPr>
        </p:nvGraphicFramePr>
        <p:xfrm>
          <a:off x="228600" y="609600"/>
          <a:ext cx="8763000" cy="6050147"/>
        </p:xfrm>
        <a:graphic>
          <a:graphicData uri="http://schemas.openxmlformats.org/drawingml/2006/table">
            <a:tbl>
              <a:tblPr/>
              <a:tblGrid>
                <a:gridCol w="426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528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THƯỜNG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THỦY TINH CHẤT LƯỢNG CAO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680">
                <a:tc>
                  <a:txBody>
                    <a:bodyPr/>
                    <a:lstStyle/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sản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xuất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chai, lọ, li,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cốc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đeo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mắt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…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Công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làm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dụng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cụ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nghiệm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̀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dùng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y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tê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́,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kính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máy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ảnh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ống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nhòm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nồi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nấu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lò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vi </a:t>
                      </a:r>
                      <a:r>
                        <a:rPr kumimoji="0" lang="en-US" sz="36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sóng</a:t>
                      </a: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… </a:t>
                      </a:r>
                    </a:p>
                    <a:p>
                      <a:pPr marL="342900" marR="0" lvl="0" indent="-34290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096000" algn="r"/>
                        </a:tabLst>
                      </a:pPr>
                      <a:r>
                        <a:rPr kumimoji="0" lang="en-US" sz="36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3600" b="1" i="1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2" marB="4571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20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259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147781669"/>
              </p:ext>
            </p:extLst>
          </p:nvPr>
        </p:nvGraphicFramePr>
        <p:xfrm>
          <a:off x="0" y="152400"/>
          <a:ext cx="9024938" cy="64770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19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501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Chai, lọ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Lò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nướng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517" name="Picture 14" descr="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4343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15" descr="a2e1ecd9-e90f-427f-b52e-48760d69c4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2062163"/>
            <a:ext cx="4191000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826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7283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711839823"/>
              </p:ext>
            </p:extLst>
          </p:nvPr>
        </p:nvGraphicFramePr>
        <p:xfrm>
          <a:off x="0" y="0"/>
          <a:ext cx="9024938" cy="66294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Ống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kính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máy</a:t>
                      </a: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ảnh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2541" name="Picture 16" descr="1251254979_Gio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0147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Thuỷ tinh không cháy, không hút ẩm.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  <p:pic>
        <p:nvPicPr>
          <p:cNvPr id="22543" name="Picture 4" descr="t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2209800"/>
            <a:ext cx="4156075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7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982676156"/>
              </p:ext>
            </p:extLst>
          </p:nvPr>
        </p:nvGraphicFramePr>
        <p:xfrm>
          <a:off x="0" y="76200"/>
          <a:ext cx="9024938" cy="6553200"/>
        </p:xfrm>
        <a:graphic>
          <a:graphicData uri="http://schemas.openxmlformats.org/drawingml/2006/table">
            <a:tbl>
              <a:tblPr/>
              <a:tblGrid>
                <a:gridCol w="451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32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 mã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3565" name="Picture 16" descr="florenceflaskthreecolort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28800"/>
            <a:ext cx="4267200" cy="364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6" name="Picture 17" descr="tt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01863"/>
            <a:ext cx="4267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9144000" y="6359525"/>
            <a:ext cx="18459450" cy="498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/>
                <a:cs typeface="Times New Roman" panose="02020603050405020304" pitchFamily="18" charset="0"/>
              </a:rPr>
              <a:t>Thuỷ tinh không bị a-xít ăn mòn.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ahom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4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72 -3.3526E-6 L -3.31771 -0.00809 " pathEditMode="relative" rAng="0" ptsTypes="AA">
                                      <p:cBhvr>
                                        <p:cTn id="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580" y="-4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1"/>
          <p:cNvSpPr txBox="1">
            <a:spLocks noChangeArrowheads="1"/>
          </p:cNvSpPr>
          <p:nvPr/>
        </p:nvSpPr>
        <p:spPr bwMode="auto">
          <a:xfrm>
            <a:off x="1714500" y="1698625"/>
            <a:ext cx="58674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8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ÔN BÀI CŨ</a:t>
            </a:r>
            <a:endParaRPr lang="en-US" altLang="en-US" sz="4800" b="1" i="0" dirty="0">
              <a:solidFill>
                <a:srgbClr val="0B046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22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33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126914849"/>
              </p:ext>
            </p:extLst>
          </p:nvPr>
        </p:nvGraphicFramePr>
        <p:xfrm>
          <a:off x="76200" y="152400"/>
          <a:ext cx="8948738" cy="6477000"/>
        </p:xfrm>
        <a:graphic>
          <a:graphicData uri="http://schemas.openxmlformats.org/drawingml/2006/table">
            <a:tbl>
              <a:tblPr/>
              <a:tblGrid>
                <a:gridCol w="44759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7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20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Bóng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đèn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Bồn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rửa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tay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4589" name="Picture 16" descr="t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88" y="1524000"/>
            <a:ext cx="4343400" cy="477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18" descr="ct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343400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52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571" name="Group 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029731559"/>
              </p:ext>
            </p:extLst>
          </p:nvPr>
        </p:nvGraphicFramePr>
        <p:xfrm>
          <a:off x="152400" y="0"/>
          <a:ext cx="8872538" cy="6629400"/>
        </p:xfrm>
        <a:graphic>
          <a:graphicData uri="http://schemas.openxmlformats.org/drawingml/2006/table">
            <a:tbl>
              <a:tblPr/>
              <a:tblGrid>
                <a:gridCol w="443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THƯỜNG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THUỶ TINH CHẤT LƯỢNG CAO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153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Cốc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66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Giày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660066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5613" name="Picture 15" descr="ao 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1905000"/>
            <a:ext cx="42862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7" descr="494331f8_pha lê vẻ đẹp thanh t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236788"/>
            <a:ext cx="4329113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14" descr="tt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519238"/>
            <a:ext cx="4308475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/>
          <p:cNvSpPr>
            <a:spLocks noChangeArrowheads="1"/>
          </p:cNvSpPr>
          <p:nvPr/>
        </p:nvSpPr>
        <p:spPr bwMode="auto">
          <a:xfrm>
            <a:off x="1066800" y="1219200"/>
            <a:ext cx="7429500" cy="14478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SGK -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61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Người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liệu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sản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xuất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alt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lowchart: Alternate Process 4"/>
          <p:cNvSpPr>
            <a:spLocks noChangeArrowheads="1"/>
          </p:cNvSpPr>
          <p:nvPr/>
        </p:nvSpPr>
        <p:spPr bwMode="auto">
          <a:xfrm>
            <a:off x="1066800" y="3048000"/>
            <a:ext cx="6781800" cy="1328738"/>
          </a:xfrm>
          <a:prstGeom prst="flowChartAlternateProcess">
            <a:avLst/>
          </a:prstGeom>
          <a:noFill/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68500" y="1019175"/>
            <a:ext cx="5029200" cy="119062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Hỗn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hợp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cát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một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sô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chất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khác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4483100" y="22098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27600" y="2329190"/>
            <a:ext cx="3259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Nấu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chảy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1700 </a:t>
            </a: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̣ C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24125" y="3016250"/>
            <a:ext cx="3997325" cy="64135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i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nhão</a:t>
            </a:r>
            <a:endParaRPr lang="en-US" sz="3600" b="1" i="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4949825" y="3810000"/>
            <a:ext cx="19573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nguội</a:t>
            </a:r>
            <a:endParaRPr lang="en-US" altLang="en-US" sz="28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768600" y="4464050"/>
            <a:ext cx="3508375" cy="641350"/>
          </a:xfrm>
          <a:prstGeom prst="rect">
            <a:avLst/>
          </a:prstGeom>
          <a:gradFill rotWithShape="1">
            <a:gsLst>
              <a:gs pos="0">
                <a:srgbClr val="000076"/>
              </a:gs>
              <a:gs pos="50000">
                <a:srgbClr val="0000FF"/>
              </a:gs>
              <a:gs pos="100000">
                <a:srgbClr val="00007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altLang="en-US" sz="3600" b="1" i="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endParaRPr lang="en-US" altLang="en-US" sz="3600" b="1" i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Line 14"/>
          <p:cNvSpPr>
            <a:spLocks noChangeShapeType="1"/>
          </p:cNvSpPr>
          <p:nvPr/>
        </p:nvSpPr>
        <p:spPr bwMode="auto">
          <a:xfrm>
            <a:off x="4483100" y="36576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127625" y="5257800"/>
            <a:ext cx="13858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Ép</a:t>
            </a:r>
            <a:r>
              <a:rPr lang="en-US" altLang="en-US" sz="2800" b="1" i="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thổi</a:t>
            </a:r>
            <a:endParaRPr lang="en-US" altLang="en-US" sz="2800" b="1" i="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483100" y="5105400"/>
            <a:ext cx="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3128963" y="5868988"/>
            <a:ext cx="2690812" cy="641350"/>
          </a:xfrm>
          <a:prstGeom prst="rect">
            <a:avLst/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b="1" i="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600" b="1" i="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vật</a:t>
            </a:r>
            <a:endParaRPr lang="en-US" sz="3600" b="1" i="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3000" y="152400"/>
            <a:ext cx="6934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b="1" i="0" dirty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0" dirty="0" err="1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endParaRPr lang="en-US" sz="4000" b="1" i="0" dirty="0">
              <a:solidFill>
                <a:schemeClr val="accent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38600" y="2362200"/>
            <a:ext cx="444500" cy="522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998468" y="3725663"/>
            <a:ext cx="484632" cy="6812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4018534" y="5183188"/>
            <a:ext cx="484632" cy="668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7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" grpId="0"/>
      <p:bldP spid="19" grpId="0" animBg="1"/>
      <p:bldP spid="20" grpId="0"/>
      <p:bldP spid="21" grpId="0" animBg="1"/>
      <p:bldP spid="23" grpId="0"/>
      <p:bldP spid="25" grpId="0" animBg="1"/>
      <p:bldP spid="4" grpId="0" animBg="1"/>
      <p:bldP spid="5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3"/>
          <p:cNvSpPr>
            <a:spLocks noChangeArrowheads="1"/>
          </p:cNvSpPr>
          <p:nvPr/>
        </p:nvSpPr>
        <p:spPr bwMode="auto">
          <a:xfrm>
            <a:off x="2438400" y="2438400"/>
            <a:ext cx="4591050" cy="1371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Củng</a:t>
            </a:r>
            <a:r>
              <a:rPr lang="en-US" altLang="en-US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b="1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altLang="en-US" sz="48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́ :</a:t>
            </a:r>
          </a:p>
        </p:txBody>
      </p:sp>
    </p:spTree>
    <p:extLst>
      <p:ext uri="{BB962C8B-B14F-4D97-AF65-F5344CB8AC3E}">
        <p14:creationId xmlns:p14="http://schemas.microsoft.com/office/powerpoint/2010/main" val="2070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85800" y="838200"/>
            <a:ext cx="8001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685800" y="1905000"/>
            <a:ext cx="7848600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gỉ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a-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xít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0" hangingPunct="0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chai,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nhòm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9250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4" grpId="0"/>
      <p:bldP spid="5530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2"/>
          <p:cNvSpPr>
            <a:spLocks noGrp="1"/>
          </p:cNvSpPr>
          <p:nvPr>
            <p:ph type="body" idx="1"/>
          </p:nvPr>
        </p:nvSpPr>
        <p:spPr>
          <a:xfrm>
            <a:off x="1774825" y="-850900"/>
            <a:ext cx="7772400" cy="1500188"/>
          </a:xfrm>
        </p:spPr>
        <p:txBody>
          <a:bodyPr/>
          <a:lstStyle/>
          <a:p>
            <a:r>
              <a:rPr lang="en-US" sz="3200" b="1" dirty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THI LÀM TRẠNG NGUYÊN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143000" y="762000"/>
          <a:ext cx="7794625" cy="4481514"/>
        </p:xfrm>
        <a:graphic>
          <a:graphicData uri="http://schemas.openxmlformats.org/drawingml/2006/table">
            <a:tbl>
              <a:tblPr/>
              <a:tblGrid>
                <a:gridCol w="387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89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893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873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3288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65841">
                <a:tc rowSpan="2"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97">
                <a:tc gridSpan="4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9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9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97">
                <a:tc rowSpan="2"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97">
                <a:tc gridSpan="3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97">
                <a:tc gridSpan="1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8" marR="91438" marT="45738" marB="4573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 bwMode="auto">
          <a:xfrm>
            <a:off x="347663" y="72707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347663" y="1139825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347663" y="1617663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338138" y="206851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8138" y="2533650"/>
            <a:ext cx="609600" cy="3683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38138" y="2955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27025" y="3429000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304800" y="3890963"/>
            <a:ext cx="609600" cy="36988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04800" y="4352925"/>
            <a:ext cx="609600" cy="3698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28575" cap="flat" cmpd="sng" algn="ctr">
            <a:solidFill>
              <a:schemeClr val="hlink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980238" y="633413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6977063" y="10334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981825" y="1508125"/>
            <a:ext cx="576263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980238" y="1957388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977063" y="243840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980238" y="2901950"/>
            <a:ext cx="576262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980238" y="3357563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977063" y="3875088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6977063" y="4311650"/>
            <a:ext cx="577850" cy="400050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hlink"/>
            </a:solidFill>
            <a:prstDash val="dash"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89225" y="70961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M  Ắ  T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 Í   N  H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886200" y="113188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 A   I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62200" y="1563688"/>
            <a:ext cx="2039938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I    T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9438" y="2025650"/>
            <a:ext cx="31242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 Ó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G  Đ  È   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81100" y="2484438"/>
            <a:ext cx="33528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  Á  T   </a:t>
            </a:r>
            <a:r>
              <a:rPr lang="en-US" sz="2400" b="1" i="0" dirty="0" err="1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="1" i="0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R  Ắ   N  </a:t>
            </a:r>
            <a:r>
              <a:rPr lang="en-US" sz="2400" b="1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886200" y="2947988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H  É  N  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429000" y="3889375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M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 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Y   Ả  N  H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362200" y="3408363"/>
            <a:ext cx="281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Ố  N  G  N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Ò  M</a:t>
            </a:r>
            <a:endParaRPr lang="en-US" sz="2400" b="1" i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2149475" y="4322763"/>
            <a:ext cx="2971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latin typeface="Times New Roman" pitchFamily="18" charset="0"/>
                <a:cs typeface="Times New Roman" pitchFamily="18" charset="0"/>
              </a:rPr>
              <a:t>  C  Á   I   L   </a:t>
            </a: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1828800" y="5843588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2.Có mấy loại thủy tinh ?</a:t>
            </a:r>
          </a:p>
        </p:txBody>
      </p:sp>
      <p:sp>
        <p:nvSpPr>
          <p:cNvPr id="36" name="TextBox 43"/>
          <p:cNvSpPr txBox="1">
            <a:spLocks noChangeArrowheads="1"/>
          </p:cNvSpPr>
          <p:nvPr/>
        </p:nvSpPr>
        <p:spPr bwMode="auto">
          <a:xfrm>
            <a:off x="1595438" y="53308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4. Vật gì phát sáng khi có dòng điện chạy qua ?</a:t>
            </a:r>
          </a:p>
        </p:txBody>
      </p:sp>
      <p:sp>
        <p:nvSpPr>
          <p:cNvPr id="37" name="TextBox 44"/>
          <p:cNvSpPr txBox="1">
            <a:spLocks noChangeArrowheads="1"/>
          </p:cNvSpPr>
          <p:nvPr/>
        </p:nvSpPr>
        <p:spPr bwMode="auto">
          <a:xfrm>
            <a:off x="1089025" y="5470525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 ?</a:t>
            </a:r>
          </a:p>
        </p:txBody>
      </p:sp>
      <p:sp>
        <p:nvSpPr>
          <p:cNvPr id="38" name="TextBox 45"/>
          <p:cNvSpPr txBox="1">
            <a:spLocks noChangeArrowheads="1"/>
          </p:cNvSpPr>
          <p:nvPr/>
        </p:nvSpPr>
        <p:spPr bwMode="auto">
          <a:xfrm>
            <a:off x="1119188" y="5094288"/>
            <a:ext cx="7818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6. Vật bằng thủy tinh dùng để  ăn cơm ?</a:t>
            </a:r>
          </a:p>
        </p:txBody>
      </p:sp>
      <p:sp>
        <p:nvSpPr>
          <p:cNvPr id="39" name="TextBox 46"/>
          <p:cNvSpPr txBox="1">
            <a:spLocks noChangeArrowheads="1"/>
          </p:cNvSpPr>
          <p:nvPr/>
        </p:nvSpPr>
        <p:spPr bwMode="auto">
          <a:xfrm>
            <a:off x="1181100" y="5330825"/>
            <a:ext cx="6172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7. Vật giúp nhìn xa, nhìn rõ ?</a:t>
            </a:r>
          </a:p>
        </p:txBody>
      </p:sp>
      <p:sp>
        <p:nvSpPr>
          <p:cNvPr id="40" name="TextBox 47"/>
          <p:cNvSpPr txBox="1">
            <a:spLocks noChangeArrowheads="1"/>
          </p:cNvSpPr>
          <p:nvPr/>
        </p:nvSpPr>
        <p:spPr bwMode="auto">
          <a:xfrm>
            <a:off x="1316038" y="5330825"/>
            <a:ext cx="6172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8. Vật gì dùng để chụp hình ?</a:t>
            </a:r>
          </a:p>
        </p:txBody>
      </p:sp>
      <p:sp>
        <p:nvSpPr>
          <p:cNvPr id="41" name="TextBox 48"/>
          <p:cNvSpPr txBox="1">
            <a:spLocks noChangeArrowheads="1"/>
          </p:cNvSpPr>
          <p:nvPr/>
        </p:nvSpPr>
        <p:spPr bwMode="auto">
          <a:xfrm>
            <a:off x="1181100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9. Vật bằng thủy tinh để uống nước ?</a:t>
            </a:r>
          </a:p>
        </p:txBody>
      </p:sp>
      <p:sp>
        <p:nvSpPr>
          <p:cNvPr id="42" name="5-Point Star 41"/>
          <p:cNvSpPr/>
          <p:nvPr/>
        </p:nvSpPr>
        <p:spPr bwMode="auto">
          <a:xfrm>
            <a:off x="7924800" y="5434013"/>
            <a:ext cx="847725" cy="958691"/>
          </a:xfrm>
          <a:prstGeom prst="star5">
            <a:avLst/>
          </a:prstGeom>
          <a:solidFill>
            <a:schemeClr val="bg2">
              <a:lumMod val="75000"/>
            </a:schemeClr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24"/>
          <p:cNvSpPr txBox="1">
            <a:spLocks noChangeArrowheads="1"/>
          </p:cNvSpPr>
          <p:nvPr/>
        </p:nvSpPr>
        <p:spPr bwMode="auto">
          <a:xfrm>
            <a:off x="1316038" y="5156200"/>
            <a:ext cx="6172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1.Vật giúp người lớn tuổi nhìn thấy rõ hơn ?</a:t>
            </a:r>
          </a:p>
        </p:txBody>
      </p:sp>
      <p:sp>
        <p:nvSpPr>
          <p:cNvPr id="44" name="TextBox 42"/>
          <p:cNvSpPr txBox="1">
            <a:spLocks noChangeArrowheads="1"/>
          </p:cNvSpPr>
          <p:nvPr/>
        </p:nvSpPr>
        <p:spPr bwMode="auto">
          <a:xfrm>
            <a:off x="1181100" y="5094288"/>
            <a:ext cx="6502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886200" y="1131888"/>
            <a:ext cx="352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3838575" y="709613"/>
            <a:ext cx="35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3875088" y="1563688"/>
            <a:ext cx="354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</a:t>
            </a: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3868738" y="2025650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3881438" y="2484438"/>
            <a:ext cx="355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884613" y="29479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3886200" y="3413125"/>
            <a:ext cx="355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3871913" y="3887788"/>
            <a:ext cx="354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873500" y="4322763"/>
            <a:ext cx="3540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 i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32301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 nodeType="clickPar">
                      <p:stCondLst>
                        <p:cond delay="0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 nodeType="clickPar">
                      <p:stCondLst>
                        <p:cond delay="0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 nodeType="clickPar">
                      <p:stCondLst>
                        <p:cond delay="0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 nodeType="clickPar">
                      <p:stCondLst>
                        <p:cond delay="0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30" grpId="0"/>
      <p:bldP spid="31" grpId="0"/>
      <p:bldP spid="33" grpId="0"/>
      <p:bldP spid="34" grpId="0"/>
      <p:bldP spid="35" grpId="0"/>
      <p:bldP spid="35" grpId="1"/>
      <p:bldP spid="36" grpId="0"/>
      <p:bldP spid="36" grpId="1"/>
      <p:bldP spid="37" grpId="0"/>
      <p:bldP spid="37" grpId="1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3" grpId="0"/>
      <p:bldP spid="43" grpId="1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4"/>
          <p:cNvSpPr>
            <a:spLocks noChangeArrowheads="1"/>
          </p:cNvSpPr>
          <p:nvPr/>
        </p:nvSpPr>
        <p:spPr bwMode="auto">
          <a:xfrm>
            <a:off x="0" y="928255"/>
            <a:ext cx="9144000" cy="4953000"/>
          </a:xfrm>
          <a:prstGeom prst="flowChartProcess">
            <a:avLst/>
          </a:prstGeom>
          <a:gradFill rotWithShape="1">
            <a:gsLst>
              <a:gs pos="0">
                <a:srgbClr val="CCFF33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Nếu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bị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vơ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</a:p>
          <a:p>
            <a:pPr algn="ctr"/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sẽ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lí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6000" i="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en-US" sz="6000" i="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6000" i="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771" name="Picture 6" descr="questionbig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525" y="4572000"/>
            <a:ext cx="12636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33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3"/>
          <p:cNvSpPr>
            <a:spLocks noChangeArrowheads="1"/>
          </p:cNvSpPr>
          <p:nvPr/>
        </p:nvSpPr>
        <p:spPr bwMode="auto">
          <a:xfrm>
            <a:off x="1066800" y="685800"/>
            <a:ext cx="7467600" cy="48768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00FFCC"/>
              </a:gs>
              <a:gs pos="100000">
                <a:schemeClr val="bg1"/>
              </a:gs>
            </a:gsLst>
            <a:lin ang="5400000" scaled="1"/>
          </a:gradFill>
          <a:ln w="38100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 altLang="en-US" sz="3200" i="0" dirty="0">
              <a:solidFill>
                <a:srgbClr val="A5002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Nhận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xét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i="0" dirty="0" err="1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i="0" dirty="0">
                <a:solidFill>
                  <a:srgbClr val="A5002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 i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CAO SU</a:t>
            </a:r>
          </a:p>
          <a:p>
            <a:pPr eaLnBrk="0" hangingPunct="0">
              <a:spcBef>
                <a:spcPct val="50000"/>
              </a:spcBef>
            </a:pPr>
            <a:endParaRPr lang="en-US" altLang="en-US" sz="4000" b="1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ainbow,_big_sky,_mt"/>
          <p:cNvPicPr>
            <a:picLocks noChangeAspect="1" noChangeArrowheads="1"/>
          </p:cNvPicPr>
          <p:nvPr/>
        </p:nvPicPr>
        <p:blipFill>
          <a:blip r:embed="rId3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0" y="0"/>
            <a:ext cx="1676400" cy="990600"/>
            <a:chOff x="2928" y="384"/>
            <a:chExt cx="1789" cy="1403"/>
          </a:xfrm>
        </p:grpSpPr>
        <p:sp>
          <p:nvSpPr>
            <p:cNvPr id="18627" name="Oval 4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28" name="Oval 5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29" name="Freeform 6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0" name="Freeform 7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1" name="Freeform 8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2" name="Freeform 9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3" name="Freeform 10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4" name="Freeform 11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5" name="Freeform 12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6" name="Freeform 13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7" name="Freeform 14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8" name="Freeform 15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39" name="Freeform 16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0" name="Freeform 17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1" name="Freeform 18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2" name="Freeform 19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3" name="Freeform 20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4" name="Freeform 21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5" name="Freeform 22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6" name="Freeform 23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7" name="Freeform 24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8" name="Freeform 25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49" name="Freeform 26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0" name="Freeform 27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1" name="Freeform 28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2" name="Freeform 29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3" name="Freeform 30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4" name="Freeform 31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5" name="Freeform 32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6" name="Freeform 33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7" name="Freeform 34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8" name="Freeform 35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59" name="Freeform 36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0" name="Freeform 37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1" name="Freeform 38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2" name="Freeform 39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3" name="Freeform 40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4" name="Freeform 41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5" name="Freeform 42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6" name="Freeform 43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7" name="Freeform 44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8" name="Freeform 45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69" name="Freeform 46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0" name="Freeform 47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1" name="Freeform 48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2" name="Freeform 49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3" name="Freeform 50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4" name="Freeform 51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5" name="Freeform 52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6" name="Freeform 53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7" name="Freeform 54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8" name="Freeform 55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79" name="Freeform 56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0" name="Freeform 57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1" name="Freeform 58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2" name="Freeform 59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3" name="Freeform 60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4" name="Freeform 61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5" name="Freeform 62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6" name="Freeform 63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7" name="Freeform 64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8" name="Freeform 65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89" name="Freeform 66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0" name="Freeform 67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1" name="Freeform 68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2" name="Freeform 69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3" name="Freeform 70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4" name="Freeform 71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5" name="Freeform 72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6" name="Arc 73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7" name="Arc 74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8" name="Arc 75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99" name="Arc 76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0" name="Arc 77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1" name="Arc 78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2" name="Arc 79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3" name="Arc 80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4" name="Freeform 81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5" name="Freeform 82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6" name="Arc 83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7" name="Arc 84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8" name="Arc 85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09" name="Freeform 86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0" name="Freeform 87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1" name="Freeform 88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2" name="Freeform 89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3" name="Freeform 90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4" name="Freeform 91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5" name="Freeform 92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716" name="Freeform 93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6" name="Group 94"/>
          <p:cNvGrpSpPr>
            <a:grpSpLocks/>
          </p:cNvGrpSpPr>
          <p:nvPr/>
        </p:nvGrpSpPr>
        <p:grpSpPr bwMode="auto">
          <a:xfrm>
            <a:off x="7162800" y="0"/>
            <a:ext cx="1981200" cy="838200"/>
            <a:chOff x="2928" y="384"/>
            <a:chExt cx="1789" cy="1403"/>
          </a:xfrm>
        </p:grpSpPr>
        <p:sp>
          <p:nvSpPr>
            <p:cNvPr id="18537" name="Oval 95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38" name="Oval 96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39" name="Freeform 97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0" name="Freeform 98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1" name="Freeform 99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2" name="Freeform 100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3" name="Freeform 101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4" name="Freeform 102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5" name="Freeform 103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6" name="Freeform 104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7" name="Freeform 105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8" name="Freeform 106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49" name="Freeform 107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0" name="Freeform 108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1" name="Freeform 109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2" name="Freeform 110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3" name="Freeform 111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4" name="Freeform 112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5" name="Freeform 113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6" name="Freeform 114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7" name="Freeform 115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8" name="Freeform 116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59" name="Freeform 117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0" name="Freeform 118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1" name="Freeform 119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2" name="Freeform 120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3" name="Freeform 121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4" name="Freeform 122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5" name="Freeform 123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6" name="Freeform 124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7" name="Freeform 125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8" name="Freeform 126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69" name="Freeform 127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0" name="Freeform 128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1" name="Freeform 129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2" name="Freeform 130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3" name="Freeform 131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4" name="Freeform 132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5" name="Freeform 133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6" name="Freeform 134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7" name="Freeform 135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8" name="Freeform 136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79" name="Freeform 137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0" name="Freeform 138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1" name="Freeform 139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2" name="Freeform 140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3" name="Freeform 141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4" name="Freeform 142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5" name="Freeform 143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6" name="Freeform 144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7" name="Freeform 145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8" name="Freeform 146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89" name="Freeform 147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0" name="Freeform 148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1" name="Freeform 149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2" name="Freeform 150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3" name="Freeform 151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4" name="Freeform 152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5" name="Freeform 153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6" name="Freeform 154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7" name="Freeform 155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8" name="Freeform 156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99" name="Freeform 157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0" name="Freeform 158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1" name="Freeform 159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2" name="Freeform 160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3" name="Freeform 161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4" name="Freeform 162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5" name="Freeform 163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6" name="Arc 164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7" name="Arc 165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8" name="Arc 166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09" name="Arc 167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0" name="Arc 168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1" name="Arc 169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2" name="Arc 170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3" name="Arc 171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4" name="Freeform 172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5" name="Freeform 173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6" name="Arc 174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7" name="Arc 175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8" name="Arc 176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19" name="Freeform 177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0" name="Freeform 178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1" name="Freeform 179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2" name="Freeform 180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3" name="Freeform 181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4" name="Freeform 182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5" name="Freeform 183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626" name="Freeform 184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437" name="Group 185"/>
          <p:cNvGrpSpPr>
            <a:grpSpLocks/>
          </p:cNvGrpSpPr>
          <p:nvPr/>
        </p:nvGrpSpPr>
        <p:grpSpPr bwMode="auto">
          <a:xfrm>
            <a:off x="3429000" y="5867400"/>
            <a:ext cx="1828800" cy="990600"/>
            <a:chOff x="2928" y="384"/>
            <a:chExt cx="1789" cy="1403"/>
          </a:xfrm>
        </p:grpSpPr>
        <p:sp>
          <p:nvSpPr>
            <p:cNvPr id="18447" name="Oval 186"/>
            <p:cNvSpPr>
              <a:spLocks noChangeArrowheads="1"/>
            </p:cNvSpPr>
            <p:nvPr/>
          </p:nvSpPr>
          <p:spPr bwMode="hidden">
            <a:xfrm>
              <a:off x="3361" y="638"/>
              <a:ext cx="944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8" name="Oval 187"/>
            <p:cNvSpPr>
              <a:spLocks noChangeArrowheads="1"/>
            </p:cNvSpPr>
            <p:nvPr/>
          </p:nvSpPr>
          <p:spPr bwMode="hidden">
            <a:xfrm>
              <a:off x="3722" y="893"/>
              <a:ext cx="187" cy="131"/>
            </a:xfrm>
            <a:prstGeom prst="ellipse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49" name="Freeform 188"/>
            <p:cNvSpPr>
              <a:spLocks/>
            </p:cNvSpPr>
            <p:nvPr/>
          </p:nvSpPr>
          <p:spPr bwMode="hidden">
            <a:xfrm rot="2711884">
              <a:off x="3847" y="1097"/>
              <a:ext cx="556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Freeform 189"/>
            <p:cNvSpPr>
              <a:spLocks/>
            </p:cNvSpPr>
            <p:nvPr/>
          </p:nvSpPr>
          <p:spPr bwMode="hidden">
            <a:xfrm rot="2711884">
              <a:off x="4251" y="139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Freeform 190"/>
            <p:cNvSpPr>
              <a:spLocks/>
            </p:cNvSpPr>
            <p:nvPr/>
          </p:nvSpPr>
          <p:spPr bwMode="hidden">
            <a:xfrm rot="2104081">
              <a:off x="3878" y="1028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Freeform 191"/>
            <p:cNvSpPr>
              <a:spLocks/>
            </p:cNvSpPr>
            <p:nvPr/>
          </p:nvSpPr>
          <p:spPr bwMode="hidden">
            <a:xfrm rot="2104081">
              <a:off x="4359" y="1282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Freeform 192"/>
            <p:cNvSpPr>
              <a:spLocks/>
            </p:cNvSpPr>
            <p:nvPr/>
          </p:nvSpPr>
          <p:spPr bwMode="hidden">
            <a:xfrm rot="1582915">
              <a:off x="3888" y="967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Freeform 193"/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Freeform 194"/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6" name="Freeform 195"/>
            <p:cNvSpPr>
              <a:spLocks/>
            </p:cNvSpPr>
            <p:nvPr/>
          </p:nvSpPr>
          <p:spPr bwMode="hidden">
            <a:xfrm rot="1080363">
              <a:off x="4405" y="1033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7" name="Freeform 196"/>
            <p:cNvSpPr>
              <a:spLocks/>
            </p:cNvSpPr>
            <p:nvPr/>
          </p:nvSpPr>
          <p:spPr bwMode="hidden">
            <a:xfrm rot="463793">
              <a:off x="3908" y="832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Freeform 197"/>
            <p:cNvSpPr>
              <a:spLocks/>
            </p:cNvSpPr>
            <p:nvPr/>
          </p:nvSpPr>
          <p:spPr bwMode="hidden">
            <a:xfrm rot="463793">
              <a:off x="4397" y="886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9" name="Freeform 198"/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0" name="Freeform 199"/>
            <p:cNvSpPr>
              <a:spLocks/>
            </p:cNvSpPr>
            <p:nvPr/>
          </p:nvSpPr>
          <p:spPr bwMode="hidden">
            <a:xfrm rot="-84182">
              <a:off x="4367" y="785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Freeform 200"/>
            <p:cNvSpPr>
              <a:spLocks/>
            </p:cNvSpPr>
            <p:nvPr/>
          </p:nvSpPr>
          <p:spPr bwMode="hidden">
            <a:xfrm rot="-802576">
              <a:off x="3901" y="740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2" name="Freeform 201"/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Freeform 202"/>
            <p:cNvSpPr>
              <a:spLocks/>
            </p:cNvSpPr>
            <p:nvPr/>
          </p:nvSpPr>
          <p:spPr bwMode="hidden">
            <a:xfrm rot="18888116" flipH="1">
              <a:off x="3235" y="1137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4" name="Freeform 203"/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Freeform 204"/>
            <p:cNvSpPr>
              <a:spLocks/>
            </p:cNvSpPr>
            <p:nvPr/>
          </p:nvSpPr>
          <p:spPr bwMode="hidden">
            <a:xfrm rot="19495919" flipH="1">
              <a:off x="3160" y="1085"/>
              <a:ext cx="586" cy="11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6" name="Freeform 205"/>
            <p:cNvSpPr>
              <a:spLocks/>
            </p:cNvSpPr>
            <p:nvPr/>
          </p:nvSpPr>
          <p:spPr bwMode="hidden">
            <a:xfrm rot="19495919" flipH="1">
              <a:off x="2950" y="1339"/>
              <a:ext cx="315" cy="17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Freeform 206"/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8" name="Freeform 207"/>
            <p:cNvSpPr>
              <a:spLocks/>
            </p:cNvSpPr>
            <p:nvPr/>
          </p:nvSpPr>
          <p:spPr bwMode="hidden">
            <a:xfrm rot="20017085" flipH="1">
              <a:off x="2935" y="1215"/>
              <a:ext cx="301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9" name="Freeform 208"/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0" name="Freeform 209"/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1" name="Freeform 210"/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2" name="Freeform 211"/>
            <p:cNvSpPr>
              <a:spLocks/>
            </p:cNvSpPr>
            <p:nvPr/>
          </p:nvSpPr>
          <p:spPr bwMode="hidden">
            <a:xfrm rot="21136207" flipH="1">
              <a:off x="2959" y="943"/>
              <a:ext cx="268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3" name="Freeform 212"/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4" name="Freeform 213"/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5" name="Freeform 214"/>
            <p:cNvSpPr>
              <a:spLocks/>
            </p:cNvSpPr>
            <p:nvPr/>
          </p:nvSpPr>
          <p:spPr bwMode="hidden">
            <a:xfrm rot="802576" flipH="1">
              <a:off x="3324" y="797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6" name="Freeform 215"/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7" name="Freeform 216"/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8" name="Freeform 217"/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79" name="Freeform 218"/>
            <p:cNvSpPr>
              <a:spLocks/>
            </p:cNvSpPr>
            <p:nvPr/>
          </p:nvSpPr>
          <p:spPr bwMode="hidden">
            <a:xfrm rot="2028410" flipH="1">
              <a:off x="3394" y="745"/>
              <a:ext cx="399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0" name="Freeform 219"/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1" name="Freeform 220"/>
            <p:cNvSpPr>
              <a:spLocks/>
            </p:cNvSpPr>
            <p:nvPr/>
          </p:nvSpPr>
          <p:spPr bwMode="hidden">
            <a:xfrm rot="2664424" flipH="1">
              <a:off x="3433" y="700"/>
              <a:ext cx="404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2" name="Freeform 221"/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3" name="Freeform 222"/>
            <p:cNvSpPr>
              <a:spLocks/>
            </p:cNvSpPr>
            <p:nvPr/>
          </p:nvSpPr>
          <p:spPr bwMode="hidden">
            <a:xfrm rot="3473776" flipH="1">
              <a:off x="3518" y="685"/>
              <a:ext cx="356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4" name="Freeform 223"/>
            <p:cNvSpPr>
              <a:spLocks/>
            </p:cNvSpPr>
            <p:nvPr/>
          </p:nvSpPr>
          <p:spPr bwMode="hidden">
            <a:xfrm rot="3473776" flipH="1">
              <a:off x="3438" y="450"/>
              <a:ext cx="191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5" name="Freeform 224"/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6" name="Freeform 225"/>
            <p:cNvSpPr>
              <a:spLocks/>
            </p:cNvSpPr>
            <p:nvPr/>
          </p:nvSpPr>
          <p:spPr bwMode="hidden">
            <a:xfrm rot="4126480" flipH="1">
              <a:off x="3541" y="421"/>
              <a:ext cx="18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7" name="Freeform 226"/>
            <p:cNvSpPr>
              <a:spLocks/>
            </p:cNvSpPr>
            <p:nvPr/>
          </p:nvSpPr>
          <p:spPr bwMode="hidden">
            <a:xfrm rot="-1325434">
              <a:off x="3864" y="705"/>
              <a:ext cx="398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8" name="Freeform 227"/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89" name="Freeform 228"/>
            <p:cNvSpPr>
              <a:spLocks/>
            </p:cNvSpPr>
            <p:nvPr/>
          </p:nvSpPr>
          <p:spPr bwMode="hidden">
            <a:xfrm rot="-1921064">
              <a:off x="3819" y="681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0" name="Freeform 229"/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1" name="Freeform 230"/>
            <p:cNvSpPr>
              <a:spLocks/>
            </p:cNvSpPr>
            <p:nvPr/>
          </p:nvSpPr>
          <p:spPr bwMode="hidden">
            <a:xfrm rot="4578755" flipH="1">
              <a:off x="3632" y="690"/>
              <a:ext cx="332" cy="4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2" name="Freeform 231"/>
            <p:cNvSpPr>
              <a:spLocks/>
            </p:cNvSpPr>
            <p:nvPr/>
          </p:nvSpPr>
          <p:spPr bwMode="hidden">
            <a:xfrm rot="4578755" flipH="1">
              <a:off x="3639" y="447"/>
              <a:ext cx="178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3" name="Freeform 232"/>
            <p:cNvSpPr>
              <a:spLocks/>
            </p:cNvSpPr>
            <p:nvPr/>
          </p:nvSpPr>
          <p:spPr bwMode="hidden">
            <a:xfrm rot="-3857755">
              <a:off x="3715" y="678"/>
              <a:ext cx="343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4" name="Freeform 233"/>
            <p:cNvSpPr>
              <a:spLocks/>
            </p:cNvSpPr>
            <p:nvPr/>
          </p:nvSpPr>
          <p:spPr bwMode="hidden">
            <a:xfrm rot="-3857755">
              <a:off x="3926" y="433"/>
              <a:ext cx="184" cy="9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5" name="Freeform 234"/>
            <p:cNvSpPr>
              <a:spLocks/>
            </p:cNvSpPr>
            <p:nvPr/>
          </p:nvSpPr>
          <p:spPr bwMode="hidden">
            <a:xfrm rot="-2777260">
              <a:off x="3758" y="671"/>
              <a:ext cx="373" cy="8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6" name="Freeform 235"/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7" name="Freeform 236"/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8" name="Freeform 237"/>
            <p:cNvSpPr>
              <a:spLocks/>
            </p:cNvSpPr>
            <p:nvPr/>
          </p:nvSpPr>
          <p:spPr bwMode="hidden">
            <a:xfrm rot="-4903748">
              <a:off x="3809" y="447"/>
              <a:ext cx="165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99" name="Freeform 238"/>
            <p:cNvSpPr>
              <a:spLocks/>
            </p:cNvSpPr>
            <p:nvPr/>
          </p:nvSpPr>
          <p:spPr bwMode="hidden">
            <a:xfrm rot="18335692" flipH="1">
              <a:off x="3278" y="1175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0" name="Freeform 239"/>
            <p:cNvSpPr>
              <a:spLocks/>
            </p:cNvSpPr>
            <p:nvPr/>
          </p:nvSpPr>
          <p:spPr bwMode="hidden">
            <a:xfrm rot="18335692" flipH="1">
              <a:off x="3186" y="1510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1" name="Freeform 240"/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2" name="Freeform 241"/>
            <p:cNvSpPr>
              <a:spLocks/>
            </p:cNvSpPr>
            <p:nvPr/>
          </p:nvSpPr>
          <p:spPr bwMode="hidden">
            <a:xfrm rot="17542885" flipH="1">
              <a:off x="3364" y="1550"/>
              <a:ext cx="276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3" name="Freeform 242"/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4" name="Freeform 243"/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5" name="Freeform 244"/>
            <p:cNvSpPr>
              <a:spLocks/>
            </p:cNvSpPr>
            <p:nvPr/>
          </p:nvSpPr>
          <p:spPr bwMode="hidden">
            <a:xfrm rot="3144576">
              <a:off x="3801" y="1158"/>
              <a:ext cx="557" cy="101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6" name="Freeform 245"/>
            <p:cNvSpPr>
              <a:spLocks/>
            </p:cNvSpPr>
            <p:nvPr/>
          </p:nvSpPr>
          <p:spPr bwMode="hidden">
            <a:xfrm rot="3144576">
              <a:off x="4165" y="1485"/>
              <a:ext cx="299" cy="15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7" name="Freeform 246"/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8" name="Freeform 247"/>
            <p:cNvSpPr>
              <a:spLocks/>
            </p:cNvSpPr>
            <p:nvPr/>
          </p:nvSpPr>
          <p:spPr bwMode="hidden">
            <a:xfrm rot="3745735">
              <a:off x="4047" y="1543"/>
              <a:ext cx="286" cy="15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09" name="Freeform 248"/>
            <p:cNvSpPr>
              <a:spLocks/>
            </p:cNvSpPr>
            <p:nvPr/>
          </p:nvSpPr>
          <p:spPr bwMode="hidden">
            <a:xfrm rot="4286818">
              <a:off x="3705" y="1235"/>
              <a:ext cx="517" cy="7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0" name="Freeform 249"/>
            <p:cNvSpPr>
              <a:spLocks/>
            </p:cNvSpPr>
            <p:nvPr/>
          </p:nvSpPr>
          <p:spPr bwMode="hidden">
            <a:xfrm rot="4286818">
              <a:off x="3923" y="1585"/>
              <a:ext cx="278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1" name="Freeform 250"/>
            <p:cNvSpPr>
              <a:spLocks/>
            </p:cNvSpPr>
            <p:nvPr/>
          </p:nvSpPr>
          <p:spPr bwMode="hidden">
            <a:xfrm rot="4898956">
              <a:off x="3665" y="1252"/>
              <a:ext cx="475" cy="8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2" name="Freeform 251"/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3" name="Freeform 252"/>
            <p:cNvSpPr>
              <a:spLocks/>
            </p:cNvSpPr>
            <p:nvPr/>
          </p:nvSpPr>
          <p:spPr bwMode="hidden">
            <a:xfrm rot="5755659">
              <a:off x="3570" y="1267"/>
              <a:ext cx="464" cy="6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4" name="Freeform 253"/>
            <p:cNvSpPr>
              <a:spLocks/>
            </p:cNvSpPr>
            <p:nvPr/>
          </p:nvSpPr>
          <p:spPr bwMode="hidden">
            <a:xfrm rot="5755659">
              <a:off x="3618" y="1599"/>
              <a:ext cx="249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5" name="Freeform 254"/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6" name="Arc 255"/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7" name="Arc 256"/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8" name="Arc 257"/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19" name="Arc 258"/>
            <p:cNvSpPr>
              <a:spLocks/>
            </p:cNvSpPr>
            <p:nvPr/>
          </p:nvSpPr>
          <p:spPr bwMode="hidden">
            <a:xfrm flipH="1">
              <a:off x="3053" y="902"/>
              <a:ext cx="652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0" name="Arc 259"/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1" name="Arc 260"/>
            <p:cNvSpPr>
              <a:spLocks/>
            </p:cNvSpPr>
            <p:nvPr/>
          </p:nvSpPr>
          <p:spPr bwMode="hidden">
            <a:xfrm>
              <a:off x="3846" y="870"/>
              <a:ext cx="123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2" name="Arc 261"/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3" name="Arc 262"/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4" name="Freeform 263"/>
            <p:cNvSpPr>
              <a:spLocks/>
            </p:cNvSpPr>
            <p:nvPr/>
          </p:nvSpPr>
          <p:spPr bwMode="hidden">
            <a:xfrm>
              <a:off x="3996" y="1236"/>
              <a:ext cx="156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5" name="Freeform 264"/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6" name="Arc 265"/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7" name="Arc 266"/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8" name="Arc 267"/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29" name="Freeform 268"/>
            <p:cNvSpPr>
              <a:spLocks/>
            </p:cNvSpPr>
            <p:nvPr/>
          </p:nvSpPr>
          <p:spPr bwMode="hidden">
            <a:xfrm flipH="1">
              <a:off x="3086" y="1193"/>
              <a:ext cx="351" cy="493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3 w 776"/>
                <a:gd name="T7" fmla="*/ 0 h 2368"/>
                <a:gd name="T8" fmla="*/ 2 w 776"/>
                <a:gd name="T9" fmla="*/ 0 h 2368"/>
                <a:gd name="T10" fmla="*/ 3 w 776"/>
                <a:gd name="T11" fmla="*/ 0 h 2368"/>
                <a:gd name="T12" fmla="*/ 2 w 776"/>
                <a:gd name="T13" fmla="*/ 0 h 2368"/>
                <a:gd name="T14" fmla="*/ 4 w 776"/>
                <a:gd name="T15" fmla="*/ 0 h 2368"/>
                <a:gd name="T16" fmla="*/ 3 w 776"/>
                <a:gd name="T17" fmla="*/ 0 h 2368"/>
                <a:gd name="T18" fmla="*/ 5 w 776"/>
                <a:gd name="T19" fmla="*/ 0 h 2368"/>
                <a:gd name="T20" fmla="*/ 4 w 776"/>
                <a:gd name="T21" fmla="*/ 0 h 2368"/>
                <a:gd name="T22" fmla="*/ 5 w 776"/>
                <a:gd name="T23" fmla="*/ 0 h 2368"/>
                <a:gd name="T24" fmla="*/ 5 w 776"/>
                <a:gd name="T25" fmla="*/ 0 h 2368"/>
                <a:gd name="T26" fmla="*/ 6 w 776"/>
                <a:gd name="T27" fmla="*/ 0 h 2368"/>
                <a:gd name="T28" fmla="*/ 5 w 776"/>
                <a:gd name="T29" fmla="*/ 0 h 2368"/>
                <a:gd name="T30" fmla="*/ 6 w 776"/>
                <a:gd name="T31" fmla="*/ 0 h 2368"/>
                <a:gd name="T32" fmla="*/ 6 w 776"/>
                <a:gd name="T33" fmla="*/ 0 h 2368"/>
                <a:gd name="T34" fmla="*/ 6 w 776"/>
                <a:gd name="T35" fmla="*/ 0 h 2368"/>
                <a:gd name="T36" fmla="*/ 6 w 776"/>
                <a:gd name="T37" fmla="*/ 0 h 2368"/>
                <a:gd name="T38" fmla="*/ 6 w 776"/>
                <a:gd name="T39" fmla="*/ 0 h 2368"/>
                <a:gd name="T40" fmla="*/ 6 w 776"/>
                <a:gd name="T41" fmla="*/ 0 h 2368"/>
                <a:gd name="T42" fmla="*/ 6 w 776"/>
                <a:gd name="T43" fmla="*/ 0 h 2368"/>
                <a:gd name="T44" fmla="*/ 6 w 776"/>
                <a:gd name="T45" fmla="*/ 0 h 2368"/>
                <a:gd name="T46" fmla="*/ 6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0" name="Freeform 269"/>
            <p:cNvSpPr>
              <a:spLocks/>
            </p:cNvSpPr>
            <p:nvPr/>
          </p:nvSpPr>
          <p:spPr bwMode="hidden">
            <a:xfrm flipH="1">
              <a:off x="3251" y="673"/>
              <a:ext cx="22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1 w 776"/>
                <a:gd name="T39" fmla="*/ 0 h 2368"/>
                <a:gd name="T40" fmla="*/ 0 w 776"/>
                <a:gd name="T41" fmla="*/ 0 h 2368"/>
                <a:gd name="T42" fmla="*/ 1 w 776"/>
                <a:gd name="T43" fmla="*/ 0 h 2368"/>
                <a:gd name="T44" fmla="*/ 0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1" name="Freeform 270"/>
            <p:cNvSpPr>
              <a:spLocks/>
            </p:cNvSpPr>
            <p:nvPr/>
          </p:nvSpPr>
          <p:spPr bwMode="hidden">
            <a:xfrm flipH="1">
              <a:off x="3510" y="526"/>
              <a:ext cx="135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2" name="Freeform 271"/>
            <p:cNvSpPr>
              <a:spLocks/>
            </p:cNvSpPr>
            <p:nvPr/>
          </p:nvSpPr>
          <p:spPr bwMode="hidden">
            <a:xfrm>
              <a:off x="4351" y="1121"/>
              <a:ext cx="326" cy="518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0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0 h 2368"/>
                <a:gd name="T12" fmla="*/ 2 w 776"/>
                <a:gd name="T13" fmla="*/ 0 h 2368"/>
                <a:gd name="T14" fmla="*/ 3 w 776"/>
                <a:gd name="T15" fmla="*/ 0 h 2368"/>
                <a:gd name="T16" fmla="*/ 2 w 776"/>
                <a:gd name="T17" fmla="*/ 0 h 2368"/>
                <a:gd name="T18" fmla="*/ 3 w 776"/>
                <a:gd name="T19" fmla="*/ 0 h 2368"/>
                <a:gd name="T20" fmla="*/ 3 w 776"/>
                <a:gd name="T21" fmla="*/ 0 h 2368"/>
                <a:gd name="T22" fmla="*/ 3 w 776"/>
                <a:gd name="T23" fmla="*/ 0 h 2368"/>
                <a:gd name="T24" fmla="*/ 3 w 776"/>
                <a:gd name="T25" fmla="*/ 0 h 2368"/>
                <a:gd name="T26" fmla="*/ 4 w 776"/>
                <a:gd name="T27" fmla="*/ 0 h 2368"/>
                <a:gd name="T28" fmla="*/ 3 w 776"/>
                <a:gd name="T29" fmla="*/ 0 h 2368"/>
                <a:gd name="T30" fmla="*/ 4 w 776"/>
                <a:gd name="T31" fmla="*/ 0 h 2368"/>
                <a:gd name="T32" fmla="*/ 4 w 776"/>
                <a:gd name="T33" fmla="*/ 0 h 2368"/>
                <a:gd name="T34" fmla="*/ 4 w 776"/>
                <a:gd name="T35" fmla="*/ 0 h 2368"/>
                <a:gd name="T36" fmla="*/ 4 w 776"/>
                <a:gd name="T37" fmla="*/ 0 h 2368"/>
                <a:gd name="T38" fmla="*/ 4 w 776"/>
                <a:gd name="T39" fmla="*/ 0 h 2368"/>
                <a:gd name="T40" fmla="*/ 4 w 776"/>
                <a:gd name="T41" fmla="*/ 0 h 2368"/>
                <a:gd name="T42" fmla="*/ 4 w 776"/>
                <a:gd name="T43" fmla="*/ 0 h 2368"/>
                <a:gd name="T44" fmla="*/ 4 w 776"/>
                <a:gd name="T45" fmla="*/ 0 h 2368"/>
                <a:gd name="T46" fmla="*/ 4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66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3" name="Freeform 272"/>
            <p:cNvSpPr>
              <a:spLocks/>
            </p:cNvSpPr>
            <p:nvPr/>
          </p:nvSpPr>
          <p:spPr bwMode="hidden">
            <a:xfrm>
              <a:off x="4182" y="859"/>
              <a:ext cx="490" cy="345"/>
            </a:xfrm>
            <a:custGeom>
              <a:avLst/>
              <a:gdLst>
                <a:gd name="T0" fmla="*/ 0 w 776"/>
                <a:gd name="T1" fmla="*/ 0 h 2368"/>
                <a:gd name="T2" fmla="*/ 16 w 776"/>
                <a:gd name="T3" fmla="*/ 0 h 2368"/>
                <a:gd name="T4" fmla="*/ 6 w 776"/>
                <a:gd name="T5" fmla="*/ 0 h 2368"/>
                <a:gd name="T6" fmla="*/ 21 w 776"/>
                <a:gd name="T7" fmla="*/ 0 h 2368"/>
                <a:gd name="T8" fmla="*/ 12 w 776"/>
                <a:gd name="T9" fmla="*/ 0 h 2368"/>
                <a:gd name="T10" fmla="*/ 25 w 776"/>
                <a:gd name="T11" fmla="*/ 0 h 2368"/>
                <a:gd name="T12" fmla="*/ 18 w 776"/>
                <a:gd name="T13" fmla="*/ 0 h 2368"/>
                <a:gd name="T14" fmla="*/ 30 w 776"/>
                <a:gd name="T15" fmla="*/ 0 h 2368"/>
                <a:gd name="T16" fmla="*/ 25 w 776"/>
                <a:gd name="T17" fmla="*/ 0 h 2368"/>
                <a:gd name="T18" fmla="*/ 33 w 776"/>
                <a:gd name="T19" fmla="*/ 0 h 2368"/>
                <a:gd name="T20" fmla="*/ 30 w 776"/>
                <a:gd name="T21" fmla="*/ 0 h 2368"/>
                <a:gd name="T22" fmla="*/ 37 w 776"/>
                <a:gd name="T23" fmla="*/ 0 h 2368"/>
                <a:gd name="T24" fmla="*/ 37 w 776"/>
                <a:gd name="T25" fmla="*/ 0 h 2368"/>
                <a:gd name="T26" fmla="*/ 43 w 776"/>
                <a:gd name="T27" fmla="*/ 0 h 2368"/>
                <a:gd name="T28" fmla="*/ 40 w 776"/>
                <a:gd name="T29" fmla="*/ 0 h 2368"/>
                <a:gd name="T30" fmla="*/ 45 w 776"/>
                <a:gd name="T31" fmla="*/ 0 h 2368"/>
                <a:gd name="T32" fmla="*/ 43 w 776"/>
                <a:gd name="T33" fmla="*/ 0 h 2368"/>
                <a:gd name="T34" fmla="*/ 45 w 776"/>
                <a:gd name="T35" fmla="*/ 0 h 2368"/>
                <a:gd name="T36" fmla="*/ 43 w 776"/>
                <a:gd name="T37" fmla="*/ 0 h 2368"/>
                <a:gd name="T38" fmla="*/ 49 w 776"/>
                <a:gd name="T39" fmla="*/ 0 h 2368"/>
                <a:gd name="T40" fmla="*/ 45 w 776"/>
                <a:gd name="T41" fmla="*/ 0 h 2368"/>
                <a:gd name="T42" fmla="*/ 49 w 776"/>
                <a:gd name="T43" fmla="*/ 0 h 2368"/>
                <a:gd name="T44" fmla="*/ 45 w 776"/>
                <a:gd name="T45" fmla="*/ 0 h 2368"/>
                <a:gd name="T46" fmla="*/ 49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4" name="Freeform 273"/>
            <p:cNvSpPr>
              <a:spLocks/>
            </p:cNvSpPr>
            <p:nvPr/>
          </p:nvSpPr>
          <p:spPr bwMode="hidden">
            <a:xfrm>
              <a:off x="4200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5" name="Freeform 274"/>
            <p:cNvSpPr>
              <a:spLocks/>
            </p:cNvSpPr>
            <p:nvPr/>
          </p:nvSpPr>
          <p:spPr bwMode="hidden">
            <a:xfrm rot="-1346631">
              <a:off x="3988" y="878"/>
              <a:ext cx="144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536" name="Freeform 275"/>
            <p:cNvSpPr>
              <a:spLocks/>
            </p:cNvSpPr>
            <p:nvPr/>
          </p:nvSpPr>
          <p:spPr bwMode="hidden">
            <a:xfrm rot="1346631" flipH="1">
              <a:off x="3479" y="870"/>
              <a:ext cx="142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0 w 776"/>
                <a:gd name="T15" fmla="*/ 0 h 2368"/>
                <a:gd name="T16" fmla="*/ 0 w 776"/>
                <a:gd name="T17" fmla="*/ 0 h 2368"/>
                <a:gd name="T18" fmla="*/ 0 w 776"/>
                <a:gd name="T19" fmla="*/ 0 h 2368"/>
                <a:gd name="T20" fmla="*/ 0 w 776"/>
                <a:gd name="T21" fmla="*/ 0 h 2368"/>
                <a:gd name="T22" fmla="*/ 0 w 776"/>
                <a:gd name="T23" fmla="*/ 0 h 2368"/>
                <a:gd name="T24" fmla="*/ 0 w 776"/>
                <a:gd name="T25" fmla="*/ 0 h 2368"/>
                <a:gd name="T26" fmla="*/ 0 w 776"/>
                <a:gd name="T27" fmla="*/ 0 h 2368"/>
                <a:gd name="T28" fmla="*/ 0 w 776"/>
                <a:gd name="T29" fmla="*/ 0 h 2368"/>
                <a:gd name="T30" fmla="*/ 0 w 776"/>
                <a:gd name="T31" fmla="*/ 0 h 2368"/>
                <a:gd name="T32" fmla="*/ 0 w 776"/>
                <a:gd name="T33" fmla="*/ 0 h 2368"/>
                <a:gd name="T34" fmla="*/ 0 w 776"/>
                <a:gd name="T35" fmla="*/ 0 h 2368"/>
                <a:gd name="T36" fmla="*/ 0 w 776"/>
                <a:gd name="T37" fmla="*/ 0 h 2368"/>
                <a:gd name="T38" fmla="*/ 0 w 776"/>
                <a:gd name="T39" fmla="*/ 0 h 2368"/>
                <a:gd name="T40" fmla="*/ 0 w 776"/>
                <a:gd name="T41" fmla="*/ 0 h 2368"/>
                <a:gd name="T42" fmla="*/ 0 w 776"/>
                <a:gd name="T43" fmla="*/ 0 h 2368"/>
                <a:gd name="T44" fmla="*/ 0 w 776"/>
                <a:gd name="T45" fmla="*/ 0 h 2368"/>
                <a:gd name="T46" fmla="*/ 0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020" name="WordArt 276"/>
          <p:cNvSpPr>
            <a:spLocks noChangeArrowheads="1" noChangeShapeType="1" noTextEdit="1"/>
          </p:cNvSpPr>
          <p:nvPr/>
        </p:nvSpPr>
        <p:spPr bwMode="auto">
          <a:xfrm>
            <a:off x="212725" y="1755775"/>
            <a:ext cx="8588375" cy="16700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000" b="1" kern="10" spc="-40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quí thầy cô sức khỏe !</a:t>
            </a:r>
          </a:p>
        </p:txBody>
      </p:sp>
      <p:sp>
        <p:nvSpPr>
          <p:cNvPr id="32021" name="WordArt 277"/>
          <p:cNvSpPr>
            <a:spLocks noChangeArrowheads="1" noChangeShapeType="1" noTextEdit="1"/>
          </p:cNvSpPr>
          <p:nvPr/>
        </p:nvSpPr>
        <p:spPr bwMode="auto">
          <a:xfrm>
            <a:off x="1905000" y="3810000"/>
            <a:ext cx="59944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b="1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 !</a:t>
            </a:r>
            <a:endParaRPr lang="en-US" sz="3600" b="1" kern="10"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022" name="Picture 278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57200"/>
            <a:ext cx="16764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3" name="Picture 279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2192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4" name="Picture 280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03588"/>
            <a:ext cx="16383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5" name="Picture 281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300" y="51054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6" name="Picture 282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0"/>
            <a:ext cx="175260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27" name="Picture 283" descr="DSTARS-P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019800"/>
            <a:ext cx="10287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284" descr="Picture 24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221">
            <a:off x="304800" y="5105400"/>
            <a:ext cx="1600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19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2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7391400" cy="1066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dist"/>
            <a:r>
              <a:rPr lang="vi-VN" sz="3600" kern="10" dirty="0">
                <a:solidFill>
                  <a:srgbClr val="0000FF"/>
                </a:solidFill>
                <a:latin typeface="+mj-lt"/>
                <a:cs typeface="Arial"/>
              </a:rPr>
              <a:t>Xi măng được làm từ những vật liệu nào?</a:t>
            </a:r>
            <a:endParaRPr lang="en-US" sz="3600" kern="10" dirty="0">
              <a:solidFill>
                <a:srgbClr val="0000FF"/>
              </a:solidFill>
              <a:latin typeface="+mj-lt"/>
              <a:cs typeface="Arial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4962525"/>
            <a:ext cx="8458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38200" y="3948113"/>
            <a:ext cx="6705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sét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85800" y="5953125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38862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9530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58674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2" name="Explosion 1 11"/>
          <p:cNvSpPr/>
          <p:nvPr/>
        </p:nvSpPr>
        <p:spPr>
          <a:xfrm>
            <a:off x="1524000" y="14478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Explosion 1 12"/>
          <p:cNvSpPr/>
          <p:nvPr/>
        </p:nvSpPr>
        <p:spPr>
          <a:xfrm>
            <a:off x="1524000" y="17526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24" descr="Water droplets"/>
          <p:cNvSpPr>
            <a:spLocks noChangeArrowheads="1"/>
          </p:cNvSpPr>
          <p:nvPr/>
        </p:nvSpPr>
        <p:spPr bwMode="auto">
          <a:xfrm>
            <a:off x="2514600" y="3657600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35013043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5" grpId="1"/>
      <p:bldP spid="6" grpId="0"/>
      <p:bldP spid="6" grpId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020763"/>
          </a:xfrm>
        </p:spPr>
        <p:txBody>
          <a:bodyPr/>
          <a:lstStyle/>
          <a:p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xi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90600" y="338931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90600" y="4608513"/>
            <a:ext cx="8153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43000" y="5922963"/>
            <a:ext cx="186301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Xám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3" name="Explosion 1 22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4" name="Explosion 1 23"/>
          <p:cNvSpPr/>
          <p:nvPr/>
        </p:nvSpPr>
        <p:spPr>
          <a:xfrm>
            <a:off x="2057400" y="13716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 descr="Water droplets"/>
          <p:cNvSpPr>
            <a:spLocks noChangeArrowheads="1"/>
          </p:cNvSpPr>
          <p:nvPr/>
        </p:nvSpPr>
        <p:spPr bwMode="auto">
          <a:xfrm>
            <a:off x="2819400" y="3570288"/>
            <a:ext cx="4038600" cy="6858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6923319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 nodeType="clickPar">
                      <p:stCondLst>
                        <p:cond delay="0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0962" grpId="0"/>
      <p:bldP spid="5" grpId="0"/>
      <p:bldP spid="5" grpId="1"/>
      <p:bldP spid="6" grpId="0"/>
      <p:bldP spid="7" grpId="0"/>
      <p:bldP spid="7" grpId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868362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914400" y="3378200"/>
            <a:ext cx="8763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909638" y="4597400"/>
            <a:ext cx="5491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thép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990600" y="57150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8600" y="44196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8600" y="5616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xplosion 1 26"/>
          <p:cNvSpPr/>
          <p:nvPr/>
        </p:nvSpPr>
        <p:spPr>
          <a:xfrm>
            <a:off x="1676400" y="1219200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 descr="Water droplets"/>
          <p:cNvSpPr>
            <a:spLocks noChangeArrowheads="1"/>
          </p:cNvSpPr>
          <p:nvPr/>
        </p:nvSpPr>
        <p:spPr bwMode="auto">
          <a:xfrm>
            <a:off x="2362200" y="3657600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7229970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 nodeType="clickPar">
                      <p:stCondLst>
                        <p:cond delay="0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62428E-6 L 0.10834 -0.14821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-7422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77457E-6 L 0.07916 -0.1301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8" y="-652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5" dur="1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04" dur="1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80898" grpId="0"/>
      <p:bldP spid="32771" grpId="0"/>
      <p:bldP spid="32771" grpId="1"/>
      <p:bldP spid="32772" grpId="0"/>
      <p:bldP spid="32772" grpId="1"/>
      <p:bldP spid="32773" grpId="0"/>
      <p:bldP spid="32773" grpId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763000" cy="56197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tông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1066800" y="3317875"/>
            <a:ext cx="807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3796" name="Rectangle 6"/>
          <p:cNvSpPr>
            <a:spLocks noChangeArrowheads="1"/>
          </p:cNvSpPr>
          <p:nvPr/>
        </p:nvSpPr>
        <p:spPr bwMode="auto">
          <a:xfrm>
            <a:off x="1143000" y="4613275"/>
            <a:ext cx="7239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3797" name="Rectangle 8"/>
          <p:cNvSpPr>
            <a:spLocks noChangeArrowheads="1"/>
          </p:cNvSpPr>
          <p:nvPr/>
        </p:nvSpPr>
        <p:spPr bwMode="auto">
          <a:xfrm>
            <a:off x="884238" y="5922963"/>
            <a:ext cx="72691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Xi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măng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cát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trộn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3352800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44737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845314"/>
            <a:ext cx="60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b="1" spc="5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5" name="Explosion 1 24"/>
          <p:cNvSpPr/>
          <p:nvPr/>
        </p:nvSpPr>
        <p:spPr>
          <a:xfrm>
            <a:off x="1676400" y="1143000"/>
            <a:ext cx="1905000" cy="22098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rồi</a:t>
            </a:r>
          </a:p>
        </p:txBody>
      </p:sp>
      <p:sp>
        <p:nvSpPr>
          <p:cNvPr id="26" name="Explosion 1 25"/>
          <p:cNvSpPr/>
          <p:nvPr/>
        </p:nvSpPr>
        <p:spPr>
          <a:xfrm>
            <a:off x="1638300" y="1412875"/>
            <a:ext cx="1981200" cy="1905000"/>
          </a:xfrm>
          <a:prstGeom prst="irregularSeal1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Sai </a:t>
            </a:r>
            <a:r>
              <a:rPr lang="en-US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 descr="Water droplets"/>
          <p:cNvSpPr>
            <a:spLocks noChangeArrowheads="1"/>
          </p:cNvSpPr>
          <p:nvPr/>
        </p:nvSpPr>
        <p:spPr bwMode="auto">
          <a:xfrm>
            <a:off x="76200" y="2286000"/>
            <a:ext cx="4038600" cy="6858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779223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131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 nodeType="clickPar">
                      <p:stCondLst>
                        <p:cond delay="0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1314" grpId="0"/>
      <p:bldP spid="33795" grpId="0"/>
      <p:bldP spid="33796" grpId="0"/>
      <p:bldP spid="33796" grpId="1"/>
      <p:bldP spid="33797" grpId="0"/>
      <p:bldP spid="33797" grpId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6463" y="2632075"/>
            <a:ext cx="7616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20725" y="3198813"/>
            <a:ext cx="78025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i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800" b="1" i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Hãy giới thiệu tên các đồ dùng làm bằng thủy tinh mà em được biết.</a:t>
            </a:r>
            <a:endParaRPr lang="en-US" sz="2800" b="1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71500" y="3352800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chai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lọ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6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590800" y="838200"/>
            <a:ext cx="4191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b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THỦY TINH</a:t>
            </a:r>
            <a:endParaRPr lang="en-US" sz="36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allAtOnce"/>
      <p:bldP spid="5126" grpId="0" build="allAtOnce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6"/>
          <p:cNvSpPr txBox="1">
            <a:spLocks noChangeArrowheads="1"/>
          </p:cNvSpPr>
          <p:nvPr/>
        </p:nvSpPr>
        <p:spPr bwMode="auto">
          <a:xfrm>
            <a:off x="381000" y="2514600"/>
            <a:ext cx="7543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762000" y="228600"/>
            <a:ext cx="7543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I.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thuỷ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33803" name="Picture 11" descr="LH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143000"/>
            <a:ext cx="1295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Picture 14" descr="DSC01349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1430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20" descr="CH0J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430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7" name="Picture 25" descr="Trang60.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37075"/>
            <a:ext cx="35814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4" name="Picture 32" descr="florenceflaskthreecolorty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53549"/>
            <a:ext cx="2209800" cy="26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5" name="Picture 33" descr="CAW99P4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16827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6" name="Picture 34" descr="CAMFG0X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16795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7" name="Picture 35" descr="494331f8_pha lê vẻ đẹp thanh ta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853549"/>
            <a:ext cx="2209800" cy="262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8" name="Picture 36" descr="cua_luoi_chong_muoi_tu_cuon_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911025"/>
            <a:ext cx="1828800" cy="24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9" descr="ANd9GcTKfiPDTuD_SytsjK1cdOpz3aG7qH5d8Iz8xRWSSpuGeON61uDQ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11025"/>
            <a:ext cx="1868488" cy="241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37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3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3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den_trang_t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2725"/>
            <a:ext cx="8153400" cy="653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646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 - &amp;quot;Màu nào dưới đây không phải là màu của xi măng?&amp;quot;&quot;/&gt;&lt;property id=&quot;20307&quot; value=&quot;260&quot;/&gt;&lt;/object&gt;&lt;object type=&quot;3&quot; unique_id=&quot;10008&quot;&gt;&lt;property id=&quot;20148&quot; value=&quot;5&quot;/&gt;&lt;property id=&quot;20300&quot; value=&quot;Slide 5 - &amp;quot;Xi măng trộn với cát và nước tạo thành gì?&amp;quot;&quot;/&gt;&lt;property id=&quot;20307&quot; value=&quot;261&quot;/&gt;&lt;/object&gt;&lt;object type=&quot;3&quot; unique_id=&quot;10009&quot;&gt;&lt;property id=&quot;20148&quot; value=&quot;5&quot;/&gt;&lt;property id=&quot;20300&quot; value=&quot;Slide 6 - &amp;quot;Bê tông được tạo ra từ những vật liệu nào?&amp;quot;&quot;/&gt;&lt;property id=&quot;20307&quot; value=&quot;262&quot;/&gt;&lt;/object&gt;&lt;object type=&quot;3&quot; unique_id=&quot;10010&quot;&gt;&lt;property id=&quot;20148&quot; value=&quot;5&quot;/&gt;&lt;property id=&quot;20300&quot; value=&quot;Slide 7&quot;/&gt;&lt;property id=&quot;20307&quot; value=&quot;263&quot;/&gt;&lt;/object&gt;&lt;object type=&quot;3&quot; unique_id=&quot;10011&quot;&gt;&lt;property id=&quot;20148&quot; value=&quot;5&quot;/&gt;&lt;property id=&quot;20300&quot; value=&quot;Slide 8&quot;/&gt;&lt;property id=&quot;20307&quot; value=&quot;264&quot;/&gt;&lt;/object&gt;&lt;object type=&quot;3&quot; unique_id=&quot;10012&quot;&gt;&lt;property id=&quot;20148&quot; value=&quot;5&quot;/&gt;&lt;property id=&quot;20300&quot; value=&quot;Slide 9&quot;/&gt;&lt;property id=&quot;20307&quot; value=&quot;265&quot;/&gt;&lt;/object&gt;&lt;object type=&quot;3&quot; unique_id=&quot;10013&quot;&gt;&lt;property id=&quot;20148&quot; value=&quot;5&quot;/&gt;&lt;property id=&quot;20300&quot; value=&quot;Slide 10&quot;/&gt;&lt;property id=&quot;20307&quot; value=&quot;266&quot;/&gt;&lt;/object&gt;&lt;object type=&quot;3&quot; unique_id=&quot;10014&quot;&gt;&lt;property id=&quot;20148&quot; value=&quot;5&quot;/&gt;&lt;property id=&quot;20300&quot; value=&quot;Slide 11&quot;/&gt;&lt;property id=&quot;20307&quot; value=&quot;267&quot;/&gt;&lt;/object&gt;&lt;object type=&quot;3&quot; unique_id=&quot;10015&quot;&gt;&lt;property id=&quot;20148&quot; value=&quot;5&quot;/&gt;&lt;property id=&quot;20300&quot; value=&quot;Slide 12&quot;/&gt;&lt;property id=&quot;20307&quot; value=&quot;268&quot;/&gt;&lt;/object&gt;&lt;object type=&quot;3&quot; unique_id=&quot;10016&quot;&gt;&lt;property id=&quot;20148&quot; value=&quot;5&quot;/&gt;&lt;property id=&quot;20300&quot; value=&quot;Slide 13&quot;/&gt;&lt;property id=&quot;20307&quot; value=&quot;269&quot;/&gt;&lt;/object&gt;&lt;object type=&quot;3&quot; unique_id=&quot;10017&quot;&gt;&lt;property id=&quot;20148&quot; value=&quot;5&quot;/&gt;&lt;property id=&quot;20300&quot; value=&quot;Slide 14&quot;/&gt;&lt;property id=&quot;20307&quot; value=&quot;270&quot;/&gt;&lt;/object&gt;&lt;object type=&quot;3&quot; unique_id=&quot;10018&quot;&gt;&lt;property id=&quot;20148&quot; value=&quot;5&quot;/&gt;&lt;property id=&quot;20300&quot; value=&quot;Slide 15&quot;/&gt;&lt;property id=&quot;20307&quot; value=&quot;271&quot;/&gt;&lt;/object&gt;&lt;object type=&quot;3&quot; unique_id=&quot;10019&quot;&gt;&lt;property id=&quot;20148&quot; value=&quot;5&quot;/&gt;&lt;property id=&quot;20300&quot; value=&quot;Slide 16&quot;/&gt;&lt;property id=&quot;20307&quot; value=&quot;272&quot;/&gt;&lt;/object&gt;&lt;object type=&quot;3&quot; unique_id=&quot;10020&quot;&gt;&lt;property id=&quot;20148&quot; value=&quot;5&quot;/&gt;&lt;property id=&quot;20300&quot; value=&quot;Slide 17&quot;/&gt;&lt;property id=&quot;20307&quot; value=&quot;273&quot;/&gt;&lt;/object&gt;&lt;object type=&quot;3&quot; unique_id=&quot;10021&quot;&gt;&lt;property id=&quot;20148&quot; value=&quot;5&quot;/&gt;&lt;property id=&quot;20300&quot; value=&quot;Slide 18&quot;/&gt;&lt;property id=&quot;20307&quot; value=&quot;274&quot;/&gt;&lt;/object&gt;&lt;object type=&quot;3&quot; unique_id=&quot;10022&quot;&gt;&lt;property id=&quot;20148&quot; value=&quot;5&quot;/&gt;&lt;property id=&quot;20300&quot; value=&quot;Slide 19&quot;/&gt;&lt;property id=&quot;20307&quot; value=&quot;275&quot;/&gt;&lt;/object&gt;&lt;object type=&quot;3&quot; unique_id=&quot;10023&quot;&gt;&lt;property id=&quot;20148&quot; value=&quot;5&quot;/&gt;&lt;property id=&quot;20300&quot; value=&quot;Slide 20&quot;/&gt;&lt;property id=&quot;20307&quot; value=&quot;276&quot;/&gt;&lt;/object&gt;&lt;object type=&quot;3&quot; unique_id=&quot;10024&quot;&gt;&lt;property id=&quot;20148&quot; value=&quot;5&quot;/&gt;&lt;property id=&quot;20300&quot; value=&quot;Slide 21&quot;/&gt;&lt;property id=&quot;20307&quot; value=&quot;277&quot;/&gt;&lt;/object&gt;&lt;object type=&quot;3&quot; unique_id=&quot;10025&quot;&gt;&lt;property id=&quot;20148&quot; value=&quot;5&quot;/&gt;&lt;property id=&quot;20300&quot; value=&quot;Slide 22&quot;/&gt;&lt;property id=&quot;20307&quot; value=&quot;278&quot;/&gt;&lt;/object&gt;&lt;object type=&quot;3&quot; unique_id=&quot;10026&quot;&gt;&lt;property id=&quot;20148&quot; value=&quot;5&quot;/&gt;&lt;property id=&quot;20300&quot; value=&quot;Slide 23&quot;/&gt;&lt;property id=&quot;20307&quot; value=&quot;279&quot;/&gt;&lt;/object&gt;&lt;object type=&quot;3&quot; unique_id=&quot;10027&quot;&gt;&lt;property id=&quot;20148&quot; value=&quot;5&quot;/&gt;&lt;property id=&quot;20300&quot; value=&quot;Slide 24&quot;/&gt;&lt;property id=&quot;20307&quot; value=&quot;280&quot;/&gt;&lt;/object&gt;&lt;object type=&quot;3&quot; unique_id=&quot;10028&quot;&gt;&lt;property id=&quot;20148&quot; value=&quot;5&quot;/&gt;&lt;property id=&quot;20300&quot; value=&quot;Slide 25&quot;/&gt;&lt;property id=&quot;20307&quot; value=&quot;281&quot;/&gt;&lt;/object&gt;&lt;object type=&quot;3&quot; unique_id=&quot;10029&quot;&gt;&lt;property id=&quot;20148&quot; value=&quot;5&quot;/&gt;&lt;property id=&quot;20300&quot; value=&quot;Slide 26&quot;/&gt;&lt;property id=&quot;20307&quot; value=&quot;282&quot;/&gt;&lt;/object&gt;&lt;object type=&quot;3&quot; unique_id=&quot;10030&quot;&gt;&lt;property id=&quot;20148&quot; value=&quot;5&quot;/&gt;&lt;property id=&quot;20300&quot; value=&quot;Slide 27&quot;/&gt;&lt;property id=&quot;20307&quot; value=&quot;283&quot;/&gt;&lt;/object&gt;&lt;object type=&quot;3&quot; unique_id=&quot;10031&quot;&gt;&lt;property id=&quot;20148&quot; value=&quot;5&quot;/&gt;&lt;property id=&quot;20300&quot; value=&quot;Slide 28&quot;/&gt;&lt;property id=&quot;20307&quot; value=&quot;284&quot;/&gt;&lt;/object&gt;&lt;object type=&quot;3&quot; unique_id=&quot;10032&quot;&gt;&lt;property id=&quot;20148&quot; value=&quot;5&quot;/&gt;&lt;property id=&quot;20300&quot; value=&quot;Slide 29&quot;/&gt;&lt;property id=&quot;20307&quot; value=&quot;285&quot;/&gt;&lt;/object&gt;&lt;/object&gt;&lt;object type=&quot;8&quot; unique_id=&quot;10064&quot;&gt;&lt;/object&gt;&lt;/object&gt;&lt;/database&gt;"/>
  <p:tag name="ISPRING_RESOURCE_PATHS_HASH_PRESENTER" val="293983bf53b4f532f824e59f4c1698ab7439b24d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1019</Words>
  <Application>Microsoft Office PowerPoint</Application>
  <PresentationFormat>On-screen Show (4:3)</PresentationFormat>
  <Paragraphs>174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.VnTime</vt:lpstr>
      <vt:lpstr>Arial</vt:lpstr>
      <vt:lpstr>Calibri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Màu nào dưới đây không phải là màu của xi măng?</vt:lpstr>
      <vt:lpstr>Xi măng trộn với cát và nước tạo thành gì?</vt:lpstr>
      <vt:lpstr>Bê tông được tạo ra từ những vật liệu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LaptopDT</cp:lastModifiedBy>
  <cp:revision>32</cp:revision>
  <dcterms:created xsi:type="dcterms:W3CDTF">2006-08-16T00:00:00Z</dcterms:created>
  <dcterms:modified xsi:type="dcterms:W3CDTF">2021-12-06T15:53:16Z</dcterms:modified>
</cp:coreProperties>
</file>