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14" r:id="rId3"/>
    <p:sldId id="296" r:id="rId4"/>
    <p:sldId id="259" r:id="rId5"/>
    <p:sldId id="332" r:id="rId6"/>
    <p:sldId id="291" r:id="rId7"/>
    <p:sldId id="333" r:id="rId8"/>
    <p:sldId id="307" r:id="rId9"/>
    <p:sldId id="343" r:id="rId10"/>
    <p:sldId id="292" r:id="rId11"/>
    <p:sldId id="344" r:id="rId12"/>
    <p:sldId id="345" r:id="rId13"/>
    <p:sldId id="346" r:id="rId14"/>
    <p:sldId id="321" r:id="rId15"/>
    <p:sldId id="352" r:id="rId16"/>
    <p:sldId id="347" r:id="rId17"/>
    <p:sldId id="348" r:id="rId18"/>
    <p:sldId id="349" r:id="rId19"/>
    <p:sldId id="350" r:id="rId20"/>
    <p:sldId id="351" r:id="rId21"/>
    <p:sldId id="329" r:id="rId22"/>
    <p:sldId id="330" r:id="rId23"/>
    <p:sldId id="331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8D7"/>
    <a:srgbClr val="FF0000"/>
    <a:srgbClr val="2E9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2" autoAdjust="0"/>
  </p:normalViewPr>
  <p:slideViewPr>
    <p:cSldViewPr snapToGrid="0">
      <p:cViewPr varScale="1">
        <p:scale>
          <a:sx n="79" d="100"/>
          <a:sy n="79" d="100"/>
        </p:scale>
        <p:origin x="26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3B4F8-29D6-4768-B5F1-5B6741CE8DF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38B2-80A5-45F8-8090-F246732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78EF55-EE24-4982-BA51-1E6166277ABF}" type="slidenum">
              <a:rPr lang="en-US" altLang="en-US" smtClean="0">
                <a:latin typeface="Arial" pitchFamily="34" charset="0"/>
              </a:rPr>
              <a:pPr/>
              <a:t>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79553D8-D134-4DC5-BDAC-5608EA4A1C37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C38B2-80A5-45F8-8090-F2467324AB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8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27455"/>
      </p:ext>
    </p:extLst>
  </p:cSld>
  <p:clrMapOvr>
    <a:masterClrMapping/>
  </p:clrMapOvr>
  <p:transition spd="slow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FCB0-9E2B-4BBC-9492-3D9128E70F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3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FA36-57E9-4F1D-8EA4-23CF70D112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BB97-AB41-415D-A4CD-8429B9A516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E8F9-87E8-4D45-A927-AF97795AB5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7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6FA6-6B2D-40CC-BBEC-5B7717E5BE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D92D-CDAD-476C-BC44-4C07AC382F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6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7BC3-C430-4CA5-A16B-5F8B8CCAFD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4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2A56A-450A-4CBE-9BF5-D913A05D3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9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B769-5C71-46F7-B796-661DEA2DC2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60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DD17-4CF7-4E3F-B45F-146CA5B5C6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30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6F6F-88FC-4CBD-9612-2B01BCA786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8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46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5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3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02CF-3174-40E6-A51F-4592D70017F9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4313B-7922-46AA-93B3-CE32C74E7D5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M\Downloads\TiengVoTay-DangCapNhat_49xap.mp3" TargetMode="External"/><Relationship Id="rId6" Type="http://schemas.openxmlformats.org/officeDocument/2006/relationships/image" Target="../media/image19.gif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M\Downloads\TiengVoTay-DangCapNhat_49xap.mp3" TargetMode="External"/><Relationship Id="rId6" Type="http://schemas.openxmlformats.org/officeDocument/2006/relationships/image" Target="../media/image19.gif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0.gi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M\Downloads\TiengVoTay-DangCapNhat_49xap.mp3" TargetMode="External"/><Relationship Id="rId6" Type="http://schemas.openxmlformats.org/officeDocument/2006/relationships/oleObject" Target="../embeddings/oleObject4.bin"/><Relationship Id="rId5" Type="http://schemas.openxmlformats.org/officeDocument/2006/relationships/slide" Target="slide21.xml"/><Relationship Id="rId4" Type="http://schemas.openxmlformats.org/officeDocument/2006/relationships/slide" Target="slide22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slide" Target="slide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9864441-CB6E-4D21-90BB-C12DC6374B5D}"/>
              </a:ext>
            </a:extLst>
          </p:cNvPr>
          <p:cNvSpPr txBox="1"/>
          <p:nvPr/>
        </p:nvSpPr>
        <p:spPr>
          <a:xfrm>
            <a:off x="2796420" y="435428"/>
            <a:ext cx="6454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3200" b="1" u="sng" dirty="0">
                <a:solidFill>
                  <a:srgbClr val="002060"/>
                </a:solidFill>
              </a:rPr>
              <a:t>TRƯỜNG TIỂU HỌC ÁI MỘ 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13CDF-0F7B-46CB-A7D3-909D0046F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19" y="1601410"/>
            <a:ext cx="2117876" cy="2117876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1BAED7-D291-4AAB-8213-B35651B8812A}"/>
              </a:ext>
            </a:extLst>
          </p:cNvPr>
          <p:cNvSpPr txBox="1"/>
          <p:nvPr/>
        </p:nvSpPr>
        <p:spPr>
          <a:xfrm>
            <a:off x="2796420" y="4010781"/>
            <a:ext cx="6454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 TOÁN </a:t>
            </a:r>
          </a:p>
          <a:p>
            <a:pPr algn="ctr"/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770323388"/>
      </p:ext>
    </p:extLst>
  </p:cSld>
  <p:clrMapOvr>
    <a:masterClrMapping/>
  </p:clrMapOvr>
  <p:transition spd="slow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06400" y="165100"/>
            <a:ext cx="680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1. a. Đọc các số đo diện tích: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03200" y="2133601"/>
            <a:ext cx="1026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20800" y="792843"/>
            <a:ext cx="711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29 mm</a:t>
            </a:r>
            <a:r>
              <a:rPr lang="en-US" alt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</a:rPr>
              <a:t>; 305 mm</a:t>
            </a:r>
            <a:r>
              <a:rPr lang="en-US" alt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</a:rPr>
              <a:t>; 1200 mm</a:t>
            </a:r>
            <a:r>
              <a:rPr lang="en-US" altLang="en-US" sz="3200" b="1" baseline="30000" dirty="0">
                <a:solidFill>
                  <a:srgbClr val="FF0000"/>
                </a:solidFill>
              </a:rPr>
              <a:t>2              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9600" y="2379834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305 mm</a:t>
            </a:r>
            <a:r>
              <a:rPr lang="en-US" altLang="en-US" sz="3200" b="1" baseline="30000" dirty="0"/>
              <a:t>2 </a:t>
            </a:r>
            <a:r>
              <a:rPr lang="en-US" altLang="en-US" sz="3200" b="1" dirty="0"/>
              <a:t>: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60400" y="1555338"/>
            <a:ext cx="314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29 mm</a:t>
            </a:r>
            <a:r>
              <a:rPr lang="en-US" altLang="en-US" sz="3200" b="1" baseline="30000" dirty="0"/>
              <a:t>2</a:t>
            </a:r>
            <a:r>
              <a:rPr lang="en-US" altLang="en-US" sz="3200" b="1" dirty="0"/>
              <a:t>  : 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08000" y="3990364"/>
            <a:ext cx="751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b)</a:t>
            </a:r>
            <a:r>
              <a:rPr lang="en-US" altLang="en-US" sz="3200" b="1" dirty="0" err="1"/>
              <a:t>Viết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: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60400" y="4775070"/>
            <a:ext cx="751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/>
              <a:t>Một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sáu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mươi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tám</a:t>
            </a:r>
            <a:r>
              <a:rPr lang="en-US" altLang="en-US" sz="3200" b="1" dirty="0"/>
              <a:t> mi-li-</a:t>
            </a:r>
            <a:r>
              <a:rPr lang="en-US" altLang="en-US" sz="3200" b="1" dirty="0" err="1"/>
              <a:t>mét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vuông</a:t>
            </a:r>
            <a:r>
              <a:rPr lang="en-US" altLang="en-US" sz="3200" b="1" dirty="0"/>
              <a:t>: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844800" y="1555338"/>
            <a:ext cx="894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Hai </a:t>
            </a:r>
            <a:r>
              <a:rPr lang="en-US" altLang="en-US" sz="3200" b="1" dirty="0" err="1">
                <a:solidFill>
                  <a:srgbClr val="990000"/>
                </a:solidFill>
              </a:rPr>
              <a:t>mươi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chín</a:t>
            </a:r>
            <a:r>
              <a:rPr lang="en-US" altLang="en-US" sz="3200" b="1" dirty="0">
                <a:solidFill>
                  <a:srgbClr val="990000"/>
                </a:solidFill>
              </a:rPr>
              <a:t> mi-li-</a:t>
            </a:r>
            <a:r>
              <a:rPr lang="en-US" altLang="en-US" sz="3200" b="1" dirty="0" err="1">
                <a:solidFill>
                  <a:srgbClr val="990000"/>
                </a:solidFill>
              </a:rPr>
              <a:t>mét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32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8178800" y="4775070"/>
            <a:ext cx="233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168mm</a:t>
            </a:r>
            <a:r>
              <a:rPr lang="en-US" altLang="en-US" sz="3200" b="1" baseline="30000" dirty="0">
                <a:solidFill>
                  <a:srgbClr val="990000"/>
                </a:solidFill>
              </a:rPr>
              <a:t>2</a:t>
            </a:r>
            <a:endParaRPr lang="en-US" altLang="en-US" sz="3200" b="1" dirty="0">
              <a:solidFill>
                <a:srgbClr val="99000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609600" y="3227100"/>
            <a:ext cx="314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1200 mm</a:t>
            </a:r>
            <a:r>
              <a:rPr lang="en-US" altLang="en-US" sz="3200" b="1" baseline="30000" dirty="0"/>
              <a:t>2</a:t>
            </a:r>
            <a:r>
              <a:rPr lang="en-US" altLang="en-US" sz="3200" b="1" dirty="0"/>
              <a:t>: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2844800" y="2379834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Ba </a:t>
            </a:r>
            <a:r>
              <a:rPr lang="en-US" altLang="en-US" sz="3200" b="1" dirty="0" err="1">
                <a:solidFill>
                  <a:srgbClr val="990000"/>
                </a:solidFill>
              </a:rPr>
              <a:t>trăm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linh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năm</a:t>
            </a:r>
            <a:r>
              <a:rPr lang="en-US" altLang="en-US" sz="3200" b="1" dirty="0">
                <a:solidFill>
                  <a:srgbClr val="990000"/>
                </a:solidFill>
              </a:rPr>
              <a:t> mi-li-</a:t>
            </a:r>
            <a:r>
              <a:rPr lang="en-US" altLang="en-US" sz="3200" b="1" dirty="0" err="1">
                <a:solidFill>
                  <a:srgbClr val="990000"/>
                </a:solidFill>
              </a:rPr>
              <a:t>mét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32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2732833" y="3227099"/>
            <a:ext cx="934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  </a:t>
            </a:r>
            <a:r>
              <a:rPr lang="en-US" altLang="en-US" sz="3200" b="1" dirty="0" err="1">
                <a:solidFill>
                  <a:srgbClr val="990000"/>
                </a:solidFill>
              </a:rPr>
              <a:t>Một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nghìn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hai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trăm</a:t>
            </a:r>
            <a:r>
              <a:rPr lang="en-US" altLang="en-US" sz="3200" b="1" dirty="0">
                <a:solidFill>
                  <a:srgbClr val="990000"/>
                </a:solidFill>
              </a:rPr>
              <a:t> mi-li-</a:t>
            </a:r>
            <a:r>
              <a:rPr lang="en-US" altLang="en-US" sz="3200" b="1" dirty="0" err="1">
                <a:solidFill>
                  <a:srgbClr val="990000"/>
                </a:solidFill>
              </a:rPr>
              <a:t>mét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32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711200" y="5503022"/>
            <a:ext cx="812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Hai nghìn ba trăm mười  mi-li-mét vuông: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8432800" y="5527345"/>
            <a:ext cx="264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2310mm</a:t>
            </a:r>
            <a:r>
              <a:rPr lang="en-US" altLang="en-US" sz="3200" b="1" baseline="30000" dirty="0">
                <a:solidFill>
                  <a:srgbClr val="990000"/>
                </a:solidFill>
              </a:rPr>
              <a:t>2</a:t>
            </a:r>
            <a:endParaRPr lang="en-US" altLang="en-US" sz="3200" b="1" dirty="0">
              <a:solidFill>
                <a:srgbClr val="990000"/>
              </a:solidFill>
            </a:endParaRPr>
          </a:p>
        </p:txBody>
      </p:sp>
      <p:pic>
        <p:nvPicPr>
          <p:cNvPr id="7184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72188"/>
            <a:ext cx="164253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2188"/>
            <a:ext cx="164253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1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392" grpId="0"/>
      <p:bldP spid="16395" grpId="0"/>
      <p:bldP spid="16399" grpId="0"/>
      <p:bldP spid="16401" grpId="0"/>
      <p:bldP spid="16407" grpId="0"/>
      <p:bldP spid="16413" grpId="0"/>
      <p:bldP spid="16432" grpId="0"/>
      <p:bldP spid="16433" grpId="0"/>
      <p:bldP spid="16434" grpId="0"/>
      <p:bldP spid="16435" grpId="0"/>
      <p:bldP spid="16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7463" y="276808"/>
            <a:ext cx="1046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/>
              <a:t>2. </a:t>
            </a:r>
            <a:r>
              <a:rPr lang="en-US" altLang="en-US" sz="4000" b="1" dirty="0" err="1"/>
              <a:t>Viết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số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thích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hợp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chỗ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chấm</a:t>
            </a:r>
            <a:r>
              <a:rPr lang="en-US" altLang="en-US" sz="4000" b="1" dirty="0"/>
              <a:t>: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03200" y="1944860"/>
            <a:ext cx="538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12 km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 =</a:t>
            </a:r>
            <a:r>
              <a:rPr lang="en-US" altLang="en-US" sz="2400" b="1" baseline="30000"/>
              <a:t>  </a:t>
            </a:r>
            <a:r>
              <a:rPr lang="en-US" altLang="en-US" sz="2400" b="1"/>
              <a:t>......    hm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9600" y="1268585"/>
            <a:ext cx="447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5 cm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…       mm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06400" y="25004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 hm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  …. 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256718" y="3109108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70 000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33490" y="3119586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7 hm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=   ….      m</a:t>
            </a:r>
            <a:r>
              <a:rPr lang="en-US" altLang="en-US" sz="2400" b="1" baseline="30000" dirty="0"/>
              <a:t>2</a:t>
            </a:r>
            <a:endParaRPr lang="en-US" altLang="en-US" sz="2400" b="1" dirty="0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490170" y="246714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</a:rPr>
              <a:t>10 000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467830" y="1941685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1200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772630" y="1180443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500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181600" y="1416223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1m</a:t>
            </a:r>
            <a:r>
              <a:rPr lang="en-US" altLang="en-US" sz="2400" b="1" baseline="30000"/>
              <a:t>2                     </a:t>
            </a:r>
            <a:r>
              <a:rPr lang="en-US" altLang="en-US" sz="2400" b="1"/>
              <a:t>= …  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7010401" y="1409043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1000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080000" y="1949623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5m</a:t>
            </a:r>
            <a:r>
              <a:rPr lang="en-US" altLang="en-US" sz="2400" b="1" baseline="30000"/>
              <a:t>2                     </a:t>
            </a:r>
            <a:r>
              <a:rPr lang="en-US" altLang="en-US" sz="2400" b="1"/>
              <a:t>= …  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7010400" y="1904098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5000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080000" y="2475085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12m</a:t>
            </a:r>
            <a:r>
              <a:rPr lang="en-US" altLang="en-US" sz="2400" b="1" baseline="30000"/>
              <a:t>2  </a:t>
            </a:r>
            <a:r>
              <a:rPr lang="en-US" altLang="en-US" sz="2400" b="1"/>
              <a:t>9dm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…       dm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6835338" y="2441089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1209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5080000" y="3097385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37dam</a:t>
            </a:r>
            <a:r>
              <a:rPr lang="en-US" altLang="en-US" sz="2400" b="1" baseline="30000"/>
              <a:t>2  </a:t>
            </a:r>
            <a:r>
              <a:rPr lang="en-US" altLang="en-US" sz="2400" b="1"/>
              <a:t>24m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…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7145349" y="3070156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3724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633" y="1186035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/>
              <a:t>a)</a:t>
            </a:r>
            <a:endParaRPr lang="en-US" altLang="en-US" sz="240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01084" y="3549823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/>
              <a:t>b)</a:t>
            </a:r>
            <a:endParaRPr lang="en-US" altLang="en-US" sz="2400"/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501651" y="3930823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 800mm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=   ….cm</a:t>
            </a:r>
            <a:r>
              <a:rPr lang="en-US" altLang="en-US" sz="2400" b="1" baseline="30000" dirty="0"/>
              <a:t>2</a:t>
            </a:r>
            <a:endParaRPr lang="en-US" altLang="en-US" sz="2400" b="1" dirty="0"/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2048854" y="3908476"/>
            <a:ext cx="463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8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64067" y="46213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12 000hm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  ….km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457200" y="53071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150cm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….dm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.....cm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5435600" y="39355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3400dm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  ….m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5435600" y="46213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90 000m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  ….hm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5537200" y="53071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2010m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= ….dam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.....m</a:t>
            </a:r>
            <a:r>
              <a:rPr lang="en-US" altLang="en-US" sz="2400" b="1" baseline="30000" dirty="0"/>
              <a:t>2</a:t>
            </a:r>
            <a:endParaRPr lang="en-US" altLang="en-US" sz="2400" b="1" dirty="0"/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1964062" y="4621385"/>
            <a:ext cx="9673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120</a:t>
            </a: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1703762" y="5250913"/>
            <a:ext cx="4635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2615141" y="5277902"/>
            <a:ext cx="8170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</a:rPr>
              <a:t>50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7013439" y="3915583"/>
            <a:ext cx="7683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34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7010400" y="4568998"/>
            <a:ext cx="463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9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6722015" y="5277902"/>
            <a:ext cx="8466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20</a:t>
            </a: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7823200" y="5277902"/>
            <a:ext cx="6879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617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16" grpId="0"/>
      <p:bldP spid="17422" grpId="0"/>
      <p:bldP spid="17424" grpId="0"/>
      <p:bldP spid="17427" grpId="0"/>
      <p:bldP spid="17428" grpId="0"/>
      <p:bldP spid="17429" grpId="0"/>
      <p:bldP spid="17430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3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03200" y="297984"/>
            <a:ext cx="985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3. </a:t>
            </a:r>
            <a:r>
              <a:rPr lang="en-US" altLang="en-US" sz="2400" b="1" dirty="0" err="1"/>
              <a:t>Viết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phân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thích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hợp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chỗ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chấm</a:t>
            </a:r>
            <a:r>
              <a:rPr lang="en-US" altLang="en-US" sz="2400" b="1" dirty="0"/>
              <a:t>: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08000" y="9980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 mm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   …..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09600" y="19124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8 mm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   …..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06400" y="28268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29 mm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   …..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604000" y="28268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34 dm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   …..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604000" y="19124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7 dm</a:t>
            </a:r>
            <a:r>
              <a:rPr lang="en-US" altLang="en-US" sz="2400" b="1" baseline="30000"/>
              <a:t>2   </a:t>
            </a:r>
            <a:r>
              <a:rPr lang="en-US" altLang="en-US" sz="2400" b="1"/>
              <a:t>=    …..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604000" y="1059985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 dm</a:t>
            </a:r>
            <a:r>
              <a:rPr lang="en-US" altLang="en-US" sz="2400" b="1" baseline="30000"/>
              <a:t>2   </a:t>
            </a:r>
            <a:r>
              <a:rPr lang="en-US" altLang="en-US" sz="2400" b="1"/>
              <a:t>=    …..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022316" y="2548266"/>
            <a:ext cx="1219200" cy="995363"/>
            <a:chOff x="3792" y="2880"/>
            <a:chExt cx="576" cy="627"/>
          </a:xfrm>
        </p:grpSpPr>
        <p:sp>
          <p:nvSpPr>
            <p:cNvPr id="9246" name="Text Box 29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</a:rPr>
                <a:t> 34</a:t>
              </a:r>
            </a:p>
          </p:txBody>
        </p:sp>
        <p:sp>
          <p:nvSpPr>
            <p:cNvPr id="9247" name="Text Box 30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48" name="Line 31"/>
            <p:cNvSpPr>
              <a:spLocks noChangeShapeType="1"/>
            </p:cNvSpPr>
            <p:nvPr/>
          </p:nvSpPr>
          <p:spPr bwMode="auto">
            <a:xfrm>
              <a:off x="3878" y="3194"/>
              <a:ext cx="200" cy="7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109704" y="1681491"/>
            <a:ext cx="1132114" cy="995362"/>
            <a:chOff x="3792" y="2880"/>
            <a:chExt cx="576" cy="627"/>
          </a:xfrm>
        </p:grpSpPr>
        <p:sp>
          <p:nvSpPr>
            <p:cNvPr id="9243" name="Text Box 33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</a:rPr>
                <a:t>7</a:t>
              </a:r>
            </a:p>
          </p:txBody>
        </p:sp>
        <p:sp>
          <p:nvSpPr>
            <p:cNvPr id="9244" name="Text Box 34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45" name="Line 35"/>
            <p:cNvSpPr>
              <a:spLocks noChangeShapeType="1"/>
            </p:cNvSpPr>
            <p:nvPr/>
          </p:nvSpPr>
          <p:spPr bwMode="auto">
            <a:xfrm>
              <a:off x="3840" y="3216"/>
              <a:ext cx="166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7997371" y="847612"/>
            <a:ext cx="1168400" cy="1009650"/>
            <a:chOff x="3696" y="2880"/>
            <a:chExt cx="672" cy="636"/>
          </a:xfrm>
        </p:grpSpPr>
        <p:sp>
          <p:nvSpPr>
            <p:cNvPr id="9240" name="Text Box 37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9241" name="Text Box 38"/>
            <p:cNvSpPr txBox="1">
              <a:spLocks noChangeArrowheads="1"/>
            </p:cNvSpPr>
            <p:nvPr/>
          </p:nvSpPr>
          <p:spPr bwMode="auto">
            <a:xfrm>
              <a:off x="3768" y="3225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42" name="Line 39"/>
            <p:cNvSpPr>
              <a:spLocks noChangeShapeType="1"/>
            </p:cNvSpPr>
            <p:nvPr/>
          </p:nvSpPr>
          <p:spPr bwMode="auto">
            <a:xfrm>
              <a:off x="3696" y="3216"/>
              <a:ext cx="362" cy="9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118405" y="2619703"/>
            <a:ext cx="1274230" cy="995363"/>
            <a:chOff x="3766" y="2880"/>
            <a:chExt cx="602" cy="627"/>
          </a:xfrm>
        </p:grpSpPr>
        <p:sp>
          <p:nvSpPr>
            <p:cNvPr id="9237" name="Text Box 41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</a:rPr>
                <a:t> 29</a:t>
              </a:r>
            </a:p>
          </p:txBody>
        </p:sp>
        <p:sp>
          <p:nvSpPr>
            <p:cNvPr id="9238" name="Text Box 42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39" name="Line 43"/>
            <p:cNvSpPr>
              <a:spLocks noChangeShapeType="1"/>
            </p:cNvSpPr>
            <p:nvPr/>
          </p:nvSpPr>
          <p:spPr bwMode="auto">
            <a:xfrm>
              <a:off x="3766" y="3216"/>
              <a:ext cx="288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890161" y="1680757"/>
            <a:ext cx="1259413" cy="995362"/>
            <a:chOff x="3773" y="2880"/>
            <a:chExt cx="595" cy="627"/>
          </a:xfrm>
        </p:grpSpPr>
        <p:sp>
          <p:nvSpPr>
            <p:cNvPr id="9234" name="Text Box 45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</a:rPr>
                <a:t>8</a:t>
              </a:r>
            </a:p>
          </p:txBody>
        </p:sp>
        <p:sp>
          <p:nvSpPr>
            <p:cNvPr id="9235" name="Text Box 46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36" name="Line 47"/>
            <p:cNvSpPr>
              <a:spLocks noChangeShapeType="1"/>
            </p:cNvSpPr>
            <p:nvPr/>
          </p:nvSpPr>
          <p:spPr bwMode="auto">
            <a:xfrm>
              <a:off x="3773" y="3216"/>
              <a:ext cx="329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928828" y="747247"/>
            <a:ext cx="1219200" cy="996950"/>
            <a:chOff x="3792" y="2880"/>
            <a:chExt cx="576" cy="627"/>
          </a:xfrm>
        </p:grpSpPr>
        <p:sp>
          <p:nvSpPr>
            <p:cNvPr id="9231" name="Text Box 49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9232" name="Text Box 50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3793" y="3216"/>
              <a:ext cx="310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865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31" grpId="0"/>
      <p:bldP spid="17432" grpId="0"/>
      <p:bldP spid="17433" grpId="0"/>
      <p:bldP spid="17434" grpId="0"/>
      <p:bldP spid="17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268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0818"/>
            <a:ext cx="5532120" cy="5046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32" y="3227384"/>
            <a:ext cx="3631068" cy="1782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70570" y="2724150"/>
            <a:ext cx="740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25" y="1600592"/>
            <a:ext cx="11408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Nêu bảng đơn vị đo diện tích theo thứ tự từ bé đến lớn và ngược lại.</a:t>
            </a:r>
            <a:endParaRPr lang="en-US" sz="3600" b="1" dirty="0">
              <a:solidFill>
                <a:srgbClr val="FF000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69333" y="165893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9304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536951" y="1690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2832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0104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712200" y="1690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02616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0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9304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3587751" y="22860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528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7112000" y="22860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87376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036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65618" y="2819401"/>
            <a:ext cx="190923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alt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alt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1625600" y="2814638"/>
            <a:ext cx="215053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3515784" y="2803525"/>
            <a:ext cx="1727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5190067" y="2819400"/>
            <a:ext cx="182033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7010401" y="2819400"/>
            <a:ext cx="2106084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8636000" y="2819400"/>
            <a:ext cx="1981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1602317" y="3032125"/>
            <a:ext cx="1828800" cy="793750"/>
            <a:chOff x="192" y="3696"/>
            <a:chExt cx="864" cy="500"/>
          </a:xfrm>
        </p:grpSpPr>
        <p:sp>
          <p:nvSpPr>
            <p:cNvPr id="24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27" name="Line 70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altLang="en-US" sz="2100" baseline="30000" dirty="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9" name="Group 73"/>
          <p:cNvGrpSpPr>
            <a:grpSpLocks/>
          </p:cNvGrpSpPr>
          <p:nvPr/>
        </p:nvGrpSpPr>
        <p:grpSpPr bwMode="auto">
          <a:xfrm>
            <a:off x="3556001" y="3124200"/>
            <a:ext cx="1936751" cy="793750"/>
            <a:chOff x="192" y="3696"/>
            <a:chExt cx="915" cy="500"/>
          </a:xfrm>
        </p:grpSpPr>
        <p:sp>
          <p:nvSpPr>
            <p:cNvPr id="30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31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33" name="Line 77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5" name="Group 81"/>
          <p:cNvGrpSpPr>
            <a:grpSpLocks/>
          </p:cNvGrpSpPr>
          <p:nvPr/>
        </p:nvGrpSpPr>
        <p:grpSpPr bwMode="auto">
          <a:xfrm>
            <a:off x="5181601" y="3124200"/>
            <a:ext cx="1917700" cy="793750"/>
            <a:chOff x="1638" y="3696"/>
            <a:chExt cx="906" cy="500"/>
          </a:xfrm>
        </p:grpSpPr>
        <p:sp>
          <p:nvSpPr>
            <p:cNvPr id="36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38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39" name="Line 85"/>
            <p:cNvSpPr>
              <a:spLocks noChangeShapeType="1"/>
            </p:cNvSpPr>
            <p:nvPr/>
          </p:nvSpPr>
          <p:spPr bwMode="auto">
            <a:xfrm>
              <a:off x="1810" y="3936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1" name="Group 88"/>
          <p:cNvGrpSpPr>
            <a:grpSpLocks/>
          </p:cNvGrpSpPr>
          <p:nvPr/>
        </p:nvGrpSpPr>
        <p:grpSpPr bwMode="auto">
          <a:xfrm>
            <a:off x="7112000" y="3124200"/>
            <a:ext cx="1574800" cy="793750"/>
            <a:chOff x="192" y="3696"/>
            <a:chExt cx="744" cy="500"/>
          </a:xfrm>
        </p:grpSpPr>
        <p:sp>
          <p:nvSpPr>
            <p:cNvPr id="42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43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44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45" name="Line 92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7" name="Group 95"/>
          <p:cNvGrpSpPr>
            <a:grpSpLocks/>
          </p:cNvGrpSpPr>
          <p:nvPr/>
        </p:nvGrpSpPr>
        <p:grpSpPr bwMode="auto">
          <a:xfrm>
            <a:off x="8737600" y="3124200"/>
            <a:ext cx="1701800" cy="793750"/>
            <a:chOff x="192" y="3696"/>
            <a:chExt cx="804" cy="500"/>
          </a:xfrm>
        </p:grpSpPr>
        <p:sp>
          <p:nvSpPr>
            <p:cNvPr id="48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49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50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51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53" name="Line 111"/>
          <p:cNvSpPr>
            <a:spLocks noChangeShapeType="1"/>
          </p:cNvSpPr>
          <p:nvPr/>
        </p:nvSpPr>
        <p:spPr bwMode="auto">
          <a:xfrm>
            <a:off x="12192000" y="1066800"/>
            <a:ext cx="0" cy="281940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112"/>
          <p:cNvGrpSpPr>
            <a:grpSpLocks/>
          </p:cNvGrpSpPr>
          <p:nvPr/>
        </p:nvGrpSpPr>
        <p:grpSpPr bwMode="auto">
          <a:xfrm>
            <a:off x="0" y="1066800"/>
            <a:ext cx="11988800" cy="2819400"/>
            <a:chOff x="48" y="2400"/>
            <a:chExt cx="5664" cy="1776"/>
          </a:xfrm>
        </p:grpSpPr>
        <p:sp>
          <p:nvSpPr>
            <p:cNvPr id="55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57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59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6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" name="Text Box 127"/>
          <p:cNvSpPr txBox="1">
            <a:spLocks noChangeArrowheads="1"/>
          </p:cNvSpPr>
          <p:nvPr/>
        </p:nvSpPr>
        <p:spPr bwMode="auto">
          <a:xfrm>
            <a:off x="-25399" y="2835275"/>
            <a:ext cx="190923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</a:rPr>
              <a:t>= 100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0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000" b="1">
              <a:solidFill>
                <a:srgbClr val="00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70" name="Text Box 142"/>
          <p:cNvSpPr txBox="1">
            <a:spLocks noChangeArrowheads="1"/>
          </p:cNvSpPr>
          <p:nvPr/>
        </p:nvSpPr>
        <p:spPr bwMode="auto">
          <a:xfrm>
            <a:off x="2961216" y="304800"/>
            <a:ext cx="4557183" cy="584775"/>
          </a:xfrm>
          <a:prstGeom prst="rect">
            <a:avLst/>
          </a:prstGeom>
          <a:solidFill>
            <a:srgbClr val="FF00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 err="1">
                <a:solidFill>
                  <a:schemeClr val="bg1"/>
                </a:solidFill>
              </a:rPr>
              <a:t>Bảng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đơn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vị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đo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diện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</a:rPr>
              <a:t>tích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" name="Text Box 143"/>
          <p:cNvSpPr txBox="1">
            <a:spLocks noChangeArrowheads="1"/>
          </p:cNvSpPr>
          <p:nvPr/>
        </p:nvSpPr>
        <p:spPr bwMode="auto">
          <a:xfrm>
            <a:off x="4978400" y="1103313"/>
            <a:ext cx="248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Mét vuông</a:t>
            </a:r>
          </a:p>
        </p:txBody>
      </p:sp>
      <p:sp>
        <p:nvSpPr>
          <p:cNvPr id="72" name="Text Box 144"/>
          <p:cNvSpPr txBox="1">
            <a:spLocks noChangeArrowheads="1"/>
          </p:cNvSpPr>
          <p:nvPr/>
        </p:nvSpPr>
        <p:spPr bwMode="auto">
          <a:xfrm>
            <a:off x="7874001" y="1103313"/>
            <a:ext cx="374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FF0000"/>
                </a:solidFill>
              </a:rPr>
              <a:t>Bé hơn mét vuông</a:t>
            </a:r>
          </a:p>
        </p:txBody>
      </p:sp>
      <p:sp>
        <p:nvSpPr>
          <p:cNvPr id="73" name="Text Box 145"/>
          <p:cNvSpPr txBox="1">
            <a:spLocks noChangeArrowheads="1"/>
          </p:cNvSpPr>
          <p:nvPr/>
        </p:nvSpPr>
        <p:spPr bwMode="auto">
          <a:xfrm>
            <a:off x="812801" y="1066800"/>
            <a:ext cx="4305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Lớn hơn mét vuông</a:t>
            </a:r>
          </a:p>
        </p:txBody>
      </p:sp>
      <p:grpSp>
        <p:nvGrpSpPr>
          <p:cNvPr id="74" name="Group 95"/>
          <p:cNvGrpSpPr>
            <a:grpSpLocks/>
          </p:cNvGrpSpPr>
          <p:nvPr/>
        </p:nvGrpSpPr>
        <p:grpSpPr bwMode="auto">
          <a:xfrm>
            <a:off x="10490200" y="3048000"/>
            <a:ext cx="1701800" cy="793750"/>
            <a:chOff x="192" y="3696"/>
            <a:chExt cx="804" cy="500"/>
          </a:xfrm>
        </p:grpSpPr>
        <p:sp>
          <p:nvSpPr>
            <p:cNvPr id="75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76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77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78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1856317" y="4025673"/>
            <a:ext cx="104002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 </a:t>
            </a:r>
            <a:r>
              <a:rPr lang="en-US" altLang="en-US" sz="3200" b="1" dirty="0" err="1"/>
              <a:t>gấp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rgbClr val="0000FF"/>
                </a:solidFill>
              </a:rPr>
              <a:t>100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1792212" y="5253137"/>
            <a:ext cx="1168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        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-27517" y="3917951"/>
            <a:ext cx="200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 err="1">
                <a:solidFill>
                  <a:srgbClr val="FF0000"/>
                </a:solidFill>
              </a:rPr>
              <a:t>Nhận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xét</a:t>
            </a:r>
            <a:r>
              <a:rPr lang="en-US" altLang="en-US" sz="3600" dirty="0">
                <a:solidFill>
                  <a:srgbClr val="FF0000"/>
                </a:solidFill>
              </a:rPr>
              <a:t>:</a:t>
            </a:r>
            <a:endParaRPr lang="en-US" altLang="en-US" sz="3600" dirty="0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88347"/>
              </p:ext>
            </p:extLst>
          </p:nvPr>
        </p:nvGraphicFramePr>
        <p:xfrm>
          <a:off x="6987116" y="5038440"/>
          <a:ext cx="85936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279" imgH="393529" progId="Equation.DSMT4">
                  <p:embed/>
                </p:oleObj>
              </mc:Choice>
              <mc:Fallback>
                <p:oleObj name="Equation" r:id="rId2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116" y="5038440"/>
                        <a:ext cx="85936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69" grpId="0"/>
      <p:bldP spid="71" grpId="0"/>
      <p:bldP spid="72" grpId="0"/>
      <p:bldP spid="73" grpId="0"/>
      <p:bldP spid="80" grpId="0"/>
      <p:bldP spid="82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2776024" y="2250830"/>
            <a:ext cx="6639951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Trò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chơi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9695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743200" y="381000"/>
            <a:ext cx="9144000" cy="1371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chemeClr val="bg1"/>
                </a:solidFill>
                <a:cs typeface="Times New Roman" pitchFamily="18" charset="0"/>
              </a:rPr>
              <a:t>Ai </a:t>
            </a:r>
            <a:r>
              <a:rPr lang="en-US" altLang="en-US" sz="5400" dirty="0" err="1">
                <a:solidFill>
                  <a:schemeClr val="bg1"/>
                </a:solidFill>
                <a:cs typeface="Times New Roman" pitchFamily="18" charset="0"/>
              </a:rPr>
              <a:t>nhanh</a:t>
            </a:r>
            <a:r>
              <a:rPr lang="en-US" altLang="en-US" sz="5400" dirty="0">
                <a:solidFill>
                  <a:schemeClr val="bg1"/>
                </a:solidFill>
                <a:cs typeface="Times New Roman" pitchFamily="18" charset="0"/>
              </a:rPr>
              <a:t> – Ai </a:t>
            </a:r>
            <a:r>
              <a:rPr lang="en-US" altLang="en-US" sz="5400" dirty="0" err="1">
                <a:solidFill>
                  <a:schemeClr val="bg1"/>
                </a:solidFill>
                <a:cs typeface="Times New Roman" pitchFamily="18" charset="0"/>
              </a:rPr>
              <a:t>đúng</a:t>
            </a:r>
            <a:r>
              <a:rPr lang="en-US" altLang="en-US" sz="3500" dirty="0">
                <a:solidFill>
                  <a:schemeClr val="bg1"/>
                </a:solidFill>
                <a:cs typeface="Times New Roman" pitchFamily="18" charset="0"/>
              </a:rPr>
              <a:t>  </a:t>
            </a:r>
          </a:p>
        </p:txBody>
      </p:sp>
      <p:pic>
        <p:nvPicPr>
          <p:cNvPr id="96262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1714">
            <a:off x="2540000" y="21336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750">
            <a:off x="9550400" y="19812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0574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h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4724400"/>
            <a:ext cx="220133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16000" y="1828800"/>
            <a:ext cx="3454400" cy="129540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en-US" altLang="en-US" sz="3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37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76200"/>
            <a:ext cx="9448800" cy="1371600"/>
          </a:xfrm>
          <a:gradFill rotWithShape="1">
            <a:gsLst>
              <a:gs pos="0">
                <a:srgbClr val="FF0000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</p:spPr>
        <p:txBody>
          <a:bodyPr lIns="0" rIns="0" bIns="0" anchor="b"/>
          <a:lstStyle/>
          <a:p>
            <a:pPr algn="ctr" eaLnBrk="1" hangingPunct="1"/>
            <a:r>
              <a:rPr lang="en-US" alt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18cm</a:t>
            </a:r>
            <a:r>
              <a:rPr lang="en-US" altLang="en-US" sz="35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… dm</a:t>
            </a:r>
            <a:r>
              <a:rPr lang="en-US" altLang="en-US" sz="35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altLang="en-US" sz="35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90600" y="2952750"/>
            <a:ext cx="8432800" cy="1047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   1800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990600" y="3810000"/>
            <a:ext cx="4216400" cy="13335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C.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10566400" y="19812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10566400" y="30480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 rot="905439">
            <a:off x="4876800" y="3810000"/>
            <a:ext cx="5740400" cy="2133600"/>
          </a:xfrm>
          <a:prstGeom prst="cloudCallout">
            <a:avLst>
              <a:gd name="adj1" fmla="val 71315"/>
              <a:gd name="adj2" fmla="val 47319"/>
            </a:avLst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bg1"/>
                </a:solidFill>
              </a:rPr>
              <a:t>Hoan hô bạn!</a:t>
            </a:r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10668000" y="40386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12298" name="Picture 12" descr="h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20133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84000" y="6553200"/>
            <a:ext cx="508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00" name="AutoShape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76000" y="6553200"/>
            <a:ext cx="508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2301" name="Group 1"/>
          <p:cNvGrpSpPr>
            <a:grpSpLocks/>
          </p:cNvGrpSpPr>
          <p:nvPr/>
        </p:nvGrpSpPr>
        <p:grpSpPr bwMode="auto">
          <a:xfrm>
            <a:off x="1320800" y="1651001"/>
            <a:ext cx="2743200" cy="1127125"/>
            <a:chOff x="990600" y="1652387"/>
            <a:chExt cx="2057400" cy="1127326"/>
          </a:xfrm>
        </p:grpSpPr>
        <p:grpSp>
          <p:nvGrpSpPr>
            <p:cNvPr id="12313" name="Group 22"/>
            <p:cNvGrpSpPr>
              <a:grpSpLocks/>
            </p:cNvGrpSpPr>
            <p:nvPr/>
          </p:nvGrpSpPr>
          <p:grpSpPr bwMode="auto">
            <a:xfrm>
              <a:off x="990600" y="1652387"/>
              <a:ext cx="1178718" cy="1127326"/>
              <a:chOff x="2609850" y="1721341"/>
              <a:chExt cx="879044" cy="1127465"/>
            </a:xfrm>
          </p:grpSpPr>
          <p:sp>
            <p:nvSpPr>
              <p:cNvPr id="12315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9"/>
                <a:ext cx="381215" cy="57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320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2316" name="Text Box 97"/>
              <p:cNvSpPr txBox="1">
                <a:spLocks noChangeArrowheads="1"/>
              </p:cNvSpPr>
              <p:nvPr/>
            </p:nvSpPr>
            <p:spPr bwMode="auto">
              <a:xfrm>
                <a:off x="2962652" y="1721341"/>
                <a:ext cx="442778" cy="57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12317" name="Text Box 98"/>
              <p:cNvSpPr txBox="1">
                <a:spLocks noChangeArrowheads="1"/>
              </p:cNvSpPr>
              <p:nvPr/>
            </p:nvSpPr>
            <p:spPr bwMode="auto">
              <a:xfrm>
                <a:off x="2879186" y="2269297"/>
                <a:ext cx="609708" cy="57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100</a:t>
                </a:r>
              </a:p>
            </p:txBody>
          </p:sp>
        </p:grpSp>
        <p:sp>
          <p:nvSpPr>
            <p:cNvPr id="12314" name="Text Box 100"/>
            <p:cNvSpPr txBox="1">
              <a:spLocks noChangeArrowheads="1"/>
            </p:cNvSpPr>
            <p:nvPr/>
          </p:nvSpPr>
          <p:spPr bwMode="auto">
            <a:xfrm>
              <a:off x="2047875" y="1906588"/>
              <a:ext cx="10001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cs typeface="Times New Roman" pitchFamily="18" charset="0"/>
                </a:rPr>
                <a:t>dm</a:t>
              </a:r>
              <a:r>
                <a:rPr lang="en-US" altLang="en-US" sz="3200" baseline="30000">
                  <a:solidFill>
                    <a:srgbClr val="0000FF"/>
                  </a:solidFill>
                  <a:cs typeface="Times New Roman" pitchFamily="18" charset="0"/>
                </a:rPr>
                <a:t>2</a:t>
              </a:r>
              <a:endParaRPr lang="en-US" altLang="en-US" sz="32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12302" name="Text Box 100"/>
          <p:cNvSpPr txBox="1">
            <a:spLocks noChangeArrowheads="1"/>
          </p:cNvSpPr>
          <p:nvPr/>
        </p:nvSpPr>
        <p:spPr bwMode="auto">
          <a:xfrm>
            <a:off x="2832101" y="2921000"/>
            <a:ext cx="133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dm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2303" name="Group 2"/>
          <p:cNvGrpSpPr>
            <a:grpSpLocks/>
          </p:cNvGrpSpPr>
          <p:nvPr/>
        </p:nvGrpSpPr>
        <p:grpSpPr bwMode="auto">
          <a:xfrm>
            <a:off x="1797052" y="3810000"/>
            <a:ext cx="2279649" cy="1047750"/>
            <a:chOff x="1348344" y="3798888"/>
            <a:chExt cx="1709181" cy="1047099"/>
          </a:xfrm>
        </p:grpSpPr>
        <p:grpSp>
          <p:nvGrpSpPr>
            <p:cNvPr id="12309" name="Group 27"/>
            <p:cNvGrpSpPr>
              <a:grpSpLocks/>
            </p:cNvGrpSpPr>
            <p:nvPr/>
          </p:nvGrpSpPr>
          <p:grpSpPr bwMode="auto">
            <a:xfrm>
              <a:off x="1348344" y="3798888"/>
              <a:ext cx="1066800" cy="1047099"/>
              <a:chOff x="2868704" y="1735137"/>
              <a:chExt cx="609600" cy="1046648"/>
            </a:xfrm>
          </p:grpSpPr>
          <p:sp>
            <p:nvSpPr>
              <p:cNvPr id="12311" name="Text Box 97"/>
              <p:cNvSpPr txBox="1">
                <a:spLocks noChangeArrowheads="1"/>
              </p:cNvSpPr>
              <p:nvPr/>
            </p:nvSpPr>
            <p:spPr bwMode="auto">
              <a:xfrm>
                <a:off x="2881993" y="1735137"/>
                <a:ext cx="446314" cy="578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12312" name="Text Box 98"/>
              <p:cNvSpPr txBox="1">
                <a:spLocks noChangeArrowheads="1"/>
              </p:cNvSpPr>
              <p:nvPr/>
            </p:nvSpPr>
            <p:spPr bwMode="auto">
              <a:xfrm>
                <a:off x="2868704" y="2203002"/>
                <a:ext cx="609600" cy="578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10</a:t>
                </a:r>
              </a:p>
            </p:txBody>
          </p:sp>
        </p:grpSp>
        <p:sp>
          <p:nvSpPr>
            <p:cNvPr id="12310" name="Text Box 100"/>
            <p:cNvSpPr txBox="1">
              <a:spLocks noChangeArrowheads="1"/>
            </p:cNvSpPr>
            <p:nvPr/>
          </p:nvSpPr>
          <p:spPr bwMode="auto">
            <a:xfrm>
              <a:off x="2057400" y="3987668"/>
              <a:ext cx="1000125" cy="57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cs typeface="Times New Roman" pitchFamily="18" charset="0"/>
                </a:rPr>
                <a:t>dm</a:t>
              </a:r>
              <a:r>
                <a:rPr lang="en-US" altLang="en-US" sz="3200" baseline="30000">
                  <a:solidFill>
                    <a:srgbClr val="0000FF"/>
                  </a:solidFill>
                  <a:cs typeface="Times New Roman" pitchFamily="18" charset="0"/>
                </a:rPr>
                <a:t>2</a:t>
              </a:r>
              <a:endParaRPr lang="en-US" altLang="en-US" sz="32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87069" name="Oval 29"/>
          <p:cNvSpPr>
            <a:spLocks noChangeArrowheads="1"/>
          </p:cNvSpPr>
          <p:nvPr/>
        </p:nvSpPr>
        <p:spPr bwMode="auto">
          <a:xfrm>
            <a:off x="914400" y="1905000"/>
            <a:ext cx="812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87070" name="Picture 14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4478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06" name="Straight Connector 2"/>
          <p:cNvCxnSpPr>
            <a:cxnSpLocks noChangeShapeType="1"/>
          </p:cNvCxnSpPr>
          <p:nvPr/>
        </p:nvCxnSpPr>
        <p:spPr bwMode="auto">
          <a:xfrm>
            <a:off x="1964267" y="2198688"/>
            <a:ext cx="82973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Straight Connector 4"/>
          <p:cNvCxnSpPr>
            <a:cxnSpLocks noChangeShapeType="1"/>
          </p:cNvCxnSpPr>
          <p:nvPr/>
        </p:nvCxnSpPr>
        <p:spPr bwMode="auto">
          <a:xfrm>
            <a:off x="1909234" y="4343400"/>
            <a:ext cx="76623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897" y="381000"/>
            <a:ext cx="472520" cy="35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8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7354" grpId="0" animBg="1"/>
      <p:bldP spid="870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2209800"/>
            <a:ext cx="7010400" cy="706438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37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7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altLang="en-US" sz="37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7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208hm</a:t>
            </a:r>
            <a:r>
              <a:rPr lang="en-US" altLang="en-US" sz="37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7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 descr="h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3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133600" y="3200400"/>
            <a:ext cx="5486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12km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8hm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743200" y="4038600"/>
            <a:ext cx="5130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120km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8hm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625600" y="22098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625600" y="31623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1625600" y="405765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6096000" y="4002088"/>
            <a:ext cx="5283200" cy="1905000"/>
          </a:xfrm>
          <a:prstGeom prst="cloudCallout">
            <a:avLst>
              <a:gd name="adj1" fmla="val -94088"/>
              <a:gd name="adj2" fmla="val 145167"/>
            </a:avLst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cs typeface="Times New Roman" pitchFamily="18" charset="0"/>
              </a:rPr>
              <a:t>Chúc mừng bạn!Bạn trả lời đúng rồi.</a:t>
            </a:r>
          </a:p>
        </p:txBody>
      </p:sp>
      <p:sp>
        <p:nvSpPr>
          <p:cNvPr id="13322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85600" y="6553200"/>
            <a:ext cx="406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3323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379200" y="6553200"/>
            <a:ext cx="406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3324" name="AutoShape 19"/>
          <p:cNvSpPr>
            <a:spLocks noChangeArrowheads="1"/>
          </p:cNvSpPr>
          <p:nvPr/>
        </p:nvSpPr>
        <p:spPr bwMode="auto">
          <a:xfrm>
            <a:off x="406400" y="0"/>
            <a:ext cx="112776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1208hm</a:t>
            </a:r>
            <a:r>
              <a:rPr lang="en-US" altLang="en-US" sz="4000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 = … km</a:t>
            </a:r>
            <a:r>
              <a:rPr lang="en-US" altLang="en-US" sz="4000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… hm</a:t>
            </a:r>
            <a:r>
              <a:rPr lang="en-US" altLang="en-US" sz="4000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br>
              <a:rPr lang="en-US" altLang="en-US" sz="4000" baseline="300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1524000" y="3124200"/>
            <a:ext cx="1117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8084" name="Picture 14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811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13716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475" grpId="0" animBg="1"/>
      <p:bldP spid="880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625600" y="3657600"/>
            <a:ext cx="393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504cm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914401" y="2743200"/>
            <a:ext cx="6007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 i="1">
                <a:cs typeface="Times New Roman" pitchFamily="18" charset="0"/>
              </a:rPr>
              <a:t>	</a:t>
            </a: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50 400cm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828800" y="1676400"/>
            <a:ext cx="302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54cm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635000" y="16764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635000" y="264795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609600" y="35814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5486400" y="3124200"/>
            <a:ext cx="5689600" cy="1600200"/>
          </a:xfrm>
          <a:prstGeom prst="cloudCallout">
            <a:avLst>
              <a:gd name="adj1" fmla="val -71468"/>
              <a:gd name="adj2" fmla="val 138491"/>
            </a:avLst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cs typeface="Times New Roman" pitchFamily="18" charset="0"/>
              </a:rPr>
              <a:t>Tuyệt vời! Bạn nhanh thật.</a:t>
            </a:r>
          </a:p>
        </p:txBody>
      </p:sp>
      <p:sp>
        <p:nvSpPr>
          <p:cNvPr id="14346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85600" y="6553200"/>
            <a:ext cx="406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4347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80800" y="6553200"/>
            <a:ext cx="3556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914400" y="152400"/>
            <a:ext cx="10566400" cy="1295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57F20A"/>
                </a:solidFill>
                <a:cs typeface="Times New Roman" pitchFamily="18" charset="0"/>
              </a:rPr>
              <a:t>5dm</a:t>
            </a:r>
            <a:r>
              <a:rPr lang="en-US" altLang="en-US" sz="3600" baseline="30000">
                <a:solidFill>
                  <a:srgbClr val="57F20A"/>
                </a:solidFill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57F20A"/>
                </a:solidFill>
                <a:cs typeface="Times New Roman" pitchFamily="18" charset="0"/>
              </a:rPr>
              <a:t> 4cm</a:t>
            </a:r>
            <a:r>
              <a:rPr lang="en-US" altLang="en-US" sz="3600" baseline="30000">
                <a:solidFill>
                  <a:srgbClr val="57F20A"/>
                </a:solidFill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57F20A"/>
                </a:solidFill>
                <a:cs typeface="Times New Roman" pitchFamily="18" charset="0"/>
              </a:rPr>
              <a:t> = … cm</a:t>
            </a:r>
            <a:r>
              <a:rPr lang="en-US" altLang="en-US" sz="3600" baseline="30000">
                <a:solidFill>
                  <a:srgbClr val="57F20A"/>
                </a:solidFill>
                <a:cs typeface="Times New Roman" pitchFamily="18" charset="0"/>
              </a:rPr>
              <a:t>2</a:t>
            </a:r>
            <a:endParaRPr lang="en-US" altLang="en-US" sz="3600">
              <a:solidFill>
                <a:srgbClr val="57F20A"/>
              </a:solidFill>
              <a:cs typeface="Times New Roman" pitchFamily="18" charset="0"/>
            </a:endParaRPr>
          </a:p>
        </p:txBody>
      </p:sp>
      <p:graphicFrame>
        <p:nvGraphicFramePr>
          <p:cNvPr id="14349" name="Object 2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75000" y="4051300"/>
          <a:ext cx="1524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051300"/>
                        <a:ext cx="1524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565151" y="3570288"/>
            <a:ext cx="1117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89106" name="Picture 14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1" y="1438275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382" grpId="0" animBg="1"/>
      <p:bldP spid="89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1" y="1448629"/>
            <a:ext cx="3304956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17" y="3637531"/>
            <a:ext cx="3184985" cy="286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514" y="-33528"/>
            <a:ext cx="9731884" cy="6894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74" y="-166936"/>
            <a:ext cx="2990033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368402" y="3048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45" y="18303"/>
            <a:ext cx="2543175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946400" y="1524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CC00FF"/>
                </a:solidFill>
              </a:rPr>
              <a:t>Chän</a:t>
            </a:r>
            <a:r>
              <a:rPr lang="en-US" altLang="en-US" sz="2400" dirty="0">
                <a:solidFill>
                  <a:srgbClr val="CC00FF"/>
                </a:solidFill>
              </a:rPr>
              <a:t> ®¸p ¸n ®</a:t>
            </a:r>
            <a:r>
              <a:rPr lang="en-US" altLang="en-US" sz="2400" dirty="0" err="1">
                <a:solidFill>
                  <a:srgbClr val="CC00FF"/>
                </a:solidFill>
              </a:rPr>
              <a:t>óng</a:t>
            </a:r>
            <a:r>
              <a:rPr lang="en-US" altLang="en-US" sz="2400" dirty="0">
                <a:solidFill>
                  <a:srgbClr val="CC00FF"/>
                </a:solidFill>
              </a:rPr>
              <a:t>:</a:t>
            </a:r>
          </a:p>
        </p:txBody>
      </p:sp>
      <p:sp>
        <p:nvSpPr>
          <p:cNvPr id="79931" name="Text Box 59"/>
          <p:cNvSpPr txBox="1">
            <a:spLocks noChangeArrowheads="1"/>
          </p:cNvSpPr>
          <p:nvPr/>
        </p:nvSpPr>
        <p:spPr bwMode="auto">
          <a:xfrm>
            <a:off x="641351" y="2438400"/>
            <a:ext cx="22701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 dirty="0">
                <a:solidFill>
                  <a:srgbClr val="CC00FF"/>
                </a:solidFill>
              </a:rPr>
              <a:t>5dam</a:t>
            </a:r>
            <a:r>
              <a:rPr lang="en-US" altLang="en-US" baseline="30000" dirty="0">
                <a:solidFill>
                  <a:srgbClr val="CC00FF"/>
                </a:solidFill>
              </a:rPr>
              <a:t>2 </a:t>
            </a:r>
            <a:r>
              <a:rPr lang="en-US" altLang="en-US" dirty="0">
                <a:solidFill>
                  <a:srgbClr val="CC00FF"/>
                </a:solidFill>
              </a:rPr>
              <a:t>23m</a:t>
            </a:r>
            <a:r>
              <a:rPr lang="en-US" altLang="en-US" baseline="30000" dirty="0">
                <a:solidFill>
                  <a:srgbClr val="CC00FF"/>
                </a:solidFill>
              </a:rPr>
              <a:t>2 </a:t>
            </a:r>
            <a:r>
              <a:rPr lang="en-US" altLang="en-US" dirty="0">
                <a:solidFill>
                  <a:srgbClr val="CC00FF"/>
                </a:solidFill>
              </a:rPr>
              <a:t>= ?</a:t>
            </a:r>
          </a:p>
        </p:txBody>
      </p:sp>
      <p:pic>
        <p:nvPicPr>
          <p:cNvPr id="79932" name="Picture 60" descr="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320040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33" name="Picture 61" descr="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5059364"/>
            <a:ext cx="81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34" name="Picture 62" descr="B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411480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64"/>
          <p:cNvSpPr>
            <a:spLocks noChangeShapeType="1"/>
          </p:cNvSpPr>
          <p:nvPr/>
        </p:nvSpPr>
        <p:spPr bwMode="auto">
          <a:xfrm>
            <a:off x="5080000" y="4953000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837268" y="3030539"/>
            <a:ext cx="1039284" cy="892175"/>
            <a:chOff x="923" y="1920"/>
            <a:chExt cx="491" cy="562"/>
          </a:xfrm>
        </p:grpSpPr>
        <p:grpSp>
          <p:nvGrpSpPr>
            <p:cNvPr id="10310" name="Group 66"/>
            <p:cNvGrpSpPr>
              <a:grpSpLocks/>
            </p:cNvGrpSpPr>
            <p:nvPr/>
          </p:nvGrpSpPr>
          <p:grpSpPr bwMode="auto">
            <a:xfrm>
              <a:off x="1115" y="1920"/>
              <a:ext cx="299" cy="562"/>
              <a:chOff x="3755" y="2832"/>
              <a:chExt cx="299" cy="562"/>
            </a:xfrm>
          </p:grpSpPr>
          <p:sp>
            <p:nvSpPr>
              <p:cNvPr id="10312" name="Text Box 63"/>
              <p:cNvSpPr txBox="1">
                <a:spLocks noChangeArrowheads="1"/>
              </p:cNvSpPr>
              <p:nvPr/>
            </p:nvSpPr>
            <p:spPr bwMode="auto">
              <a:xfrm>
                <a:off x="3784" y="2832"/>
                <a:ext cx="245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23</a:t>
                </a:r>
              </a:p>
              <a:p>
                <a:pPr algn="ctr"/>
                <a:r>
                  <a:rPr lang="en-US" altLang="en-US" b="1"/>
                  <a:t>10</a:t>
                </a:r>
              </a:p>
            </p:txBody>
          </p:sp>
          <p:sp>
            <p:nvSpPr>
              <p:cNvPr id="10313" name="Line 65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11" name="Text Box 67"/>
            <p:cNvSpPr txBox="1">
              <a:spLocks noChangeArrowheads="1"/>
            </p:cNvSpPr>
            <p:nvPr/>
          </p:nvSpPr>
          <p:spPr bwMode="auto">
            <a:xfrm>
              <a:off x="923" y="2042"/>
              <a:ext cx="1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5</a:t>
              </a: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801284" y="3986214"/>
            <a:ext cx="1104900" cy="892175"/>
            <a:chOff x="906" y="2592"/>
            <a:chExt cx="522" cy="562"/>
          </a:xfrm>
        </p:grpSpPr>
        <p:grpSp>
          <p:nvGrpSpPr>
            <p:cNvPr id="10306" name="Group 68"/>
            <p:cNvGrpSpPr>
              <a:grpSpLocks/>
            </p:cNvGrpSpPr>
            <p:nvPr/>
          </p:nvGrpSpPr>
          <p:grpSpPr bwMode="auto">
            <a:xfrm>
              <a:off x="1104" y="2592"/>
              <a:ext cx="324" cy="562"/>
              <a:chOff x="3744" y="2832"/>
              <a:chExt cx="324" cy="562"/>
            </a:xfrm>
          </p:grpSpPr>
          <p:sp>
            <p:nvSpPr>
              <p:cNvPr id="10308" name="Text Box 69">
                <a:hlinkClick r:id="rId5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 dirty="0"/>
                  <a:t>23</a:t>
                </a:r>
              </a:p>
              <a:p>
                <a:pPr algn="ctr"/>
                <a:r>
                  <a:rPr lang="en-US" altLang="en-US" b="1" dirty="0"/>
                  <a:t>100</a:t>
                </a:r>
              </a:p>
            </p:txBody>
          </p:sp>
          <p:sp>
            <p:nvSpPr>
              <p:cNvPr id="10309" name="Line 70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07" name="Text Box 71"/>
            <p:cNvSpPr txBox="1">
              <a:spLocks noChangeArrowheads="1"/>
            </p:cNvSpPr>
            <p:nvPr/>
          </p:nvSpPr>
          <p:spPr bwMode="auto">
            <a:xfrm>
              <a:off x="906" y="2710"/>
              <a:ext cx="1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5</a:t>
              </a:r>
            </a:p>
          </p:txBody>
        </p:sp>
      </p:grpSp>
      <p:sp>
        <p:nvSpPr>
          <p:cNvPr id="79946" name="Text Box 74"/>
          <p:cNvSpPr txBox="1">
            <a:spLocks noChangeArrowheads="1"/>
          </p:cNvSpPr>
          <p:nvPr/>
        </p:nvSpPr>
        <p:spPr bwMode="auto">
          <a:xfrm>
            <a:off x="2942168" y="3201988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47" name="Text Box 75"/>
          <p:cNvSpPr txBox="1">
            <a:spLocks noChangeArrowheads="1"/>
          </p:cNvSpPr>
          <p:nvPr/>
        </p:nvSpPr>
        <p:spPr bwMode="auto">
          <a:xfrm>
            <a:off x="2954868" y="4156075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 dirty="0"/>
              <a:t>dam</a:t>
            </a:r>
            <a:r>
              <a:rPr lang="en-US" altLang="en-US" baseline="30000" dirty="0"/>
              <a:t>2</a:t>
            </a:r>
            <a:endParaRPr lang="en-US" altLang="en-US" dirty="0"/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1780118" y="4935539"/>
            <a:ext cx="1291166" cy="892175"/>
            <a:chOff x="807" y="3109"/>
            <a:chExt cx="610" cy="562"/>
          </a:xfrm>
        </p:grpSpPr>
        <p:grpSp>
          <p:nvGrpSpPr>
            <p:cNvPr id="10302" name="Group 77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304" name="Text Box 78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3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305" name="Line 79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03" name="Text Box 80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52</a:t>
              </a:r>
            </a:p>
          </p:txBody>
        </p:sp>
      </p:grpSp>
      <p:sp>
        <p:nvSpPr>
          <p:cNvPr id="79953" name="Text Box 81"/>
          <p:cNvSpPr txBox="1">
            <a:spLocks noChangeArrowheads="1"/>
          </p:cNvSpPr>
          <p:nvPr/>
        </p:nvSpPr>
        <p:spPr bwMode="auto">
          <a:xfrm>
            <a:off x="3024718" y="5105400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4705351" y="2362200"/>
            <a:ext cx="24368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>
                <a:solidFill>
                  <a:srgbClr val="CC00FF"/>
                </a:solidFill>
              </a:rPr>
              <a:t>16dam</a:t>
            </a:r>
            <a:r>
              <a:rPr lang="en-US" altLang="en-US" baseline="30000">
                <a:solidFill>
                  <a:srgbClr val="CC00FF"/>
                </a:solidFill>
              </a:rPr>
              <a:t>2 </a:t>
            </a:r>
            <a:r>
              <a:rPr lang="en-US" altLang="en-US">
                <a:solidFill>
                  <a:srgbClr val="CC00FF"/>
                </a:solidFill>
              </a:rPr>
              <a:t>91m</a:t>
            </a:r>
            <a:r>
              <a:rPr lang="en-US" altLang="en-US" baseline="30000">
                <a:solidFill>
                  <a:srgbClr val="CC00FF"/>
                </a:solidFill>
              </a:rPr>
              <a:t>2 </a:t>
            </a:r>
            <a:r>
              <a:rPr lang="en-US" altLang="en-US">
                <a:solidFill>
                  <a:srgbClr val="CC00FF"/>
                </a:solidFill>
              </a:rPr>
              <a:t>= ?</a:t>
            </a:r>
          </a:p>
        </p:txBody>
      </p:sp>
      <p:pic>
        <p:nvPicPr>
          <p:cNvPr id="79956" name="Picture 84" descr="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1" y="312420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57" name="Picture 85" descr="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4983164"/>
            <a:ext cx="81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58" name="Picture 86" descr="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403860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69" name="Text Box 97"/>
          <p:cNvSpPr txBox="1">
            <a:spLocks noChangeArrowheads="1"/>
          </p:cNvSpPr>
          <p:nvPr/>
        </p:nvSpPr>
        <p:spPr bwMode="auto">
          <a:xfrm>
            <a:off x="7006168" y="3125788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70" name="Text Box 98"/>
          <p:cNvSpPr txBox="1">
            <a:spLocks noChangeArrowheads="1"/>
          </p:cNvSpPr>
          <p:nvPr/>
        </p:nvSpPr>
        <p:spPr bwMode="auto">
          <a:xfrm>
            <a:off x="7018867" y="4079875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grpSp>
        <p:nvGrpSpPr>
          <p:cNvPr id="12" name="Group 99"/>
          <p:cNvGrpSpPr>
            <a:grpSpLocks/>
          </p:cNvGrpSpPr>
          <p:nvPr/>
        </p:nvGrpSpPr>
        <p:grpSpPr bwMode="auto">
          <a:xfrm>
            <a:off x="5844118" y="4859339"/>
            <a:ext cx="1291166" cy="892175"/>
            <a:chOff x="807" y="3109"/>
            <a:chExt cx="610" cy="562"/>
          </a:xfrm>
        </p:grpSpPr>
        <p:grpSp>
          <p:nvGrpSpPr>
            <p:cNvPr id="10298" name="Group 100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300" name="Text Box 101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1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301" name="Line 102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9" name="Text Box 103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16</a:t>
              </a:r>
            </a:p>
          </p:txBody>
        </p:sp>
      </p:grpSp>
      <p:sp>
        <p:nvSpPr>
          <p:cNvPr id="79976" name="Text Box 104"/>
          <p:cNvSpPr txBox="1">
            <a:spLocks noChangeArrowheads="1"/>
          </p:cNvSpPr>
          <p:nvPr/>
        </p:nvSpPr>
        <p:spPr bwMode="auto">
          <a:xfrm>
            <a:off x="7088718" y="5029200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77" name="Text Box 105"/>
          <p:cNvSpPr txBox="1">
            <a:spLocks noChangeArrowheads="1"/>
          </p:cNvSpPr>
          <p:nvPr/>
        </p:nvSpPr>
        <p:spPr bwMode="auto">
          <a:xfrm>
            <a:off x="8284634" y="2355850"/>
            <a:ext cx="22701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>
                <a:solidFill>
                  <a:srgbClr val="CC00FF"/>
                </a:solidFill>
              </a:rPr>
              <a:t>32dam</a:t>
            </a:r>
            <a:r>
              <a:rPr lang="en-US" altLang="en-US" baseline="30000">
                <a:solidFill>
                  <a:srgbClr val="CC00FF"/>
                </a:solidFill>
              </a:rPr>
              <a:t>2 </a:t>
            </a:r>
            <a:r>
              <a:rPr lang="en-US" altLang="en-US">
                <a:solidFill>
                  <a:srgbClr val="CC00FF"/>
                </a:solidFill>
              </a:rPr>
              <a:t>5m</a:t>
            </a:r>
            <a:r>
              <a:rPr lang="en-US" altLang="en-US" baseline="30000">
                <a:solidFill>
                  <a:srgbClr val="CC00FF"/>
                </a:solidFill>
              </a:rPr>
              <a:t>2 </a:t>
            </a:r>
            <a:r>
              <a:rPr lang="en-US" altLang="en-US">
                <a:solidFill>
                  <a:srgbClr val="CC00FF"/>
                </a:solidFill>
              </a:rPr>
              <a:t>= ?</a:t>
            </a:r>
          </a:p>
        </p:txBody>
      </p:sp>
      <p:pic>
        <p:nvPicPr>
          <p:cNvPr id="79978" name="Picture 106" descr="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433" y="311785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79" name="Picture 107" descr="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33" y="4976814"/>
            <a:ext cx="81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80" name="Picture 108" descr="B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33" y="403225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91" name="Text Box 119"/>
          <p:cNvSpPr txBox="1">
            <a:spLocks noChangeArrowheads="1"/>
          </p:cNvSpPr>
          <p:nvPr/>
        </p:nvSpPr>
        <p:spPr bwMode="auto">
          <a:xfrm>
            <a:off x="10585452" y="3119438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92" name="Text Box 120"/>
          <p:cNvSpPr txBox="1">
            <a:spLocks noChangeArrowheads="1"/>
          </p:cNvSpPr>
          <p:nvPr/>
        </p:nvSpPr>
        <p:spPr bwMode="auto">
          <a:xfrm>
            <a:off x="10598152" y="4073525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grpSp>
        <p:nvGrpSpPr>
          <p:cNvPr id="14" name="Group 121"/>
          <p:cNvGrpSpPr>
            <a:grpSpLocks/>
          </p:cNvGrpSpPr>
          <p:nvPr/>
        </p:nvGrpSpPr>
        <p:grpSpPr bwMode="auto">
          <a:xfrm>
            <a:off x="9378952" y="4852989"/>
            <a:ext cx="1291166" cy="892175"/>
            <a:chOff x="807" y="3109"/>
            <a:chExt cx="610" cy="562"/>
          </a:xfrm>
        </p:grpSpPr>
        <p:grpSp>
          <p:nvGrpSpPr>
            <p:cNvPr id="10294" name="Group 122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296" name="Text Box 123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25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297" name="Line 124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5" name="Text Box 125"/>
            <p:cNvSpPr txBox="1">
              <a:spLocks noChangeArrowheads="1"/>
            </p:cNvSpPr>
            <p:nvPr/>
          </p:nvSpPr>
          <p:spPr bwMode="auto">
            <a:xfrm>
              <a:off x="807" y="3227"/>
              <a:ext cx="2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 3</a:t>
              </a:r>
            </a:p>
          </p:txBody>
        </p:sp>
      </p:grpSp>
      <p:sp>
        <p:nvSpPr>
          <p:cNvPr id="79998" name="Text Box 126"/>
          <p:cNvSpPr txBox="1">
            <a:spLocks noChangeArrowheads="1"/>
          </p:cNvSpPr>
          <p:nvPr/>
        </p:nvSpPr>
        <p:spPr bwMode="auto">
          <a:xfrm>
            <a:off x="10668001" y="5022850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grpSp>
        <p:nvGrpSpPr>
          <p:cNvPr id="16" name="Group 127"/>
          <p:cNvGrpSpPr>
            <a:grpSpLocks/>
          </p:cNvGrpSpPr>
          <p:nvPr/>
        </p:nvGrpSpPr>
        <p:grpSpPr bwMode="auto">
          <a:xfrm>
            <a:off x="5776385" y="2978151"/>
            <a:ext cx="1291166" cy="892175"/>
            <a:chOff x="807" y="3109"/>
            <a:chExt cx="610" cy="562"/>
          </a:xfrm>
        </p:grpSpPr>
        <p:grpSp>
          <p:nvGrpSpPr>
            <p:cNvPr id="10290" name="Group 128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292" name="Text Box 129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91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293" name="Line 130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1" name="Text Box 131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16</a:t>
              </a:r>
            </a:p>
          </p:txBody>
        </p:sp>
      </p:grpSp>
      <p:grpSp>
        <p:nvGrpSpPr>
          <p:cNvPr id="18" name="Group 132"/>
          <p:cNvGrpSpPr>
            <a:grpSpLocks/>
          </p:cNvGrpSpPr>
          <p:nvPr/>
        </p:nvGrpSpPr>
        <p:grpSpPr bwMode="auto">
          <a:xfrm>
            <a:off x="5822951" y="3962401"/>
            <a:ext cx="1261534" cy="892175"/>
            <a:chOff x="807" y="3109"/>
            <a:chExt cx="596" cy="562"/>
          </a:xfrm>
        </p:grpSpPr>
        <p:grpSp>
          <p:nvGrpSpPr>
            <p:cNvPr id="10286" name="Group 133"/>
            <p:cNvGrpSpPr>
              <a:grpSpLocks/>
            </p:cNvGrpSpPr>
            <p:nvPr/>
          </p:nvGrpSpPr>
          <p:grpSpPr bwMode="auto">
            <a:xfrm>
              <a:off x="1104" y="3109"/>
              <a:ext cx="299" cy="562"/>
              <a:chOff x="3755" y="2832"/>
              <a:chExt cx="299" cy="562"/>
            </a:xfrm>
          </p:grpSpPr>
          <p:sp>
            <p:nvSpPr>
              <p:cNvPr id="10288" name="Text Box 134"/>
              <p:cNvSpPr txBox="1">
                <a:spLocks noChangeArrowheads="1"/>
              </p:cNvSpPr>
              <p:nvPr/>
            </p:nvSpPr>
            <p:spPr bwMode="auto">
              <a:xfrm>
                <a:off x="3784" y="2832"/>
                <a:ext cx="245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91</a:t>
                </a:r>
              </a:p>
              <a:p>
                <a:pPr algn="ctr"/>
                <a:r>
                  <a:rPr lang="en-US" altLang="en-US" b="1"/>
                  <a:t>10</a:t>
                </a:r>
              </a:p>
            </p:txBody>
          </p:sp>
          <p:sp>
            <p:nvSpPr>
              <p:cNvPr id="10289" name="Line 135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87" name="Text Box 136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16</a:t>
              </a:r>
            </a:p>
          </p:txBody>
        </p:sp>
      </p:grpSp>
      <p:grpSp>
        <p:nvGrpSpPr>
          <p:cNvPr id="20" name="Group 137"/>
          <p:cNvGrpSpPr>
            <a:grpSpLocks/>
          </p:cNvGrpSpPr>
          <p:nvPr/>
        </p:nvGrpSpPr>
        <p:grpSpPr bwMode="auto">
          <a:xfrm>
            <a:off x="9378952" y="3886201"/>
            <a:ext cx="1291166" cy="892175"/>
            <a:chOff x="807" y="3109"/>
            <a:chExt cx="610" cy="562"/>
          </a:xfrm>
        </p:grpSpPr>
        <p:grpSp>
          <p:nvGrpSpPr>
            <p:cNvPr id="10282" name="Group 138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284" name="Text Box 139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5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285" name="Line 140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83" name="Text Box 141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32</a:t>
              </a:r>
            </a:p>
          </p:txBody>
        </p:sp>
      </p:grpSp>
      <p:grpSp>
        <p:nvGrpSpPr>
          <p:cNvPr id="22" name="Group 142"/>
          <p:cNvGrpSpPr>
            <a:grpSpLocks/>
          </p:cNvGrpSpPr>
          <p:nvPr/>
        </p:nvGrpSpPr>
        <p:grpSpPr bwMode="auto">
          <a:xfrm>
            <a:off x="9402234" y="2954339"/>
            <a:ext cx="1261534" cy="892175"/>
            <a:chOff x="807" y="3109"/>
            <a:chExt cx="596" cy="562"/>
          </a:xfrm>
        </p:grpSpPr>
        <p:grpSp>
          <p:nvGrpSpPr>
            <p:cNvPr id="10278" name="Group 143"/>
            <p:cNvGrpSpPr>
              <a:grpSpLocks/>
            </p:cNvGrpSpPr>
            <p:nvPr/>
          </p:nvGrpSpPr>
          <p:grpSpPr bwMode="auto">
            <a:xfrm>
              <a:off x="1104" y="3109"/>
              <a:ext cx="299" cy="562"/>
              <a:chOff x="3755" y="2832"/>
              <a:chExt cx="299" cy="562"/>
            </a:xfrm>
          </p:grpSpPr>
          <p:sp>
            <p:nvSpPr>
              <p:cNvPr id="10280" name="Text Box 144"/>
              <p:cNvSpPr txBox="1">
                <a:spLocks noChangeArrowheads="1"/>
              </p:cNvSpPr>
              <p:nvPr/>
            </p:nvSpPr>
            <p:spPr bwMode="auto">
              <a:xfrm>
                <a:off x="3784" y="2832"/>
                <a:ext cx="245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5</a:t>
                </a:r>
              </a:p>
              <a:p>
                <a:pPr algn="ctr"/>
                <a:r>
                  <a:rPr lang="en-US" altLang="en-US" b="1"/>
                  <a:t>10</a:t>
                </a:r>
              </a:p>
            </p:txBody>
          </p:sp>
          <p:sp>
            <p:nvSpPr>
              <p:cNvPr id="10281" name="Line 145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9" name="Text Box 146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3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9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931" grpId="0"/>
      <p:bldP spid="79946" grpId="0"/>
      <p:bldP spid="79947" grpId="0"/>
      <p:bldP spid="79953" grpId="0"/>
      <p:bldP spid="79955" grpId="0"/>
      <p:bldP spid="79969" grpId="0"/>
      <p:bldP spid="79970" grpId="0"/>
      <p:bldP spid="79976" grpId="0"/>
      <p:bldP spid="79977" grpId="0"/>
      <p:bldP spid="79991" grpId="0"/>
      <p:bldP spid="79992" grpId="0"/>
      <p:bldP spid="799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 rot="-5400000">
            <a:off x="8934451" y="3511550"/>
            <a:ext cx="4800600" cy="1130300"/>
            <a:chOff x="2350" y="1008"/>
            <a:chExt cx="1826" cy="534"/>
          </a:xfrm>
        </p:grpSpPr>
        <p:pic>
          <p:nvPicPr>
            <p:cNvPr id="12366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7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8" name="Picture 7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9" name="Picture 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1" name="Group 9"/>
          <p:cNvGrpSpPr>
            <a:grpSpLocks/>
          </p:cNvGrpSpPr>
          <p:nvPr/>
        </p:nvGrpSpPr>
        <p:grpSpPr bwMode="auto">
          <a:xfrm rot="-5400000">
            <a:off x="-920749" y="3740150"/>
            <a:ext cx="4800600" cy="1130300"/>
            <a:chOff x="2350" y="1008"/>
            <a:chExt cx="1826" cy="534"/>
          </a:xfrm>
        </p:grpSpPr>
        <p:pic>
          <p:nvPicPr>
            <p:cNvPr id="12362" name="Picture 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3" name="Picture 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4" name="Picture 12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5" name="Picture 1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87"/>
          <p:cNvGrpSpPr>
            <a:grpSpLocks/>
          </p:cNvGrpSpPr>
          <p:nvPr/>
        </p:nvGrpSpPr>
        <p:grpSpPr bwMode="auto">
          <a:xfrm>
            <a:off x="2743200" y="609600"/>
            <a:ext cx="7213600" cy="5791200"/>
            <a:chOff x="1364" y="485"/>
            <a:chExt cx="3408" cy="3648"/>
          </a:xfrm>
        </p:grpSpPr>
        <p:sp>
          <p:nvSpPr>
            <p:cNvPr id="12294" name="Freeform 16"/>
            <p:cNvSpPr>
              <a:spLocks/>
            </p:cNvSpPr>
            <p:nvPr/>
          </p:nvSpPr>
          <p:spPr bwMode="auto">
            <a:xfrm>
              <a:off x="1364" y="485"/>
              <a:ext cx="3408" cy="3648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5" name="Freeform 17"/>
            <p:cNvSpPr>
              <a:spLocks/>
            </p:cNvSpPr>
            <p:nvPr/>
          </p:nvSpPr>
          <p:spPr bwMode="auto">
            <a:xfrm>
              <a:off x="2756" y="555"/>
              <a:ext cx="531" cy="122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6" name="Freeform 18"/>
            <p:cNvSpPr>
              <a:spLocks/>
            </p:cNvSpPr>
            <p:nvPr/>
          </p:nvSpPr>
          <p:spPr bwMode="auto">
            <a:xfrm>
              <a:off x="2775" y="622"/>
              <a:ext cx="522" cy="96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7" name="Freeform 19"/>
            <p:cNvSpPr>
              <a:spLocks/>
            </p:cNvSpPr>
            <p:nvPr/>
          </p:nvSpPr>
          <p:spPr bwMode="auto">
            <a:xfrm>
              <a:off x="2793" y="686"/>
              <a:ext cx="516" cy="105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8" name="Freeform 20"/>
            <p:cNvSpPr>
              <a:spLocks/>
            </p:cNvSpPr>
            <p:nvPr/>
          </p:nvSpPr>
          <p:spPr bwMode="auto">
            <a:xfrm>
              <a:off x="2469" y="692"/>
              <a:ext cx="1196" cy="208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9" name="Freeform 21"/>
            <p:cNvSpPr>
              <a:spLocks/>
            </p:cNvSpPr>
            <p:nvPr/>
          </p:nvSpPr>
          <p:spPr bwMode="auto">
            <a:xfrm>
              <a:off x="3339" y="780"/>
              <a:ext cx="198" cy="196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0" name="Freeform 22"/>
            <p:cNvSpPr>
              <a:spLocks/>
            </p:cNvSpPr>
            <p:nvPr/>
          </p:nvSpPr>
          <p:spPr bwMode="auto">
            <a:xfrm>
              <a:off x="2771" y="791"/>
              <a:ext cx="653" cy="514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1" name="Freeform 23"/>
            <p:cNvSpPr>
              <a:spLocks/>
            </p:cNvSpPr>
            <p:nvPr/>
          </p:nvSpPr>
          <p:spPr bwMode="auto">
            <a:xfrm>
              <a:off x="3155" y="825"/>
              <a:ext cx="142" cy="40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2" name="Freeform 24"/>
            <p:cNvSpPr>
              <a:spLocks/>
            </p:cNvSpPr>
            <p:nvPr/>
          </p:nvSpPr>
          <p:spPr bwMode="auto">
            <a:xfrm>
              <a:off x="2649" y="865"/>
              <a:ext cx="170" cy="176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3" name="Freeform 25"/>
            <p:cNvSpPr>
              <a:spLocks/>
            </p:cNvSpPr>
            <p:nvPr/>
          </p:nvSpPr>
          <p:spPr bwMode="auto">
            <a:xfrm>
              <a:off x="3161" y="889"/>
              <a:ext cx="105" cy="100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4" name="Freeform 26"/>
            <p:cNvSpPr>
              <a:spLocks/>
            </p:cNvSpPr>
            <p:nvPr/>
          </p:nvSpPr>
          <p:spPr bwMode="auto">
            <a:xfrm>
              <a:off x="2898" y="906"/>
              <a:ext cx="101" cy="98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5" name="Freeform 27"/>
            <p:cNvSpPr>
              <a:spLocks/>
            </p:cNvSpPr>
            <p:nvPr/>
          </p:nvSpPr>
          <p:spPr bwMode="auto">
            <a:xfrm>
              <a:off x="3170" y="902"/>
              <a:ext cx="78" cy="74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6" name="Freeform 28"/>
            <p:cNvSpPr>
              <a:spLocks/>
            </p:cNvSpPr>
            <p:nvPr/>
          </p:nvSpPr>
          <p:spPr bwMode="auto">
            <a:xfrm>
              <a:off x="2914" y="916"/>
              <a:ext cx="68" cy="77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7" name="Freeform 29"/>
            <p:cNvSpPr>
              <a:spLocks/>
            </p:cNvSpPr>
            <p:nvPr/>
          </p:nvSpPr>
          <p:spPr bwMode="auto">
            <a:xfrm>
              <a:off x="3196" y="927"/>
              <a:ext cx="28" cy="28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8" name="Freeform 30"/>
            <p:cNvSpPr>
              <a:spLocks/>
            </p:cNvSpPr>
            <p:nvPr/>
          </p:nvSpPr>
          <p:spPr bwMode="auto">
            <a:xfrm>
              <a:off x="2944" y="941"/>
              <a:ext cx="16" cy="28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9" name="Freeform 31"/>
            <p:cNvSpPr>
              <a:spLocks/>
            </p:cNvSpPr>
            <p:nvPr/>
          </p:nvSpPr>
          <p:spPr bwMode="auto">
            <a:xfrm>
              <a:off x="3007" y="951"/>
              <a:ext cx="164" cy="105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0" name="Freeform 32"/>
            <p:cNvSpPr>
              <a:spLocks/>
            </p:cNvSpPr>
            <p:nvPr/>
          </p:nvSpPr>
          <p:spPr bwMode="auto">
            <a:xfrm>
              <a:off x="3022" y="961"/>
              <a:ext cx="133" cy="84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1" name="Freeform 33"/>
            <p:cNvSpPr>
              <a:spLocks/>
            </p:cNvSpPr>
            <p:nvPr/>
          </p:nvSpPr>
          <p:spPr bwMode="auto">
            <a:xfrm>
              <a:off x="2854" y="993"/>
              <a:ext cx="465" cy="212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2" name="Freeform 34"/>
            <p:cNvSpPr>
              <a:spLocks/>
            </p:cNvSpPr>
            <p:nvPr/>
          </p:nvSpPr>
          <p:spPr bwMode="auto">
            <a:xfrm>
              <a:off x="3206" y="1056"/>
              <a:ext cx="51" cy="79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3" name="Freeform 35"/>
            <p:cNvSpPr>
              <a:spLocks/>
            </p:cNvSpPr>
            <p:nvPr/>
          </p:nvSpPr>
          <p:spPr bwMode="auto">
            <a:xfrm>
              <a:off x="2933" y="1076"/>
              <a:ext cx="60" cy="76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4" name="Freeform 36"/>
            <p:cNvSpPr>
              <a:spLocks/>
            </p:cNvSpPr>
            <p:nvPr/>
          </p:nvSpPr>
          <p:spPr bwMode="auto">
            <a:xfrm>
              <a:off x="3108" y="1085"/>
              <a:ext cx="95" cy="10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5" name="Freeform 37"/>
            <p:cNvSpPr>
              <a:spLocks/>
            </p:cNvSpPr>
            <p:nvPr/>
          </p:nvSpPr>
          <p:spPr bwMode="auto">
            <a:xfrm>
              <a:off x="3003" y="1097"/>
              <a:ext cx="95" cy="102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6" name="Freeform 38"/>
            <p:cNvSpPr>
              <a:spLocks/>
            </p:cNvSpPr>
            <p:nvPr/>
          </p:nvSpPr>
          <p:spPr bwMode="auto">
            <a:xfrm>
              <a:off x="2981" y="1212"/>
              <a:ext cx="578" cy="264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7" name="Freeform 39"/>
            <p:cNvSpPr>
              <a:spLocks/>
            </p:cNvSpPr>
            <p:nvPr/>
          </p:nvSpPr>
          <p:spPr bwMode="auto">
            <a:xfrm>
              <a:off x="2646" y="1238"/>
              <a:ext cx="347" cy="235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8" name="Freeform 40"/>
            <p:cNvSpPr>
              <a:spLocks/>
            </p:cNvSpPr>
            <p:nvPr/>
          </p:nvSpPr>
          <p:spPr bwMode="auto">
            <a:xfrm>
              <a:off x="1675" y="1326"/>
              <a:ext cx="2775" cy="529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9" name="Freeform 41"/>
            <p:cNvSpPr>
              <a:spLocks/>
            </p:cNvSpPr>
            <p:nvPr/>
          </p:nvSpPr>
          <p:spPr bwMode="auto">
            <a:xfrm>
              <a:off x="2744" y="1356"/>
              <a:ext cx="215" cy="22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0" name="Freeform 42"/>
            <p:cNvSpPr>
              <a:spLocks/>
            </p:cNvSpPr>
            <p:nvPr/>
          </p:nvSpPr>
          <p:spPr bwMode="auto">
            <a:xfrm>
              <a:off x="2849" y="1403"/>
              <a:ext cx="106" cy="30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1" name="Freeform 43"/>
            <p:cNvSpPr>
              <a:spLocks/>
            </p:cNvSpPr>
            <p:nvPr/>
          </p:nvSpPr>
          <p:spPr bwMode="auto">
            <a:xfrm>
              <a:off x="3222" y="1406"/>
              <a:ext cx="127" cy="24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2" name="Freeform 44"/>
            <p:cNvSpPr>
              <a:spLocks/>
            </p:cNvSpPr>
            <p:nvPr/>
          </p:nvSpPr>
          <p:spPr bwMode="auto">
            <a:xfrm>
              <a:off x="1681" y="1872"/>
              <a:ext cx="94" cy="38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3" name="Freeform 45"/>
            <p:cNvSpPr>
              <a:spLocks/>
            </p:cNvSpPr>
            <p:nvPr/>
          </p:nvSpPr>
          <p:spPr bwMode="auto">
            <a:xfrm>
              <a:off x="4350" y="1910"/>
              <a:ext cx="22" cy="10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4" name="Freeform 46"/>
            <p:cNvSpPr>
              <a:spLocks/>
            </p:cNvSpPr>
            <p:nvPr/>
          </p:nvSpPr>
          <p:spPr bwMode="auto">
            <a:xfrm>
              <a:off x="1766" y="1976"/>
              <a:ext cx="16" cy="13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5" name="Freeform 47"/>
            <p:cNvSpPr>
              <a:spLocks/>
            </p:cNvSpPr>
            <p:nvPr/>
          </p:nvSpPr>
          <p:spPr bwMode="auto">
            <a:xfrm>
              <a:off x="4340" y="1989"/>
              <a:ext cx="96" cy="67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6" name="Freeform 48"/>
            <p:cNvSpPr>
              <a:spLocks/>
            </p:cNvSpPr>
            <p:nvPr/>
          </p:nvSpPr>
          <p:spPr bwMode="auto">
            <a:xfrm>
              <a:off x="1665" y="2066"/>
              <a:ext cx="395" cy="1564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7" name="Freeform 49"/>
            <p:cNvSpPr>
              <a:spLocks/>
            </p:cNvSpPr>
            <p:nvPr/>
          </p:nvSpPr>
          <p:spPr bwMode="auto">
            <a:xfrm>
              <a:off x="2576" y="2098"/>
              <a:ext cx="1864" cy="1546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8" name="Freeform 50"/>
            <p:cNvSpPr>
              <a:spLocks/>
            </p:cNvSpPr>
            <p:nvPr/>
          </p:nvSpPr>
          <p:spPr bwMode="auto">
            <a:xfrm>
              <a:off x="3275" y="3651"/>
              <a:ext cx="709" cy="360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9" name="Freeform 51"/>
            <p:cNvSpPr>
              <a:spLocks/>
            </p:cNvSpPr>
            <p:nvPr/>
          </p:nvSpPr>
          <p:spPr bwMode="auto">
            <a:xfrm>
              <a:off x="3371" y="3651"/>
              <a:ext cx="28" cy="12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0" name="Freeform 52"/>
            <p:cNvSpPr>
              <a:spLocks/>
            </p:cNvSpPr>
            <p:nvPr/>
          </p:nvSpPr>
          <p:spPr bwMode="auto">
            <a:xfrm>
              <a:off x="3418" y="3651"/>
              <a:ext cx="69" cy="45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1" name="Freeform 53"/>
            <p:cNvSpPr>
              <a:spLocks/>
            </p:cNvSpPr>
            <p:nvPr/>
          </p:nvSpPr>
          <p:spPr bwMode="auto">
            <a:xfrm>
              <a:off x="3491" y="3651"/>
              <a:ext cx="91" cy="68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2" name="Freeform 54"/>
            <p:cNvSpPr>
              <a:spLocks/>
            </p:cNvSpPr>
            <p:nvPr/>
          </p:nvSpPr>
          <p:spPr bwMode="auto">
            <a:xfrm>
              <a:off x="3572" y="3648"/>
              <a:ext cx="105" cy="85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3" name="Freeform 55"/>
            <p:cNvSpPr>
              <a:spLocks/>
            </p:cNvSpPr>
            <p:nvPr/>
          </p:nvSpPr>
          <p:spPr bwMode="auto">
            <a:xfrm>
              <a:off x="3665" y="3647"/>
              <a:ext cx="91" cy="84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4" name="Freeform 56"/>
            <p:cNvSpPr>
              <a:spLocks/>
            </p:cNvSpPr>
            <p:nvPr/>
          </p:nvSpPr>
          <p:spPr bwMode="auto">
            <a:xfrm>
              <a:off x="3586" y="3747"/>
              <a:ext cx="128" cy="43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5" name="Freeform 57"/>
            <p:cNvSpPr>
              <a:spLocks/>
            </p:cNvSpPr>
            <p:nvPr/>
          </p:nvSpPr>
          <p:spPr bwMode="auto">
            <a:xfrm>
              <a:off x="3248" y="3768"/>
              <a:ext cx="130" cy="122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6" name="Freeform 58"/>
            <p:cNvSpPr>
              <a:spLocks/>
            </p:cNvSpPr>
            <p:nvPr/>
          </p:nvSpPr>
          <p:spPr bwMode="auto">
            <a:xfrm>
              <a:off x="3617" y="3793"/>
              <a:ext cx="127" cy="45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7" name="Freeform 59"/>
            <p:cNvSpPr>
              <a:spLocks/>
            </p:cNvSpPr>
            <p:nvPr/>
          </p:nvSpPr>
          <p:spPr bwMode="auto">
            <a:xfrm>
              <a:off x="3692" y="3827"/>
              <a:ext cx="132" cy="46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8" name="Freeform 60"/>
            <p:cNvSpPr>
              <a:spLocks/>
            </p:cNvSpPr>
            <p:nvPr/>
          </p:nvSpPr>
          <p:spPr bwMode="auto">
            <a:xfrm>
              <a:off x="3402" y="3862"/>
              <a:ext cx="558" cy="183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9" name="Freeform 61"/>
            <p:cNvSpPr>
              <a:spLocks/>
            </p:cNvSpPr>
            <p:nvPr/>
          </p:nvSpPr>
          <p:spPr bwMode="auto">
            <a:xfrm>
              <a:off x="2613" y="3646"/>
              <a:ext cx="60" cy="102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0" name="Freeform 62"/>
            <p:cNvSpPr>
              <a:spLocks/>
            </p:cNvSpPr>
            <p:nvPr/>
          </p:nvSpPr>
          <p:spPr bwMode="auto">
            <a:xfrm>
              <a:off x="2683" y="3649"/>
              <a:ext cx="73" cy="11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1" name="Freeform 63"/>
            <p:cNvSpPr>
              <a:spLocks/>
            </p:cNvSpPr>
            <p:nvPr/>
          </p:nvSpPr>
          <p:spPr bwMode="auto">
            <a:xfrm>
              <a:off x="2771" y="3651"/>
              <a:ext cx="52" cy="156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2" name="Freeform 64"/>
            <p:cNvSpPr>
              <a:spLocks/>
            </p:cNvSpPr>
            <p:nvPr/>
          </p:nvSpPr>
          <p:spPr bwMode="auto">
            <a:xfrm>
              <a:off x="2639" y="3843"/>
              <a:ext cx="164" cy="124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3" name="Freeform 65"/>
            <p:cNvSpPr>
              <a:spLocks/>
            </p:cNvSpPr>
            <p:nvPr/>
          </p:nvSpPr>
          <p:spPr bwMode="auto">
            <a:xfrm>
              <a:off x="2297" y="3772"/>
              <a:ext cx="162" cy="128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4" name="Freeform 66"/>
            <p:cNvSpPr>
              <a:spLocks/>
            </p:cNvSpPr>
            <p:nvPr/>
          </p:nvSpPr>
          <p:spPr bwMode="auto">
            <a:xfrm>
              <a:off x="2424" y="3875"/>
              <a:ext cx="184" cy="92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5" name="Freeform 67"/>
            <p:cNvSpPr>
              <a:spLocks/>
            </p:cNvSpPr>
            <p:nvPr/>
          </p:nvSpPr>
          <p:spPr bwMode="auto">
            <a:xfrm>
              <a:off x="2433" y="3912"/>
              <a:ext cx="269" cy="148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46" name="Group 68"/>
            <p:cNvGrpSpPr>
              <a:grpSpLocks/>
            </p:cNvGrpSpPr>
            <p:nvPr/>
          </p:nvGrpSpPr>
          <p:grpSpPr bwMode="auto">
            <a:xfrm rot="-665025">
              <a:off x="2076" y="3534"/>
              <a:ext cx="696" cy="563"/>
              <a:chOff x="1226" y="3481"/>
              <a:chExt cx="1166" cy="666"/>
            </a:xfrm>
          </p:grpSpPr>
          <p:sp>
            <p:nvSpPr>
              <p:cNvPr id="12359" name="Freeform 69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60" name="Freeform 70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61" name="Freeform 71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47" name="Rectangle 72"/>
            <p:cNvSpPr>
              <a:spLocks noChangeArrowheads="1"/>
            </p:cNvSpPr>
            <p:nvPr/>
          </p:nvSpPr>
          <p:spPr bwMode="auto">
            <a:xfrm>
              <a:off x="1764" y="1530"/>
              <a:ext cx="2587" cy="20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48" name="Group 73"/>
            <p:cNvGrpSpPr>
              <a:grpSpLocks/>
            </p:cNvGrpSpPr>
            <p:nvPr/>
          </p:nvGrpSpPr>
          <p:grpSpPr bwMode="auto">
            <a:xfrm>
              <a:off x="1471" y="1764"/>
              <a:ext cx="3191" cy="446"/>
              <a:chOff x="211" y="1521"/>
              <a:chExt cx="5350" cy="528"/>
            </a:xfrm>
          </p:grpSpPr>
          <p:sp>
            <p:nvSpPr>
              <p:cNvPr id="12351" name="Freeform 74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2" name="Freeform 75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3" name="Freeform 76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4" name="Freeform 77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5" name="Freeform 78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6" name="Freeform 79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7" name="Freeform 80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8" name="Freeform 81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49" name="Text Box 82"/>
            <p:cNvSpPr txBox="1">
              <a:spLocks noChangeArrowheads="1"/>
            </p:cNvSpPr>
            <p:nvPr/>
          </p:nvSpPr>
          <p:spPr bwMode="auto">
            <a:xfrm>
              <a:off x="1920" y="1608"/>
              <a:ext cx="236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</a:pPr>
              <a:r>
                <a:rPr lang="en-US" altLang="en-US" sz="2800" b="1">
                  <a:solidFill>
                    <a:srgbClr val="FF00FF"/>
                  </a:solidFill>
                  <a:latin typeface="Times New Roman" pitchFamily="18" charset="0"/>
                </a:rPr>
                <a:t>ĐÂY CHÍNH LÀ CÂU TRẢ LỜI ĐÚNG. </a:t>
              </a:r>
            </a:p>
          </p:txBody>
        </p:sp>
        <p:sp>
          <p:nvSpPr>
            <p:cNvPr id="82003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1872" y="2592"/>
              <a:ext cx="2256" cy="744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rgbClr val="FF00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            </a:t>
              </a:r>
            </a:p>
          </p:txBody>
        </p:sp>
      </p:grpSp>
      <p:sp>
        <p:nvSpPr>
          <p:cNvPr id="12293" name="AutoShape 8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61600" y="5715000"/>
            <a:ext cx="711200" cy="509588"/>
          </a:xfrm>
          <a:prstGeom prst="actionButtonBeginning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6410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2844800" y="1371600"/>
            <a:ext cx="6807200" cy="4876800"/>
            <a:chOff x="1344" y="672"/>
            <a:chExt cx="3216" cy="3216"/>
          </a:xfrm>
        </p:grpSpPr>
        <p:pic>
          <p:nvPicPr>
            <p:cNvPr id="13316" name="Picture 5" descr="aSadClow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72"/>
              <a:ext cx="3216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Box 6"/>
            <p:cNvSpPr txBox="1">
              <a:spLocks noChangeArrowheads="1"/>
            </p:cNvSpPr>
            <p:nvPr/>
          </p:nvSpPr>
          <p:spPr bwMode="auto">
            <a:xfrm>
              <a:off x="1608" y="960"/>
              <a:ext cx="1766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66FF"/>
                  </a:solidFill>
                  <a:latin typeface="Times New Roman" pitchFamily="18" charset="0"/>
                </a:rPr>
                <a:t>CHƯA 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66FF"/>
                  </a:solidFill>
                  <a:latin typeface="Times New Roman" pitchFamily="18" charset="0"/>
                </a:rPr>
                <a:t>ĐÚNG 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66FF"/>
                  </a:solidFill>
                  <a:latin typeface="Times New Roman" pitchFamily="18" charset="0"/>
                </a:rPr>
                <a:t>RỒI!</a:t>
              </a:r>
            </a:p>
          </p:txBody>
        </p:sp>
      </p:grpSp>
      <p:sp>
        <p:nvSpPr>
          <p:cNvPr id="1331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61600" y="5715000"/>
            <a:ext cx="711200" cy="509588"/>
          </a:xfrm>
          <a:prstGeom prst="actionButtonBeginning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11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花卉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" y="-10584"/>
            <a:ext cx="12192000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1371601" y="1801285"/>
            <a:ext cx="2199217" cy="2789767"/>
            <a:chOff x="5681" y="3188"/>
            <a:chExt cx="3466" cy="4391"/>
          </a:xfrm>
        </p:grpSpPr>
        <p:cxnSp>
          <p:nvCxnSpPr>
            <p:cNvPr id="4" name="直接连接符 9"/>
            <p:cNvCxnSpPr/>
            <p:nvPr/>
          </p:nvCxnSpPr>
          <p:spPr>
            <a:xfrm>
              <a:off x="5704" y="3195"/>
              <a:ext cx="0" cy="4341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"/>
            <p:cNvCxnSpPr/>
            <p:nvPr/>
          </p:nvCxnSpPr>
          <p:spPr>
            <a:xfrm flipV="1">
              <a:off x="5681" y="3211"/>
              <a:ext cx="3466" cy="7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2"/>
            <p:cNvCxnSpPr/>
            <p:nvPr/>
          </p:nvCxnSpPr>
          <p:spPr>
            <a:xfrm flipV="1">
              <a:off x="5681" y="7526"/>
              <a:ext cx="3466" cy="10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3"/>
            <p:cNvCxnSpPr/>
            <p:nvPr/>
          </p:nvCxnSpPr>
          <p:spPr>
            <a:xfrm flipH="1" flipV="1">
              <a:off x="9117" y="3188"/>
              <a:ext cx="7" cy="876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4"/>
            <p:cNvCxnSpPr/>
            <p:nvPr/>
          </p:nvCxnSpPr>
          <p:spPr>
            <a:xfrm flipH="1" flipV="1">
              <a:off x="9107" y="6703"/>
              <a:ext cx="10" cy="876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73200" y="2584452"/>
            <a:ext cx="9245600" cy="994833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DotDot"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5900" dirty="0">
                <a:solidFill>
                  <a:srgbClr val="E94B52"/>
                </a:solidFill>
                <a:latin typeface="+mj-lt"/>
                <a:ea typeface="Microsoft YaHei" pitchFamily="34" charset="-122"/>
                <a:cs typeface="Arial" charset="0"/>
              </a:rPr>
              <a:t>BÀI HỌC KẾT THÚC</a:t>
            </a:r>
          </a:p>
        </p:txBody>
      </p:sp>
      <p:pic>
        <p:nvPicPr>
          <p:cNvPr id="10" name="图片 15" descr="玫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19718"/>
            <a:ext cx="1439333" cy="129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44" name="Picture 5" descr="TRFA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794"/>
            <a:ext cx="1382254" cy="1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58" name="Text Box 42"/>
          <p:cNvSpPr txBox="1">
            <a:spLocks noChangeArrowheads="1"/>
          </p:cNvSpPr>
          <p:nvPr/>
        </p:nvSpPr>
        <p:spPr bwMode="auto">
          <a:xfrm>
            <a:off x="1087854" y="500794"/>
            <a:ext cx="10034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642118" y="4102504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087854" y="2095500"/>
            <a:ext cx="10818008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</a:rPr>
              <a:t>km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, hm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, dam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, 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 , dm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6000" b="1" dirty="0">
                <a:solidFill>
                  <a:srgbClr val="FF0000"/>
                </a:solidFill>
              </a:rPr>
              <a:t>, </a:t>
            </a:r>
            <a:r>
              <a:rPr lang="en-US" altLang="en-US" sz="5400" b="1" dirty="0">
                <a:solidFill>
                  <a:srgbClr val="FF0000"/>
                </a:solidFill>
              </a:rPr>
              <a:t>cm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endParaRPr lang="en-US" altLang="en-US" sz="5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50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8" grpId="0"/>
      <p:bldP spid="188458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5670" y="2132054"/>
            <a:ext cx="10081927" cy="22621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1hm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.... 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       1dam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... m2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... 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200hm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... dam2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36m2 = ...m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760m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…dam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714629" y="1208680"/>
            <a:ext cx="10034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03451" y="1325393"/>
            <a:ext cx="105156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u="sng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0" y="2529774"/>
            <a:ext cx="125353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- li –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1" y="95725"/>
            <a:ext cx="12192000" cy="951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1mm?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799" y="1475028"/>
            <a:ext cx="3352800" cy="32004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endParaRPr lang="vi-VN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81064" y="4639661"/>
            <a:ext cx="1362269" cy="53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r>
              <a:rPr lang="en-US" altLang="en-US" sz="32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15676" y="1861457"/>
            <a:ext cx="5758543" cy="10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 mm x 1 mm = 1 </a:t>
            </a:r>
            <a:r>
              <a:rPr lang="en-US" altLang="en-US" sz="3600" b="1" dirty="0">
                <a:solidFill>
                  <a:srgbClr val="EE40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altLang="en-US" sz="3600" b="1" baseline="30000" dirty="0">
                <a:solidFill>
                  <a:srgbClr val="EE40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EE40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528180" y="1094028"/>
            <a:ext cx="3396342" cy="762000"/>
          </a:xfrm>
          <a:prstGeom prst="wedgeRoundRectCallout">
            <a:avLst>
              <a:gd name="adj1" fmla="val 11537"/>
              <a:gd name="adj2" fmla="val 113958"/>
              <a:gd name="adj3" fmla="val 16667"/>
            </a:avLst>
          </a:prstGeom>
          <a:solidFill>
            <a:srgbClr val="E4B8D7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li-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88025" y="2956833"/>
            <a:ext cx="74364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– li –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841" y="5179281"/>
            <a:ext cx="6710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* Mi – li -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mm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8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build="allAtOnce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943725" y="1810431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943725" y="1810431"/>
            <a:ext cx="3048000" cy="3048000"/>
            <a:chOff x="288" y="1968"/>
            <a:chExt cx="1920" cy="1920"/>
          </a:xfrm>
        </p:grpSpPr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6029325" y="4553631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40" name="Group 35"/>
          <p:cNvGrpSpPr>
            <a:grpSpLocks/>
          </p:cNvGrpSpPr>
          <p:nvPr/>
        </p:nvGrpSpPr>
        <p:grpSpPr bwMode="auto">
          <a:xfrm>
            <a:off x="5724525" y="4858431"/>
            <a:ext cx="1066800" cy="396875"/>
            <a:chOff x="2304" y="3696"/>
            <a:chExt cx="672" cy="250"/>
          </a:xfrm>
        </p:grpSpPr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.VnTime" pitchFamily="34" charset="0"/>
                </a:rPr>
                <a:t>1 mm</a:t>
              </a: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6867525" y="1810431"/>
            <a:ext cx="152400" cy="3048000"/>
            <a:chOff x="3552" y="1968"/>
            <a:chExt cx="58" cy="1920"/>
          </a:xfrm>
        </p:grpSpPr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6943725" y="4782231"/>
            <a:ext cx="3048000" cy="152400"/>
            <a:chOff x="3600" y="3840"/>
            <a:chExt cx="1920" cy="96"/>
          </a:xfrm>
        </p:grpSpPr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1390650" y="3138960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  <a:latin typeface=".VnTime" pitchFamily="34" charset="0"/>
              </a:rPr>
              <a:t>1 cm   = ...... mm</a:t>
            </a:r>
          </a:p>
        </p:txBody>
      </p:sp>
      <p:sp>
        <p:nvSpPr>
          <p:cNvPr id="71" name="Text Box 67"/>
          <p:cNvSpPr txBox="1">
            <a:spLocks noChangeArrowheads="1"/>
          </p:cNvSpPr>
          <p:nvPr/>
        </p:nvSpPr>
        <p:spPr bwMode="auto">
          <a:xfrm>
            <a:off x="2329798" y="3166156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4639025" y="3179613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3514725" y="2815319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75" name="Group 81"/>
          <p:cNvGrpSpPr>
            <a:grpSpLocks/>
          </p:cNvGrpSpPr>
          <p:nvPr/>
        </p:nvGrpSpPr>
        <p:grpSpPr bwMode="auto">
          <a:xfrm>
            <a:off x="7972425" y="2572441"/>
            <a:ext cx="876300" cy="519114"/>
            <a:chOff x="480" y="3312"/>
            <a:chExt cx="552" cy="327"/>
          </a:xfrm>
        </p:grpSpPr>
        <p:sp>
          <p:nvSpPr>
            <p:cNvPr id="76" name="Text Box 79"/>
            <p:cNvSpPr txBox="1">
              <a:spLocks noChangeArrowheads="1"/>
            </p:cNvSpPr>
            <p:nvPr/>
          </p:nvSpPr>
          <p:spPr bwMode="auto">
            <a:xfrm>
              <a:off x="480" y="3312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rPr>
                <a:t>1cm</a:t>
              </a:r>
            </a:p>
          </p:txBody>
        </p:sp>
        <p:sp>
          <p:nvSpPr>
            <p:cNvPr id="77" name="Text Box 80"/>
            <p:cNvSpPr txBox="1">
              <a:spLocks noChangeArrowheads="1"/>
            </p:cNvSpPr>
            <p:nvPr/>
          </p:nvSpPr>
          <p:spPr bwMode="auto">
            <a:xfrm>
              <a:off x="854" y="336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8" name="Text Box 82"/>
          <p:cNvSpPr txBox="1">
            <a:spLocks noChangeArrowheads="1"/>
          </p:cNvSpPr>
          <p:nvPr/>
        </p:nvSpPr>
        <p:spPr bwMode="auto">
          <a:xfrm>
            <a:off x="2977498" y="3138960"/>
            <a:ext cx="97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</a:rPr>
              <a:t>100</a:t>
            </a:r>
          </a:p>
        </p:txBody>
      </p:sp>
      <p:graphicFrame>
        <p:nvGraphicFramePr>
          <p:cNvPr id="79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98397"/>
              </p:ext>
            </p:extLst>
          </p:nvPr>
        </p:nvGraphicFramePr>
        <p:xfrm>
          <a:off x="2877553" y="3806447"/>
          <a:ext cx="951833" cy="134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279" imgH="393529" progId="Equation.3">
                  <p:embed/>
                </p:oleObj>
              </mc:Choice>
              <mc:Fallback>
                <p:oleObj name="Equation" r:id="rId2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553" y="3806447"/>
                        <a:ext cx="951833" cy="1341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oup 88"/>
          <p:cNvGrpSpPr>
            <a:grpSpLocks/>
          </p:cNvGrpSpPr>
          <p:nvPr/>
        </p:nvGrpSpPr>
        <p:grpSpPr bwMode="auto">
          <a:xfrm>
            <a:off x="1240194" y="4109503"/>
            <a:ext cx="3553991" cy="1300165"/>
            <a:chOff x="528" y="2682"/>
            <a:chExt cx="1824" cy="819"/>
          </a:xfrm>
        </p:grpSpPr>
        <p:sp>
          <p:nvSpPr>
            <p:cNvPr id="81" name="Text Box 72"/>
            <p:cNvSpPr txBox="1">
              <a:spLocks noChangeArrowheads="1"/>
            </p:cNvSpPr>
            <p:nvPr/>
          </p:nvSpPr>
          <p:spPr bwMode="auto">
            <a:xfrm>
              <a:off x="1380" y="2718"/>
              <a:ext cx="48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</a:rPr>
                <a:t>......</a:t>
              </a:r>
            </a:p>
          </p:txBody>
        </p:sp>
        <p:grpSp>
          <p:nvGrpSpPr>
            <p:cNvPr id="82" name="Group 87"/>
            <p:cNvGrpSpPr>
              <a:grpSpLocks/>
            </p:cNvGrpSpPr>
            <p:nvPr/>
          </p:nvGrpSpPr>
          <p:grpSpPr bwMode="auto">
            <a:xfrm>
              <a:off x="528" y="2682"/>
              <a:ext cx="1824" cy="819"/>
              <a:chOff x="528" y="2682"/>
              <a:chExt cx="1824" cy="819"/>
            </a:xfrm>
          </p:grpSpPr>
          <p:grpSp>
            <p:nvGrpSpPr>
              <p:cNvPr id="83" name="Group 85"/>
              <p:cNvGrpSpPr>
                <a:grpSpLocks/>
              </p:cNvGrpSpPr>
              <p:nvPr/>
            </p:nvGrpSpPr>
            <p:grpSpPr bwMode="auto">
              <a:xfrm>
                <a:off x="528" y="2745"/>
                <a:ext cx="1824" cy="756"/>
                <a:chOff x="528" y="2745"/>
                <a:chExt cx="1824" cy="756"/>
              </a:xfrm>
            </p:grpSpPr>
            <p:sp>
              <p:nvSpPr>
                <p:cNvPr id="8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28" y="2745"/>
                  <a:ext cx="912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.VnTime" pitchFamily="34" charset="0"/>
                    </a:rPr>
                    <a:t>1 mm  =</a:t>
                  </a:r>
                </a:p>
              </p:txBody>
            </p:sp>
            <p:sp>
              <p:nvSpPr>
                <p:cNvPr id="8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872" y="2745"/>
                  <a:ext cx="432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.VnTime" pitchFamily="34" charset="0"/>
                    </a:rPr>
                    <a:t>cm</a:t>
                  </a:r>
                </a:p>
              </p:txBody>
            </p:sp>
            <p:sp>
              <p:nvSpPr>
                <p:cNvPr id="8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60" y="2745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Time" pitchFamily="34" charset="0"/>
                    </a:rPr>
                    <a:t>2</a:t>
                  </a:r>
                </a:p>
              </p:txBody>
            </p:sp>
          </p:grpSp>
          <p:sp>
            <p:nvSpPr>
              <p:cNvPr id="84" name="Text Box 86"/>
              <p:cNvSpPr txBox="1">
                <a:spLocks noChangeArrowheads="1"/>
              </p:cNvSpPr>
              <p:nvPr/>
            </p:nvSpPr>
            <p:spPr bwMode="auto">
              <a:xfrm>
                <a:off x="1068" y="2682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</a:t>
                </a:r>
              </a:p>
            </p:txBody>
          </p:sp>
        </p:grpSp>
      </p:grp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6981825" y="4934631"/>
            <a:ext cx="2971800" cy="519113"/>
            <a:chOff x="3624" y="3936"/>
            <a:chExt cx="1872" cy="327"/>
          </a:xfrm>
        </p:grpSpPr>
        <p:sp>
          <p:nvSpPr>
            <p:cNvPr id="90" name="Text Box 76"/>
            <p:cNvSpPr txBox="1">
              <a:spLocks noChangeArrowheads="1"/>
            </p:cNvSpPr>
            <p:nvPr/>
          </p:nvSpPr>
          <p:spPr bwMode="auto">
            <a:xfrm>
              <a:off x="4224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</a:rPr>
                <a:t>1 cm</a:t>
              </a:r>
            </a:p>
          </p:txBody>
        </p:sp>
        <p:sp>
          <p:nvSpPr>
            <p:cNvPr id="91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92" name="AutoShape 93"/>
          <p:cNvSpPr>
            <a:spLocks/>
          </p:cNvSpPr>
          <p:nvPr/>
        </p:nvSpPr>
        <p:spPr bwMode="auto">
          <a:xfrm rot="10800000">
            <a:off x="6581775" y="4544106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3" name="AutoShape 96"/>
          <p:cNvSpPr>
            <a:spLocks/>
          </p:cNvSpPr>
          <p:nvPr/>
        </p:nvSpPr>
        <p:spPr bwMode="auto">
          <a:xfrm rot="5616833">
            <a:off x="6981825" y="4934631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4" name="Text Box 97"/>
          <p:cNvSpPr txBox="1">
            <a:spLocks noChangeArrowheads="1"/>
          </p:cNvSpPr>
          <p:nvPr/>
        </p:nvSpPr>
        <p:spPr bwMode="auto">
          <a:xfrm>
            <a:off x="6762750" y="511878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1mm</a:t>
            </a:r>
          </a:p>
        </p:txBody>
      </p:sp>
      <p:sp>
        <p:nvSpPr>
          <p:cNvPr id="95" name="Text Box 98"/>
          <p:cNvSpPr txBox="1">
            <a:spLocks noChangeArrowheads="1"/>
          </p:cNvSpPr>
          <p:nvPr/>
        </p:nvSpPr>
        <p:spPr bwMode="auto">
          <a:xfrm>
            <a:off x="5876925" y="447743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1mm</a:t>
            </a:r>
          </a:p>
        </p:txBody>
      </p:sp>
    </p:spTree>
    <p:extLst>
      <p:ext uri="{BB962C8B-B14F-4D97-AF65-F5344CB8AC3E}">
        <p14:creationId xmlns:p14="http://schemas.microsoft.com/office/powerpoint/2010/main" val="22858305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2757E-6 L 0.1 4.2275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4431E-6 L 0.1 0.004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9" grpId="1" animBg="1"/>
      <p:bldP spid="78" grpId="0"/>
      <p:bldP spid="92" grpId="0" animBg="1"/>
      <p:bldP spid="92" grpId="1" animBg="1"/>
      <p:bldP spid="93" grpId="0" animBg="1"/>
      <p:bldP spid="93" grpId="1" animBg="1"/>
      <p:bldP spid="94" grpId="0"/>
      <p:bldP spid="94" grpId="1"/>
      <p:bldP spid="95" grpId="0"/>
      <p:bldP spid="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69333" y="165893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9304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3536951" y="1690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52832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70104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8712200" y="1690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102616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9" name="Text Box 28"/>
          <p:cNvSpPr txBox="1">
            <a:spLocks noChangeArrowheads="1"/>
          </p:cNvSpPr>
          <p:nvPr/>
        </p:nvSpPr>
        <p:spPr bwMode="auto">
          <a:xfrm>
            <a:off x="20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19304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1" name="Text Box 34"/>
          <p:cNvSpPr txBox="1">
            <a:spLocks noChangeArrowheads="1"/>
          </p:cNvSpPr>
          <p:nvPr/>
        </p:nvSpPr>
        <p:spPr bwMode="auto">
          <a:xfrm>
            <a:off x="3587751" y="22860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528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3" name="Text Box 40"/>
          <p:cNvSpPr txBox="1">
            <a:spLocks noChangeArrowheads="1"/>
          </p:cNvSpPr>
          <p:nvPr/>
        </p:nvSpPr>
        <p:spPr bwMode="auto">
          <a:xfrm>
            <a:off x="7112000" y="22860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4" name="Text Box 43"/>
          <p:cNvSpPr txBox="1">
            <a:spLocks noChangeArrowheads="1"/>
          </p:cNvSpPr>
          <p:nvPr/>
        </p:nvSpPr>
        <p:spPr bwMode="auto">
          <a:xfrm>
            <a:off x="87376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5" name="Text Box 46"/>
          <p:cNvSpPr txBox="1">
            <a:spLocks noChangeArrowheads="1"/>
          </p:cNvSpPr>
          <p:nvPr/>
        </p:nvSpPr>
        <p:spPr bwMode="auto">
          <a:xfrm>
            <a:off x="1036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160" name="Text Box 49"/>
          <p:cNvSpPr txBox="1">
            <a:spLocks noChangeArrowheads="1"/>
          </p:cNvSpPr>
          <p:nvPr/>
        </p:nvSpPr>
        <p:spPr bwMode="auto">
          <a:xfrm>
            <a:off x="65618" y="2819401"/>
            <a:ext cx="190923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alt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alt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57" name="Text Box 52"/>
          <p:cNvSpPr txBox="1">
            <a:spLocks noChangeArrowheads="1"/>
          </p:cNvSpPr>
          <p:nvPr/>
        </p:nvSpPr>
        <p:spPr bwMode="auto">
          <a:xfrm>
            <a:off x="1625600" y="2814638"/>
            <a:ext cx="215053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8" name="Text Box 55"/>
          <p:cNvSpPr txBox="1">
            <a:spLocks noChangeArrowheads="1"/>
          </p:cNvSpPr>
          <p:nvPr/>
        </p:nvSpPr>
        <p:spPr bwMode="auto">
          <a:xfrm>
            <a:off x="3515784" y="2803525"/>
            <a:ext cx="1727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5190067" y="2819400"/>
            <a:ext cx="182033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0" name="Text Box 61"/>
          <p:cNvSpPr txBox="1">
            <a:spLocks noChangeArrowheads="1"/>
          </p:cNvSpPr>
          <p:nvPr/>
        </p:nvSpPr>
        <p:spPr bwMode="auto">
          <a:xfrm>
            <a:off x="7010401" y="2819400"/>
            <a:ext cx="2106084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1" name="Text Box 64"/>
          <p:cNvSpPr txBox="1">
            <a:spLocks noChangeArrowheads="1"/>
          </p:cNvSpPr>
          <p:nvPr/>
        </p:nvSpPr>
        <p:spPr bwMode="auto">
          <a:xfrm>
            <a:off x="8636000" y="2819400"/>
            <a:ext cx="1981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602317" y="3032125"/>
            <a:ext cx="1828800" cy="793750"/>
            <a:chOff x="192" y="3696"/>
            <a:chExt cx="864" cy="500"/>
          </a:xfrm>
        </p:grpSpPr>
        <p:sp>
          <p:nvSpPr>
            <p:cNvPr id="6224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25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26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27" name="Line 70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altLang="en-US" sz="2100" baseline="30000" dirty="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556001" y="3124200"/>
            <a:ext cx="1936751" cy="793750"/>
            <a:chOff x="192" y="3696"/>
            <a:chExt cx="915" cy="500"/>
          </a:xfrm>
        </p:grpSpPr>
        <p:sp>
          <p:nvSpPr>
            <p:cNvPr id="6219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20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21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22" name="Line 77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5181601" y="3124200"/>
            <a:ext cx="1917700" cy="793750"/>
            <a:chOff x="1638" y="3696"/>
            <a:chExt cx="906" cy="500"/>
          </a:xfrm>
        </p:grpSpPr>
        <p:sp>
          <p:nvSpPr>
            <p:cNvPr id="6214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15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16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17" name="Line 85"/>
            <p:cNvSpPr>
              <a:spLocks noChangeShapeType="1"/>
            </p:cNvSpPr>
            <p:nvPr/>
          </p:nvSpPr>
          <p:spPr bwMode="auto">
            <a:xfrm>
              <a:off x="1810" y="3936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7112000" y="3124200"/>
            <a:ext cx="1574800" cy="793750"/>
            <a:chOff x="192" y="3696"/>
            <a:chExt cx="744" cy="500"/>
          </a:xfrm>
        </p:grpSpPr>
        <p:sp>
          <p:nvSpPr>
            <p:cNvPr id="6209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10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11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12" name="Line 92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8737600" y="3124200"/>
            <a:ext cx="1701800" cy="793750"/>
            <a:chOff x="192" y="3696"/>
            <a:chExt cx="804" cy="500"/>
          </a:xfrm>
        </p:grpSpPr>
        <p:sp>
          <p:nvSpPr>
            <p:cNvPr id="6204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05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06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07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6171" name="Line 111"/>
          <p:cNvSpPr>
            <a:spLocks noChangeShapeType="1"/>
          </p:cNvSpPr>
          <p:nvPr/>
        </p:nvSpPr>
        <p:spPr bwMode="auto">
          <a:xfrm>
            <a:off x="12192000" y="1066800"/>
            <a:ext cx="0" cy="281940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2" name="Group 112"/>
          <p:cNvGrpSpPr>
            <a:grpSpLocks/>
          </p:cNvGrpSpPr>
          <p:nvPr/>
        </p:nvGrpSpPr>
        <p:grpSpPr bwMode="auto">
          <a:xfrm>
            <a:off x="0" y="1066800"/>
            <a:ext cx="11988800" cy="2819400"/>
            <a:chOff x="48" y="2400"/>
            <a:chExt cx="5664" cy="1776"/>
          </a:xfrm>
        </p:grpSpPr>
        <p:sp>
          <p:nvSpPr>
            <p:cNvPr id="6190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91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6192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93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6194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619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0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1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2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3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95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0" name="Text Box 127"/>
          <p:cNvSpPr txBox="1">
            <a:spLocks noChangeArrowheads="1"/>
          </p:cNvSpPr>
          <p:nvPr/>
        </p:nvSpPr>
        <p:spPr bwMode="auto">
          <a:xfrm>
            <a:off x="-25399" y="2835275"/>
            <a:ext cx="190923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</a:rPr>
              <a:t>= 100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0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000" b="1">
              <a:solidFill>
                <a:srgbClr val="00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6174" name="Text Box 142"/>
          <p:cNvSpPr txBox="1">
            <a:spLocks noChangeArrowheads="1"/>
          </p:cNvSpPr>
          <p:nvPr/>
        </p:nvSpPr>
        <p:spPr bwMode="auto">
          <a:xfrm>
            <a:off x="2961217" y="304800"/>
            <a:ext cx="5994400" cy="584200"/>
          </a:xfrm>
          <a:prstGeom prst="rect">
            <a:avLst/>
          </a:prstGeom>
          <a:solidFill>
            <a:srgbClr val="FF00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Bảng đơn vị đo diện tích </a:t>
            </a:r>
          </a:p>
        </p:txBody>
      </p:sp>
      <p:sp>
        <p:nvSpPr>
          <p:cNvPr id="10274" name="Text Box 143"/>
          <p:cNvSpPr txBox="1">
            <a:spLocks noChangeArrowheads="1"/>
          </p:cNvSpPr>
          <p:nvPr/>
        </p:nvSpPr>
        <p:spPr bwMode="auto">
          <a:xfrm>
            <a:off x="4978400" y="1103313"/>
            <a:ext cx="248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Mét vuông</a:t>
            </a:r>
          </a:p>
        </p:txBody>
      </p:sp>
      <p:sp>
        <p:nvSpPr>
          <p:cNvPr id="10275" name="Text Box 144"/>
          <p:cNvSpPr txBox="1">
            <a:spLocks noChangeArrowheads="1"/>
          </p:cNvSpPr>
          <p:nvPr/>
        </p:nvSpPr>
        <p:spPr bwMode="auto">
          <a:xfrm>
            <a:off x="7874001" y="1103313"/>
            <a:ext cx="374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FF0000"/>
                </a:solidFill>
              </a:rPr>
              <a:t>Bé hơn mét vuông</a:t>
            </a:r>
          </a:p>
        </p:txBody>
      </p:sp>
      <p:sp>
        <p:nvSpPr>
          <p:cNvPr id="10276" name="Text Box 145"/>
          <p:cNvSpPr txBox="1">
            <a:spLocks noChangeArrowheads="1"/>
          </p:cNvSpPr>
          <p:nvPr/>
        </p:nvSpPr>
        <p:spPr bwMode="auto">
          <a:xfrm>
            <a:off x="812801" y="1066800"/>
            <a:ext cx="4305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Lớn hơn mét vuông</a:t>
            </a:r>
          </a:p>
        </p:txBody>
      </p: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10490200" y="3048000"/>
            <a:ext cx="1701800" cy="793750"/>
            <a:chOff x="192" y="3696"/>
            <a:chExt cx="804" cy="500"/>
          </a:xfrm>
        </p:grpSpPr>
        <p:sp>
          <p:nvSpPr>
            <p:cNvPr id="6185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186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187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188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103503" name="Text Box 79"/>
          <p:cNvSpPr txBox="1">
            <a:spLocks noChangeArrowheads="1"/>
          </p:cNvSpPr>
          <p:nvPr/>
        </p:nvSpPr>
        <p:spPr bwMode="auto">
          <a:xfrm>
            <a:off x="1856317" y="4025673"/>
            <a:ext cx="104002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 </a:t>
            </a:r>
            <a:r>
              <a:rPr lang="en-US" altLang="en-US" sz="3200" b="1" dirty="0" err="1"/>
              <a:t>gấp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rgbClr val="0000FF"/>
                </a:solidFill>
              </a:rPr>
              <a:t>100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229" name="Text Box 81"/>
          <p:cNvSpPr txBox="1">
            <a:spLocks noChangeArrowheads="1"/>
          </p:cNvSpPr>
          <p:nvPr/>
        </p:nvSpPr>
        <p:spPr bwMode="auto">
          <a:xfrm>
            <a:off x="1907117" y="4059912"/>
            <a:ext cx="105896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gấp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bé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tiếp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liền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nó</a:t>
            </a:r>
            <a:r>
              <a:rPr lang="en-US" altLang="en-US" sz="3200" b="1" dirty="0"/>
              <a:t> ?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8234" name="Text Box 81"/>
          <p:cNvSpPr txBox="1">
            <a:spLocks noChangeArrowheads="1"/>
          </p:cNvSpPr>
          <p:nvPr/>
        </p:nvSpPr>
        <p:spPr bwMode="auto">
          <a:xfrm>
            <a:off x="1792212" y="5253137"/>
            <a:ext cx="1168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        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4" name="Text Box 81"/>
          <p:cNvSpPr txBox="1">
            <a:spLocks noChangeArrowheads="1"/>
          </p:cNvSpPr>
          <p:nvPr/>
        </p:nvSpPr>
        <p:spPr bwMode="auto">
          <a:xfrm>
            <a:off x="1727200" y="5123927"/>
            <a:ext cx="1026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lớn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tiếp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liền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nó</a:t>
            </a:r>
            <a:r>
              <a:rPr lang="en-US" altLang="en-US" sz="3200" b="1" dirty="0"/>
              <a:t> ?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7517" y="3917951"/>
            <a:ext cx="200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 err="1">
                <a:solidFill>
                  <a:srgbClr val="FF0000"/>
                </a:solidFill>
              </a:rPr>
              <a:t>Nhận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xét</a:t>
            </a:r>
            <a:r>
              <a:rPr lang="en-US" altLang="en-US" sz="3600" dirty="0">
                <a:solidFill>
                  <a:srgbClr val="FF0000"/>
                </a:solidFill>
              </a:rPr>
              <a:t>:</a:t>
            </a:r>
            <a:endParaRPr lang="en-US" alt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299201" y="5029200"/>
          <a:ext cx="85936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279" imgH="393529" progId="Equation.DSMT4">
                  <p:embed/>
                </p:oleObj>
              </mc:Choice>
              <mc:Fallback>
                <p:oleObj name="Equation" r:id="rId3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1" y="5029200"/>
                        <a:ext cx="85936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289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69669" grpId="0"/>
      <p:bldP spid="10253" grpId="0"/>
      <p:bldP spid="10254" grpId="0"/>
      <p:bldP spid="10255" grpId="0"/>
      <p:bldP spid="10257" grpId="0"/>
      <p:bldP spid="10258" grpId="0"/>
      <p:bldP spid="69690" grpId="0"/>
      <p:bldP spid="10260" grpId="0"/>
      <p:bldP spid="10261" grpId="0"/>
      <p:bldP spid="10270" grpId="0"/>
      <p:bldP spid="10274" grpId="0"/>
      <p:bldP spid="10275" grpId="0"/>
      <p:bldP spid="10276" grpId="0"/>
      <p:bldP spid="103503" grpId="0"/>
      <p:bldP spid="8229" grpId="0"/>
      <p:bldP spid="8229" grpId="1"/>
      <p:bldP spid="8234" grpId="0"/>
      <p:bldP spid="94" grpId="0"/>
      <p:bldP spid="94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a Nền Biên Giới Hoa Yếu Tố Biên Giới Khung Vật Liệu, Tươi, đơn Giản, Bông  Hoa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0270" y="2334289"/>
            <a:ext cx="86955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1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870</Words>
  <Application>Microsoft Office PowerPoint</Application>
  <PresentationFormat>Widescreen</PresentationFormat>
  <Paragraphs>295</Paragraphs>
  <Slides>23</Slides>
  <Notes>2</Notes>
  <HiddenSlides>1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18cm2 = … dm2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Ngân Kim</cp:lastModifiedBy>
  <cp:revision>145</cp:revision>
  <dcterms:created xsi:type="dcterms:W3CDTF">2018-01-15T17:30:40Z</dcterms:created>
  <dcterms:modified xsi:type="dcterms:W3CDTF">2021-10-02T06:46:06Z</dcterms:modified>
</cp:coreProperties>
</file>