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8" r:id="rId3"/>
    <p:sldId id="259" r:id="rId4"/>
    <p:sldId id="260" r:id="rId5"/>
    <p:sldId id="261" r:id="rId6"/>
    <p:sldId id="262" r:id="rId7"/>
    <p:sldId id="263" r:id="rId8"/>
    <p:sldId id="264" r:id="rId9"/>
    <p:sldId id="265" r:id="rId10"/>
    <p:sldId id="272" r:id="rId11"/>
    <p:sldId id="266" r:id="rId12"/>
    <p:sldId id="267" r:id="rId13"/>
    <p:sldId id="268" r:id="rId14"/>
    <p:sldId id="269" r:id="rId15"/>
    <p:sldId id="271" r:id="rId16"/>
  </p:sldIdLst>
  <p:sldSz cx="9144000" cy="6858000" type="screen4x3"/>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141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7C67D2-C9A0-45D1-B327-7DF3BFECF9D5}"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8D9A6-087B-4D1D-8488-B10B81102922}" type="slidenum">
              <a:rPr lang="en-US" smtClean="0"/>
              <a:t>‹#›</a:t>
            </a:fld>
            <a:endParaRPr lang="en-US"/>
          </a:p>
        </p:txBody>
      </p:sp>
    </p:spTree>
    <p:extLst>
      <p:ext uri="{BB962C8B-B14F-4D97-AF65-F5344CB8AC3E}">
        <p14:creationId xmlns:p14="http://schemas.microsoft.com/office/powerpoint/2010/main" val="2701814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7C67D2-C9A0-45D1-B327-7DF3BFECF9D5}"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8D9A6-087B-4D1D-8488-B10B81102922}" type="slidenum">
              <a:rPr lang="en-US" smtClean="0"/>
              <a:t>‹#›</a:t>
            </a:fld>
            <a:endParaRPr lang="en-US"/>
          </a:p>
        </p:txBody>
      </p:sp>
    </p:spTree>
    <p:extLst>
      <p:ext uri="{BB962C8B-B14F-4D97-AF65-F5344CB8AC3E}">
        <p14:creationId xmlns:p14="http://schemas.microsoft.com/office/powerpoint/2010/main" val="947088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7C67D2-C9A0-45D1-B327-7DF3BFECF9D5}"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8D9A6-087B-4D1D-8488-B10B81102922}" type="slidenum">
              <a:rPr lang="en-US" smtClean="0"/>
              <a:t>‹#›</a:t>
            </a:fld>
            <a:endParaRPr lang="en-US"/>
          </a:p>
        </p:txBody>
      </p:sp>
    </p:spTree>
    <p:extLst>
      <p:ext uri="{BB962C8B-B14F-4D97-AF65-F5344CB8AC3E}">
        <p14:creationId xmlns:p14="http://schemas.microsoft.com/office/powerpoint/2010/main" val="2116744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7C67D2-C9A0-45D1-B327-7DF3BFECF9D5}"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8D9A6-087B-4D1D-8488-B10B81102922}" type="slidenum">
              <a:rPr lang="en-US" smtClean="0"/>
              <a:t>‹#›</a:t>
            </a:fld>
            <a:endParaRPr lang="en-US"/>
          </a:p>
        </p:txBody>
      </p:sp>
    </p:spTree>
    <p:extLst>
      <p:ext uri="{BB962C8B-B14F-4D97-AF65-F5344CB8AC3E}">
        <p14:creationId xmlns:p14="http://schemas.microsoft.com/office/powerpoint/2010/main" val="2832466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7C67D2-C9A0-45D1-B327-7DF3BFECF9D5}"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8D9A6-087B-4D1D-8488-B10B81102922}" type="slidenum">
              <a:rPr lang="en-US" smtClean="0"/>
              <a:t>‹#›</a:t>
            </a:fld>
            <a:endParaRPr lang="en-US"/>
          </a:p>
        </p:txBody>
      </p:sp>
    </p:spTree>
    <p:extLst>
      <p:ext uri="{BB962C8B-B14F-4D97-AF65-F5344CB8AC3E}">
        <p14:creationId xmlns:p14="http://schemas.microsoft.com/office/powerpoint/2010/main" val="2239522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7C67D2-C9A0-45D1-B327-7DF3BFECF9D5}" type="datetimeFigureOut">
              <a:rPr lang="en-US" smtClean="0"/>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E8D9A6-087B-4D1D-8488-B10B81102922}" type="slidenum">
              <a:rPr lang="en-US" smtClean="0"/>
              <a:t>‹#›</a:t>
            </a:fld>
            <a:endParaRPr lang="en-US"/>
          </a:p>
        </p:txBody>
      </p:sp>
    </p:spTree>
    <p:extLst>
      <p:ext uri="{BB962C8B-B14F-4D97-AF65-F5344CB8AC3E}">
        <p14:creationId xmlns:p14="http://schemas.microsoft.com/office/powerpoint/2010/main" val="1016978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7C67D2-C9A0-45D1-B327-7DF3BFECF9D5}" type="datetimeFigureOut">
              <a:rPr lang="en-US" smtClean="0"/>
              <a:t>10/7/2021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E8D9A6-087B-4D1D-8488-B10B81102922}" type="slidenum">
              <a:rPr lang="en-US" smtClean="0"/>
              <a:t>‹#›</a:t>
            </a:fld>
            <a:endParaRPr lang="en-US"/>
          </a:p>
        </p:txBody>
      </p:sp>
    </p:spTree>
    <p:extLst>
      <p:ext uri="{BB962C8B-B14F-4D97-AF65-F5344CB8AC3E}">
        <p14:creationId xmlns:p14="http://schemas.microsoft.com/office/powerpoint/2010/main" val="727726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7C67D2-C9A0-45D1-B327-7DF3BFECF9D5}" type="datetimeFigureOut">
              <a:rPr lang="en-US" smtClean="0"/>
              <a:t>10/7/2021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E8D9A6-087B-4D1D-8488-B10B81102922}" type="slidenum">
              <a:rPr lang="en-US" smtClean="0"/>
              <a:t>‹#›</a:t>
            </a:fld>
            <a:endParaRPr lang="en-US"/>
          </a:p>
        </p:txBody>
      </p:sp>
    </p:spTree>
    <p:extLst>
      <p:ext uri="{BB962C8B-B14F-4D97-AF65-F5344CB8AC3E}">
        <p14:creationId xmlns:p14="http://schemas.microsoft.com/office/powerpoint/2010/main" val="4244906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7C67D2-C9A0-45D1-B327-7DF3BFECF9D5}" type="datetimeFigureOut">
              <a:rPr lang="en-US" smtClean="0"/>
              <a:t>10/7/2021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E8D9A6-087B-4D1D-8488-B10B81102922}" type="slidenum">
              <a:rPr lang="en-US" smtClean="0"/>
              <a:t>‹#›</a:t>
            </a:fld>
            <a:endParaRPr lang="en-US"/>
          </a:p>
        </p:txBody>
      </p:sp>
    </p:spTree>
    <p:extLst>
      <p:ext uri="{BB962C8B-B14F-4D97-AF65-F5344CB8AC3E}">
        <p14:creationId xmlns:p14="http://schemas.microsoft.com/office/powerpoint/2010/main" val="751254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7C67D2-C9A0-45D1-B327-7DF3BFECF9D5}" type="datetimeFigureOut">
              <a:rPr lang="en-US" smtClean="0"/>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E8D9A6-087B-4D1D-8488-B10B81102922}" type="slidenum">
              <a:rPr lang="en-US" smtClean="0"/>
              <a:t>‹#›</a:t>
            </a:fld>
            <a:endParaRPr lang="en-US"/>
          </a:p>
        </p:txBody>
      </p:sp>
    </p:spTree>
    <p:extLst>
      <p:ext uri="{BB962C8B-B14F-4D97-AF65-F5344CB8AC3E}">
        <p14:creationId xmlns:p14="http://schemas.microsoft.com/office/powerpoint/2010/main" val="609488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7C67D2-C9A0-45D1-B327-7DF3BFECF9D5}" type="datetimeFigureOut">
              <a:rPr lang="en-US" smtClean="0"/>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E8D9A6-087B-4D1D-8488-B10B81102922}" type="slidenum">
              <a:rPr lang="en-US" smtClean="0"/>
              <a:t>‹#›</a:t>
            </a:fld>
            <a:endParaRPr lang="en-US"/>
          </a:p>
        </p:txBody>
      </p:sp>
    </p:spTree>
    <p:extLst>
      <p:ext uri="{BB962C8B-B14F-4D97-AF65-F5344CB8AC3E}">
        <p14:creationId xmlns:p14="http://schemas.microsoft.com/office/powerpoint/2010/main" val="3815477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7C67D2-C9A0-45D1-B327-7DF3BFECF9D5}" type="datetimeFigureOut">
              <a:rPr lang="en-US" smtClean="0"/>
              <a:t>10/7/2021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E8D9A6-087B-4D1D-8488-B10B81102922}" type="slidenum">
              <a:rPr lang="en-US" smtClean="0"/>
              <a:t>‹#›</a:t>
            </a:fld>
            <a:endParaRPr lang="en-US"/>
          </a:p>
        </p:txBody>
      </p:sp>
    </p:spTree>
    <p:extLst>
      <p:ext uri="{BB962C8B-B14F-4D97-AF65-F5344CB8AC3E}">
        <p14:creationId xmlns:p14="http://schemas.microsoft.com/office/powerpoint/2010/main" val="349063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file:///D:\GT%20V&#7872;%20TI%20SO%20PHAN%20TRAM\MHOA-CAUCAM\07%20Em%20yeu%20truong%20em.wma" TargetMode="Externa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endParaRPr lang="en-US" smtClean="0">
              <a:latin typeface="Times New Roman" pitchFamily="18" charset="0"/>
              <a:cs typeface="Times New Roman" pitchFamily="18" charset="0"/>
            </a:endParaRPr>
          </a:p>
        </p:txBody>
      </p:sp>
      <p:sp>
        <p:nvSpPr>
          <p:cNvPr id="2051" name="Rectangle 3"/>
          <p:cNvSpPr>
            <a:spLocks noGrp="1" noChangeArrowheads="1"/>
          </p:cNvSpPr>
          <p:nvPr>
            <p:ph type="body" idx="1"/>
          </p:nvPr>
        </p:nvSpPr>
        <p:spPr/>
        <p:txBody>
          <a:bodyPr/>
          <a:lstStyle/>
          <a:p>
            <a:pPr eaLnBrk="1" hangingPunct="1"/>
            <a:endParaRPr lang="en-US" smtClean="0">
              <a:latin typeface="Times New Roman" pitchFamily="18" charset="0"/>
              <a:cs typeface="Times New Roman" pitchFamily="18" charset="0"/>
            </a:endParaRPr>
          </a:p>
        </p:txBody>
      </p:sp>
      <p:pic>
        <p:nvPicPr>
          <p:cNvPr id="2052"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 Box 5"/>
          <p:cNvSpPr txBox="1">
            <a:spLocks noChangeArrowheads="1"/>
          </p:cNvSpPr>
          <p:nvPr/>
        </p:nvSpPr>
        <p:spPr bwMode="auto">
          <a:xfrm>
            <a:off x="609600" y="533400"/>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spcBef>
                <a:spcPct val="50000"/>
              </a:spcBef>
            </a:pPr>
            <a:r>
              <a:rPr lang="en-US" sz="2400" b="1">
                <a:solidFill>
                  <a:srgbClr val="0000FF"/>
                </a:solidFill>
                <a:cs typeface="Times New Roman" pitchFamily="18" charset="0"/>
              </a:rPr>
              <a:t>PHÒNG GIÁO DỤC &amp; ĐÀO TẠO QUẬN LONG BIÊN</a:t>
            </a:r>
          </a:p>
        </p:txBody>
      </p:sp>
      <p:sp>
        <p:nvSpPr>
          <p:cNvPr id="2054" name="Rectangle 6"/>
          <p:cNvSpPr>
            <a:spLocks noChangeArrowheads="1"/>
          </p:cNvSpPr>
          <p:nvPr/>
        </p:nvSpPr>
        <p:spPr bwMode="auto">
          <a:xfrm>
            <a:off x="457200" y="914400"/>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400" b="1" dirty="0">
                <a:solidFill>
                  <a:srgbClr val="FF0066"/>
                </a:solidFill>
                <a:latin typeface="Times New Roman" panose="02020603050405020304" pitchFamily="18" charset="0"/>
                <a:cs typeface="Times New Roman" panose="02020603050405020304" pitchFamily="18" charset="0"/>
              </a:rPr>
              <a:t>TRƯỜNG TIỂU HỌC ÁI MỘ B</a:t>
            </a:r>
          </a:p>
        </p:txBody>
      </p:sp>
      <p:pic>
        <p:nvPicPr>
          <p:cNvPr id="2055" name="Picture 7" descr="BAR_EL~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2590800" y="1303338"/>
            <a:ext cx="3886200" cy="5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Text Box 8"/>
          <p:cNvSpPr txBox="1">
            <a:spLocks noChangeArrowheads="1"/>
          </p:cNvSpPr>
          <p:nvPr/>
        </p:nvSpPr>
        <p:spPr bwMode="auto">
          <a:xfrm>
            <a:off x="76200" y="1905000"/>
            <a:ext cx="9067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sz="3600" b="1" dirty="0">
                <a:solidFill>
                  <a:srgbClr val="FF6600"/>
                </a:solidFill>
                <a:cs typeface="Times New Roman" pitchFamily="18" charset="0"/>
              </a:rPr>
              <a:t>KÍNH CHÀO QUÝ THẦY, CÔ GIÁO!</a:t>
            </a:r>
          </a:p>
        </p:txBody>
      </p:sp>
      <p:pic>
        <p:nvPicPr>
          <p:cNvPr id="49165" name="07 Em yeu truong em.wma">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7391400" y="6019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4" descr="1018265obiutmb6vk"/>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533400" y="3581400"/>
            <a:ext cx="762000" cy="28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5" descr="1018265obiutmb6vk"/>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1143000" y="4876800"/>
            <a:ext cx="762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6" descr="Bauernba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2667000"/>
            <a:ext cx="44958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1" name="WordArt 19"/>
          <p:cNvSpPr>
            <a:spLocks noChangeArrowheads="1" noChangeShapeType="1" noTextEdit="1"/>
          </p:cNvSpPr>
          <p:nvPr/>
        </p:nvSpPr>
        <p:spPr bwMode="auto">
          <a:xfrm>
            <a:off x="2667000" y="3884613"/>
            <a:ext cx="3810000" cy="1220787"/>
          </a:xfrm>
          <a:prstGeom prst="rect">
            <a:avLst/>
          </a:prstGeom>
        </p:spPr>
        <p:txBody>
          <a:bodyPr wrap="none" fromWordArt="1">
            <a:prstTxWarp prst="textCanDown">
              <a:avLst>
                <a:gd name="adj" fmla="val 33333"/>
              </a:avLst>
            </a:prstTxWarp>
          </a:bodyPr>
          <a:lstStyle/>
          <a:p>
            <a:pPr algn="ctr"/>
            <a:r>
              <a:rPr lang="en-US" sz="3600" kern="10" dirty="0" smtClean="0">
                <a:ln w="9525">
                  <a:solidFill>
                    <a:srgbClr val="0000FF"/>
                  </a:solidFill>
                  <a:round/>
                  <a:headEnd/>
                  <a:tailEnd/>
                </a:ln>
                <a:solidFill>
                  <a:srgbClr val="0000FF"/>
                </a:solidFill>
                <a:latin typeface="Times New Roman"/>
                <a:cs typeface="Times New Roman"/>
              </a:rPr>
              <a:t>KHOA </a:t>
            </a:r>
            <a:r>
              <a:rPr lang="en-US" sz="3600" kern="10" smtClean="0">
                <a:ln w="9525">
                  <a:solidFill>
                    <a:srgbClr val="0000FF"/>
                  </a:solidFill>
                  <a:round/>
                  <a:headEnd/>
                  <a:tailEnd/>
                </a:ln>
                <a:solidFill>
                  <a:srgbClr val="0000FF"/>
                </a:solidFill>
                <a:latin typeface="Times New Roman"/>
                <a:cs typeface="Times New Roman"/>
              </a:rPr>
              <a:t>HỌC - LỚP </a:t>
            </a:r>
            <a:r>
              <a:rPr lang="en-US" sz="3600" kern="10" dirty="0">
                <a:ln w="9525">
                  <a:solidFill>
                    <a:srgbClr val="0000FF"/>
                  </a:solidFill>
                  <a:round/>
                  <a:headEnd/>
                  <a:tailEnd/>
                </a:ln>
                <a:solidFill>
                  <a:srgbClr val="0000FF"/>
                </a:solidFill>
                <a:latin typeface="Times New Roman"/>
                <a:cs typeface="Times New Roman"/>
              </a:rPr>
              <a:t>5</a:t>
            </a:r>
          </a:p>
        </p:txBody>
      </p:sp>
    </p:spTree>
    <p:extLst>
      <p:ext uri="{BB962C8B-B14F-4D97-AF65-F5344CB8AC3E}">
        <p14:creationId xmlns:p14="http://schemas.microsoft.com/office/powerpoint/2010/main" val="366047691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85866" fill="hold"/>
                                        <p:tgtEl>
                                          <p:spTgt spid="4916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916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8"/>
          <p:cNvSpPr txBox="1">
            <a:spLocks noChangeArrowheads="1"/>
          </p:cNvSpPr>
          <p:nvPr/>
        </p:nvSpPr>
        <p:spPr bwMode="auto">
          <a:xfrm>
            <a:off x="457200" y="5181600"/>
            <a:ext cx="2362200" cy="1015663"/>
          </a:xfrm>
          <a:prstGeom prst="rect">
            <a:avLst/>
          </a:prstGeom>
          <a:solidFill>
            <a:srgbClr val="CC99FF">
              <a:alpha val="52940"/>
            </a:srgbClr>
          </a:solidFill>
          <a:ln w="9525">
            <a:solidFill>
              <a:srgbClr val="FF0000"/>
            </a:solidFill>
            <a:miter lim="800000"/>
            <a:headEnd/>
            <a:tailEnd/>
          </a:ln>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sz="2000" b="1">
                <a:latin typeface="Times New Roman" pitchFamily="18" charset="0"/>
                <a:cs typeface="Times New Roman" pitchFamily="18" charset="0"/>
              </a:rPr>
              <a:t>4. Khi mua thuốc chúng ta cần lưu ý gì ?</a:t>
            </a:r>
          </a:p>
        </p:txBody>
      </p:sp>
      <p:sp>
        <p:nvSpPr>
          <p:cNvPr id="10243" name="Text Box 17"/>
          <p:cNvSpPr txBox="1">
            <a:spLocks noChangeArrowheads="1"/>
          </p:cNvSpPr>
          <p:nvPr/>
        </p:nvSpPr>
        <p:spPr bwMode="auto">
          <a:xfrm>
            <a:off x="471488" y="3119967"/>
            <a:ext cx="2362200" cy="1323439"/>
          </a:xfrm>
          <a:prstGeom prst="rect">
            <a:avLst/>
          </a:prstGeom>
          <a:solidFill>
            <a:srgbClr val="CC99FF">
              <a:alpha val="52940"/>
            </a:srgbClr>
          </a:solidFill>
          <a:ln w="9525">
            <a:solidFill>
              <a:srgbClr val="FF0000"/>
            </a:solidFill>
            <a:miter lim="800000"/>
            <a:headEnd/>
            <a:tailEnd/>
          </a:ln>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sz="2000" b="1" dirty="0">
                <a:latin typeface="Times New Roman" pitchFamily="18" charset="0"/>
                <a:cs typeface="Times New Roman" pitchFamily="18" charset="0"/>
              </a:rPr>
              <a:t>3. Khi phải dùng thuốc đặc biệt là thuốc kháng sinh ta phải làm g</a:t>
            </a:r>
            <a:r>
              <a:rPr lang="en-US" sz="2000" b="1" dirty="0">
                <a:latin typeface="Times New Roman" pitchFamily="18" charset="0"/>
                <a:cs typeface="Times New Roman" pitchFamily="18" charset="0"/>
              </a:rPr>
              <a:t>ì</a:t>
            </a:r>
            <a:r>
              <a:rPr lang="vi-VN" sz="2000" b="1" dirty="0">
                <a:latin typeface="Times New Roman" pitchFamily="18" charset="0"/>
                <a:cs typeface="Times New Roman" pitchFamily="18" charset="0"/>
              </a:rPr>
              <a:t>?</a:t>
            </a:r>
          </a:p>
        </p:txBody>
      </p:sp>
      <p:sp>
        <p:nvSpPr>
          <p:cNvPr id="10244" name="Text Box 16"/>
          <p:cNvSpPr txBox="1">
            <a:spLocks noChangeArrowheads="1"/>
          </p:cNvSpPr>
          <p:nvPr/>
        </p:nvSpPr>
        <p:spPr bwMode="auto">
          <a:xfrm>
            <a:off x="457200" y="1530351"/>
            <a:ext cx="2362200" cy="1015663"/>
          </a:xfrm>
          <a:prstGeom prst="rect">
            <a:avLst/>
          </a:prstGeom>
          <a:solidFill>
            <a:srgbClr val="CC99FF">
              <a:alpha val="52940"/>
            </a:srgbClr>
          </a:solidFill>
          <a:ln w="9525">
            <a:solidFill>
              <a:srgbClr val="FF0000"/>
            </a:solidFill>
            <a:miter lim="800000"/>
            <a:headEnd/>
            <a:tailEnd/>
          </a:ln>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sz="2000" b="1" dirty="0">
                <a:latin typeface="Times New Roman" pitchFamily="18" charset="0"/>
                <a:cs typeface="Times New Roman" pitchFamily="18" charset="0"/>
              </a:rPr>
              <a:t>2. Sử dụng thuốc sai nguy hiểm như thế nào ?</a:t>
            </a:r>
          </a:p>
        </p:txBody>
      </p:sp>
      <p:sp>
        <p:nvSpPr>
          <p:cNvPr id="10245" name="Text Box 15"/>
          <p:cNvSpPr txBox="1">
            <a:spLocks noChangeArrowheads="1"/>
          </p:cNvSpPr>
          <p:nvPr/>
        </p:nvSpPr>
        <p:spPr bwMode="auto">
          <a:xfrm>
            <a:off x="471488" y="351368"/>
            <a:ext cx="2362200" cy="707886"/>
          </a:xfrm>
          <a:prstGeom prst="rect">
            <a:avLst/>
          </a:prstGeom>
          <a:solidFill>
            <a:srgbClr val="CC99FF">
              <a:alpha val="52940"/>
            </a:srgbClr>
          </a:solidFill>
          <a:ln w="9525">
            <a:solidFill>
              <a:srgbClr val="FF0000"/>
            </a:solidFill>
            <a:miter lim="800000"/>
            <a:headEnd/>
            <a:tailEnd/>
          </a:ln>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en-US" sz="2000" b="1" dirty="0">
                <a:latin typeface="Times New Roman" pitchFamily="18" charset="0"/>
                <a:cs typeface="Times New Roman" pitchFamily="18" charset="0"/>
              </a:rPr>
              <a:t>1. </a:t>
            </a:r>
            <a:r>
              <a:rPr lang="en-US" sz="2000" b="1" dirty="0" err="1">
                <a:latin typeface="Times New Roman" pitchFamily="18" charset="0"/>
                <a:cs typeface="Times New Roman" pitchFamily="18" charset="0"/>
              </a:rPr>
              <a:t>Chỉ</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nên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dùng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thuốc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nào</a:t>
            </a:r>
            <a:r>
              <a:rPr lang="en-US" sz="2000" b="1" dirty="0">
                <a:latin typeface="Times New Roman" pitchFamily="18" charset="0"/>
                <a:cs typeface="Times New Roman" pitchFamily="18" charset="0"/>
              </a:rPr>
              <a:t> ?</a:t>
            </a:r>
          </a:p>
        </p:txBody>
      </p:sp>
      <p:sp>
        <p:nvSpPr>
          <p:cNvPr id="10250" name="Text Box 19"/>
          <p:cNvSpPr txBox="1">
            <a:spLocks noChangeArrowheads="1"/>
          </p:cNvSpPr>
          <p:nvPr/>
        </p:nvSpPr>
        <p:spPr bwMode="auto">
          <a:xfrm>
            <a:off x="3657600" y="152400"/>
            <a:ext cx="5181600" cy="1631216"/>
          </a:xfrm>
          <a:prstGeom prst="rect">
            <a:avLst/>
          </a:prstGeom>
          <a:solidFill>
            <a:srgbClr val="00FFFF">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sz="2000" b="1" dirty="0">
                <a:latin typeface="Times New Roman" pitchFamily="18" charset="0"/>
                <a:cs typeface="Times New Roman" pitchFamily="18" charset="0"/>
              </a:rPr>
              <a:t>a/- Tuân theo sự chỉ định của bác sĩ ;</a:t>
            </a:r>
          </a:p>
          <a:p>
            <a:pPr algn="just" eaLnBrk="1" hangingPunct="1"/>
            <a:r>
              <a:rPr lang="vi-VN" sz="2000" b="1" dirty="0">
                <a:latin typeface="Times New Roman" pitchFamily="18" charset="0"/>
                <a:cs typeface="Times New Roman" pitchFamily="18" charset="0"/>
              </a:rPr>
              <a:t> </a:t>
            </a:r>
            <a:r>
              <a:rPr lang="en-US" sz="2000" b="1" dirty="0" smtClean="0">
                <a:latin typeface="Times New Roman" pitchFamily="18" charset="0"/>
                <a:cs typeface="Times New Roman" pitchFamily="18" charset="0"/>
              </a:rPr>
              <a:t>  </a:t>
            </a:r>
            <a:r>
              <a:rPr lang="vi-VN" sz="2000" b="1" dirty="0" smtClean="0">
                <a:latin typeface="Times New Roman" pitchFamily="18" charset="0"/>
                <a:cs typeface="Times New Roman" pitchFamily="18" charset="0"/>
              </a:rPr>
              <a:t>- </a:t>
            </a:r>
            <a:r>
              <a:rPr lang="vi-VN" sz="2000" b="1" dirty="0">
                <a:latin typeface="Times New Roman" pitchFamily="18" charset="0"/>
                <a:cs typeface="Times New Roman" pitchFamily="18" charset="0"/>
              </a:rPr>
              <a:t>Phải biết tất cả những rủi ro khi sử dụng thuốc đó;</a:t>
            </a:r>
          </a:p>
          <a:p>
            <a:pPr algn="just" eaLnBrk="1" hangingPunct="1"/>
            <a:r>
              <a:rPr lang="en-US" sz="2000" b="1" dirty="0">
                <a:latin typeface="Times New Roman" pitchFamily="18" charset="0"/>
                <a:cs typeface="Times New Roman" pitchFamily="18" charset="0"/>
              </a:rPr>
              <a:t> </a:t>
            </a:r>
            <a:r>
              <a:rPr lang="en-US" sz="2000" b="1" dirty="0" smtClean="0">
                <a:latin typeface="Times New Roman" pitchFamily="18" charset="0"/>
                <a:cs typeface="Times New Roman" pitchFamily="18" charset="0"/>
              </a:rPr>
              <a:t>  - </a:t>
            </a:r>
            <a:r>
              <a:rPr lang="en-US" sz="2000" b="1" dirty="0" err="1">
                <a:latin typeface="Times New Roman" pitchFamily="18" charset="0"/>
                <a:cs typeface="Times New Roman" pitchFamily="18" charset="0"/>
              </a:rPr>
              <a:t>Phải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ngừng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thuốc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nếu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bệnh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nhân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không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giảm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hoặc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bị</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dị</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ứng</a:t>
            </a:r>
            <a:endParaRPr lang="en-US" sz="2000" b="1" dirty="0">
              <a:latin typeface="Times New Roman" pitchFamily="18" charset="0"/>
              <a:cs typeface="Times New Roman" pitchFamily="18" charset="0"/>
            </a:endParaRPr>
          </a:p>
        </p:txBody>
      </p:sp>
      <p:sp>
        <p:nvSpPr>
          <p:cNvPr id="10251" name="Text Box 20"/>
          <p:cNvSpPr txBox="1">
            <a:spLocks noChangeArrowheads="1"/>
          </p:cNvSpPr>
          <p:nvPr/>
        </p:nvSpPr>
        <p:spPr bwMode="auto">
          <a:xfrm>
            <a:off x="3657600" y="2182285"/>
            <a:ext cx="5181600" cy="1015663"/>
          </a:xfrm>
          <a:prstGeom prst="rect">
            <a:avLst/>
          </a:prstGeom>
          <a:solidFill>
            <a:srgbClr val="00FFFF">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sz="2000" b="1" dirty="0">
                <a:latin typeface="Times New Roman" pitchFamily="18" charset="0"/>
                <a:cs typeface="Times New Roman" pitchFamily="18" charset="0"/>
              </a:rPr>
              <a:t>b/- Đọc kỹ thông tin in trên vỏ đựng và bản hướng dẫn kèm theo để biết hạn sử dụng, nơi sản xuất, tác dụng và cách sử dụng.</a:t>
            </a:r>
          </a:p>
        </p:txBody>
      </p:sp>
      <p:sp>
        <p:nvSpPr>
          <p:cNvPr id="10252" name="Text Box 21"/>
          <p:cNvSpPr txBox="1">
            <a:spLocks noChangeArrowheads="1"/>
          </p:cNvSpPr>
          <p:nvPr/>
        </p:nvSpPr>
        <p:spPr bwMode="auto">
          <a:xfrm>
            <a:off x="3657600" y="5029200"/>
            <a:ext cx="5181600" cy="1631216"/>
          </a:xfrm>
          <a:prstGeom prst="rect">
            <a:avLst/>
          </a:prstGeom>
          <a:solidFill>
            <a:srgbClr val="00FFFF">
              <a:alpha val="4901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en-US" sz="2000" b="1" dirty="0">
                <a:latin typeface="Times New Roman" pitchFamily="18" charset="0"/>
                <a:cs typeface="Times New Roman" pitchFamily="18" charset="0"/>
              </a:rPr>
              <a:t>d/ - </a:t>
            </a:r>
            <a:r>
              <a:rPr lang="en-US" sz="2000" b="1" dirty="0" err="1">
                <a:latin typeface="Times New Roman" pitchFamily="18" charset="0"/>
                <a:cs typeface="Times New Roman" pitchFamily="18" charset="0"/>
              </a:rPr>
              <a:t>Khi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thật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sự</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cần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thiết</a:t>
            </a:r>
            <a:r>
              <a:rPr lang="en-US" sz="2000" b="1" dirty="0">
                <a:latin typeface="Times New Roman" pitchFamily="18" charset="0"/>
                <a:cs typeface="Times New Roman" pitchFamily="18" charset="0"/>
              </a:rPr>
              <a:t> ;</a:t>
            </a:r>
          </a:p>
          <a:p>
            <a:pPr algn="just" eaLnBrk="1" hangingPunct="1"/>
            <a:r>
              <a:rPr lang="vi-VN" sz="2000" b="1" dirty="0">
                <a:latin typeface="Times New Roman" pitchFamily="18" charset="0"/>
                <a:cs typeface="Times New Roman" pitchFamily="18" charset="0"/>
              </a:rPr>
              <a:t>   </a:t>
            </a:r>
            <a:r>
              <a:rPr lang="en-US" sz="2000" b="1" dirty="0" smtClean="0">
                <a:latin typeface="Times New Roman" pitchFamily="18" charset="0"/>
                <a:cs typeface="Times New Roman" pitchFamily="18" charset="0"/>
              </a:rPr>
              <a:t> </a:t>
            </a:r>
            <a:r>
              <a:rPr lang="vi-VN" sz="2000" b="1" dirty="0" smtClean="0">
                <a:latin typeface="Times New Roman" pitchFamily="18" charset="0"/>
                <a:cs typeface="Times New Roman" pitchFamily="18" charset="0"/>
              </a:rPr>
              <a:t> </a:t>
            </a:r>
            <a:r>
              <a:rPr lang="vi-VN" sz="2000" b="1" dirty="0">
                <a:latin typeface="Times New Roman" pitchFamily="18" charset="0"/>
                <a:cs typeface="Times New Roman" pitchFamily="18" charset="0"/>
              </a:rPr>
              <a:t>- Khi biét chắc cách dùng , liều lượng dùng;</a:t>
            </a:r>
          </a:p>
          <a:p>
            <a:pPr algn="just" eaLnBrk="1" hangingPunct="1"/>
            <a:r>
              <a:rPr lang="vi-VN" sz="2000" b="1" dirty="0">
                <a:latin typeface="Times New Roman" pitchFamily="18" charset="0"/>
                <a:cs typeface="Times New Roman" pitchFamily="18" charset="0"/>
              </a:rPr>
              <a:t>  </a:t>
            </a:r>
            <a:r>
              <a:rPr lang="en-US" sz="2000" b="1" dirty="0" smtClean="0">
                <a:latin typeface="Times New Roman" pitchFamily="18" charset="0"/>
                <a:cs typeface="Times New Roman" pitchFamily="18" charset="0"/>
              </a:rPr>
              <a:t>  </a:t>
            </a:r>
            <a:r>
              <a:rPr lang="vi-VN" sz="2000" b="1" dirty="0" smtClean="0">
                <a:latin typeface="Times New Roman" pitchFamily="18" charset="0"/>
                <a:cs typeface="Times New Roman" pitchFamily="18" charset="0"/>
              </a:rPr>
              <a:t> </a:t>
            </a:r>
            <a:r>
              <a:rPr lang="vi-VN" sz="2000" b="1" dirty="0">
                <a:latin typeface="Times New Roman" pitchFamily="18" charset="0"/>
                <a:cs typeface="Times New Roman" pitchFamily="18" charset="0"/>
              </a:rPr>
              <a:t>- Khi biết nơi sản xuất, hạn sử dụng và tác dụng phụ của thuốc nếu có</a:t>
            </a:r>
          </a:p>
        </p:txBody>
      </p:sp>
      <p:sp>
        <p:nvSpPr>
          <p:cNvPr id="10253" name="Text Box 22"/>
          <p:cNvSpPr txBox="1">
            <a:spLocks noChangeArrowheads="1"/>
          </p:cNvSpPr>
          <p:nvPr/>
        </p:nvSpPr>
        <p:spPr bwMode="auto">
          <a:xfrm>
            <a:off x="3657600" y="3640667"/>
            <a:ext cx="5181600" cy="707886"/>
          </a:xfrm>
          <a:prstGeom prst="rect">
            <a:avLst/>
          </a:prstGeom>
          <a:solidFill>
            <a:srgbClr val="00FFFF">
              <a:alpha val="4901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sz="2000" b="1" dirty="0">
                <a:latin typeface="Times New Roman" pitchFamily="18" charset="0"/>
                <a:cs typeface="Times New Roman" pitchFamily="18" charset="0"/>
              </a:rPr>
              <a:t>c/- Không chữa </a:t>
            </a:r>
            <a:r>
              <a:rPr lang="vi-VN" sz="2000" b="1" dirty="0" smtClean="0">
                <a:latin typeface="Times New Roman" pitchFamily="18" charset="0"/>
                <a:cs typeface="Times New Roman" pitchFamily="18" charset="0"/>
              </a:rPr>
              <a:t>được </a:t>
            </a:r>
            <a:r>
              <a:rPr lang="vi-VN" sz="2000" b="1" dirty="0">
                <a:latin typeface="Times New Roman" pitchFamily="18" charset="0"/>
                <a:cs typeface="Times New Roman" pitchFamily="18" charset="0"/>
              </a:rPr>
              <a:t>bệnh, ngược lại làm cho bệnh nặng hơn hoặc dẫn đến chết</a:t>
            </a:r>
          </a:p>
        </p:txBody>
      </p:sp>
      <p:cxnSp>
        <p:nvCxnSpPr>
          <p:cNvPr id="3" name="Straight Arrow Connector 2"/>
          <p:cNvCxnSpPr/>
          <p:nvPr/>
        </p:nvCxnSpPr>
        <p:spPr>
          <a:xfrm>
            <a:off x="2819400" y="891064"/>
            <a:ext cx="765175" cy="47983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endCxn id="10253" idx="1"/>
          </p:cNvCxnSpPr>
          <p:nvPr/>
        </p:nvCxnSpPr>
        <p:spPr>
          <a:xfrm>
            <a:off x="2819400" y="2182285"/>
            <a:ext cx="838200" cy="18123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10243" idx="3"/>
          </p:cNvCxnSpPr>
          <p:nvPr/>
        </p:nvCxnSpPr>
        <p:spPr>
          <a:xfrm flipV="1">
            <a:off x="2833688" y="1059254"/>
            <a:ext cx="823912" cy="27224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10242" idx="3"/>
          </p:cNvCxnSpPr>
          <p:nvPr/>
        </p:nvCxnSpPr>
        <p:spPr>
          <a:xfrm flipV="1">
            <a:off x="2819400" y="2743200"/>
            <a:ext cx="765175" cy="29462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62265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j0240719"/>
          <p:cNvPicPr>
            <a:picLocks noChangeAspect="1" noChangeArrowheads="1"/>
          </p:cNvPicPr>
          <p:nvPr/>
        </p:nvPicPr>
        <p:blipFill>
          <a:blip r:embed="rId2" cstate="print">
            <a:lum bright="30000" contrast="18000"/>
            <a:extLst>
              <a:ext uri="{28A0092B-C50C-407E-A947-70E740481C1C}">
                <a14:useLocalDpi xmlns:a14="http://schemas.microsoft.com/office/drawing/2010/main" val="0"/>
              </a:ext>
            </a:extLst>
          </a:blip>
          <a:srcRect/>
          <a:stretch>
            <a:fillRect/>
          </a:stretch>
        </p:blipFill>
        <p:spPr bwMode="auto">
          <a:xfrm>
            <a:off x="152400" y="304800"/>
            <a:ext cx="2133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 Box 5"/>
          <p:cNvSpPr txBox="1">
            <a:spLocks noChangeArrowheads="1"/>
          </p:cNvSpPr>
          <p:nvPr/>
        </p:nvSpPr>
        <p:spPr bwMode="auto">
          <a:xfrm>
            <a:off x="2661313" y="762000"/>
            <a:ext cx="6324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spcBef>
                <a:spcPct val="50000"/>
              </a:spcBef>
              <a:buFontTx/>
              <a:buBlip>
                <a:blip r:embed="rId3"/>
              </a:buBlip>
            </a:pPr>
            <a:r>
              <a:rPr lang="en-US" altLang="en-US" sz="2400" dirty="0">
                <a:solidFill>
                  <a:srgbClr val="002060"/>
                </a:solidFill>
              </a:rPr>
              <a:t> </a:t>
            </a:r>
            <a:r>
              <a:rPr lang="vi-VN" sz="2400" dirty="0">
                <a:solidFill>
                  <a:srgbClr val="002060"/>
                </a:solidFill>
                <a:latin typeface="Times New Roman" pitchFamily="18" charset="0"/>
                <a:cs typeface="Times New Roman" pitchFamily="18" charset="0"/>
              </a:rPr>
              <a:t>Chỉ dùng thuốc khi thật cần thiết, dùng đúng thuốc, đúng cách và đúng liều lượng. Cần dùng thuốc theo chỉ định của bác sĩ, đặc biệt là thuốc kháng sinh.</a:t>
            </a:r>
            <a:endParaRPr lang="en-US" altLang="en-US" sz="2400" dirty="0">
              <a:solidFill>
                <a:srgbClr val="002060"/>
              </a:solidFill>
              <a:latin typeface="Times New Roman" pitchFamily="18" charset="0"/>
              <a:cs typeface="Times New Roman" pitchFamily="18" charset="0"/>
            </a:endParaRPr>
          </a:p>
        </p:txBody>
      </p:sp>
      <p:sp>
        <p:nvSpPr>
          <p:cNvPr id="16390" name="Text Box 6"/>
          <p:cNvSpPr txBox="1">
            <a:spLocks noChangeArrowheads="1"/>
          </p:cNvSpPr>
          <p:nvPr/>
        </p:nvSpPr>
        <p:spPr bwMode="auto">
          <a:xfrm>
            <a:off x="2605088" y="2819400"/>
            <a:ext cx="6324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spcBef>
                <a:spcPct val="50000"/>
              </a:spcBef>
              <a:buFontTx/>
              <a:buBlip>
                <a:blip r:embed="rId3"/>
              </a:buBlip>
            </a:pPr>
            <a:r>
              <a:rPr lang="en-US" altLang="en-US" sz="2400" dirty="0">
                <a:solidFill>
                  <a:srgbClr val="002060"/>
                </a:solidFill>
                <a:latin typeface="Times New Roman" pitchFamily="18" charset="0"/>
                <a:cs typeface="Times New Roman" pitchFamily="18" charset="0"/>
              </a:rPr>
              <a:t> </a:t>
            </a:r>
            <a:r>
              <a:rPr lang="vi-VN" sz="2400" dirty="0">
                <a:solidFill>
                  <a:srgbClr val="002060"/>
                </a:solidFill>
                <a:latin typeface="Times New Roman" pitchFamily="18" charset="0"/>
                <a:cs typeface="Times New Roman" pitchFamily="18" charset="0"/>
              </a:rPr>
              <a:t>Khi mua thuốc cần đọc kĩ thông tin trên vỏ đựng và bản hướng dẫn kèm theo (nếu có) để biết hạn sử dụng, nơi sản xuất, tác dụng và cách dùng thuốc.</a:t>
            </a:r>
            <a:endParaRPr lang="en-US" altLang="en-US" sz="2400" dirty="0">
              <a:solidFill>
                <a:srgbClr val="002060"/>
              </a:solidFill>
              <a:latin typeface="Times New Roman" pitchFamily="18" charset="0"/>
              <a:cs typeface="Times New Roman" pitchFamily="18" charset="0"/>
            </a:endParaRPr>
          </a:p>
        </p:txBody>
      </p:sp>
      <p:sp>
        <p:nvSpPr>
          <p:cNvPr id="16391" name="Text Box 7"/>
          <p:cNvSpPr txBox="1">
            <a:spLocks noChangeArrowheads="1"/>
          </p:cNvSpPr>
          <p:nvPr/>
        </p:nvSpPr>
        <p:spPr bwMode="auto">
          <a:xfrm>
            <a:off x="152400" y="4800600"/>
            <a:ext cx="8839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spcBef>
                <a:spcPct val="50000"/>
              </a:spcBef>
              <a:buFontTx/>
              <a:buBlip>
                <a:blip r:embed="rId3"/>
              </a:buBlip>
            </a:pPr>
            <a:r>
              <a:rPr lang="en-US" altLang="en-US" sz="2800" dirty="0">
                <a:solidFill>
                  <a:srgbClr val="002060"/>
                </a:solidFill>
              </a:rPr>
              <a:t> </a:t>
            </a:r>
            <a:r>
              <a:rPr lang="vi-VN" sz="2800" dirty="0">
                <a:solidFill>
                  <a:srgbClr val="002060"/>
                </a:solidFill>
                <a:latin typeface="Times New Roman" pitchFamily="18" charset="0"/>
                <a:cs typeface="Times New Roman" pitchFamily="18" charset="0"/>
              </a:rPr>
              <a:t>Để tránh ngộ độc thuốc, em không được uống thuốc khi không có chỉ định của bác sĩ và sự giám sát của bố mẹ.</a:t>
            </a:r>
            <a:endParaRPr lang="en-US" altLang="en-US"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8473390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blinds(horizontal)">
                                      <p:cBhvr>
                                        <p:cTn id="7" dur="500"/>
                                        <p:tgtEl>
                                          <p:spTgt spid="1638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389"/>
                                        </p:tgtEl>
                                        <p:attrNameLst>
                                          <p:attrName>style.visibility</p:attrName>
                                        </p:attrNameLst>
                                      </p:cBhvr>
                                      <p:to>
                                        <p:strVal val="visible"/>
                                      </p:to>
                                    </p:set>
                                    <p:animEffect transition="in" filter="blinds(horizontal)">
                                      <p:cBhvr>
                                        <p:cTn id="10" dur="500"/>
                                        <p:tgtEl>
                                          <p:spTgt spid="1638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6390"/>
                                        </p:tgtEl>
                                        <p:attrNameLst>
                                          <p:attrName>style.visibility</p:attrName>
                                        </p:attrNameLst>
                                      </p:cBhvr>
                                      <p:to>
                                        <p:strVal val="visible"/>
                                      </p:to>
                                    </p:set>
                                    <p:animEffect transition="in" filter="blinds(horizontal)">
                                      <p:cBhvr>
                                        <p:cTn id="15" dur="500"/>
                                        <p:tgtEl>
                                          <p:spTgt spid="1639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6391"/>
                                        </p:tgtEl>
                                        <p:attrNameLst>
                                          <p:attrName>style.visibility</p:attrName>
                                        </p:attrNameLst>
                                      </p:cBhvr>
                                      <p:to>
                                        <p:strVal val="visible"/>
                                      </p:to>
                                    </p:set>
                                    <p:animEffect transition="in" filter="blinds(horizontal)">
                                      <p:cBhvr>
                                        <p:cTn id="20" dur="500"/>
                                        <p:tgtEl>
                                          <p:spTgt spid="16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P spid="16390" grpId="0"/>
      <p:bldP spid="1639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6" name="Rectangle 22"/>
          <p:cNvSpPr>
            <a:spLocks noChangeArrowheads="1"/>
          </p:cNvSpPr>
          <p:nvPr/>
        </p:nvSpPr>
        <p:spPr bwMode="auto">
          <a:xfrm>
            <a:off x="17464" y="5096933"/>
            <a:ext cx="3600449" cy="1761067"/>
          </a:xfrm>
          <a:prstGeom prst="rect">
            <a:avLst/>
          </a:prstGeom>
          <a:solidFill>
            <a:schemeClr val="accent1"/>
          </a:solidFill>
          <a:ln w="76200">
            <a:solidFill>
              <a:srgbClr val="CC3300"/>
            </a:solidFill>
            <a:miter lim="800000"/>
            <a:headEnd/>
            <a:tailEnd/>
          </a:ln>
        </p:spPr>
        <p:txBody>
          <a:bodyPr wrap="none" anchor="ctr"/>
          <a:lstStyle/>
          <a:p>
            <a:pPr algn="just"/>
            <a:endParaRPr lang="en-US" altLang="en-US">
              <a:latin typeface="Times New Roman" pitchFamily="18" charset="0"/>
              <a:cs typeface="Times New Roman" pitchFamily="18" charset="0"/>
            </a:endParaRPr>
          </a:p>
        </p:txBody>
      </p:sp>
      <p:sp>
        <p:nvSpPr>
          <p:cNvPr id="6167" name="Rectangle 23"/>
          <p:cNvSpPr>
            <a:spLocks noChangeArrowheads="1"/>
          </p:cNvSpPr>
          <p:nvPr/>
        </p:nvSpPr>
        <p:spPr bwMode="auto">
          <a:xfrm>
            <a:off x="4486276" y="5122334"/>
            <a:ext cx="4048125" cy="1680633"/>
          </a:xfrm>
          <a:prstGeom prst="rect">
            <a:avLst/>
          </a:prstGeom>
          <a:solidFill>
            <a:schemeClr val="accent1"/>
          </a:solidFill>
          <a:ln w="76200">
            <a:solidFill>
              <a:srgbClr val="CC3300"/>
            </a:solidFill>
            <a:miter lim="800000"/>
            <a:headEnd/>
            <a:tailEnd/>
          </a:ln>
        </p:spPr>
        <p:txBody>
          <a:bodyPr wrap="none" anchor="ctr"/>
          <a:lstStyle/>
          <a:p>
            <a:pPr algn="just"/>
            <a:endParaRPr lang="en-US" altLang="en-US">
              <a:latin typeface="Times New Roman" pitchFamily="18" charset="0"/>
              <a:cs typeface="Times New Roman" pitchFamily="18" charset="0"/>
            </a:endParaRPr>
          </a:p>
        </p:txBody>
      </p:sp>
      <p:sp>
        <p:nvSpPr>
          <p:cNvPr id="12292" name="Rectangle 17"/>
          <p:cNvSpPr>
            <a:spLocks noChangeArrowheads="1"/>
          </p:cNvSpPr>
          <p:nvPr/>
        </p:nvSpPr>
        <p:spPr bwMode="auto">
          <a:xfrm>
            <a:off x="3943350" y="1018117"/>
            <a:ext cx="5029200" cy="3886200"/>
          </a:xfrm>
          <a:prstGeom prst="rect">
            <a:avLst/>
          </a:prstGeom>
          <a:solidFill>
            <a:schemeClr val="accent1"/>
          </a:solidFill>
          <a:ln w="57150">
            <a:solidFill>
              <a:srgbClr val="FF0000"/>
            </a:solidFill>
            <a:miter lim="800000"/>
            <a:headEnd/>
            <a:tailEnd/>
          </a:ln>
        </p:spPr>
        <p:txBody>
          <a:bodyPr wrap="none" anchor="ctr"/>
          <a:lstStyle/>
          <a:p>
            <a:pPr algn="just"/>
            <a:endParaRPr lang="en-US" altLang="en-US">
              <a:latin typeface="Times New Roman" pitchFamily="18" charset="0"/>
              <a:cs typeface="Times New Roman" pitchFamily="18" charset="0"/>
            </a:endParaRPr>
          </a:p>
        </p:txBody>
      </p:sp>
      <p:sp>
        <p:nvSpPr>
          <p:cNvPr id="12293" name="Line 19"/>
          <p:cNvSpPr>
            <a:spLocks noChangeShapeType="1"/>
          </p:cNvSpPr>
          <p:nvPr/>
        </p:nvSpPr>
        <p:spPr bwMode="auto">
          <a:xfrm>
            <a:off x="3600450" y="1752600"/>
            <a:ext cx="381000" cy="762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lgn="just"/>
            <a:endParaRPr lang="en-US">
              <a:latin typeface="Times New Roman" pitchFamily="18" charset="0"/>
              <a:cs typeface="Times New Roman" pitchFamily="18" charset="0"/>
            </a:endParaRPr>
          </a:p>
        </p:txBody>
      </p:sp>
      <p:sp>
        <p:nvSpPr>
          <p:cNvPr id="12294" name="Rectangle 13"/>
          <p:cNvSpPr>
            <a:spLocks noChangeArrowheads="1"/>
          </p:cNvSpPr>
          <p:nvPr/>
        </p:nvSpPr>
        <p:spPr bwMode="auto">
          <a:xfrm>
            <a:off x="107950" y="2427818"/>
            <a:ext cx="3505200" cy="1373716"/>
          </a:xfrm>
          <a:prstGeom prst="rect">
            <a:avLst/>
          </a:prstGeom>
          <a:solidFill>
            <a:schemeClr val="accent1"/>
          </a:solidFill>
          <a:ln w="76200">
            <a:solidFill>
              <a:srgbClr val="FF0000"/>
            </a:solidFill>
            <a:miter lim="800000"/>
            <a:headEnd/>
            <a:tailEnd/>
          </a:ln>
        </p:spPr>
        <p:txBody>
          <a:bodyPr wrap="none" anchor="ctr"/>
          <a:lstStyle/>
          <a:p>
            <a:pPr algn="just"/>
            <a:endParaRPr lang="en-US" altLang="en-US">
              <a:latin typeface="Times New Roman" pitchFamily="18" charset="0"/>
              <a:cs typeface="Times New Roman" pitchFamily="18" charset="0"/>
            </a:endParaRPr>
          </a:p>
        </p:txBody>
      </p:sp>
      <p:pic>
        <p:nvPicPr>
          <p:cNvPr id="12295" name="Picture 7" descr="Thuc an chua Vitam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1" y="1066800"/>
            <a:ext cx="240982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Line 20"/>
          <p:cNvSpPr>
            <a:spLocks noChangeShapeType="1"/>
          </p:cNvSpPr>
          <p:nvPr/>
        </p:nvSpPr>
        <p:spPr bwMode="auto">
          <a:xfrm flipH="1">
            <a:off x="3600450" y="3124200"/>
            <a:ext cx="381000"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algn="just"/>
            <a:endParaRPr lang="en-US">
              <a:latin typeface="Times New Roman" pitchFamily="18" charset="0"/>
              <a:cs typeface="Times New Roman" pitchFamily="18" charset="0"/>
            </a:endParaRPr>
          </a:p>
        </p:txBody>
      </p:sp>
      <p:pic>
        <p:nvPicPr>
          <p:cNvPr id="6146" name="Picture 2" descr="j0240719"/>
          <p:cNvPicPr>
            <a:picLocks noChangeAspect="1" noChangeArrowheads="1"/>
          </p:cNvPicPr>
          <p:nvPr/>
        </p:nvPicPr>
        <p:blipFill>
          <a:blip r:embed="rId3" cstate="print">
            <a:lum bright="30000" contrast="18000"/>
            <a:extLst>
              <a:ext uri="{28A0092B-C50C-407E-A947-70E740481C1C}">
                <a14:useLocalDpi xmlns:a14="http://schemas.microsoft.com/office/drawing/2010/main" val="0"/>
              </a:ext>
            </a:extLst>
          </a:blip>
          <a:srcRect/>
          <a:stretch>
            <a:fillRect/>
          </a:stretch>
        </p:blipFill>
        <p:spPr bwMode="auto">
          <a:xfrm>
            <a:off x="0" y="0"/>
            <a:ext cx="80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WordArt 3"/>
          <p:cNvSpPr>
            <a:spLocks noChangeArrowheads="1" noChangeShapeType="1" noTextEdit="1"/>
          </p:cNvSpPr>
          <p:nvPr/>
        </p:nvSpPr>
        <p:spPr bwMode="auto">
          <a:xfrm>
            <a:off x="914400" y="76200"/>
            <a:ext cx="2438400" cy="685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just"/>
            <a:r>
              <a:rPr lang="vi-VN" sz="4400" kern="10" dirty="0">
                <a:solidFill>
                  <a:srgbClr val="FF0000"/>
                </a:solidFill>
                <a:latin typeface="Times New Roman" pitchFamily="18" charset="0"/>
                <a:cs typeface="Times New Roman" pitchFamily="18" charset="0"/>
              </a:rPr>
              <a:t>Trò chơi</a:t>
            </a:r>
            <a:endParaRPr lang="en-US" sz="4400" kern="10" dirty="0">
              <a:solidFill>
                <a:srgbClr val="FF0000"/>
              </a:solidFill>
              <a:latin typeface="Times New Roman" pitchFamily="18" charset="0"/>
              <a:cs typeface="Times New Roman" pitchFamily="18" charset="0"/>
            </a:endParaRPr>
          </a:p>
        </p:txBody>
      </p:sp>
      <p:sp>
        <p:nvSpPr>
          <p:cNvPr id="12299" name="Text Box 4"/>
          <p:cNvSpPr txBox="1">
            <a:spLocks noChangeArrowheads="1"/>
          </p:cNvSpPr>
          <p:nvPr/>
        </p:nvSpPr>
        <p:spPr bwMode="auto">
          <a:xfrm>
            <a:off x="3505200" y="228600"/>
            <a:ext cx="5410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sz="3200" b="1" dirty="0">
                <a:solidFill>
                  <a:srgbClr val="002060"/>
                </a:solidFill>
                <a:latin typeface="Times New Roman" pitchFamily="18" charset="0"/>
                <a:cs typeface="Times New Roman" pitchFamily="18" charset="0"/>
              </a:rPr>
              <a:t>Lựa chọn theo thứ tự ưu tiên</a:t>
            </a:r>
          </a:p>
        </p:txBody>
      </p:sp>
      <p:pic>
        <p:nvPicPr>
          <p:cNvPr id="12300" name="Picture 5" descr="Tiem Vitam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2819401"/>
            <a:ext cx="2362200" cy="201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6" descr="Uong VItam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1066800"/>
            <a:ext cx="2362200" cy="1631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2" name="Text Box 8"/>
          <p:cNvSpPr txBox="1">
            <a:spLocks noChangeArrowheads="1"/>
          </p:cNvSpPr>
          <p:nvPr/>
        </p:nvSpPr>
        <p:spPr bwMode="auto">
          <a:xfrm>
            <a:off x="52532" y="1198034"/>
            <a:ext cx="3600450" cy="1323439"/>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vi-VN" sz="2000" b="1" dirty="0">
                <a:latin typeface="Times New Roman" pitchFamily="18" charset="0"/>
                <a:cs typeface="Times New Roman" pitchFamily="18" charset="0"/>
              </a:rPr>
              <a:t>1. Để cung cấp vi-ta-min cho cơ thể bạn chọn cách nào dưới đây? Hãy sắp xếp theo thứ tự </a:t>
            </a:r>
            <a:r>
              <a:rPr lang="vi-VN" sz="2000" b="1" dirty="0" smtClean="0">
                <a:latin typeface="Times New Roman" pitchFamily="18" charset="0"/>
                <a:cs typeface="Times New Roman" pitchFamily="18" charset="0"/>
              </a:rPr>
              <a:t>ưu </a:t>
            </a:r>
            <a:r>
              <a:rPr lang="vi-VN" sz="2000" b="1" dirty="0">
                <a:latin typeface="Times New Roman" pitchFamily="18" charset="0"/>
                <a:cs typeface="Times New Roman" pitchFamily="18" charset="0"/>
              </a:rPr>
              <a:t>tiên</a:t>
            </a:r>
          </a:p>
        </p:txBody>
      </p:sp>
      <p:sp>
        <p:nvSpPr>
          <p:cNvPr id="6153" name="Text Box 9"/>
          <p:cNvSpPr txBox="1">
            <a:spLocks noChangeArrowheads="1"/>
          </p:cNvSpPr>
          <p:nvPr/>
        </p:nvSpPr>
        <p:spPr bwMode="auto">
          <a:xfrm>
            <a:off x="111269" y="5257801"/>
            <a:ext cx="3581401" cy="1631216"/>
          </a:xfrm>
          <a:prstGeom prst="rect">
            <a:avLst/>
          </a:prstGeom>
          <a:solidFill>
            <a:srgbClr val="CC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2000" b="1" dirty="0">
                <a:latin typeface="Times New Roman" pitchFamily="18" charset="0"/>
                <a:cs typeface="Times New Roman" pitchFamily="18" charset="0"/>
              </a:rPr>
              <a:t>a/ </a:t>
            </a:r>
            <a:r>
              <a:rPr lang="en-US" sz="2000" b="1" dirty="0" err="1">
                <a:latin typeface="Times New Roman" pitchFamily="18" charset="0"/>
                <a:cs typeface="Times New Roman" pitchFamily="18" charset="0"/>
              </a:rPr>
              <a:t>Tiêm</a:t>
            </a:r>
            <a:r>
              <a:rPr lang="en-US" sz="2000" b="1" dirty="0">
                <a:latin typeface="Times New Roman" pitchFamily="18" charset="0"/>
                <a:cs typeface="Times New Roman" pitchFamily="18" charset="0"/>
              </a:rPr>
              <a:t> can-xi</a:t>
            </a:r>
          </a:p>
          <a:p>
            <a:pPr eaLnBrk="1" hangingPunct="1"/>
            <a:r>
              <a:rPr lang="sv-SE" sz="2000" b="1" dirty="0">
                <a:latin typeface="Times New Roman" pitchFamily="18" charset="0"/>
                <a:cs typeface="Times New Roman" pitchFamily="18" charset="0"/>
              </a:rPr>
              <a:t>b/ Uống can-xi và vi-ta-min D</a:t>
            </a:r>
          </a:p>
          <a:p>
            <a:pPr eaLnBrk="1" hangingPunct="1"/>
            <a:r>
              <a:rPr lang="vi-VN" sz="2000" b="1" dirty="0">
                <a:latin typeface="Times New Roman" pitchFamily="18" charset="0"/>
                <a:cs typeface="Times New Roman" pitchFamily="18" charset="0"/>
              </a:rPr>
              <a:t>c/ Ăn phối hợp nhiều loại thức ăn có chứa can-xi và vi-ta-min D</a:t>
            </a:r>
          </a:p>
        </p:txBody>
      </p:sp>
      <p:sp>
        <p:nvSpPr>
          <p:cNvPr id="6155" name="Text Box 11"/>
          <p:cNvSpPr txBox="1">
            <a:spLocks noChangeArrowheads="1"/>
          </p:cNvSpPr>
          <p:nvPr/>
        </p:nvSpPr>
        <p:spPr bwMode="auto">
          <a:xfrm>
            <a:off x="111269" y="2446868"/>
            <a:ext cx="3513138" cy="1323439"/>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sv-SE" sz="2000" b="1" dirty="0">
                <a:latin typeface="Times New Roman" pitchFamily="18" charset="0"/>
                <a:cs typeface="Times New Roman" pitchFamily="18" charset="0"/>
              </a:rPr>
              <a:t>c/ Ăn thức ăn chứa nhiều vi-ta min.</a:t>
            </a:r>
          </a:p>
          <a:p>
            <a:pPr algn="just" eaLnBrk="1" hangingPunct="1"/>
            <a:r>
              <a:rPr lang="en-US" sz="2000" b="1" dirty="0">
                <a:latin typeface="Times New Roman" pitchFamily="18" charset="0"/>
                <a:cs typeface="Times New Roman" pitchFamily="18" charset="0"/>
              </a:rPr>
              <a:t>a/ </a:t>
            </a:r>
            <a:r>
              <a:rPr lang="en-US" sz="2000" b="1" dirty="0" err="1">
                <a:latin typeface="Times New Roman" pitchFamily="18" charset="0"/>
                <a:cs typeface="Times New Roman" pitchFamily="18" charset="0"/>
              </a:rPr>
              <a:t>Uống</a:t>
            </a:r>
            <a:r>
              <a:rPr lang="en-US" sz="2000" b="1" dirty="0">
                <a:latin typeface="Times New Roman" pitchFamily="18" charset="0"/>
                <a:cs typeface="Times New Roman" pitchFamily="18" charset="0"/>
              </a:rPr>
              <a:t> vi-ta-min</a:t>
            </a:r>
          </a:p>
          <a:p>
            <a:pPr algn="just" eaLnBrk="1" hangingPunct="1"/>
            <a:r>
              <a:rPr lang="en-US" sz="2000" b="1" dirty="0">
                <a:latin typeface="Times New Roman" pitchFamily="18" charset="0"/>
                <a:cs typeface="Times New Roman" pitchFamily="18" charset="0"/>
              </a:rPr>
              <a:t>b/ </a:t>
            </a:r>
            <a:r>
              <a:rPr lang="en-US" sz="2000" b="1" dirty="0" err="1">
                <a:latin typeface="Times New Roman" pitchFamily="18" charset="0"/>
                <a:cs typeface="Times New Roman" pitchFamily="18" charset="0"/>
              </a:rPr>
              <a:t>Tiêm</a:t>
            </a:r>
            <a:r>
              <a:rPr lang="en-US" sz="2000" b="1" dirty="0">
                <a:latin typeface="Times New Roman" pitchFamily="18" charset="0"/>
                <a:cs typeface="Times New Roman" pitchFamily="18" charset="0"/>
              </a:rPr>
              <a:t> vi -ta-min</a:t>
            </a:r>
            <a:endParaRPr lang="en-US" altLang="en-US" sz="2000" b="1" dirty="0">
              <a:solidFill>
                <a:srgbClr val="FFFF00"/>
              </a:solidFill>
              <a:latin typeface="Times New Roman" pitchFamily="18" charset="0"/>
              <a:cs typeface="Times New Roman" pitchFamily="18" charset="0"/>
            </a:endParaRPr>
          </a:p>
        </p:txBody>
      </p:sp>
      <p:sp>
        <p:nvSpPr>
          <p:cNvPr id="6159" name="Text Box 15"/>
          <p:cNvSpPr txBox="1">
            <a:spLocks noChangeArrowheads="1"/>
          </p:cNvSpPr>
          <p:nvPr/>
        </p:nvSpPr>
        <p:spPr bwMode="auto">
          <a:xfrm>
            <a:off x="52533" y="3928534"/>
            <a:ext cx="3640137" cy="1323439"/>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vi-VN" sz="2000" b="1" dirty="0">
                <a:latin typeface="Times New Roman" pitchFamily="18" charset="0"/>
                <a:cs typeface="Times New Roman" pitchFamily="18" charset="0"/>
              </a:rPr>
              <a:t>2. Để phòng bệnh còi xương cho trẻ, bạn chọn cách nào dưới đây? Hãy sắp xếp theo thứ tự </a:t>
            </a:r>
            <a:r>
              <a:rPr lang="vi-VN" sz="2000" b="1" dirty="0" smtClean="0">
                <a:latin typeface="Times New Roman" pitchFamily="18" charset="0"/>
                <a:cs typeface="Times New Roman" pitchFamily="18" charset="0"/>
              </a:rPr>
              <a:t>ưu </a:t>
            </a:r>
            <a:r>
              <a:rPr lang="vi-VN" sz="2000" b="1" dirty="0">
                <a:latin typeface="Times New Roman" pitchFamily="18" charset="0"/>
                <a:cs typeface="Times New Roman" pitchFamily="18" charset="0"/>
              </a:rPr>
              <a:t>tiên</a:t>
            </a:r>
          </a:p>
        </p:txBody>
      </p:sp>
      <p:sp>
        <p:nvSpPr>
          <p:cNvPr id="6160" name="Text Box 16"/>
          <p:cNvSpPr txBox="1">
            <a:spLocks noChangeArrowheads="1"/>
          </p:cNvSpPr>
          <p:nvPr/>
        </p:nvSpPr>
        <p:spPr bwMode="auto">
          <a:xfrm>
            <a:off x="4557714" y="5305961"/>
            <a:ext cx="3976687" cy="1323439"/>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vi-VN" sz="2000" b="1" dirty="0">
                <a:latin typeface="Times New Roman" pitchFamily="18" charset="0"/>
                <a:cs typeface="Times New Roman" pitchFamily="18" charset="0"/>
              </a:rPr>
              <a:t>c/ Ăn phối hợp nhiều loại thức ăn có chứa can-xi và vi-ta-min D</a:t>
            </a:r>
          </a:p>
          <a:p>
            <a:pPr eaLnBrk="1" hangingPunct="1"/>
            <a:r>
              <a:rPr lang="sv-SE" sz="2000" b="1" dirty="0">
                <a:latin typeface="Times New Roman" pitchFamily="18" charset="0"/>
                <a:cs typeface="Times New Roman" pitchFamily="18" charset="0"/>
              </a:rPr>
              <a:t>b/ Uống can-xi và vi-ta-min D</a:t>
            </a:r>
          </a:p>
          <a:p>
            <a:pPr eaLnBrk="1" hangingPunct="1"/>
            <a:r>
              <a:rPr lang="en-US" sz="2000" b="1" dirty="0">
                <a:latin typeface="Times New Roman" pitchFamily="18" charset="0"/>
                <a:cs typeface="Times New Roman" pitchFamily="18" charset="0"/>
              </a:rPr>
              <a:t>a/ </a:t>
            </a:r>
            <a:r>
              <a:rPr lang="en-US" sz="2000" b="1" dirty="0" err="1">
                <a:latin typeface="Times New Roman" pitchFamily="18" charset="0"/>
                <a:cs typeface="Times New Roman" pitchFamily="18" charset="0"/>
              </a:rPr>
              <a:t>Tiêm</a:t>
            </a:r>
            <a:r>
              <a:rPr lang="en-US" sz="2000" b="1" dirty="0">
                <a:latin typeface="Times New Roman" pitchFamily="18" charset="0"/>
                <a:cs typeface="Times New Roman" pitchFamily="18" charset="0"/>
              </a:rPr>
              <a:t> can-xi</a:t>
            </a:r>
          </a:p>
        </p:txBody>
      </p:sp>
      <p:sp>
        <p:nvSpPr>
          <p:cNvPr id="12307" name="Line 18"/>
          <p:cNvSpPr>
            <a:spLocks noChangeShapeType="1"/>
          </p:cNvSpPr>
          <p:nvPr/>
        </p:nvSpPr>
        <p:spPr bwMode="auto">
          <a:xfrm>
            <a:off x="3657600" y="1752600"/>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just"/>
            <a:endParaRPr lang="en-US">
              <a:latin typeface="Times New Roman" pitchFamily="18" charset="0"/>
              <a:cs typeface="Times New Roman" pitchFamily="18" charset="0"/>
            </a:endParaRPr>
          </a:p>
        </p:txBody>
      </p:sp>
      <p:sp>
        <p:nvSpPr>
          <p:cNvPr id="6168" name="Line 24"/>
          <p:cNvSpPr>
            <a:spLocks noChangeShapeType="1"/>
          </p:cNvSpPr>
          <p:nvPr/>
        </p:nvSpPr>
        <p:spPr bwMode="auto">
          <a:xfrm>
            <a:off x="1828800" y="4933951"/>
            <a:ext cx="0" cy="304800"/>
          </a:xfrm>
          <a:prstGeom prst="line">
            <a:avLst/>
          </a:prstGeom>
          <a:noFill/>
          <a:ln w="7620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pPr algn="just"/>
            <a:endParaRPr lang="en-US">
              <a:latin typeface="Times New Roman" pitchFamily="18" charset="0"/>
              <a:cs typeface="Times New Roman" pitchFamily="18" charset="0"/>
            </a:endParaRPr>
          </a:p>
        </p:txBody>
      </p:sp>
      <p:sp>
        <p:nvSpPr>
          <p:cNvPr id="6169" name="Line 25"/>
          <p:cNvSpPr>
            <a:spLocks noChangeShapeType="1"/>
          </p:cNvSpPr>
          <p:nvPr/>
        </p:nvSpPr>
        <p:spPr bwMode="auto">
          <a:xfrm>
            <a:off x="3843338" y="5867400"/>
            <a:ext cx="685800" cy="0"/>
          </a:xfrm>
          <a:prstGeom prst="line">
            <a:avLst/>
          </a:prstGeom>
          <a:noFill/>
          <a:ln w="76200">
            <a:solidFill>
              <a:srgbClr val="CC3300"/>
            </a:solidFill>
            <a:round/>
            <a:headEnd/>
            <a:tailEnd type="triangle" w="med" len="med"/>
          </a:ln>
          <a:extLst>
            <a:ext uri="{909E8E84-426E-40DD-AFC4-6F175D3DCCD1}">
              <a14:hiddenFill xmlns:a14="http://schemas.microsoft.com/office/drawing/2010/main">
                <a:noFill/>
              </a14:hiddenFill>
            </a:ext>
          </a:extLst>
        </p:spPr>
        <p:txBody>
          <a:bodyPr/>
          <a:lstStyle/>
          <a:p>
            <a:pPr algn="just"/>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13359292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0" fill="hold"/>
                                        <p:tgtEl>
                                          <p:spTgt spid="6146"/>
                                        </p:tgtEl>
                                        <p:attrNameLst>
                                          <p:attrName>ppt_w</p:attrName>
                                        </p:attrNameLst>
                                      </p:cBhvr>
                                      <p:tavLst>
                                        <p:tav tm="0" fmla="#ppt_w*sin(2.5*pi*$)">
                                          <p:val>
                                            <p:fltVal val="0"/>
                                          </p:val>
                                        </p:tav>
                                        <p:tav tm="100000">
                                          <p:val>
                                            <p:fltVal val="1"/>
                                          </p:val>
                                        </p:tav>
                                      </p:tavLst>
                                    </p:anim>
                                    <p:anim calcmode="lin" valueType="num">
                                      <p:cBhvr>
                                        <p:cTn id="8" dur="5000" fill="hold"/>
                                        <p:tgtEl>
                                          <p:spTgt spid="6146"/>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2" fill="hold" grpId="0" nodeType="clickEffect">
                                  <p:stCondLst>
                                    <p:cond delay="0"/>
                                  </p:stCondLst>
                                  <p:childTnLst>
                                    <p:set>
                                      <p:cBhvr>
                                        <p:cTn id="12" dur="1" fill="hold">
                                          <p:stCondLst>
                                            <p:cond delay="0"/>
                                          </p:stCondLst>
                                        </p:cTn>
                                        <p:tgtEl>
                                          <p:spTgt spid="6155"/>
                                        </p:tgtEl>
                                        <p:attrNameLst>
                                          <p:attrName>style.visibility</p:attrName>
                                        </p:attrNameLst>
                                      </p:cBhvr>
                                      <p:to>
                                        <p:strVal val="visible"/>
                                      </p:to>
                                    </p:set>
                                    <p:animEffect transition="in" filter="wipe(right)">
                                      <p:cBhvr>
                                        <p:cTn id="13" dur="2000"/>
                                        <p:tgtEl>
                                          <p:spTgt spid="615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166"/>
                                        </p:tgtEl>
                                        <p:attrNameLst>
                                          <p:attrName>style.visibility</p:attrName>
                                        </p:attrNameLst>
                                      </p:cBhvr>
                                      <p:to>
                                        <p:strVal val="visible"/>
                                      </p:to>
                                    </p:set>
                                    <p:animEffect transition="in" filter="blinds(horizontal)">
                                      <p:cBhvr>
                                        <p:cTn id="18" dur="500"/>
                                        <p:tgtEl>
                                          <p:spTgt spid="616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6167"/>
                                        </p:tgtEl>
                                        <p:attrNameLst>
                                          <p:attrName>style.visibility</p:attrName>
                                        </p:attrNameLst>
                                      </p:cBhvr>
                                      <p:to>
                                        <p:strVal val="visible"/>
                                      </p:to>
                                    </p:set>
                                    <p:animEffect transition="in" filter="blinds(horizontal)">
                                      <p:cBhvr>
                                        <p:cTn id="21" dur="500"/>
                                        <p:tgtEl>
                                          <p:spTgt spid="6167"/>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6159"/>
                                        </p:tgtEl>
                                        <p:attrNameLst>
                                          <p:attrName>style.visibility</p:attrName>
                                        </p:attrNameLst>
                                      </p:cBhvr>
                                      <p:to>
                                        <p:strVal val="visible"/>
                                      </p:to>
                                    </p:set>
                                    <p:animEffect transition="in" filter="blinds(horizontal)">
                                      <p:cBhvr>
                                        <p:cTn id="24" dur="500"/>
                                        <p:tgtEl>
                                          <p:spTgt spid="6159"/>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6168"/>
                                        </p:tgtEl>
                                        <p:attrNameLst>
                                          <p:attrName>style.visibility</p:attrName>
                                        </p:attrNameLst>
                                      </p:cBhvr>
                                      <p:to>
                                        <p:strVal val="visible"/>
                                      </p:to>
                                    </p:set>
                                    <p:animEffect transition="in" filter="blinds(horizontal)">
                                      <p:cBhvr>
                                        <p:cTn id="27" dur="500"/>
                                        <p:tgtEl>
                                          <p:spTgt spid="6168"/>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6153"/>
                                        </p:tgtEl>
                                        <p:attrNameLst>
                                          <p:attrName>style.visibility</p:attrName>
                                        </p:attrNameLst>
                                      </p:cBhvr>
                                      <p:to>
                                        <p:strVal val="visible"/>
                                      </p:to>
                                    </p:set>
                                    <p:animEffect transition="in" filter="blinds(horizontal)">
                                      <p:cBhvr>
                                        <p:cTn id="30" dur="500"/>
                                        <p:tgtEl>
                                          <p:spTgt spid="6153"/>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6169"/>
                                        </p:tgtEl>
                                        <p:attrNameLst>
                                          <p:attrName>style.visibility</p:attrName>
                                        </p:attrNameLst>
                                      </p:cBhvr>
                                      <p:to>
                                        <p:strVal val="visible"/>
                                      </p:to>
                                    </p:set>
                                    <p:animEffect transition="in" filter="blinds(horizontal)">
                                      <p:cBhvr>
                                        <p:cTn id="33" dur="500"/>
                                        <p:tgtEl>
                                          <p:spTgt spid="616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6160"/>
                                        </p:tgtEl>
                                        <p:attrNameLst>
                                          <p:attrName>style.visibility</p:attrName>
                                        </p:attrNameLst>
                                      </p:cBhvr>
                                      <p:to>
                                        <p:strVal val="visible"/>
                                      </p:to>
                                    </p:set>
                                    <p:animEffect transition="in" filter="box(in)">
                                      <p:cBhvr>
                                        <p:cTn id="38" dur="500"/>
                                        <p:tgtEl>
                                          <p:spTgt spid="6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6" grpId="0" animBg="1"/>
      <p:bldP spid="6167" grpId="0" animBg="1"/>
      <p:bldP spid="6153" grpId="0" animBg="1"/>
      <p:bldP spid="6155" grpId="0" animBg="1"/>
      <p:bldP spid="6159" grpId="0" animBg="1"/>
      <p:bldP spid="6160" grpId="0" animBg="1"/>
      <p:bldP spid="6168" grpId="0" animBg="1"/>
      <p:bldP spid="616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457200" y="190500"/>
            <a:ext cx="8229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vi-VN" sz="3200" b="1" dirty="0">
                <a:solidFill>
                  <a:srgbClr val="FF0000"/>
                </a:solidFill>
                <a:latin typeface="Times New Roman" pitchFamily="18" charset="0"/>
                <a:cs typeface="Times New Roman" pitchFamily="18" charset="0"/>
              </a:rPr>
              <a:t>Các thức ăn có chứa can-xi và vi-ta-min D</a:t>
            </a:r>
          </a:p>
        </p:txBody>
      </p:sp>
      <p:pic>
        <p:nvPicPr>
          <p:cNvPr id="13315" name="Picture 6" descr="car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200401"/>
            <a:ext cx="2370138" cy="3333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7" descr="imagesCAAV5H5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838201"/>
            <a:ext cx="2133600" cy="1756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8" descr="milk_vitamin_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990600"/>
            <a:ext cx="1676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9" descr="trung&amp;sua(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838200"/>
            <a:ext cx="3333750" cy="2506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10" descr="ttc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3746501"/>
            <a:ext cx="3743325" cy="257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Text Box 11"/>
          <p:cNvSpPr txBox="1">
            <a:spLocks noChangeArrowheads="1"/>
          </p:cNvSpPr>
          <p:nvPr/>
        </p:nvSpPr>
        <p:spPr bwMode="auto">
          <a:xfrm>
            <a:off x="762000" y="2669118"/>
            <a:ext cx="1813317" cy="400110"/>
          </a:xfrm>
          <a:prstGeom prst="rect">
            <a:avLst/>
          </a:prstGeom>
          <a:solidFill>
            <a:srgbClr val="00CCFF">
              <a:alpha val="50980"/>
            </a:srgbClr>
          </a:solidFill>
          <a:ln w="57150">
            <a:solidFill>
              <a:srgbClr val="CC3300"/>
            </a:solidFill>
            <a:miter lim="800000"/>
            <a:headEnd/>
            <a:tailEnd/>
          </a:ln>
        </p:spPr>
        <p:txBody>
          <a:bodyPr wrap="non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loại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sản</a:t>
            </a:r>
            <a:endParaRPr lang="en-US" sz="2000" dirty="0">
              <a:latin typeface="Times New Roman" pitchFamily="18" charset="0"/>
              <a:cs typeface="Times New Roman" pitchFamily="18" charset="0"/>
            </a:endParaRPr>
          </a:p>
        </p:txBody>
      </p:sp>
      <p:sp>
        <p:nvSpPr>
          <p:cNvPr id="5132" name="Text Box 12"/>
          <p:cNvSpPr txBox="1">
            <a:spLocks noChangeArrowheads="1"/>
          </p:cNvSpPr>
          <p:nvPr/>
        </p:nvSpPr>
        <p:spPr bwMode="auto">
          <a:xfrm>
            <a:off x="3886200" y="3354918"/>
            <a:ext cx="2369559" cy="400110"/>
          </a:xfrm>
          <a:prstGeom prst="rect">
            <a:avLst/>
          </a:prstGeom>
          <a:solidFill>
            <a:srgbClr val="00CCFF">
              <a:alpha val="59999"/>
            </a:srgbClr>
          </a:solidFill>
          <a:ln w="57150">
            <a:solidFill>
              <a:srgbClr val="CC3300"/>
            </a:solidFill>
            <a:miter lim="800000"/>
            <a:headEnd/>
            <a:tailEnd/>
          </a:ln>
        </p:spPr>
        <p:txBody>
          <a:bodyPr wrap="non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loại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sữa</a:t>
            </a:r>
            <a:endParaRPr lang="en-US" sz="2000" dirty="0">
              <a:latin typeface="Times New Roman" pitchFamily="18" charset="0"/>
              <a:cs typeface="Times New Roman" pitchFamily="18" charset="0"/>
            </a:endParaRPr>
          </a:p>
        </p:txBody>
      </p:sp>
      <p:sp>
        <p:nvSpPr>
          <p:cNvPr id="5133" name="Text Box 13"/>
          <p:cNvSpPr txBox="1">
            <a:spLocks noChangeArrowheads="1"/>
          </p:cNvSpPr>
          <p:nvPr/>
        </p:nvSpPr>
        <p:spPr bwMode="auto">
          <a:xfrm>
            <a:off x="6972300" y="5945718"/>
            <a:ext cx="1973617" cy="400110"/>
          </a:xfrm>
          <a:prstGeom prst="rect">
            <a:avLst/>
          </a:prstGeom>
          <a:solidFill>
            <a:srgbClr val="00CCFF">
              <a:alpha val="59999"/>
            </a:srgbClr>
          </a:solidFill>
          <a:ln w="57150">
            <a:solidFill>
              <a:srgbClr val="CC3300"/>
            </a:solidFill>
            <a:miter lim="800000"/>
            <a:headEnd/>
            <a:tailEnd/>
          </a:ln>
        </p:spPr>
        <p:txBody>
          <a:bodyPr wrap="non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2000">
                <a:latin typeface="Times New Roman" pitchFamily="18" charset="0"/>
                <a:cs typeface="Times New Roman" pitchFamily="18" charset="0"/>
              </a:rPr>
              <a:t> Sữa  vi-ta-min D</a:t>
            </a:r>
          </a:p>
        </p:txBody>
      </p:sp>
      <p:sp>
        <p:nvSpPr>
          <p:cNvPr id="5134" name="Text Box 14"/>
          <p:cNvSpPr txBox="1">
            <a:spLocks noChangeArrowheads="1"/>
          </p:cNvSpPr>
          <p:nvPr/>
        </p:nvSpPr>
        <p:spPr bwMode="auto">
          <a:xfrm>
            <a:off x="3784510" y="6324600"/>
            <a:ext cx="2291012" cy="400110"/>
          </a:xfrm>
          <a:prstGeom prst="rect">
            <a:avLst/>
          </a:prstGeom>
          <a:solidFill>
            <a:srgbClr val="00CCFF">
              <a:alpha val="54117"/>
            </a:srgbClr>
          </a:solidFill>
          <a:ln w="57150">
            <a:solidFill>
              <a:srgbClr val="CC3300"/>
            </a:solidFill>
            <a:miter lim="800000"/>
            <a:headEnd/>
            <a:tailEnd/>
          </a:ln>
        </p:spPr>
        <p:txBody>
          <a:bodyPr wrap="non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loại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quả</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634655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131"/>
                                        </p:tgtEl>
                                        <p:attrNameLst>
                                          <p:attrName>style.visibility</p:attrName>
                                        </p:attrNameLst>
                                      </p:cBhvr>
                                      <p:to>
                                        <p:strVal val="visible"/>
                                      </p:to>
                                    </p:set>
                                    <p:anim calcmode="lin" valueType="num">
                                      <p:cBhvr>
                                        <p:cTn id="7" dur="2000" fill="hold"/>
                                        <p:tgtEl>
                                          <p:spTgt spid="5131"/>
                                        </p:tgtEl>
                                        <p:attrNameLst>
                                          <p:attrName>ppt_w</p:attrName>
                                        </p:attrNameLst>
                                      </p:cBhvr>
                                      <p:tavLst>
                                        <p:tav tm="0">
                                          <p:val>
                                            <p:strVal val="#ppt_w*0.70"/>
                                          </p:val>
                                        </p:tav>
                                        <p:tav tm="100000">
                                          <p:val>
                                            <p:strVal val="#ppt_w"/>
                                          </p:val>
                                        </p:tav>
                                      </p:tavLst>
                                    </p:anim>
                                    <p:anim calcmode="lin" valueType="num">
                                      <p:cBhvr>
                                        <p:cTn id="8" dur="2000" fill="hold"/>
                                        <p:tgtEl>
                                          <p:spTgt spid="5131"/>
                                        </p:tgtEl>
                                        <p:attrNameLst>
                                          <p:attrName>ppt_h</p:attrName>
                                        </p:attrNameLst>
                                      </p:cBhvr>
                                      <p:tavLst>
                                        <p:tav tm="0">
                                          <p:val>
                                            <p:strVal val="#ppt_h"/>
                                          </p:val>
                                        </p:tav>
                                        <p:tav tm="100000">
                                          <p:val>
                                            <p:strVal val="#ppt_h"/>
                                          </p:val>
                                        </p:tav>
                                      </p:tavLst>
                                    </p:anim>
                                    <p:animEffect transition="in" filter="fade">
                                      <p:cBhvr>
                                        <p:cTn id="9" dur="2000"/>
                                        <p:tgtEl>
                                          <p:spTgt spid="5131"/>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5132"/>
                                        </p:tgtEl>
                                        <p:attrNameLst>
                                          <p:attrName>style.visibility</p:attrName>
                                        </p:attrNameLst>
                                      </p:cBhvr>
                                      <p:to>
                                        <p:strVal val="visible"/>
                                      </p:to>
                                    </p:set>
                                    <p:anim calcmode="lin" valueType="num">
                                      <p:cBhvr>
                                        <p:cTn id="12" dur="2000" fill="hold"/>
                                        <p:tgtEl>
                                          <p:spTgt spid="5132"/>
                                        </p:tgtEl>
                                        <p:attrNameLst>
                                          <p:attrName>ppt_w</p:attrName>
                                        </p:attrNameLst>
                                      </p:cBhvr>
                                      <p:tavLst>
                                        <p:tav tm="0">
                                          <p:val>
                                            <p:strVal val="#ppt_w*0.70"/>
                                          </p:val>
                                        </p:tav>
                                        <p:tav tm="100000">
                                          <p:val>
                                            <p:strVal val="#ppt_w"/>
                                          </p:val>
                                        </p:tav>
                                      </p:tavLst>
                                    </p:anim>
                                    <p:anim calcmode="lin" valueType="num">
                                      <p:cBhvr>
                                        <p:cTn id="13" dur="2000" fill="hold"/>
                                        <p:tgtEl>
                                          <p:spTgt spid="5132"/>
                                        </p:tgtEl>
                                        <p:attrNameLst>
                                          <p:attrName>ppt_h</p:attrName>
                                        </p:attrNameLst>
                                      </p:cBhvr>
                                      <p:tavLst>
                                        <p:tav tm="0">
                                          <p:val>
                                            <p:strVal val="#ppt_h"/>
                                          </p:val>
                                        </p:tav>
                                        <p:tav tm="100000">
                                          <p:val>
                                            <p:strVal val="#ppt_h"/>
                                          </p:val>
                                        </p:tav>
                                      </p:tavLst>
                                    </p:anim>
                                    <p:animEffect transition="in" filter="fade">
                                      <p:cBhvr>
                                        <p:cTn id="14" dur="2000"/>
                                        <p:tgtEl>
                                          <p:spTgt spid="5132"/>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5133"/>
                                        </p:tgtEl>
                                        <p:attrNameLst>
                                          <p:attrName>style.visibility</p:attrName>
                                        </p:attrNameLst>
                                      </p:cBhvr>
                                      <p:to>
                                        <p:strVal val="visible"/>
                                      </p:to>
                                    </p:set>
                                    <p:anim calcmode="lin" valueType="num">
                                      <p:cBhvr>
                                        <p:cTn id="17" dur="2000" fill="hold"/>
                                        <p:tgtEl>
                                          <p:spTgt spid="5133"/>
                                        </p:tgtEl>
                                        <p:attrNameLst>
                                          <p:attrName>ppt_w</p:attrName>
                                        </p:attrNameLst>
                                      </p:cBhvr>
                                      <p:tavLst>
                                        <p:tav tm="0">
                                          <p:val>
                                            <p:strVal val="#ppt_w*0.70"/>
                                          </p:val>
                                        </p:tav>
                                        <p:tav tm="100000">
                                          <p:val>
                                            <p:strVal val="#ppt_w"/>
                                          </p:val>
                                        </p:tav>
                                      </p:tavLst>
                                    </p:anim>
                                    <p:anim calcmode="lin" valueType="num">
                                      <p:cBhvr>
                                        <p:cTn id="18" dur="2000" fill="hold"/>
                                        <p:tgtEl>
                                          <p:spTgt spid="5133"/>
                                        </p:tgtEl>
                                        <p:attrNameLst>
                                          <p:attrName>ppt_h</p:attrName>
                                        </p:attrNameLst>
                                      </p:cBhvr>
                                      <p:tavLst>
                                        <p:tav tm="0">
                                          <p:val>
                                            <p:strVal val="#ppt_h"/>
                                          </p:val>
                                        </p:tav>
                                        <p:tav tm="100000">
                                          <p:val>
                                            <p:strVal val="#ppt_h"/>
                                          </p:val>
                                        </p:tav>
                                      </p:tavLst>
                                    </p:anim>
                                    <p:animEffect transition="in" filter="fade">
                                      <p:cBhvr>
                                        <p:cTn id="19" dur="2000"/>
                                        <p:tgtEl>
                                          <p:spTgt spid="5133"/>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5134"/>
                                        </p:tgtEl>
                                        <p:attrNameLst>
                                          <p:attrName>style.visibility</p:attrName>
                                        </p:attrNameLst>
                                      </p:cBhvr>
                                      <p:to>
                                        <p:strVal val="visible"/>
                                      </p:to>
                                    </p:set>
                                    <p:anim calcmode="lin" valueType="num">
                                      <p:cBhvr>
                                        <p:cTn id="22" dur="2000" fill="hold"/>
                                        <p:tgtEl>
                                          <p:spTgt spid="5134"/>
                                        </p:tgtEl>
                                        <p:attrNameLst>
                                          <p:attrName>ppt_w</p:attrName>
                                        </p:attrNameLst>
                                      </p:cBhvr>
                                      <p:tavLst>
                                        <p:tav tm="0">
                                          <p:val>
                                            <p:strVal val="#ppt_w*0.70"/>
                                          </p:val>
                                        </p:tav>
                                        <p:tav tm="100000">
                                          <p:val>
                                            <p:strVal val="#ppt_w"/>
                                          </p:val>
                                        </p:tav>
                                      </p:tavLst>
                                    </p:anim>
                                    <p:anim calcmode="lin" valueType="num">
                                      <p:cBhvr>
                                        <p:cTn id="23" dur="2000" fill="hold"/>
                                        <p:tgtEl>
                                          <p:spTgt spid="5134"/>
                                        </p:tgtEl>
                                        <p:attrNameLst>
                                          <p:attrName>ppt_h</p:attrName>
                                        </p:attrNameLst>
                                      </p:cBhvr>
                                      <p:tavLst>
                                        <p:tav tm="0">
                                          <p:val>
                                            <p:strVal val="#ppt_h"/>
                                          </p:val>
                                        </p:tav>
                                        <p:tav tm="100000">
                                          <p:val>
                                            <p:strVal val="#ppt_h"/>
                                          </p:val>
                                        </p:tav>
                                      </p:tavLst>
                                    </p:anim>
                                    <p:animEffect transition="in" filter="fade">
                                      <p:cBhvr>
                                        <p:cTn id="24" dur="2000"/>
                                        <p:tgtEl>
                                          <p:spTgt spid="5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743200" y="381000"/>
            <a:ext cx="4343400" cy="762000"/>
          </a:xfrm>
          <a:solidFill>
            <a:srgbClr val="FFFF99"/>
          </a:solidFill>
        </p:spPr>
        <p:txBody>
          <a:bodyPr>
            <a:normAutofit fontScale="90000"/>
          </a:bodyPr>
          <a:lstStyle/>
          <a:p>
            <a:pPr eaLnBrk="1" hangingPunct="1"/>
            <a:r>
              <a:rPr lang="en-US" sz="4800" i="1" dirty="0" err="1" smtClean="0">
                <a:solidFill>
                  <a:srgbClr val="FF0000"/>
                </a:solidFill>
                <a:latin typeface="Times New Roman" pitchFamily="18" charset="0"/>
                <a:cs typeface="Times New Roman" pitchFamily="18" charset="0"/>
              </a:rPr>
              <a:t>Bác</a:t>
            </a:r>
            <a:r>
              <a:rPr lang="en-US" sz="4800" i="1" dirty="0" smtClean="0">
                <a:solidFill>
                  <a:srgbClr val="FF0000"/>
                </a:solidFill>
                <a:latin typeface="Times New Roman" pitchFamily="18" charset="0"/>
                <a:cs typeface="Times New Roman" pitchFamily="18" charset="0"/>
              </a:rPr>
              <a:t> </a:t>
            </a:r>
            <a:r>
              <a:rPr lang="en-US" sz="4800" i="1" dirty="0" err="1" smtClean="0">
                <a:solidFill>
                  <a:srgbClr val="FF0000"/>
                </a:solidFill>
                <a:latin typeface="Times New Roman" pitchFamily="18" charset="0"/>
                <a:cs typeface="Times New Roman" pitchFamily="18" charset="0"/>
              </a:rPr>
              <a:t>sĩ</a:t>
            </a:r>
            <a:r>
              <a:rPr lang="en-US" sz="4800" i="1" dirty="0" smtClean="0">
                <a:solidFill>
                  <a:srgbClr val="FF0000"/>
                </a:solidFill>
                <a:latin typeface="Times New Roman" pitchFamily="18" charset="0"/>
                <a:cs typeface="Times New Roman" pitchFamily="18" charset="0"/>
              </a:rPr>
              <a:t> </a:t>
            </a:r>
            <a:r>
              <a:rPr lang="en-US" sz="4800" i="1" dirty="0" err="1" smtClean="0">
                <a:solidFill>
                  <a:srgbClr val="FF0000"/>
                </a:solidFill>
                <a:latin typeface="Times New Roman" pitchFamily="18" charset="0"/>
                <a:cs typeface="Times New Roman" pitchFamily="18" charset="0"/>
              </a:rPr>
              <a:t>chỉ</a:t>
            </a:r>
            <a:r>
              <a:rPr lang="en-US" sz="4800" i="1" dirty="0" smtClean="0">
                <a:solidFill>
                  <a:srgbClr val="FF0000"/>
                </a:solidFill>
                <a:latin typeface="Times New Roman" pitchFamily="18" charset="0"/>
                <a:cs typeface="Times New Roman" pitchFamily="18" charset="0"/>
              </a:rPr>
              <a:t> </a:t>
            </a:r>
            <a:r>
              <a:rPr lang="en-US" sz="4800" i="1" dirty="0" err="1" smtClean="0">
                <a:solidFill>
                  <a:srgbClr val="FF0000"/>
                </a:solidFill>
                <a:latin typeface="Times New Roman" pitchFamily="18" charset="0"/>
                <a:cs typeface="Times New Roman" pitchFamily="18" charset="0"/>
              </a:rPr>
              <a:t>dẫn</a:t>
            </a:r>
            <a:endParaRPr lang="en-US" altLang="en-US" sz="4800" i="1" dirty="0" smtClean="0">
              <a:solidFill>
                <a:srgbClr val="FF0000"/>
              </a:solidFill>
              <a:latin typeface="Times New Roman" pitchFamily="18" charset="0"/>
              <a:cs typeface="Times New Roman" pitchFamily="18" charset="0"/>
            </a:endParaRPr>
          </a:p>
        </p:txBody>
      </p:sp>
      <p:sp>
        <p:nvSpPr>
          <p:cNvPr id="7171" name="Rectangle 3"/>
          <p:cNvSpPr>
            <a:spLocks noGrp="1" noChangeArrowheads="1"/>
          </p:cNvSpPr>
          <p:nvPr>
            <p:ph type="body" idx="1"/>
          </p:nvPr>
        </p:nvSpPr>
        <p:spPr>
          <a:xfrm>
            <a:off x="0" y="1854200"/>
            <a:ext cx="8839200" cy="4775200"/>
          </a:xfrm>
        </p:spPr>
        <p:txBody>
          <a:bodyPr/>
          <a:lstStyle/>
          <a:p>
            <a:pPr algn="just"/>
            <a:r>
              <a:rPr lang="vi-VN" dirty="0" smtClean="0">
                <a:solidFill>
                  <a:srgbClr val="002060"/>
                </a:solidFill>
                <a:latin typeface="Times New Roman" pitchFamily="18" charset="0"/>
                <a:cs typeface="Times New Roman" pitchFamily="18" charset="0"/>
              </a:rPr>
              <a:t>Chỉ dùng thuốc khi thật cần thiết, dùng đúng thuốc, đúng cách và đúng liều lưượng. Cần dùng thuốc theo chỉ định của bác sĩ, đặc biệt là thuốc kháng sinh.</a:t>
            </a:r>
          </a:p>
          <a:p>
            <a:pPr algn="just"/>
            <a:r>
              <a:rPr lang="vi-VN" dirty="0" smtClean="0">
                <a:solidFill>
                  <a:srgbClr val="002060"/>
                </a:solidFill>
                <a:latin typeface="Times New Roman" pitchFamily="18" charset="0"/>
                <a:cs typeface="Times New Roman" pitchFamily="18" charset="0"/>
              </a:rPr>
              <a:t>Khi mua thuốc cần đọc kỹ thông tin in trên vỏ đựng và bản hưướng dẫn kèm theo (nếu có) để biết hạn sử dụng, nơi sản xuất, tác dụng và cách dùng thuốc</a:t>
            </a:r>
          </a:p>
        </p:txBody>
      </p:sp>
      <p:pic>
        <p:nvPicPr>
          <p:cNvPr id="7172" name="Picture 4" descr="j0240719"/>
          <p:cNvPicPr>
            <a:picLocks noChangeAspect="1" noChangeArrowheads="1"/>
          </p:cNvPicPr>
          <p:nvPr/>
        </p:nvPicPr>
        <p:blipFill>
          <a:blip r:embed="rId2" cstate="print">
            <a:lum bright="18000" contrast="18000"/>
            <a:extLst>
              <a:ext uri="{28A0092B-C50C-407E-A947-70E740481C1C}">
                <a14:useLocalDpi xmlns:a14="http://schemas.microsoft.com/office/drawing/2010/main" val="0"/>
              </a:ext>
            </a:extLst>
          </a:blip>
          <a:srcRect/>
          <a:stretch>
            <a:fillRect/>
          </a:stretch>
        </p:blipFill>
        <p:spPr bwMode="auto">
          <a:xfrm>
            <a:off x="457200" y="0"/>
            <a:ext cx="762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64248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repeatCount="indefinite" fill="hold" nodeType="with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p:cTn id="7" dur="5000" fill="hold"/>
                                        <p:tgtEl>
                                          <p:spTgt spid="7172"/>
                                        </p:tgtEl>
                                        <p:attrNameLst>
                                          <p:attrName>ppt_w</p:attrName>
                                        </p:attrNameLst>
                                      </p:cBhvr>
                                      <p:tavLst>
                                        <p:tav tm="0" fmla="#ppt_w*sin(2.5*pi*$)">
                                          <p:val>
                                            <p:fltVal val="0"/>
                                          </p:val>
                                        </p:tav>
                                        <p:tav tm="100000">
                                          <p:val>
                                            <p:fltVal val="1"/>
                                          </p:val>
                                        </p:tav>
                                      </p:tavLst>
                                    </p:anim>
                                    <p:anim calcmode="lin" valueType="num">
                                      <p:cBhvr>
                                        <p:cTn id="8" dur="5000" fill="hold"/>
                                        <p:tgtEl>
                                          <p:spTgt spid="7172"/>
                                        </p:tgtEl>
                                        <p:attrNameLst>
                                          <p:attrName>ppt_h</p:attrName>
                                        </p:attrNameLst>
                                      </p:cBhvr>
                                      <p:tavLst>
                                        <p:tav tm="0">
                                          <p:val>
                                            <p:strVal val="#ppt_h"/>
                                          </p:val>
                                        </p:tav>
                                        <p:tav tm="100000">
                                          <p:val>
                                            <p:strVal val="#ppt_h"/>
                                          </p:val>
                                        </p:tav>
                                      </p:tavLst>
                                    </p:anim>
                                  </p:childTnLst>
                                </p:cTn>
                              </p:par>
                              <p:par>
                                <p:cTn id="9" presetID="22" presetClass="entr" presetSubtype="8" fill="hold" nodeType="withEffect">
                                  <p:stCondLst>
                                    <p:cond delay="0"/>
                                  </p:stCondLst>
                                  <p:childTnLst>
                                    <p:set>
                                      <p:cBhvr>
                                        <p:cTn id="10" dur="1" fill="hold">
                                          <p:stCondLst>
                                            <p:cond delay="0"/>
                                          </p:stCondLst>
                                        </p:cTn>
                                        <p:tgtEl>
                                          <p:spTgt spid="7171">
                                            <p:txEl>
                                              <p:pRg st="0" end="0"/>
                                            </p:txEl>
                                          </p:spTgt>
                                        </p:tgtEl>
                                        <p:attrNameLst>
                                          <p:attrName>style.visibility</p:attrName>
                                        </p:attrNameLst>
                                      </p:cBhvr>
                                      <p:to>
                                        <p:strVal val="visible"/>
                                      </p:to>
                                    </p:set>
                                    <p:animEffect transition="in" filter="wipe(left)">
                                      <p:cBhvr>
                                        <p:cTn id="11" dur="2000"/>
                                        <p:tgtEl>
                                          <p:spTgt spid="7171">
                                            <p:txEl>
                                              <p:pRg st="0" end="0"/>
                                            </p:txEl>
                                          </p:spTgt>
                                        </p:tgtEl>
                                      </p:cBhvr>
                                    </p:animEffect>
                                  </p:childTnLst>
                                </p:cTn>
                              </p:par>
                              <p:par>
                                <p:cTn id="12" presetID="22" presetClass="entr" presetSubtype="8" fill="hold" nodeType="withEffect">
                                  <p:stCondLst>
                                    <p:cond delay="0"/>
                                  </p:stCondLst>
                                  <p:childTnLst>
                                    <p:set>
                                      <p:cBhvr>
                                        <p:cTn id="13" dur="1" fill="hold">
                                          <p:stCondLst>
                                            <p:cond delay="0"/>
                                          </p:stCondLst>
                                        </p:cTn>
                                        <p:tgtEl>
                                          <p:spTgt spid="7171">
                                            <p:txEl>
                                              <p:pRg st="1" end="1"/>
                                            </p:txEl>
                                          </p:spTgt>
                                        </p:tgtEl>
                                        <p:attrNameLst>
                                          <p:attrName>style.visibility</p:attrName>
                                        </p:attrNameLst>
                                      </p:cBhvr>
                                      <p:to>
                                        <p:strVal val="visible"/>
                                      </p:to>
                                    </p:set>
                                    <p:animEffect transition="in" filter="wipe(left)">
                                      <p:cBhvr>
                                        <p:cTn id="14" dur="2000"/>
                                        <p:tgtEl>
                                          <p:spTgt spid="71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endParaRPr lang="en-US" smtClean="0"/>
          </a:p>
        </p:txBody>
      </p:sp>
      <p:pic>
        <p:nvPicPr>
          <p:cNvPr id="5123" name="Picture 4" descr="nen cop cua ho a"/>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7594" name="WordArt 10" descr="Paper bag"/>
          <p:cNvSpPr>
            <a:spLocks noChangeArrowheads="1" noChangeShapeType="1" noTextEdit="1"/>
          </p:cNvSpPr>
          <p:nvPr/>
        </p:nvSpPr>
        <p:spPr bwMode="auto">
          <a:xfrm>
            <a:off x="928688" y="1295400"/>
            <a:ext cx="7286625" cy="3124200"/>
          </a:xfrm>
          <a:prstGeom prst="rect">
            <a:avLst/>
          </a:prstGeom>
        </p:spPr>
        <p:txBody>
          <a:bodyPr wrap="none" fromWordArt="1">
            <a:prstTxWarp prst="textPlain">
              <a:avLst>
                <a:gd name="adj" fmla="val 50000"/>
              </a:avLst>
            </a:prstTxWarp>
          </a:bodyPr>
          <a:lstStyle/>
          <a:p>
            <a:pPr algn="ctr"/>
            <a:r>
              <a:rPr lang="en-US" sz="3600" kern="10" dirty="0">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CHÀO TẠM BIỆT,</a:t>
            </a:r>
          </a:p>
          <a:p>
            <a:pPr algn="ctr"/>
            <a:r>
              <a:rPr lang="en-US" sz="3600" kern="10" dirty="0">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CHÚC QUÝ THẦY CÔ SỨC KHOẺ,</a:t>
            </a:r>
          </a:p>
          <a:p>
            <a:pPr algn="ctr"/>
            <a:r>
              <a:rPr lang="en-US" sz="3600" kern="10" dirty="0">
                <a:ln w="9525">
                  <a:solidFill>
                    <a:srgbClr val="B80000"/>
                  </a:solidFill>
                  <a:round/>
                  <a:headEnd/>
                  <a:tailEnd/>
                </a:ln>
                <a:blipFill dpi="0" rotWithShape="0">
                  <a:blip r:embed="rId3"/>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CHÚC CÁC EM HỌC GIỎI, CHĂM NGOAN</a:t>
            </a:r>
          </a:p>
        </p:txBody>
      </p:sp>
    </p:spTree>
    <p:extLst>
      <p:ext uri="{BB962C8B-B14F-4D97-AF65-F5344CB8AC3E}">
        <p14:creationId xmlns:p14="http://schemas.microsoft.com/office/powerpoint/2010/main" val="19085353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7594"/>
                                        </p:tgtEl>
                                        <p:attrNameLst>
                                          <p:attrName>style.visibility</p:attrName>
                                        </p:attrNameLst>
                                      </p:cBhvr>
                                      <p:to>
                                        <p:strVal val="visible"/>
                                      </p:to>
                                    </p:set>
                                    <p:animEffect transition="in" filter="strips(downLeft)">
                                      <p:cBhvr>
                                        <p:cTn id="7" dur="3000"/>
                                        <p:tgtEl>
                                          <p:spTgt spid="675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mph" presetSubtype="0" repeatCount="indefinite" fill="hold" grpId="1" nodeType="clickEffect">
                                  <p:stCondLst>
                                    <p:cond delay="0"/>
                                  </p:stCondLst>
                                  <p:childTnLst>
                                    <p:animClr clrSpc="hsl" dir="cw">
                                      <p:cBhvr override="childStyle">
                                        <p:cTn id="11" dur="500" fill="hold"/>
                                        <p:tgtEl>
                                          <p:spTgt spid="67594"/>
                                        </p:tgtEl>
                                        <p:attrNameLst>
                                          <p:attrName>style.color</p:attrName>
                                        </p:attrNameLst>
                                      </p:cBhvr>
                                      <p:by>
                                        <p:hsl h="-7200000" s="0" l="0"/>
                                      </p:by>
                                    </p:animClr>
                                    <p:animClr clrSpc="hsl" dir="cw">
                                      <p:cBhvr>
                                        <p:cTn id="12" dur="500" fill="hold"/>
                                        <p:tgtEl>
                                          <p:spTgt spid="67594"/>
                                        </p:tgtEl>
                                        <p:attrNameLst>
                                          <p:attrName>fillcolor</p:attrName>
                                        </p:attrNameLst>
                                      </p:cBhvr>
                                      <p:by>
                                        <p:hsl h="-7200000" s="0" l="0"/>
                                      </p:by>
                                    </p:animClr>
                                    <p:animClr clrSpc="hsl" dir="cw">
                                      <p:cBhvr>
                                        <p:cTn id="13" dur="500" fill="hold"/>
                                        <p:tgtEl>
                                          <p:spTgt spid="67594"/>
                                        </p:tgtEl>
                                        <p:attrNameLst>
                                          <p:attrName>stroke.color</p:attrName>
                                        </p:attrNameLst>
                                      </p:cBhvr>
                                      <p:by>
                                        <p:hsl h="-7200000" s="0" l="0"/>
                                      </p:by>
                                    </p:animClr>
                                    <p:set>
                                      <p:cBhvr>
                                        <p:cTn id="14" dur="500" fill="hold"/>
                                        <p:tgtEl>
                                          <p:spTgt spid="6759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4" grpId="0" animBg="1"/>
      <p:bldP spid="6759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10"/>
          <p:cNvSpPr>
            <a:spLocks noChangeArrowheads="1" noChangeShapeType="1" noTextEdit="1"/>
          </p:cNvSpPr>
          <p:nvPr/>
        </p:nvSpPr>
        <p:spPr bwMode="auto">
          <a:xfrm>
            <a:off x="860571" y="228600"/>
            <a:ext cx="7541702" cy="838200"/>
          </a:xfrm>
          <a:prstGeom prst="rect">
            <a:avLst/>
          </a:prstGeom>
        </p:spPr>
        <p:txBody>
          <a:bodyPr wrap="none" fromWordArt="1">
            <a:prstTxWarp prst="textPlain">
              <a:avLst>
                <a:gd name="adj" fmla="val 50000"/>
              </a:avLst>
            </a:prstTxWarp>
          </a:bodyPr>
          <a:lstStyle/>
          <a:p>
            <a:pPr algn="ctr"/>
            <a:r>
              <a:rPr lang="en-US" sz="3600" b="1" kern="10" dirty="0">
                <a:ln w="19050">
                  <a:solidFill>
                    <a:schemeClr val="tx1"/>
                  </a:solidFill>
                  <a:round/>
                  <a:headEnd/>
                  <a:tailEnd/>
                </a:ln>
                <a:solidFill>
                  <a:srgbClr val="FF0000"/>
                </a:solidFill>
                <a:effectLst>
                  <a:outerShdw dist="35921" dir="2700000" algn="ctr" rotWithShape="0">
                    <a:srgbClr val="990000"/>
                  </a:outerShdw>
                </a:effectLst>
                <a:latin typeface="Times New Roman"/>
                <a:cs typeface="Times New Roman"/>
              </a:rPr>
              <a:t>ÔN BÀI CŨ</a:t>
            </a:r>
          </a:p>
        </p:txBody>
      </p:sp>
      <p:sp>
        <p:nvSpPr>
          <p:cNvPr id="9227" name="Text Box 11"/>
          <p:cNvSpPr txBox="1">
            <a:spLocks noChangeArrowheads="1"/>
          </p:cNvSpPr>
          <p:nvPr/>
        </p:nvSpPr>
        <p:spPr bwMode="auto">
          <a:xfrm>
            <a:off x="152400" y="1600201"/>
            <a:ext cx="8991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spcBef>
                <a:spcPct val="50000"/>
              </a:spcBef>
            </a:pPr>
            <a:r>
              <a:rPr lang="en-US" alt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Hãy</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kể</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tên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các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chất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gây</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nghiện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Các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chất</a:t>
            </a:r>
            <a:r>
              <a:rPr lang="en-US" sz="3200" dirty="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gây</a:t>
            </a:r>
            <a:r>
              <a:rPr lang="en-US" sz="3200" dirty="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nghiện</a:t>
            </a:r>
            <a:r>
              <a:rPr lang="en-US" sz="3200" dirty="0" smtClean="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có</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hại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gì</a:t>
            </a:r>
            <a:r>
              <a:rPr lang="en-US" sz="3200" dirty="0">
                <a:solidFill>
                  <a:srgbClr val="FF0000"/>
                </a:solidFill>
                <a:latin typeface="Times New Roman" pitchFamily="18" charset="0"/>
                <a:cs typeface="Times New Roman" pitchFamily="18" charset="0"/>
              </a:rPr>
              <a:t>?</a:t>
            </a:r>
            <a:endParaRPr lang="en-US" altLang="en-US" sz="3200" dirty="0">
              <a:solidFill>
                <a:srgbClr val="FF0000"/>
              </a:solidFill>
              <a:latin typeface="Times New Roman" pitchFamily="18" charset="0"/>
              <a:cs typeface="Times New Roman" pitchFamily="18" charset="0"/>
            </a:endParaRPr>
          </a:p>
        </p:txBody>
      </p:sp>
      <p:sp>
        <p:nvSpPr>
          <p:cNvPr id="9228" name="Text Box 12"/>
          <p:cNvSpPr txBox="1">
            <a:spLocks noChangeArrowheads="1"/>
          </p:cNvSpPr>
          <p:nvPr/>
        </p:nvSpPr>
        <p:spPr bwMode="auto">
          <a:xfrm>
            <a:off x="152400" y="2971800"/>
            <a:ext cx="88392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spcBef>
                <a:spcPct val="50000"/>
              </a:spcBef>
            </a:pPr>
            <a:r>
              <a:rPr lang="en-US" altLang="en-US" sz="3200" dirty="0">
                <a:solidFill>
                  <a:srgbClr val="002060"/>
                </a:solidFill>
              </a:rPr>
              <a:t> </a:t>
            </a:r>
            <a:r>
              <a:rPr lang="vi-VN" sz="3200" dirty="0">
                <a:solidFill>
                  <a:srgbClr val="002060"/>
                </a:solidFill>
                <a:latin typeface="Times New Roman" pitchFamily="18" charset="0"/>
                <a:cs typeface="Times New Roman" pitchFamily="18" charset="0"/>
              </a:rPr>
              <a:t>Các chất gây nghiện là: </a:t>
            </a:r>
            <a:r>
              <a:rPr lang="vi-VN" sz="3200" dirty="0" smtClean="0">
                <a:solidFill>
                  <a:srgbClr val="002060"/>
                </a:solidFill>
                <a:latin typeface="Times New Roman" pitchFamily="18" charset="0"/>
                <a:cs typeface="Times New Roman" pitchFamily="18" charset="0"/>
              </a:rPr>
              <a:t>rượu</a:t>
            </a:r>
            <a:r>
              <a:rPr lang="vi-VN" sz="3200" dirty="0">
                <a:solidFill>
                  <a:srgbClr val="002060"/>
                </a:solidFill>
                <a:latin typeface="Times New Roman" pitchFamily="18" charset="0"/>
                <a:cs typeface="Times New Roman" pitchFamily="18" charset="0"/>
              </a:rPr>
              <a:t>, bia, thuốc lá, ma </a:t>
            </a:r>
            <a:r>
              <a:rPr lang="vi-VN" sz="3200" dirty="0" smtClean="0">
                <a:solidFill>
                  <a:srgbClr val="002060"/>
                </a:solidFill>
                <a:latin typeface="Times New Roman" pitchFamily="18" charset="0"/>
                <a:cs typeface="Times New Roman" pitchFamily="18" charset="0"/>
              </a:rPr>
              <a:t>túy... </a:t>
            </a:r>
            <a:r>
              <a:rPr lang="vi-VN" sz="3200" dirty="0">
                <a:solidFill>
                  <a:srgbClr val="002060"/>
                </a:solidFill>
                <a:latin typeface="Times New Roman" pitchFamily="18" charset="0"/>
                <a:cs typeface="Times New Roman" pitchFamily="18" charset="0"/>
              </a:rPr>
              <a:t>Các chất gây nghiện đều gây hại cho sức khỏe của người sử dụng và những người xung quanh; làm tiêu hao tiền của bản thân, gia đình; làm mất trật tự an toàn xã hội.</a:t>
            </a:r>
            <a:endParaRPr lang="en-US" altLang="en-US" sz="32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7373458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227"/>
                                        </p:tgtEl>
                                        <p:attrNameLst>
                                          <p:attrName>style.visibility</p:attrName>
                                        </p:attrNameLst>
                                      </p:cBhvr>
                                      <p:to>
                                        <p:strVal val="visible"/>
                                      </p:to>
                                    </p:set>
                                    <p:animEffect transition="in" filter="box(in)">
                                      <p:cBhvr>
                                        <p:cTn id="7" dur="500"/>
                                        <p:tgtEl>
                                          <p:spTgt spid="92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228"/>
                                        </p:tgtEl>
                                        <p:attrNameLst>
                                          <p:attrName>style.visibility</p:attrName>
                                        </p:attrNameLst>
                                      </p:cBhvr>
                                      <p:to>
                                        <p:strVal val="visible"/>
                                      </p:to>
                                    </p:set>
                                    <p:animEffect transition="in" filter="checkerboard(across)">
                                      <p:cBhvr>
                                        <p:cTn id="12" dur="500"/>
                                        <p:tgtEl>
                                          <p:spTgt spid="9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7" grpId="0"/>
      <p:bldP spid="92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1" name="Text Box 11"/>
          <p:cNvSpPr txBox="1">
            <a:spLocks noChangeArrowheads="1"/>
          </p:cNvSpPr>
          <p:nvPr/>
        </p:nvSpPr>
        <p:spPr bwMode="auto">
          <a:xfrm>
            <a:off x="304800" y="1600201"/>
            <a:ext cx="8305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en-US" altLang="en-US" sz="3200" dirty="0">
                <a:solidFill>
                  <a:srgbClr val="FF0000"/>
                </a:solidFill>
              </a:rPr>
              <a:t>   </a:t>
            </a:r>
            <a:r>
              <a:rPr lang="en-US" altLang="en-US" sz="3200" dirty="0" smtClean="0">
                <a:solidFill>
                  <a:srgbClr val="FF0000"/>
                </a:solidFill>
              </a:rPr>
              <a:t>  </a:t>
            </a:r>
            <a:r>
              <a:rPr lang="en-US" sz="3200" dirty="0" err="1" smtClean="0">
                <a:solidFill>
                  <a:srgbClr val="FF0000"/>
                </a:solidFill>
                <a:latin typeface="Times New Roman" pitchFamily="18" charset="0"/>
                <a:cs typeface="Times New Roman" pitchFamily="18" charset="0"/>
              </a:rPr>
              <a:t>Nếu</a:t>
            </a:r>
            <a:r>
              <a:rPr lang="en-US" sz="3200" dirty="0" smtClean="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bạn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rủ</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em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hút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thử</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thuốc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lá</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em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sẽ</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làm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gì</a:t>
            </a:r>
            <a:r>
              <a:rPr lang="en-US" sz="3200" dirty="0">
                <a:solidFill>
                  <a:srgbClr val="FF0000"/>
                </a:solidFill>
                <a:latin typeface="Times New Roman" pitchFamily="18" charset="0"/>
                <a:cs typeface="Times New Roman" pitchFamily="18" charset="0"/>
              </a:rPr>
              <a:t>?</a:t>
            </a:r>
          </a:p>
        </p:txBody>
      </p:sp>
      <p:sp>
        <p:nvSpPr>
          <p:cNvPr id="10252" name="Text Box 12"/>
          <p:cNvSpPr txBox="1">
            <a:spLocks noChangeArrowheads="1"/>
          </p:cNvSpPr>
          <p:nvPr/>
        </p:nvSpPr>
        <p:spPr bwMode="auto">
          <a:xfrm>
            <a:off x="457200" y="2590800"/>
            <a:ext cx="8305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spcBef>
                <a:spcPct val="50000"/>
              </a:spcBef>
            </a:pPr>
            <a:r>
              <a:rPr lang="en-US" altLang="en-US" sz="3200" dirty="0">
                <a:solidFill>
                  <a:srgbClr val="002060"/>
                </a:solidFill>
              </a:rPr>
              <a:t> </a:t>
            </a:r>
            <a:r>
              <a:rPr lang="en-US" altLang="en-US" sz="3200" dirty="0" smtClean="0">
                <a:solidFill>
                  <a:srgbClr val="002060"/>
                </a:solidFill>
              </a:rPr>
              <a:t>  </a:t>
            </a:r>
            <a:r>
              <a:rPr lang="vi-VN" sz="3200" dirty="0" smtClean="0">
                <a:solidFill>
                  <a:srgbClr val="002060"/>
                </a:solidFill>
                <a:latin typeface="Times New Roman" pitchFamily="18" charset="0"/>
                <a:cs typeface="Times New Roman" pitchFamily="18" charset="0"/>
              </a:rPr>
              <a:t>Em </a:t>
            </a:r>
            <a:r>
              <a:rPr lang="vi-VN" sz="3200" dirty="0">
                <a:solidFill>
                  <a:srgbClr val="002060"/>
                </a:solidFill>
                <a:latin typeface="Times New Roman" pitchFamily="18" charset="0"/>
                <a:cs typeface="Times New Roman" pitchFamily="18" charset="0"/>
              </a:rPr>
              <a:t>sẽ từ chối và nêu tác hại của thuốc lá cho bạn nghe. Sau đó em khuyên bạn nên bỏ thuốc.</a:t>
            </a:r>
            <a:endParaRPr lang="en-US" altLang="en-US" sz="32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4326970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0251"/>
                                        </p:tgtEl>
                                        <p:attrNameLst>
                                          <p:attrName>style.visibility</p:attrName>
                                        </p:attrNameLst>
                                      </p:cBhvr>
                                      <p:to>
                                        <p:strVal val="visible"/>
                                      </p:to>
                                    </p:set>
                                    <p:animEffect transition="in" filter="box(in)">
                                      <p:cBhvr>
                                        <p:cTn id="7" dur="500"/>
                                        <p:tgtEl>
                                          <p:spTgt spid="102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0252"/>
                                        </p:tgtEl>
                                        <p:attrNameLst>
                                          <p:attrName>style.visibility</p:attrName>
                                        </p:attrNameLst>
                                      </p:cBhvr>
                                      <p:to>
                                        <p:strVal val="visible"/>
                                      </p:to>
                                    </p:set>
                                    <p:animEffect transition="in" filter="diamond(in)">
                                      <p:cBhvr>
                                        <p:cTn id="12" dur="500"/>
                                        <p:tgtEl>
                                          <p:spTgt spid="10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1" grpId="0"/>
      <p:bldP spid="1025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WordArt 3"/>
          <p:cNvSpPr>
            <a:spLocks noChangeArrowheads="1" noChangeShapeType="1" noTextEdit="1"/>
          </p:cNvSpPr>
          <p:nvPr/>
        </p:nvSpPr>
        <p:spPr bwMode="auto">
          <a:xfrm>
            <a:off x="1219200" y="2286000"/>
            <a:ext cx="7010400" cy="1625600"/>
          </a:xfrm>
          <a:prstGeom prst="rect">
            <a:avLst/>
          </a:prstGeom>
        </p:spPr>
        <p:txBody>
          <a:bodyPr wrap="none" fromWordArt="1">
            <a:prstTxWarp prst="textPlain">
              <a:avLst>
                <a:gd name="adj" fmla="val 50000"/>
              </a:avLst>
            </a:prstTxWarp>
          </a:bodyPr>
          <a:lstStyle/>
          <a:p>
            <a:pPr algn="ctr">
              <a:defRPr/>
            </a:pPr>
            <a:r>
              <a:rPr lang="en-US" sz="3600" b="1" kern="10" dirty="0">
                <a:ln w="19050">
                  <a:solidFill>
                    <a:srgbClr val="FF0000"/>
                  </a:solidFill>
                  <a:round/>
                  <a:headEnd/>
                  <a:tailEnd/>
                </a:ln>
                <a:solidFill>
                  <a:srgbClr val="0000FF"/>
                </a:solidFill>
                <a:effectLst>
                  <a:outerShdw dist="35921" dir="2700000" algn="ctr" rotWithShape="0">
                    <a:srgbClr val="990000"/>
                  </a:outerShdw>
                </a:effectLst>
                <a:latin typeface="Times New Roman"/>
                <a:cs typeface="Times New Roman"/>
              </a:rPr>
              <a:t>KHOA HỌC:    </a:t>
            </a:r>
          </a:p>
          <a:p>
            <a:pPr algn="ctr">
              <a:defRPr/>
            </a:pPr>
            <a:r>
              <a:rPr lang="en-US" sz="3600" b="1" kern="10" dirty="0">
                <a:ln w="19050">
                  <a:solidFill>
                    <a:srgbClr val="FF0000"/>
                  </a:solidFill>
                  <a:round/>
                  <a:headEnd/>
                  <a:tailEnd/>
                </a:ln>
                <a:solidFill>
                  <a:srgbClr val="FF0000"/>
                </a:solidFill>
                <a:effectLst>
                  <a:outerShdw dist="35921" dir="2700000" algn="ctr" rotWithShape="0">
                    <a:srgbClr val="990000"/>
                  </a:outerShdw>
                </a:effectLst>
                <a:latin typeface="Times New Roman"/>
                <a:cs typeface="Times New Roman"/>
              </a:rPr>
              <a:t>DÙNG THUỐC AN TOÀN</a:t>
            </a:r>
          </a:p>
        </p:txBody>
      </p:sp>
    </p:spTree>
    <p:extLst>
      <p:ext uri="{BB962C8B-B14F-4D97-AF65-F5344CB8AC3E}">
        <p14:creationId xmlns:p14="http://schemas.microsoft.com/office/powerpoint/2010/main" val="1569902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additive="base">
                                        <p:cTn id="7" dur="500" fill="hold"/>
                                        <p:tgtEl>
                                          <p:spTgt spid="12291"/>
                                        </p:tgtEl>
                                        <p:attrNameLst>
                                          <p:attrName>ppt_x</p:attrName>
                                        </p:attrNameLst>
                                      </p:cBhvr>
                                      <p:tavLst>
                                        <p:tav tm="0">
                                          <p:val>
                                            <p:strVal val="#ppt_x"/>
                                          </p:val>
                                        </p:tav>
                                        <p:tav tm="100000">
                                          <p:val>
                                            <p:strVal val="#ppt_x"/>
                                          </p:val>
                                        </p:tav>
                                      </p:tavLst>
                                    </p:anim>
                                    <p:anim calcmode="lin" valueType="num">
                                      <p:cBhvr additive="base">
                                        <p:cTn id="8" dur="500" fill="hold"/>
                                        <p:tgtEl>
                                          <p:spTgt spid="122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 Box 5"/>
          <p:cNvSpPr txBox="1">
            <a:spLocks noChangeArrowheads="1"/>
          </p:cNvSpPr>
          <p:nvPr/>
        </p:nvSpPr>
        <p:spPr bwMode="auto">
          <a:xfrm>
            <a:off x="393700" y="1159933"/>
            <a:ext cx="3505200" cy="40011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sz="2000" b="1" dirty="0">
                <a:latin typeface="Times New Roman" pitchFamily="18" charset="0"/>
                <a:cs typeface="Times New Roman" pitchFamily="18" charset="0"/>
              </a:rPr>
              <a:t>1. </a:t>
            </a:r>
            <a:r>
              <a:rPr lang="en-US" sz="2000" b="1" dirty="0" err="1">
                <a:latin typeface="Times New Roman" pitchFamily="18" charset="0"/>
                <a:cs typeface="Times New Roman" pitchFamily="18" charset="0"/>
              </a:rPr>
              <a:t>Thuốc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kháng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sinh</a:t>
            </a:r>
            <a:endParaRPr lang="en-US" sz="2000" b="1" dirty="0">
              <a:latin typeface="Times New Roman" pitchFamily="18" charset="0"/>
              <a:cs typeface="Times New Roman" pitchFamily="18" charset="0"/>
            </a:endParaRPr>
          </a:p>
        </p:txBody>
      </p:sp>
      <p:pic>
        <p:nvPicPr>
          <p:cNvPr id="3078" name="Picture 6" descr="Thuoc Khang sinh"/>
          <p:cNvPicPr>
            <a:picLocks noChangeAspect="1" noChangeArrowheads="1"/>
          </p:cNvPicPr>
          <p:nvPr/>
        </p:nvPicPr>
        <p:blipFill>
          <a:blip r:embed="rId2" cstate="print">
            <a:clrChange>
              <a:clrFrom>
                <a:srgbClr val="F3FDFB"/>
              </a:clrFrom>
              <a:clrTo>
                <a:srgbClr val="F3FDFB">
                  <a:alpha val="0"/>
                </a:srgbClr>
              </a:clrTo>
            </a:clrChange>
            <a:lum bright="12000" contrast="24000"/>
            <a:extLst>
              <a:ext uri="{28A0092B-C50C-407E-A947-70E740481C1C}">
                <a14:useLocalDpi xmlns:a14="http://schemas.microsoft.com/office/drawing/2010/main" val="0"/>
              </a:ext>
            </a:extLst>
          </a:blip>
          <a:srcRect r="13498"/>
          <a:stretch>
            <a:fillRect/>
          </a:stretch>
        </p:blipFill>
        <p:spPr bwMode="auto">
          <a:xfrm>
            <a:off x="4695826" y="1335617"/>
            <a:ext cx="1444625" cy="2055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7" descr="51lka6n9"/>
          <p:cNvPicPr>
            <a:picLocks noChangeAspect="1" noChangeArrowheads="1"/>
          </p:cNvPicPr>
          <p:nvPr/>
        </p:nvPicPr>
        <p:blipFill>
          <a:blip r:embed="rId3">
            <a:lum contrast="24000"/>
            <a:extLst>
              <a:ext uri="{28A0092B-C50C-407E-A947-70E740481C1C}">
                <a14:useLocalDpi xmlns:a14="http://schemas.microsoft.com/office/drawing/2010/main" val="0"/>
              </a:ext>
            </a:extLst>
          </a:blip>
          <a:srcRect r="20390" b="25291"/>
          <a:stretch>
            <a:fillRect/>
          </a:stretch>
        </p:blipFill>
        <p:spPr bwMode="auto">
          <a:xfrm>
            <a:off x="609600" y="1818217"/>
            <a:ext cx="1295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9" descr="Amoxilin"/>
          <p:cNvPicPr>
            <a:picLocks noChangeAspect="1" noChangeArrowheads="1"/>
          </p:cNvPicPr>
          <p:nvPr/>
        </p:nvPicPr>
        <p:blipFill>
          <a:blip r:embed="rId4">
            <a:clrChange>
              <a:clrFrom>
                <a:srgbClr val="E6E6E6"/>
              </a:clrFrom>
              <a:clrTo>
                <a:srgbClr val="E6E6E6">
                  <a:alpha val="0"/>
                </a:srgbClr>
              </a:clrTo>
            </a:clrChange>
            <a:extLst>
              <a:ext uri="{28A0092B-C50C-407E-A947-70E740481C1C}">
                <a14:useLocalDpi xmlns:a14="http://schemas.microsoft.com/office/drawing/2010/main" val="0"/>
              </a:ext>
            </a:extLst>
          </a:blip>
          <a:srcRect l="10811" t="3604" r="5405" b="2702"/>
          <a:stretch>
            <a:fillRect/>
          </a:stretch>
        </p:blipFill>
        <p:spPr bwMode="auto">
          <a:xfrm>
            <a:off x="2209800" y="1722967"/>
            <a:ext cx="2362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2"/>
          <p:cNvGrpSpPr>
            <a:grpSpLocks/>
          </p:cNvGrpSpPr>
          <p:nvPr/>
        </p:nvGrpSpPr>
        <p:grpSpPr bwMode="auto">
          <a:xfrm>
            <a:off x="6553201" y="1634068"/>
            <a:ext cx="2314575" cy="1782233"/>
            <a:chOff x="2046" y="2496"/>
            <a:chExt cx="1740" cy="1458"/>
          </a:xfrm>
        </p:grpSpPr>
        <p:pic>
          <p:nvPicPr>
            <p:cNvPr id="6165" name="Picture 10" descr="hanhdttkhangsinh3"/>
            <p:cNvPicPr>
              <a:picLocks noChangeAspect="1" noChangeArrowheads="1"/>
            </p:cNvPicPr>
            <p:nvPr/>
          </p:nvPicPr>
          <p:blipFill>
            <a:blip r:embed="rId5">
              <a:clrChange>
                <a:clrFrom>
                  <a:srgbClr val="F9F9F9"/>
                </a:clrFrom>
                <a:clrTo>
                  <a:srgbClr val="F9F9F9">
                    <a:alpha val="0"/>
                  </a:srgbClr>
                </a:clrTo>
              </a:clrChange>
              <a:extLst>
                <a:ext uri="{28A0092B-C50C-407E-A947-70E740481C1C}">
                  <a14:useLocalDpi xmlns:a14="http://schemas.microsoft.com/office/drawing/2010/main" val="0"/>
                </a:ext>
              </a:extLst>
            </a:blip>
            <a:srcRect l="55904"/>
            <a:stretch>
              <a:fillRect/>
            </a:stretch>
          </p:blipFill>
          <p:spPr bwMode="auto">
            <a:xfrm>
              <a:off x="2688" y="2496"/>
              <a:ext cx="1098" cy="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6" name="Picture 11" descr="thuoc KS tu nhi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46" y="2592"/>
              <a:ext cx="834"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85" name="Text Box 13"/>
          <p:cNvSpPr txBox="1">
            <a:spLocks noChangeArrowheads="1"/>
          </p:cNvSpPr>
          <p:nvPr/>
        </p:nvSpPr>
        <p:spPr bwMode="auto">
          <a:xfrm>
            <a:off x="2584450" y="3627967"/>
            <a:ext cx="1371600" cy="36933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b="1">
                <a:latin typeface="Times New Roman" pitchFamily="18" charset="0"/>
                <a:cs typeface="Times New Roman" pitchFamily="18" charset="0"/>
              </a:rPr>
              <a:t>Amocilin</a:t>
            </a:r>
          </a:p>
        </p:txBody>
      </p:sp>
      <p:sp>
        <p:nvSpPr>
          <p:cNvPr id="3086" name="Text Box 14"/>
          <p:cNvSpPr txBox="1">
            <a:spLocks noChangeArrowheads="1"/>
          </p:cNvSpPr>
          <p:nvPr/>
        </p:nvSpPr>
        <p:spPr bwMode="auto">
          <a:xfrm>
            <a:off x="609600" y="3545418"/>
            <a:ext cx="1371600" cy="36933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b="1">
                <a:latin typeface="Times New Roman" pitchFamily="18" charset="0"/>
                <a:cs typeface="Times New Roman" pitchFamily="18" charset="0"/>
              </a:rPr>
              <a:t>Penicilin</a:t>
            </a:r>
          </a:p>
        </p:txBody>
      </p:sp>
      <p:sp>
        <p:nvSpPr>
          <p:cNvPr id="3087" name="Text Box 15"/>
          <p:cNvSpPr txBox="1">
            <a:spLocks noChangeArrowheads="1"/>
          </p:cNvSpPr>
          <p:nvPr/>
        </p:nvSpPr>
        <p:spPr bwMode="auto">
          <a:xfrm>
            <a:off x="4768850" y="3608918"/>
            <a:ext cx="1371600" cy="36933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b="1">
                <a:latin typeface="Times New Roman" pitchFamily="18" charset="0"/>
                <a:cs typeface="Times New Roman" pitchFamily="18" charset="0"/>
              </a:rPr>
              <a:t>Tetracilin</a:t>
            </a:r>
          </a:p>
        </p:txBody>
      </p:sp>
      <p:sp>
        <p:nvSpPr>
          <p:cNvPr id="3088" name="Text Box 16"/>
          <p:cNvSpPr txBox="1">
            <a:spLocks noChangeArrowheads="1"/>
          </p:cNvSpPr>
          <p:nvPr/>
        </p:nvSpPr>
        <p:spPr bwMode="auto">
          <a:xfrm>
            <a:off x="6610350" y="3530600"/>
            <a:ext cx="2667000" cy="369332"/>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r>
              <a:rPr lang="en-US" b="1">
                <a:latin typeface="Times New Roman" pitchFamily="18" charset="0"/>
                <a:cs typeface="Times New Roman" pitchFamily="18" charset="0"/>
              </a:rPr>
              <a:t>Kháng sinh tự nhiên </a:t>
            </a:r>
          </a:p>
        </p:txBody>
      </p:sp>
      <p:sp>
        <p:nvSpPr>
          <p:cNvPr id="3089" name="Text Box 17"/>
          <p:cNvSpPr txBox="1">
            <a:spLocks noChangeArrowheads="1"/>
          </p:cNvSpPr>
          <p:nvPr/>
        </p:nvSpPr>
        <p:spPr bwMode="auto">
          <a:xfrm>
            <a:off x="228600" y="4157133"/>
            <a:ext cx="5105400" cy="40011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vi-VN" sz="2000" b="1" dirty="0">
                <a:latin typeface="Times New Roman" pitchFamily="18" charset="0"/>
                <a:cs typeface="Times New Roman" pitchFamily="18" charset="0"/>
              </a:rPr>
              <a:t>2. Thuốc bổ dưưỡng, hỗ trợ chữa bệnh</a:t>
            </a:r>
          </a:p>
        </p:txBody>
      </p:sp>
      <p:pic>
        <p:nvPicPr>
          <p:cNvPr id="3091" name="Picture 19" descr="thucó bo mau"/>
          <p:cNvPicPr>
            <a:picLocks noChangeAspect="1" noChangeArrowheads="1"/>
          </p:cNvPicPr>
          <p:nvPr/>
        </p:nvPicPr>
        <p:blipFill>
          <a:blip r:embed="rId7">
            <a:extLst>
              <a:ext uri="{28A0092B-C50C-407E-A947-70E740481C1C}">
                <a14:useLocalDpi xmlns:a14="http://schemas.microsoft.com/office/drawing/2010/main" val="0"/>
              </a:ext>
            </a:extLst>
          </a:blip>
          <a:srcRect l="20000"/>
          <a:stretch>
            <a:fillRect/>
          </a:stretch>
        </p:blipFill>
        <p:spPr bwMode="auto">
          <a:xfrm>
            <a:off x="4648200" y="4876801"/>
            <a:ext cx="1517650" cy="1452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3" name="Picture 21" descr="Vi ta min C"/>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9400" y="4876800"/>
            <a:ext cx="141128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4" name="Picture 22" descr="B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4876801"/>
            <a:ext cx="1600200" cy="1426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5" name="Picture 23" descr="nhan sam -bo van nang"/>
          <p:cNvPicPr>
            <a:picLocks noChangeAspect="1" noChangeArrowheads="1"/>
          </p:cNvPicPr>
          <p:nvPr/>
        </p:nvPicPr>
        <p:blipFill>
          <a:blip r:embed="rId10">
            <a:clrChange>
              <a:clrFrom>
                <a:srgbClr val="FAFAFA"/>
              </a:clrFrom>
              <a:clrTo>
                <a:srgbClr val="FAFAFA">
                  <a:alpha val="0"/>
                </a:srgbClr>
              </a:clrTo>
            </a:clrChange>
            <a:extLst>
              <a:ext uri="{28A0092B-C50C-407E-A947-70E740481C1C}">
                <a14:useLocalDpi xmlns:a14="http://schemas.microsoft.com/office/drawing/2010/main" val="0"/>
              </a:ext>
            </a:extLst>
          </a:blip>
          <a:srcRect/>
          <a:stretch>
            <a:fillRect/>
          </a:stretch>
        </p:blipFill>
        <p:spPr bwMode="auto">
          <a:xfrm>
            <a:off x="6858000" y="4817533"/>
            <a:ext cx="1600200" cy="1583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6" name="Text Box 24"/>
          <p:cNvSpPr txBox="1">
            <a:spLocks noChangeArrowheads="1"/>
          </p:cNvSpPr>
          <p:nvPr/>
        </p:nvSpPr>
        <p:spPr bwMode="auto">
          <a:xfrm>
            <a:off x="2819400" y="6288618"/>
            <a:ext cx="1371600" cy="369332"/>
          </a:xfrm>
          <a:prstGeom prst="rect">
            <a:avLst/>
          </a:prstGeom>
          <a:solidFill>
            <a:srgbClr val="FFCC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b="1">
                <a:latin typeface="Times New Roman" pitchFamily="18" charset="0"/>
                <a:cs typeface="Times New Roman" pitchFamily="18" charset="0"/>
              </a:rPr>
              <a:t>Vitamin C</a:t>
            </a:r>
          </a:p>
        </p:txBody>
      </p:sp>
      <p:sp>
        <p:nvSpPr>
          <p:cNvPr id="3097" name="Text Box 25"/>
          <p:cNvSpPr txBox="1">
            <a:spLocks noChangeArrowheads="1"/>
          </p:cNvSpPr>
          <p:nvPr/>
        </p:nvSpPr>
        <p:spPr bwMode="auto">
          <a:xfrm>
            <a:off x="533400" y="6303433"/>
            <a:ext cx="1371600" cy="369332"/>
          </a:xfrm>
          <a:prstGeom prst="rect">
            <a:avLst/>
          </a:prstGeom>
          <a:solidFill>
            <a:srgbClr val="FFCC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b="1">
                <a:latin typeface="Times New Roman" pitchFamily="18" charset="0"/>
                <a:cs typeface="Times New Roman" pitchFamily="18" charset="0"/>
              </a:rPr>
              <a:t>Vitamin B1</a:t>
            </a:r>
          </a:p>
        </p:txBody>
      </p:sp>
      <p:sp>
        <p:nvSpPr>
          <p:cNvPr id="3098" name="Text Box 26"/>
          <p:cNvSpPr txBox="1">
            <a:spLocks noChangeArrowheads="1"/>
          </p:cNvSpPr>
          <p:nvPr/>
        </p:nvSpPr>
        <p:spPr bwMode="auto">
          <a:xfrm>
            <a:off x="4724400" y="6303433"/>
            <a:ext cx="1371600" cy="369332"/>
          </a:xfrm>
          <a:prstGeom prst="rect">
            <a:avLst/>
          </a:prstGeom>
          <a:solidFill>
            <a:srgbClr val="FFCC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b="1">
                <a:latin typeface="Times New Roman" pitchFamily="18" charset="0"/>
                <a:cs typeface="Times New Roman" pitchFamily="18" charset="0"/>
              </a:rPr>
              <a:t>Bổ máu</a:t>
            </a:r>
          </a:p>
        </p:txBody>
      </p:sp>
      <p:sp>
        <p:nvSpPr>
          <p:cNvPr id="3099" name="Text Box 27"/>
          <p:cNvSpPr txBox="1">
            <a:spLocks noChangeArrowheads="1"/>
          </p:cNvSpPr>
          <p:nvPr/>
        </p:nvSpPr>
        <p:spPr bwMode="auto">
          <a:xfrm>
            <a:off x="6477000" y="6250517"/>
            <a:ext cx="2667000" cy="369332"/>
          </a:xfrm>
          <a:prstGeom prst="rect">
            <a:avLst/>
          </a:prstGeom>
          <a:solidFill>
            <a:srgbClr val="FFCC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1" hangingPunct="1"/>
            <a:r>
              <a:rPr lang="en-US" b="1">
                <a:latin typeface="Times New Roman" pitchFamily="18" charset="0"/>
                <a:cs typeface="Times New Roman" pitchFamily="18" charset="0"/>
              </a:rPr>
              <a:t>Thuốc bổ nhân sâm</a:t>
            </a:r>
          </a:p>
        </p:txBody>
      </p:sp>
      <p:sp>
        <p:nvSpPr>
          <p:cNvPr id="6164" name="Rectangle 29"/>
          <p:cNvSpPr>
            <a:spLocks noChangeArrowheads="1"/>
          </p:cNvSpPr>
          <p:nvPr/>
        </p:nvSpPr>
        <p:spPr bwMode="auto">
          <a:xfrm>
            <a:off x="2178051" y="67734"/>
            <a:ext cx="50257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dirty="0" err="1">
                <a:solidFill>
                  <a:srgbClr val="FF0000"/>
                </a:solidFill>
                <a:latin typeface="Times New Roman" pitchFamily="18" charset="0"/>
                <a:cs typeface="Times New Roman" pitchFamily="18" charset="0"/>
              </a:rPr>
              <a:t>Giới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thiệu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một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số</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loại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thuốc</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571158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blinds(horizontal)">
                                      <p:cBhvr>
                                        <p:cTn id="7" dur="500"/>
                                        <p:tgtEl>
                                          <p:spTgt spid="30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079"/>
                                        </p:tgtEl>
                                        <p:attrNameLst>
                                          <p:attrName>style.visibility</p:attrName>
                                        </p:attrNameLst>
                                      </p:cBhvr>
                                      <p:to>
                                        <p:strVal val="visible"/>
                                      </p:to>
                                    </p:set>
                                    <p:animEffect transition="in" filter="box(in)">
                                      <p:cBhvr>
                                        <p:cTn id="12" dur="500"/>
                                        <p:tgtEl>
                                          <p:spTgt spid="3079"/>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3086"/>
                                        </p:tgtEl>
                                        <p:attrNameLst>
                                          <p:attrName>style.visibility</p:attrName>
                                        </p:attrNameLst>
                                      </p:cBhvr>
                                      <p:to>
                                        <p:strVal val="visible"/>
                                      </p:to>
                                    </p:set>
                                    <p:animEffect transition="in" filter="box(in)">
                                      <p:cBhvr>
                                        <p:cTn id="15" dur="500"/>
                                        <p:tgtEl>
                                          <p:spTgt spid="308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3081"/>
                                        </p:tgtEl>
                                        <p:attrNameLst>
                                          <p:attrName>style.visibility</p:attrName>
                                        </p:attrNameLst>
                                      </p:cBhvr>
                                      <p:to>
                                        <p:strVal val="visible"/>
                                      </p:to>
                                    </p:set>
                                    <p:animEffect transition="in" filter="box(in)">
                                      <p:cBhvr>
                                        <p:cTn id="20" dur="500"/>
                                        <p:tgtEl>
                                          <p:spTgt spid="3081"/>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3085"/>
                                        </p:tgtEl>
                                        <p:attrNameLst>
                                          <p:attrName>style.visibility</p:attrName>
                                        </p:attrNameLst>
                                      </p:cBhvr>
                                      <p:to>
                                        <p:strVal val="visible"/>
                                      </p:to>
                                    </p:set>
                                    <p:animEffect transition="in" filter="box(in)">
                                      <p:cBhvr>
                                        <p:cTn id="23" dur="500"/>
                                        <p:tgtEl>
                                          <p:spTgt spid="308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3078"/>
                                        </p:tgtEl>
                                        <p:attrNameLst>
                                          <p:attrName>style.visibility</p:attrName>
                                        </p:attrNameLst>
                                      </p:cBhvr>
                                      <p:to>
                                        <p:strVal val="visible"/>
                                      </p:to>
                                    </p:set>
                                    <p:animEffect transition="in" filter="blinds(horizontal)">
                                      <p:cBhvr>
                                        <p:cTn id="28" dur="500"/>
                                        <p:tgtEl>
                                          <p:spTgt spid="3078"/>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087"/>
                                        </p:tgtEl>
                                        <p:attrNameLst>
                                          <p:attrName>style.visibility</p:attrName>
                                        </p:attrNameLst>
                                      </p:cBhvr>
                                      <p:to>
                                        <p:strVal val="visible"/>
                                      </p:to>
                                    </p:set>
                                    <p:animEffect transition="in" filter="blinds(horizontal)">
                                      <p:cBhvr>
                                        <p:cTn id="31" dur="500"/>
                                        <p:tgtEl>
                                          <p:spTgt spid="308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16"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box(in)">
                                      <p:cBhvr>
                                        <p:cTn id="36" dur="500"/>
                                        <p:tgtEl>
                                          <p:spTgt spid="2"/>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3088"/>
                                        </p:tgtEl>
                                        <p:attrNameLst>
                                          <p:attrName>style.visibility</p:attrName>
                                        </p:attrNameLst>
                                      </p:cBhvr>
                                      <p:to>
                                        <p:strVal val="visible"/>
                                      </p:to>
                                    </p:set>
                                    <p:animEffect transition="in" filter="box(in)">
                                      <p:cBhvr>
                                        <p:cTn id="39" dur="500"/>
                                        <p:tgtEl>
                                          <p:spTgt spid="308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089"/>
                                        </p:tgtEl>
                                        <p:attrNameLst>
                                          <p:attrName>style.visibility</p:attrName>
                                        </p:attrNameLst>
                                      </p:cBhvr>
                                      <p:to>
                                        <p:strVal val="visible"/>
                                      </p:to>
                                    </p:set>
                                    <p:anim calcmode="lin" valueType="num">
                                      <p:cBhvr additive="base">
                                        <p:cTn id="44" dur="500" fill="hold"/>
                                        <p:tgtEl>
                                          <p:spTgt spid="3089"/>
                                        </p:tgtEl>
                                        <p:attrNameLst>
                                          <p:attrName>ppt_x</p:attrName>
                                        </p:attrNameLst>
                                      </p:cBhvr>
                                      <p:tavLst>
                                        <p:tav tm="0">
                                          <p:val>
                                            <p:strVal val="#ppt_x"/>
                                          </p:val>
                                        </p:tav>
                                        <p:tav tm="100000">
                                          <p:val>
                                            <p:strVal val="#ppt_x"/>
                                          </p:val>
                                        </p:tav>
                                      </p:tavLst>
                                    </p:anim>
                                    <p:anim calcmode="lin" valueType="num">
                                      <p:cBhvr additive="base">
                                        <p:cTn id="45" dur="500" fill="hold"/>
                                        <p:tgtEl>
                                          <p:spTgt spid="3089"/>
                                        </p:tgtEl>
                                        <p:attrNameLst>
                                          <p:attrName>ppt_y</p:attrName>
                                        </p:attrNameLst>
                                      </p:cBhvr>
                                      <p:tavLst>
                                        <p:tav tm="0">
                                          <p:val>
                                            <p:strVal val="1+#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nodeType="clickEffect">
                                  <p:stCondLst>
                                    <p:cond delay="0"/>
                                  </p:stCondLst>
                                  <p:childTnLst>
                                    <p:set>
                                      <p:cBhvr>
                                        <p:cTn id="49" dur="1" fill="hold">
                                          <p:stCondLst>
                                            <p:cond delay="0"/>
                                          </p:stCondLst>
                                        </p:cTn>
                                        <p:tgtEl>
                                          <p:spTgt spid="3094"/>
                                        </p:tgtEl>
                                        <p:attrNameLst>
                                          <p:attrName>style.visibility</p:attrName>
                                        </p:attrNameLst>
                                      </p:cBhvr>
                                      <p:to>
                                        <p:strVal val="visible"/>
                                      </p:to>
                                    </p:set>
                                    <p:animEffect transition="in" filter="blinds(horizontal)">
                                      <p:cBhvr>
                                        <p:cTn id="50" dur="500"/>
                                        <p:tgtEl>
                                          <p:spTgt spid="3094"/>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3097"/>
                                        </p:tgtEl>
                                        <p:attrNameLst>
                                          <p:attrName>style.visibility</p:attrName>
                                        </p:attrNameLst>
                                      </p:cBhvr>
                                      <p:to>
                                        <p:strVal val="visible"/>
                                      </p:to>
                                    </p:set>
                                    <p:animEffect transition="in" filter="blinds(horizontal)">
                                      <p:cBhvr>
                                        <p:cTn id="53" dur="500"/>
                                        <p:tgtEl>
                                          <p:spTgt spid="3097"/>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4" presetClass="entr" presetSubtype="16" fill="hold" nodeType="clickEffect">
                                  <p:stCondLst>
                                    <p:cond delay="0"/>
                                  </p:stCondLst>
                                  <p:childTnLst>
                                    <p:set>
                                      <p:cBhvr>
                                        <p:cTn id="57" dur="1" fill="hold">
                                          <p:stCondLst>
                                            <p:cond delay="0"/>
                                          </p:stCondLst>
                                        </p:cTn>
                                        <p:tgtEl>
                                          <p:spTgt spid="3093"/>
                                        </p:tgtEl>
                                        <p:attrNameLst>
                                          <p:attrName>style.visibility</p:attrName>
                                        </p:attrNameLst>
                                      </p:cBhvr>
                                      <p:to>
                                        <p:strVal val="visible"/>
                                      </p:to>
                                    </p:set>
                                    <p:animEffect transition="in" filter="box(in)">
                                      <p:cBhvr>
                                        <p:cTn id="58" dur="500"/>
                                        <p:tgtEl>
                                          <p:spTgt spid="3093"/>
                                        </p:tgtEl>
                                      </p:cBhvr>
                                    </p:animEffect>
                                  </p:childTnLst>
                                </p:cTn>
                              </p:par>
                              <p:par>
                                <p:cTn id="59" presetID="4" presetClass="entr" presetSubtype="16" fill="hold" grpId="0" nodeType="withEffect">
                                  <p:stCondLst>
                                    <p:cond delay="0"/>
                                  </p:stCondLst>
                                  <p:childTnLst>
                                    <p:set>
                                      <p:cBhvr>
                                        <p:cTn id="60" dur="1" fill="hold">
                                          <p:stCondLst>
                                            <p:cond delay="0"/>
                                          </p:stCondLst>
                                        </p:cTn>
                                        <p:tgtEl>
                                          <p:spTgt spid="3096"/>
                                        </p:tgtEl>
                                        <p:attrNameLst>
                                          <p:attrName>style.visibility</p:attrName>
                                        </p:attrNameLst>
                                      </p:cBhvr>
                                      <p:to>
                                        <p:strVal val="visible"/>
                                      </p:to>
                                    </p:set>
                                    <p:animEffect transition="in" filter="box(in)">
                                      <p:cBhvr>
                                        <p:cTn id="61" dur="500"/>
                                        <p:tgtEl>
                                          <p:spTgt spid="3096"/>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3" presetClass="entr" presetSubtype="10" fill="hold" nodeType="clickEffect">
                                  <p:stCondLst>
                                    <p:cond delay="0"/>
                                  </p:stCondLst>
                                  <p:childTnLst>
                                    <p:set>
                                      <p:cBhvr>
                                        <p:cTn id="65" dur="1" fill="hold">
                                          <p:stCondLst>
                                            <p:cond delay="0"/>
                                          </p:stCondLst>
                                        </p:cTn>
                                        <p:tgtEl>
                                          <p:spTgt spid="3091"/>
                                        </p:tgtEl>
                                        <p:attrNameLst>
                                          <p:attrName>style.visibility</p:attrName>
                                        </p:attrNameLst>
                                      </p:cBhvr>
                                      <p:to>
                                        <p:strVal val="visible"/>
                                      </p:to>
                                    </p:set>
                                    <p:animEffect transition="in" filter="blinds(horizontal)">
                                      <p:cBhvr>
                                        <p:cTn id="66" dur="500"/>
                                        <p:tgtEl>
                                          <p:spTgt spid="3091"/>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3098"/>
                                        </p:tgtEl>
                                        <p:attrNameLst>
                                          <p:attrName>style.visibility</p:attrName>
                                        </p:attrNameLst>
                                      </p:cBhvr>
                                      <p:to>
                                        <p:strVal val="visible"/>
                                      </p:to>
                                    </p:set>
                                    <p:animEffect transition="in" filter="blinds(horizontal)">
                                      <p:cBhvr>
                                        <p:cTn id="69" dur="500"/>
                                        <p:tgtEl>
                                          <p:spTgt spid="3098"/>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3" presetClass="entr" presetSubtype="10" fill="hold" nodeType="clickEffect">
                                  <p:stCondLst>
                                    <p:cond delay="0"/>
                                  </p:stCondLst>
                                  <p:childTnLst>
                                    <p:set>
                                      <p:cBhvr>
                                        <p:cTn id="73" dur="1" fill="hold">
                                          <p:stCondLst>
                                            <p:cond delay="0"/>
                                          </p:stCondLst>
                                        </p:cTn>
                                        <p:tgtEl>
                                          <p:spTgt spid="3095"/>
                                        </p:tgtEl>
                                        <p:attrNameLst>
                                          <p:attrName>style.visibility</p:attrName>
                                        </p:attrNameLst>
                                      </p:cBhvr>
                                      <p:to>
                                        <p:strVal val="visible"/>
                                      </p:to>
                                    </p:set>
                                    <p:animEffect transition="in" filter="blinds(horizontal)">
                                      <p:cBhvr>
                                        <p:cTn id="74" dur="500"/>
                                        <p:tgtEl>
                                          <p:spTgt spid="3095"/>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3099"/>
                                        </p:tgtEl>
                                        <p:attrNameLst>
                                          <p:attrName>style.visibility</p:attrName>
                                        </p:attrNameLst>
                                      </p:cBhvr>
                                      <p:to>
                                        <p:strVal val="visible"/>
                                      </p:to>
                                    </p:set>
                                    <p:animEffect transition="in" filter="blinds(horizontal)">
                                      <p:cBhvr>
                                        <p:cTn id="77" dur="500"/>
                                        <p:tgtEl>
                                          <p:spTgt spid="3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85" grpId="0" animBg="1"/>
      <p:bldP spid="3086" grpId="0" animBg="1"/>
      <p:bldP spid="3087" grpId="0" animBg="1"/>
      <p:bldP spid="3088" grpId="0" animBg="1"/>
      <p:bldP spid="3089" grpId="0" animBg="1"/>
      <p:bldP spid="3096" grpId="0" animBg="1"/>
      <p:bldP spid="3097" grpId="0" animBg="1"/>
      <p:bldP spid="3098" grpId="0" animBg="1"/>
      <p:bldP spid="309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Text Box 6"/>
          <p:cNvSpPr txBox="1">
            <a:spLocks noChangeArrowheads="1"/>
          </p:cNvSpPr>
          <p:nvPr/>
        </p:nvSpPr>
        <p:spPr bwMode="auto">
          <a:xfrm>
            <a:off x="609600" y="685800"/>
            <a:ext cx="8305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spcBef>
                <a:spcPct val="50000"/>
              </a:spcBef>
            </a:pPr>
            <a:r>
              <a:rPr lang="vi-VN" sz="3200" dirty="0">
                <a:solidFill>
                  <a:srgbClr val="002060"/>
                </a:solidFill>
              </a:rPr>
              <a:t> </a:t>
            </a:r>
            <a:r>
              <a:rPr lang="vi-VN" sz="3200" dirty="0">
                <a:solidFill>
                  <a:srgbClr val="002060"/>
                </a:solidFill>
                <a:latin typeface="Times New Roman" pitchFamily="18" charset="0"/>
                <a:cs typeface="Times New Roman" pitchFamily="18" charset="0"/>
              </a:rPr>
              <a:t>Em đã dùng thuốc bao giờ chưa và dùng trong trường hợp nào?</a:t>
            </a:r>
            <a:endParaRPr lang="en-US" altLang="en-US" sz="3200" dirty="0">
              <a:solidFill>
                <a:srgbClr val="002060"/>
              </a:solidFill>
              <a:latin typeface="Times New Roman" pitchFamily="18" charset="0"/>
              <a:cs typeface="Times New Roman" pitchFamily="18" charset="0"/>
            </a:endParaRPr>
          </a:p>
        </p:txBody>
      </p:sp>
      <p:pic>
        <p:nvPicPr>
          <p:cNvPr id="13319" name="Picture 7" descr="j0240719"/>
          <p:cNvPicPr>
            <a:picLocks noChangeAspect="1" noChangeArrowheads="1"/>
          </p:cNvPicPr>
          <p:nvPr/>
        </p:nvPicPr>
        <p:blipFill>
          <a:blip r:embed="rId2" cstate="print">
            <a:lum bright="30000" contrast="18000"/>
            <a:extLst>
              <a:ext uri="{28A0092B-C50C-407E-A947-70E740481C1C}">
                <a14:useLocalDpi xmlns:a14="http://schemas.microsoft.com/office/drawing/2010/main" val="0"/>
              </a:ext>
            </a:extLst>
          </a:blip>
          <a:srcRect/>
          <a:stretch>
            <a:fillRect/>
          </a:stretch>
        </p:blipFill>
        <p:spPr bwMode="auto">
          <a:xfrm>
            <a:off x="3048001" y="2819400"/>
            <a:ext cx="231616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17826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3318"/>
                                        </p:tgtEl>
                                        <p:attrNameLst>
                                          <p:attrName>style.visibility</p:attrName>
                                        </p:attrNameLst>
                                      </p:cBhvr>
                                      <p:to>
                                        <p:strVal val="visible"/>
                                      </p:to>
                                    </p:set>
                                    <p:animEffect transition="in" filter="box(in)">
                                      <p:cBhvr>
                                        <p:cTn id="7" dur="500"/>
                                        <p:tgtEl>
                                          <p:spTgt spid="13318"/>
                                        </p:tgtEl>
                                      </p:cBhvr>
                                    </p:animEffect>
                                  </p:childTnLst>
                                </p:cTn>
                              </p:par>
                              <p:par>
                                <p:cTn id="8" presetID="3" presetClass="entr" presetSubtype="10" fill="hold" nodeType="withEffect">
                                  <p:stCondLst>
                                    <p:cond delay="0"/>
                                  </p:stCondLst>
                                  <p:childTnLst>
                                    <p:set>
                                      <p:cBhvr>
                                        <p:cTn id="9" dur="1" fill="hold">
                                          <p:stCondLst>
                                            <p:cond delay="0"/>
                                          </p:stCondLst>
                                        </p:cTn>
                                        <p:tgtEl>
                                          <p:spTgt spid="13319"/>
                                        </p:tgtEl>
                                        <p:attrNameLst>
                                          <p:attrName>style.visibility</p:attrName>
                                        </p:attrNameLst>
                                      </p:cBhvr>
                                      <p:to>
                                        <p:strVal val="visible"/>
                                      </p:to>
                                    </p:set>
                                    <p:animEffect transition="in" filter="blinds(horizontal)">
                                      <p:cBhvr>
                                        <p:cTn id="10" dur="500"/>
                                        <p:tgtEl>
                                          <p:spTgt spid="13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6"/>
          <p:cNvSpPr txBox="1">
            <a:spLocks noChangeArrowheads="1"/>
          </p:cNvSpPr>
          <p:nvPr/>
        </p:nvSpPr>
        <p:spPr bwMode="auto">
          <a:xfrm>
            <a:off x="304800" y="1676401"/>
            <a:ext cx="8610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spcBef>
                <a:spcPct val="50000"/>
              </a:spcBef>
              <a:buFontTx/>
              <a:buBlip>
                <a:blip r:embed="rId2"/>
              </a:buBlip>
            </a:pPr>
            <a:r>
              <a:rPr lang="en-US" altLang="en-US" sz="3200" dirty="0">
                <a:solidFill>
                  <a:srgbClr val="002060"/>
                </a:solidFill>
                <a:latin typeface="Times New Roman" pitchFamily="18" charset="0"/>
                <a:cs typeface="Times New Roman" pitchFamily="18" charset="0"/>
              </a:rPr>
              <a:t> </a:t>
            </a:r>
            <a:r>
              <a:rPr lang="vi-VN" sz="3200" dirty="0">
                <a:solidFill>
                  <a:srgbClr val="002060"/>
                </a:solidFill>
                <a:latin typeface="Times New Roman" pitchFamily="18" charset="0"/>
                <a:cs typeface="Times New Roman" pitchFamily="18" charset="0"/>
              </a:rPr>
              <a:t>Khi có bệnh, chúng ta cần dùng thuốc để chữa trị. Tuy nhiên nếu dùng thuốc không đúng có thể làm bệnh nặng hơn, thậm chí có thể gây chết người.</a:t>
            </a:r>
            <a:endParaRPr lang="en-US" altLang="en-US" sz="32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1051207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7" name="Picture 7" descr="nhomdo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2825" y="889001"/>
            <a:ext cx="4572000" cy="3486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8"/>
          <p:cNvSpPr txBox="1">
            <a:spLocks noChangeArrowheads="1"/>
          </p:cNvSpPr>
          <p:nvPr/>
        </p:nvSpPr>
        <p:spPr bwMode="auto">
          <a:xfrm>
            <a:off x="152400" y="5054600"/>
            <a:ext cx="8839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eaLnBrk="1" hangingPunct="1"/>
            <a:r>
              <a:rPr lang="vi-VN" sz="3200" dirty="0">
                <a:solidFill>
                  <a:srgbClr val="002060"/>
                </a:solidFill>
                <a:latin typeface="Times New Roman" pitchFamily="18" charset="0"/>
                <a:cs typeface="Times New Roman" pitchFamily="18" charset="0"/>
              </a:rPr>
              <a:t>Tìm câu trả lời tương ứng với từng câu </a:t>
            </a:r>
            <a:r>
              <a:rPr lang="vi-VN" sz="3200" dirty="0" smtClean="0">
                <a:solidFill>
                  <a:srgbClr val="002060"/>
                </a:solidFill>
                <a:latin typeface="Times New Roman" pitchFamily="18" charset="0"/>
                <a:cs typeface="Times New Roman" pitchFamily="18" charset="0"/>
              </a:rPr>
              <a:t>hỏi.</a:t>
            </a:r>
            <a:endParaRPr lang="vi-VN" sz="32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8823272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15367"/>
                                        </p:tgtEl>
                                        <p:attrNameLst>
                                          <p:attrName>style.visibility</p:attrName>
                                        </p:attrNameLst>
                                      </p:cBhvr>
                                      <p:to>
                                        <p:strVal val="visible"/>
                                      </p:to>
                                    </p:set>
                                    <p:animEffect transition="in" filter="wedge">
                                      <p:cBhvr>
                                        <p:cTn id="7" dur="5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8"/>
          <p:cNvSpPr txBox="1">
            <a:spLocks noChangeArrowheads="1"/>
          </p:cNvSpPr>
          <p:nvPr/>
        </p:nvSpPr>
        <p:spPr bwMode="auto">
          <a:xfrm>
            <a:off x="457200" y="5181600"/>
            <a:ext cx="2362200" cy="1015663"/>
          </a:xfrm>
          <a:prstGeom prst="rect">
            <a:avLst/>
          </a:prstGeom>
          <a:solidFill>
            <a:srgbClr val="CC99FF">
              <a:alpha val="52940"/>
            </a:srgbClr>
          </a:solidFill>
          <a:ln w="9525">
            <a:solidFill>
              <a:srgbClr val="FF0000"/>
            </a:solidFill>
            <a:miter lim="800000"/>
            <a:headEnd/>
            <a:tailEnd/>
          </a:ln>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sz="2000" b="1">
                <a:latin typeface="Times New Roman" pitchFamily="18" charset="0"/>
                <a:cs typeface="Times New Roman" pitchFamily="18" charset="0"/>
              </a:rPr>
              <a:t>4. Khi mua thuốc chúng ta cần lưu ý gì ?</a:t>
            </a:r>
          </a:p>
        </p:txBody>
      </p:sp>
      <p:sp>
        <p:nvSpPr>
          <p:cNvPr id="10243" name="Text Box 17"/>
          <p:cNvSpPr txBox="1">
            <a:spLocks noChangeArrowheads="1"/>
          </p:cNvSpPr>
          <p:nvPr/>
        </p:nvSpPr>
        <p:spPr bwMode="auto">
          <a:xfrm>
            <a:off x="471488" y="3119967"/>
            <a:ext cx="2362200" cy="1323439"/>
          </a:xfrm>
          <a:prstGeom prst="rect">
            <a:avLst/>
          </a:prstGeom>
          <a:solidFill>
            <a:srgbClr val="CC99FF">
              <a:alpha val="52940"/>
            </a:srgbClr>
          </a:solidFill>
          <a:ln w="9525">
            <a:solidFill>
              <a:srgbClr val="FF0000"/>
            </a:solidFill>
            <a:miter lim="800000"/>
            <a:headEnd/>
            <a:tailEnd/>
          </a:ln>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sz="2000" b="1" dirty="0">
                <a:latin typeface="Times New Roman" pitchFamily="18" charset="0"/>
                <a:cs typeface="Times New Roman" pitchFamily="18" charset="0"/>
              </a:rPr>
              <a:t>3. Khi phải dùng thuốc đặc biệt là thuốc kháng sinh ta phải làm g</a:t>
            </a:r>
            <a:r>
              <a:rPr lang="en-US" sz="2000" b="1" dirty="0">
                <a:latin typeface="Times New Roman" pitchFamily="18" charset="0"/>
                <a:cs typeface="Times New Roman" pitchFamily="18" charset="0"/>
              </a:rPr>
              <a:t>ì</a:t>
            </a:r>
            <a:r>
              <a:rPr lang="vi-VN" sz="2000" b="1" dirty="0">
                <a:latin typeface="Times New Roman" pitchFamily="18" charset="0"/>
                <a:cs typeface="Times New Roman" pitchFamily="18" charset="0"/>
              </a:rPr>
              <a:t>?</a:t>
            </a:r>
          </a:p>
        </p:txBody>
      </p:sp>
      <p:sp>
        <p:nvSpPr>
          <p:cNvPr id="10244" name="Text Box 16"/>
          <p:cNvSpPr txBox="1">
            <a:spLocks noChangeArrowheads="1"/>
          </p:cNvSpPr>
          <p:nvPr/>
        </p:nvSpPr>
        <p:spPr bwMode="auto">
          <a:xfrm>
            <a:off x="457200" y="1530351"/>
            <a:ext cx="2362200" cy="1015663"/>
          </a:xfrm>
          <a:prstGeom prst="rect">
            <a:avLst/>
          </a:prstGeom>
          <a:solidFill>
            <a:srgbClr val="CC99FF">
              <a:alpha val="52940"/>
            </a:srgbClr>
          </a:solidFill>
          <a:ln w="9525">
            <a:solidFill>
              <a:srgbClr val="FF0000"/>
            </a:solidFill>
            <a:miter lim="800000"/>
            <a:headEnd/>
            <a:tailEnd/>
          </a:ln>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sz="2000" b="1" dirty="0">
                <a:latin typeface="Times New Roman" pitchFamily="18" charset="0"/>
                <a:cs typeface="Times New Roman" pitchFamily="18" charset="0"/>
              </a:rPr>
              <a:t>2. Sử dụng thuốc sai nguy hiểm như thế nào ?</a:t>
            </a:r>
          </a:p>
        </p:txBody>
      </p:sp>
      <p:sp>
        <p:nvSpPr>
          <p:cNvPr id="10245" name="Text Box 15"/>
          <p:cNvSpPr txBox="1">
            <a:spLocks noChangeArrowheads="1"/>
          </p:cNvSpPr>
          <p:nvPr/>
        </p:nvSpPr>
        <p:spPr bwMode="auto">
          <a:xfrm>
            <a:off x="471488" y="351368"/>
            <a:ext cx="2362200" cy="707886"/>
          </a:xfrm>
          <a:prstGeom prst="rect">
            <a:avLst/>
          </a:prstGeom>
          <a:solidFill>
            <a:srgbClr val="CC99FF">
              <a:alpha val="52940"/>
            </a:srgbClr>
          </a:solidFill>
          <a:ln w="9525">
            <a:solidFill>
              <a:srgbClr val="FF0000"/>
            </a:solidFill>
            <a:miter lim="800000"/>
            <a:headEnd/>
            <a:tailEnd/>
          </a:ln>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en-US" sz="2000" b="1" dirty="0">
                <a:latin typeface="Times New Roman" pitchFamily="18" charset="0"/>
                <a:cs typeface="Times New Roman" pitchFamily="18" charset="0"/>
              </a:rPr>
              <a:t>1. </a:t>
            </a:r>
            <a:r>
              <a:rPr lang="en-US" sz="2000" b="1" dirty="0" err="1">
                <a:latin typeface="Times New Roman" pitchFamily="18" charset="0"/>
                <a:cs typeface="Times New Roman" pitchFamily="18" charset="0"/>
              </a:rPr>
              <a:t>Chỉ</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nên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dùng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thuốc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nào</a:t>
            </a:r>
            <a:r>
              <a:rPr lang="en-US" sz="2000" b="1" dirty="0">
                <a:latin typeface="Times New Roman" pitchFamily="18" charset="0"/>
                <a:cs typeface="Times New Roman" pitchFamily="18" charset="0"/>
              </a:rPr>
              <a:t> ?</a:t>
            </a:r>
          </a:p>
        </p:txBody>
      </p:sp>
      <p:sp>
        <p:nvSpPr>
          <p:cNvPr id="10250" name="Text Box 19"/>
          <p:cNvSpPr txBox="1">
            <a:spLocks noChangeArrowheads="1"/>
          </p:cNvSpPr>
          <p:nvPr/>
        </p:nvSpPr>
        <p:spPr bwMode="auto">
          <a:xfrm>
            <a:off x="3584575" y="152400"/>
            <a:ext cx="5254625" cy="1631216"/>
          </a:xfrm>
          <a:prstGeom prst="rect">
            <a:avLst/>
          </a:prstGeom>
          <a:solidFill>
            <a:srgbClr val="00FFFF">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sz="2000" b="1" dirty="0">
                <a:latin typeface="Times New Roman" pitchFamily="18" charset="0"/>
                <a:cs typeface="Times New Roman" pitchFamily="18" charset="0"/>
              </a:rPr>
              <a:t>a/- Tuân theo sự chỉ định của bác sĩ ;</a:t>
            </a:r>
          </a:p>
          <a:p>
            <a:pPr algn="just" eaLnBrk="1" hangingPunct="1"/>
            <a:r>
              <a:rPr lang="vi-VN" sz="2000" b="1" dirty="0">
                <a:latin typeface="Times New Roman" pitchFamily="18" charset="0"/>
                <a:cs typeface="Times New Roman" pitchFamily="18" charset="0"/>
              </a:rPr>
              <a:t> </a:t>
            </a:r>
            <a:r>
              <a:rPr lang="en-US" sz="2000" b="1" dirty="0" smtClean="0">
                <a:latin typeface="Times New Roman" pitchFamily="18" charset="0"/>
                <a:cs typeface="Times New Roman" pitchFamily="18" charset="0"/>
              </a:rPr>
              <a:t>  </a:t>
            </a:r>
            <a:r>
              <a:rPr lang="vi-VN" sz="2000" b="1" dirty="0" smtClean="0">
                <a:latin typeface="Times New Roman" pitchFamily="18" charset="0"/>
                <a:cs typeface="Times New Roman" pitchFamily="18" charset="0"/>
              </a:rPr>
              <a:t>- </a:t>
            </a:r>
            <a:r>
              <a:rPr lang="vi-VN" sz="2000" b="1" dirty="0">
                <a:latin typeface="Times New Roman" pitchFamily="18" charset="0"/>
                <a:cs typeface="Times New Roman" pitchFamily="18" charset="0"/>
              </a:rPr>
              <a:t>Phải biết tất cả những rủi ro khi sử dụng thuốc đó;</a:t>
            </a:r>
          </a:p>
          <a:p>
            <a:pPr algn="just" eaLnBrk="1" hangingPunct="1"/>
            <a:r>
              <a:rPr lang="en-US" sz="2000" b="1" dirty="0">
                <a:latin typeface="Times New Roman" pitchFamily="18" charset="0"/>
                <a:cs typeface="Times New Roman" pitchFamily="18" charset="0"/>
              </a:rPr>
              <a:t> </a:t>
            </a:r>
            <a:r>
              <a:rPr lang="en-US" sz="2000" b="1" dirty="0" smtClean="0">
                <a:latin typeface="Times New Roman" pitchFamily="18" charset="0"/>
                <a:cs typeface="Times New Roman" pitchFamily="18" charset="0"/>
              </a:rPr>
              <a:t>  - </a:t>
            </a:r>
            <a:r>
              <a:rPr lang="en-US" sz="2000" b="1" dirty="0" err="1">
                <a:latin typeface="Times New Roman" pitchFamily="18" charset="0"/>
                <a:cs typeface="Times New Roman" pitchFamily="18" charset="0"/>
              </a:rPr>
              <a:t>Phải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ngừng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thuốc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nếu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bệnh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nhân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không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giảm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hoặc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bị</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dị</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ứng</a:t>
            </a:r>
            <a:endParaRPr lang="en-US" sz="2000" b="1" dirty="0">
              <a:latin typeface="Times New Roman" pitchFamily="18" charset="0"/>
              <a:cs typeface="Times New Roman" pitchFamily="18" charset="0"/>
            </a:endParaRPr>
          </a:p>
        </p:txBody>
      </p:sp>
      <p:sp>
        <p:nvSpPr>
          <p:cNvPr id="10251" name="Text Box 20"/>
          <p:cNvSpPr txBox="1">
            <a:spLocks noChangeArrowheads="1"/>
          </p:cNvSpPr>
          <p:nvPr/>
        </p:nvSpPr>
        <p:spPr bwMode="auto">
          <a:xfrm>
            <a:off x="3657600" y="2182285"/>
            <a:ext cx="5181600" cy="1015663"/>
          </a:xfrm>
          <a:prstGeom prst="rect">
            <a:avLst/>
          </a:prstGeom>
          <a:solidFill>
            <a:srgbClr val="00FFFF">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sz="2000" b="1" dirty="0">
                <a:latin typeface="Times New Roman" pitchFamily="18" charset="0"/>
                <a:cs typeface="Times New Roman" pitchFamily="18" charset="0"/>
              </a:rPr>
              <a:t>b/- Đọc kỹ thông tin in trên vỏ đựng và bản hướng dẫn kèm theo để biết hạn sử dụng, nơi sản xuất, tác dụng và cách sử dụng.</a:t>
            </a:r>
          </a:p>
        </p:txBody>
      </p:sp>
      <p:sp>
        <p:nvSpPr>
          <p:cNvPr id="10252" name="Text Box 21"/>
          <p:cNvSpPr txBox="1">
            <a:spLocks noChangeArrowheads="1"/>
          </p:cNvSpPr>
          <p:nvPr/>
        </p:nvSpPr>
        <p:spPr bwMode="auto">
          <a:xfrm>
            <a:off x="3657600" y="5029200"/>
            <a:ext cx="5181600" cy="1631216"/>
          </a:xfrm>
          <a:prstGeom prst="rect">
            <a:avLst/>
          </a:prstGeom>
          <a:solidFill>
            <a:srgbClr val="00FFFF">
              <a:alpha val="4901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en-US" sz="2000" b="1" dirty="0">
                <a:latin typeface="Times New Roman" pitchFamily="18" charset="0"/>
                <a:cs typeface="Times New Roman" pitchFamily="18" charset="0"/>
              </a:rPr>
              <a:t>d/ - </a:t>
            </a:r>
            <a:r>
              <a:rPr lang="en-US" sz="2000" b="1" dirty="0" err="1">
                <a:latin typeface="Times New Roman" pitchFamily="18" charset="0"/>
                <a:cs typeface="Times New Roman" pitchFamily="18" charset="0"/>
              </a:rPr>
              <a:t>Khi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thật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sự</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cần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thiết</a:t>
            </a:r>
            <a:r>
              <a:rPr lang="en-US" sz="2000" b="1" dirty="0">
                <a:latin typeface="Times New Roman" pitchFamily="18" charset="0"/>
                <a:cs typeface="Times New Roman" pitchFamily="18" charset="0"/>
              </a:rPr>
              <a:t> ;</a:t>
            </a:r>
          </a:p>
          <a:p>
            <a:pPr algn="just" eaLnBrk="1" hangingPunct="1"/>
            <a:r>
              <a:rPr lang="vi-VN" sz="2000" b="1" dirty="0">
                <a:latin typeface="Times New Roman" pitchFamily="18" charset="0"/>
                <a:cs typeface="Times New Roman" pitchFamily="18" charset="0"/>
              </a:rPr>
              <a:t>   </a:t>
            </a:r>
            <a:r>
              <a:rPr lang="en-US" sz="2000" b="1" dirty="0" smtClean="0">
                <a:latin typeface="Times New Roman" pitchFamily="18" charset="0"/>
                <a:cs typeface="Times New Roman" pitchFamily="18" charset="0"/>
              </a:rPr>
              <a:t> </a:t>
            </a:r>
            <a:r>
              <a:rPr lang="vi-VN" sz="2000" b="1" dirty="0" smtClean="0">
                <a:latin typeface="Times New Roman" pitchFamily="18" charset="0"/>
                <a:cs typeface="Times New Roman" pitchFamily="18" charset="0"/>
              </a:rPr>
              <a:t> </a:t>
            </a:r>
            <a:r>
              <a:rPr lang="vi-VN" sz="2000" b="1" dirty="0">
                <a:latin typeface="Times New Roman" pitchFamily="18" charset="0"/>
                <a:cs typeface="Times New Roman" pitchFamily="18" charset="0"/>
              </a:rPr>
              <a:t>- Khi biét chắc cách dùng , liều lượng dùng;</a:t>
            </a:r>
          </a:p>
          <a:p>
            <a:pPr algn="just" eaLnBrk="1" hangingPunct="1"/>
            <a:r>
              <a:rPr lang="vi-VN" sz="2000" b="1" dirty="0">
                <a:latin typeface="Times New Roman" pitchFamily="18" charset="0"/>
                <a:cs typeface="Times New Roman" pitchFamily="18" charset="0"/>
              </a:rPr>
              <a:t>  </a:t>
            </a:r>
            <a:r>
              <a:rPr lang="en-US" sz="2000" b="1" dirty="0" smtClean="0">
                <a:latin typeface="Times New Roman" pitchFamily="18" charset="0"/>
                <a:cs typeface="Times New Roman" pitchFamily="18" charset="0"/>
              </a:rPr>
              <a:t>  </a:t>
            </a:r>
            <a:r>
              <a:rPr lang="vi-VN" sz="2000" b="1" dirty="0" smtClean="0">
                <a:latin typeface="Times New Roman" pitchFamily="18" charset="0"/>
                <a:cs typeface="Times New Roman" pitchFamily="18" charset="0"/>
              </a:rPr>
              <a:t> </a:t>
            </a:r>
            <a:r>
              <a:rPr lang="vi-VN" sz="2000" b="1" dirty="0">
                <a:latin typeface="Times New Roman" pitchFamily="18" charset="0"/>
                <a:cs typeface="Times New Roman" pitchFamily="18" charset="0"/>
              </a:rPr>
              <a:t>- Khi biết nơi sản xuất, hạn sử dụng và tác dụng phụ của thuốc nếu có</a:t>
            </a:r>
          </a:p>
        </p:txBody>
      </p:sp>
      <p:sp>
        <p:nvSpPr>
          <p:cNvPr id="10253" name="Text Box 22"/>
          <p:cNvSpPr txBox="1">
            <a:spLocks noChangeArrowheads="1"/>
          </p:cNvSpPr>
          <p:nvPr/>
        </p:nvSpPr>
        <p:spPr bwMode="auto">
          <a:xfrm>
            <a:off x="3657600" y="3640667"/>
            <a:ext cx="5181600" cy="707886"/>
          </a:xfrm>
          <a:prstGeom prst="rect">
            <a:avLst/>
          </a:prstGeom>
          <a:solidFill>
            <a:srgbClr val="00FFFF">
              <a:alpha val="49019"/>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1" hangingPunct="1"/>
            <a:r>
              <a:rPr lang="vi-VN" sz="2000" b="1" dirty="0">
                <a:latin typeface="Times New Roman" pitchFamily="18" charset="0"/>
                <a:cs typeface="Times New Roman" pitchFamily="18" charset="0"/>
              </a:rPr>
              <a:t>c/- Không chữa đưược bệnh, ngược lại làm cho bệnh nặng hơn hoặc dẫn đến chết</a:t>
            </a:r>
          </a:p>
        </p:txBody>
      </p:sp>
    </p:spTree>
    <p:extLst>
      <p:ext uri="{BB962C8B-B14F-4D97-AF65-F5344CB8AC3E}">
        <p14:creationId xmlns:p14="http://schemas.microsoft.com/office/powerpoint/2010/main" val="321042716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10.0&quot;&gt;&lt;object type=&quot;1&quot; unique_id=&quot;10001&quot;&gt;&lt;object type=&quot;2&quot; unique_id=&quot;31477&quot;&gt;&lt;object type=&quot;3&quot; unique_id=&quot;31479&quot;&gt;&lt;property id=&quot;20148&quot; value=&quot;5&quot;/&gt;&lt;property id=&quot;20300&quot; value=&quot;Slide 2&quot;/&gt;&lt;property id=&quot;20307&quot; value=&quot;258&quot;/&gt;&lt;/object&gt;&lt;object type=&quot;3&quot; unique_id=&quot;31480&quot;&gt;&lt;property id=&quot;20148&quot; value=&quot;5&quot;/&gt;&lt;property id=&quot;20300&quot; value=&quot;Slide 3&quot;/&gt;&lt;property id=&quot;20307&quot; value=&quot;259&quot;/&gt;&lt;/object&gt;&lt;object type=&quot;3&quot; unique_id=&quot;31481&quot;&gt;&lt;property id=&quot;20148&quot; value=&quot;5&quot;/&gt;&lt;property id=&quot;20300&quot; value=&quot;Slide 4&quot;/&gt;&lt;property id=&quot;20307&quot; value=&quot;260&quot;/&gt;&lt;/object&gt;&lt;object type=&quot;3&quot; unique_id=&quot;31482&quot;&gt;&lt;property id=&quot;20148&quot; value=&quot;5&quot;/&gt;&lt;property id=&quot;20300&quot; value=&quot;Slide 5&quot;/&gt;&lt;property id=&quot;20307&quot; value=&quot;261&quot;/&gt;&lt;/object&gt;&lt;object type=&quot;3&quot; unique_id=&quot;31483&quot;&gt;&lt;property id=&quot;20148&quot; value=&quot;5&quot;/&gt;&lt;property id=&quot;20300&quot; value=&quot;Slide 6&quot;/&gt;&lt;property id=&quot;20307&quot; value=&quot;262&quot;/&gt;&lt;/object&gt;&lt;object type=&quot;3&quot; unique_id=&quot;31484&quot;&gt;&lt;property id=&quot;20148&quot; value=&quot;5&quot;/&gt;&lt;property id=&quot;20300&quot; value=&quot;Slide 7&quot;/&gt;&lt;property id=&quot;20307&quot; value=&quot;263&quot;/&gt;&lt;/object&gt;&lt;object type=&quot;3&quot; unique_id=&quot;31485&quot;&gt;&lt;property id=&quot;20148&quot; value=&quot;5&quot;/&gt;&lt;property id=&quot;20300&quot; value=&quot;Slide 8&quot;/&gt;&lt;property id=&quot;20307&quot; value=&quot;264&quot;/&gt;&lt;/object&gt;&lt;object type=&quot;3&quot; unique_id=&quot;31486&quot;&gt;&lt;property id=&quot;20148&quot; value=&quot;5&quot;/&gt;&lt;property id=&quot;20300&quot; value=&quot;Slide 9&quot;/&gt;&lt;property id=&quot;20307&quot; value=&quot;265&quot;/&gt;&lt;/object&gt;&lt;object type=&quot;3&quot; unique_id=&quot;31487&quot;&gt;&lt;property id=&quot;20148&quot; value=&quot;5&quot;/&gt;&lt;property id=&quot;20300&quot; value=&quot;Slide 11&quot;/&gt;&lt;property id=&quot;20307&quot; value=&quot;266&quot;/&gt;&lt;/object&gt;&lt;object type=&quot;3&quot; unique_id=&quot;31488&quot;&gt;&lt;property id=&quot;20148&quot; value=&quot;5&quot;/&gt;&lt;property id=&quot;20300&quot; value=&quot;Slide 12&quot;/&gt;&lt;property id=&quot;20307&quot; value=&quot;267&quot;/&gt;&lt;/object&gt;&lt;object type=&quot;3&quot; unique_id=&quot;31489&quot;&gt;&lt;property id=&quot;20148&quot; value=&quot;5&quot;/&gt;&lt;property id=&quot;20300&quot; value=&quot;Slide 13&quot;/&gt;&lt;property id=&quot;20307&quot; value=&quot;268&quot;/&gt;&lt;/object&gt;&lt;object type=&quot;3&quot; unique_id=&quot;31490&quot;&gt;&lt;property id=&quot;20148&quot; value=&quot;5&quot;/&gt;&lt;property id=&quot;20300&quot; value=&quot;Slide 14 - &amp;quot;Bác sĩ chỉ dẫn&amp;quot;&quot;/&gt;&lt;property id=&quot;20307&quot; value=&quot;269&quot;/&gt;&lt;/object&gt;&lt;object type=&quot;3&quot; unique_id=&quot;31707&quot;&gt;&lt;property id=&quot;20148&quot; value=&quot;5&quot;/&gt;&lt;property id=&quot;20300&quot; value=&quot;Slide 1&quot;/&gt;&lt;property id=&quot;20307&quot; value=&quot;270&quot;/&gt;&lt;/object&gt;&lt;object type=&quot;3&quot; unique_id=&quot;31708&quot;&gt;&lt;property id=&quot;20148&quot; value=&quot;5&quot;/&gt;&lt;property id=&quot;20300&quot; value=&quot;Slide 10&quot;/&gt;&lt;property id=&quot;20307&quot; value=&quot;272&quot;/&gt;&lt;/object&gt;&lt;object type=&quot;3&quot; unique_id=&quot;31709&quot;&gt;&lt;property id=&quot;20148&quot; value=&quot;5&quot;/&gt;&lt;property id=&quot;20300&quot; value=&quot;Slide 15&quot;/&gt;&lt;property id=&quot;20307&quot; value=&quot;271&quot;/&gt;&lt;/object&gt;&lt;/object&gt;&lt;object type=&quot;8&quot; unique_id=&quot;31505&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976</Words>
  <Application>Microsoft Office PowerPoint</Application>
  <PresentationFormat>On-screen Show (4:3)</PresentationFormat>
  <Paragraphs>76</Paragraphs>
  <Slides>15</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.VnTime</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Bác sĩ chỉ dẫn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THAMB</dc:creator>
  <cp:lastModifiedBy>LaptopDT</cp:lastModifiedBy>
  <cp:revision>9</cp:revision>
  <dcterms:created xsi:type="dcterms:W3CDTF">2018-10-03T06:32:44Z</dcterms:created>
  <dcterms:modified xsi:type="dcterms:W3CDTF">2021-10-07T12:54:09Z</dcterms:modified>
</cp:coreProperties>
</file>