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5" r:id="rId2"/>
    <p:sldId id="258" r:id="rId3"/>
    <p:sldId id="259" r:id="rId4"/>
    <p:sldId id="260" r:id="rId5"/>
    <p:sldId id="261" r:id="rId6"/>
    <p:sldId id="262" r:id="rId7"/>
    <p:sldId id="263" r:id="rId8"/>
  </p:sldIdLst>
  <p:sldSz cx="9144000" cy="6858000" type="screen4x3"/>
  <p:notesSz cx="6858000" cy="91440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BA902E-FE89-41AD-B117-223425A73080}" type="datetimeFigureOut">
              <a:rPr lang="en-US" smtClean="0"/>
              <a:pPr/>
              <a:t>3/2/2018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0A57C3-D659-4362-A4EF-52554338D5B0}" type="slidenum">
              <a:rPr lang="en-US" smtClean="0"/>
              <a:pPr/>
              <a:t>‹#›</a:t>
            </a:fld>
            <a:endParaRPr lang="en-US"/>
          </a:p>
        </p:txBody>
      </p:sp>
    </p:spTree>
    <p:extLst>
      <p:ext uri="{BB962C8B-B14F-4D97-AF65-F5344CB8AC3E}">
        <p14:creationId xmlns:p14="http://schemas.microsoft.com/office/powerpoint/2010/main" val="4497724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62C542-53FA-4E73-BCF1-F80905A07D4A}" type="slidenum">
              <a:rPr lang="en-US"/>
              <a:pPr/>
              <a:t>3</a:t>
            </a:fld>
            <a:endParaRPr lang="en-US"/>
          </a:p>
        </p:txBody>
      </p:sp>
      <p:sp>
        <p:nvSpPr>
          <p:cNvPr id="14338" name="Rectangle 2"/>
          <p:cNvSpPr>
            <a:spLocks noGrp="1" noRot="1" noChangeAspect="1" noChangeArrowheads="1" noTextEdit="1"/>
          </p:cNvSpPr>
          <p:nvPr>
            <p:ph type="sldImg"/>
          </p:nvPr>
        </p:nvSpPr>
        <p:spPr>
          <a:ln/>
        </p:spPr>
      </p:sp>
      <p:sp>
        <p:nvSpPr>
          <p:cNvPr id="143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B9AFCF-ED93-492A-83FE-782A00D1E224}" type="slidenum">
              <a:rPr lang="en-US"/>
              <a:pPr/>
              <a:t>4</a:t>
            </a:fld>
            <a:endParaRPr lang="en-US"/>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C4C01A-8CF7-40BE-80B3-10CD1FA1B933}" type="slidenum">
              <a:rPr lang="en-US"/>
              <a:pPr/>
              <a:t>5</a:t>
            </a:fld>
            <a:endParaRPr lang="en-US"/>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05A144-2488-4DC0-B3DD-F0879894AD58}" type="slidenum">
              <a:rPr lang="en-US"/>
              <a:pPr/>
              <a:t>6</a:t>
            </a:fld>
            <a:endParaRPr lang="en-US"/>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C8B29BE-27EE-4238-9D04-9708BBDA58B9}" type="slidenum">
              <a:rPr lang="en-US"/>
              <a:pPr/>
              <a:t>7</a:t>
            </a:fld>
            <a:endParaRPr lang="en-US"/>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9E6D4A0-6748-462B-9D59-4278A094E861}" type="datetimeFigureOut">
              <a:rPr lang="en-US" smtClean="0"/>
              <a:pPr/>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39368-C167-44DB-8211-0709C541D6EF}"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E6D4A0-6748-462B-9D59-4278A094E861}" type="datetimeFigureOut">
              <a:rPr lang="en-US" smtClean="0"/>
              <a:pPr/>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39368-C167-44DB-8211-0709C541D6E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E6D4A0-6748-462B-9D59-4278A094E861}" type="datetimeFigureOut">
              <a:rPr lang="en-US" smtClean="0"/>
              <a:pPr/>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39368-C167-44DB-8211-0709C541D6E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E6D4A0-6748-462B-9D59-4278A094E861}" type="datetimeFigureOut">
              <a:rPr lang="en-US" smtClean="0"/>
              <a:pPr/>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39368-C167-44DB-8211-0709C541D6EF}"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E6D4A0-6748-462B-9D59-4278A094E861}" type="datetimeFigureOut">
              <a:rPr lang="en-US" smtClean="0"/>
              <a:pPr/>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39368-C167-44DB-8211-0709C541D6E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9E6D4A0-6748-462B-9D59-4278A094E861}" type="datetimeFigureOut">
              <a:rPr lang="en-US" smtClean="0"/>
              <a:pPr/>
              <a:t>3/2/2018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339368-C167-44DB-8211-0709C541D6E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9E6D4A0-6748-462B-9D59-4278A094E861}" type="datetimeFigureOut">
              <a:rPr lang="en-US" smtClean="0"/>
              <a:pPr/>
              <a:t>3/2/2018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339368-C167-44DB-8211-0709C541D6E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9E6D4A0-6748-462B-9D59-4278A094E861}" type="datetimeFigureOut">
              <a:rPr lang="en-US" smtClean="0"/>
              <a:pPr/>
              <a:t>3/2/2018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339368-C167-44DB-8211-0709C541D6E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E6D4A0-6748-462B-9D59-4278A094E861}" type="datetimeFigureOut">
              <a:rPr lang="en-US" smtClean="0"/>
              <a:pPr/>
              <a:t>3/2/2018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339368-C167-44DB-8211-0709C541D6EF}"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9E6D4A0-6748-462B-9D59-4278A094E861}" type="datetimeFigureOut">
              <a:rPr lang="en-US" smtClean="0"/>
              <a:pPr/>
              <a:t>3/2/2018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339368-C167-44DB-8211-0709C541D6E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9E6D4A0-6748-462B-9D59-4278A094E861}" type="datetimeFigureOut">
              <a:rPr lang="en-US" smtClean="0"/>
              <a:pPr/>
              <a:t>3/2/2018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339368-C167-44DB-8211-0709C541D6E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E6D4A0-6748-462B-9D59-4278A094E861}" type="datetimeFigureOut">
              <a:rPr lang="en-US" smtClean="0"/>
              <a:pPr/>
              <a:t>3/2/2018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339368-C167-44DB-8211-0709C541D6E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WordArt 3"/>
          <p:cNvSpPr>
            <a:spLocks noChangeArrowheads="1" noChangeShapeType="1" noTextEdit="1"/>
          </p:cNvSpPr>
          <p:nvPr/>
        </p:nvSpPr>
        <p:spPr bwMode="auto">
          <a:xfrm>
            <a:off x="152400" y="1371600"/>
            <a:ext cx="3733800" cy="2362200"/>
          </a:xfrm>
          <a:prstGeom prst="rect">
            <a:avLst/>
          </a:prstGeom>
        </p:spPr>
        <p:txBody>
          <a:bodyPr wrap="none" fromWordArt="1">
            <a:prstTxWarp prst="textWave2">
              <a:avLst>
                <a:gd name="adj1" fmla="val 13005"/>
                <a:gd name="adj2" fmla="val 0"/>
              </a:avLst>
            </a:prstTxWarp>
          </a:bodyPr>
          <a:lstStyle/>
          <a:p>
            <a:pPr algn="ctr"/>
            <a:endParaRPr lang="en-US" sz="3600" kern="10">
              <a:ln w="9525">
                <a:solidFill>
                  <a:srgbClr val="00FF00"/>
                </a:solidFill>
                <a:round/>
                <a:headEnd/>
                <a:tailEnd/>
              </a:ln>
              <a:gradFill rotWithShape="1">
                <a:gsLst>
                  <a:gs pos="0">
                    <a:schemeClr val="folHlink"/>
                  </a:gs>
                  <a:gs pos="100000">
                    <a:srgbClr val="0000FF"/>
                  </a:gs>
                </a:gsLst>
                <a:lin ang="5400000" scaled="1"/>
              </a:gradFill>
              <a:latin typeface=".VnTimeH"/>
            </a:endParaRPr>
          </a:p>
        </p:txBody>
      </p:sp>
      <p:sp>
        <p:nvSpPr>
          <p:cNvPr id="10" name="Rectangle 4"/>
          <p:cNvSpPr>
            <a:spLocks noChangeArrowheads="1"/>
          </p:cNvSpPr>
          <p:nvPr/>
        </p:nvSpPr>
        <p:spPr bwMode="auto">
          <a:xfrm>
            <a:off x="0" y="2590800"/>
            <a:ext cx="9144000" cy="1905000"/>
          </a:xfrm>
          <a:prstGeom prst="rect">
            <a:avLst/>
          </a:prstGeom>
          <a:noFill/>
          <a:ln w="9525">
            <a:noFill/>
            <a:miter lim="800000"/>
            <a:headEnd/>
            <a:tailEnd/>
          </a:ln>
          <a:effectLst>
            <a:outerShdw dist="40161" dir="20493903" algn="ctr" rotWithShape="0">
              <a:srgbClr val="FFFF00"/>
            </a:outerShdw>
          </a:effectLst>
        </p:spPr>
        <p:txBody>
          <a:bodyPr/>
          <a:lstStyle/>
          <a:p>
            <a:pPr algn="ctr">
              <a:lnSpc>
                <a:spcPct val="90000"/>
              </a:lnSpc>
              <a:spcBef>
                <a:spcPct val="20000"/>
              </a:spcBef>
              <a:defRPr/>
            </a:pPr>
            <a:r>
              <a:rPr lang="en-US" sz="4000" b="1">
                <a:solidFill>
                  <a:srgbClr val="0070C0"/>
                </a:solidFill>
                <a:latin typeface="Times New Roman" pitchFamily="18" charset="0"/>
                <a:cs typeface="Times New Roman" pitchFamily="18" charset="0"/>
              </a:rPr>
              <a:t>PHÂN MÔN: TẬP ĐỌC</a:t>
            </a:r>
            <a:endParaRPr lang="en-US" sz="4000" b="1" dirty="0">
              <a:solidFill>
                <a:srgbClr val="0070C0"/>
              </a:solidFill>
              <a:latin typeface="Times New Roman" pitchFamily="18" charset="0"/>
              <a:cs typeface="Times New Roman" pitchFamily="18" charset="0"/>
            </a:endParaRPr>
          </a:p>
          <a:p>
            <a:pPr algn="ctr">
              <a:lnSpc>
                <a:spcPct val="90000"/>
              </a:lnSpc>
              <a:spcBef>
                <a:spcPct val="20000"/>
              </a:spcBef>
              <a:defRPr/>
            </a:pPr>
            <a:endParaRPr lang="en-US" sz="4000" b="1">
              <a:solidFill>
                <a:srgbClr val="0070C0"/>
              </a:solidFill>
              <a:latin typeface="Times New Roman" pitchFamily="18" charset="0"/>
              <a:cs typeface="Times New Roman" pitchFamily="18" charset="0"/>
            </a:endParaRPr>
          </a:p>
          <a:p>
            <a:pPr algn="ctr">
              <a:lnSpc>
                <a:spcPct val="90000"/>
              </a:lnSpc>
              <a:spcBef>
                <a:spcPct val="20000"/>
              </a:spcBef>
              <a:defRPr/>
            </a:pPr>
            <a:r>
              <a:rPr lang="en-US" sz="4000" b="1">
                <a:solidFill>
                  <a:srgbClr val="0070C0"/>
                </a:solidFill>
                <a:latin typeface="Times New Roman" pitchFamily="18" charset="0"/>
                <a:cs typeface="Times New Roman" pitchFamily="18" charset="0"/>
              </a:rPr>
              <a:t>LỚP: 2</a:t>
            </a:r>
            <a:endParaRPr lang="en-US" sz="4000" b="1" dirty="0">
              <a:solidFill>
                <a:srgbClr val="0070C0"/>
              </a:solidFill>
              <a:latin typeface="Times New Roman" pitchFamily="18" charset="0"/>
              <a:cs typeface="Times New Roman" pitchFamily="18" charset="0"/>
            </a:endParaRPr>
          </a:p>
        </p:txBody>
      </p:sp>
      <p:sp>
        <p:nvSpPr>
          <p:cNvPr id="144" name="TextBox 143"/>
          <p:cNvSpPr txBox="1"/>
          <p:nvPr/>
        </p:nvSpPr>
        <p:spPr>
          <a:xfrm>
            <a:off x="0" y="152400"/>
            <a:ext cx="9144000" cy="1384995"/>
          </a:xfrm>
          <a:prstGeom prst="rect">
            <a:avLst/>
          </a:prstGeom>
          <a:noFill/>
        </p:spPr>
        <p:txBody>
          <a:bodyPr wrap="square" rtlCol="0">
            <a:spAutoFit/>
          </a:bodyPr>
          <a:lstStyle/>
          <a:p>
            <a:pPr>
              <a:lnSpc>
                <a:spcPct val="150000"/>
              </a:lnSpc>
            </a:pPr>
            <a:r>
              <a:rPr lang="en-US" sz="2800" b="1">
                <a:solidFill>
                  <a:srgbClr val="FF0000"/>
                </a:solidFill>
                <a:latin typeface="Times New Roman" pitchFamily="18" charset="0"/>
                <a:cs typeface="Times New Roman" pitchFamily="18" charset="0"/>
              </a:rPr>
              <a:t>PHÒNG GIÁO DỤC VÀ ĐÀO TẠO QUẬN LONG BIÊN</a:t>
            </a:r>
          </a:p>
          <a:p>
            <a:pPr algn="ctr">
              <a:lnSpc>
                <a:spcPct val="150000"/>
              </a:lnSpc>
            </a:pPr>
            <a:r>
              <a:rPr lang="en-US" sz="2800" b="1">
                <a:solidFill>
                  <a:srgbClr val="FF0000"/>
                </a:solidFill>
                <a:latin typeface="Times New Roman" pitchFamily="18" charset="0"/>
                <a:cs typeface="Times New Roman" pitchFamily="18" charset="0"/>
              </a:rPr>
              <a:t>TRƯỜNG TIỂU HỌC ÁI MỘ B</a:t>
            </a:r>
          </a:p>
        </p:txBody>
      </p:sp>
      <p:sp>
        <p:nvSpPr>
          <p:cNvPr id="145" name="TextBox 144"/>
          <p:cNvSpPr txBox="1"/>
          <p:nvPr/>
        </p:nvSpPr>
        <p:spPr>
          <a:xfrm>
            <a:off x="533400" y="5144869"/>
            <a:ext cx="8534400" cy="646331"/>
          </a:xfrm>
          <a:prstGeom prst="rect">
            <a:avLst/>
          </a:prstGeom>
          <a:noFill/>
        </p:spPr>
        <p:txBody>
          <a:bodyPr wrap="square" rtlCol="0">
            <a:spAutoFit/>
          </a:bodyPr>
          <a:lstStyle/>
          <a:p>
            <a:pPr algn="ctr"/>
            <a:r>
              <a:rPr lang="en-US" sz="3600" b="1" i="1">
                <a:solidFill>
                  <a:srgbClr val="002060"/>
                </a:solidFill>
                <a:latin typeface="Times New Roman" pitchFamily="18" charset="0"/>
                <a:cs typeface="Times New Roman" pitchFamily="18" charset="0"/>
              </a:rPr>
              <a:t>Bài: Tôm Càng và Cá Con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nodePh="1">
                                  <p:stCondLst>
                                    <p:cond delay="0"/>
                                  </p:stCondLst>
                                  <p:endCondLst>
                                    <p:cond evt="begin" delay="0">
                                      <p:tn val="5"/>
                                    </p:cond>
                                  </p:endCondLst>
                                  <p:childTnLst>
                                    <p:set>
                                      <p:cBhvr>
                                        <p:cTn id="6" dur="1" fill="hold">
                                          <p:stCondLst>
                                            <p:cond delay="0"/>
                                          </p:stCondLst>
                                        </p:cTn>
                                        <p:tgtEl>
                                          <p:spTgt spid="6147"/>
                                        </p:tgtEl>
                                        <p:attrNameLst>
                                          <p:attrName>style.visibility</p:attrName>
                                        </p:attrNameLst>
                                      </p:cBhvr>
                                      <p:to>
                                        <p:strVal val="visible"/>
                                      </p:to>
                                    </p:set>
                                    <p:anim calcmode="lin" valueType="num">
                                      <p:cBhvr>
                                        <p:cTn id="7" dur="1000" fill="hold"/>
                                        <p:tgtEl>
                                          <p:spTgt spid="6147"/>
                                        </p:tgtEl>
                                        <p:attrNameLst>
                                          <p:attrName>ppt_w</p:attrName>
                                        </p:attrNameLst>
                                      </p:cBhvr>
                                      <p:tavLst>
                                        <p:tav tm="0">
                                          <p:val>
                                            <p:strVal val="#ppt_w+.3"/>
                                          </p:val>
                                        </p:tav>
                                        <p:tav tm="100000">
                                          <p:val>
                                            <p:strVal val="#ppt_w"/>
                                          </p:val>
                                        </p:tav>
                                      </p:tavLst>
                                    </p:anim>
                                    <p:anim calcmode="lin" valueType="num">
                                      <p:cBhvr>
                                        <p:cTn id="8" dur="1000" fill="hold"/>
                                        <p:tgtEl>
                                          <p:spTgt spid="6147"/>
                                        </p:tgtEl>
                                        <p:attrNameLst>
                                          <p:attrName>ppt_h</p:attrName>
                                        </p:attrNameLst>
                                      </p:cBhvr>
                                      <p:tavLst>
                                        <p:tav tm="0">
                                          <p:val>
                                            <p:strVal val="#ppt_h"/>
                                          </p:val>
                                        </p:tav>
                                        <p:tav tm="100000">
                                          <p:val>
                                            <p:strVal val="#ppt_h"/>
                                          </p:val>
                                        </p:tav>
                                      </p:tavLst>
                                    </p:anim>
                                    <p:animEffect transition="in" filter="fade">
                                      <p:cBhvr>
                                        <p:cTn id="9" dur="1000"/>
                                        <p:tgtEl>
                                          <p:spTgt spid="6147"/>
                                        </p:tgtEl>
                                      </p:cBhvr>
                                    </p:animEffect>
                                  </p:childTnLst>
                                </p:cTn>
                              </p:par>
                              <p:par>
                                <p:cTn id="10" presetID="23" presetClass="emph" presetSubtype="0" repeatCount="indefinite" grpId="0" nodeType="withEffect">
                                  <p:stCondLst>
                                    <p:cond delay="0"/>
                                  </p:stCondLst>
                                  <p:childTnLst>
                                    <p:animClr clrSpc="hsl" dir="cw">
                                      <p:cBhvr override="childStyle">
                                        <p:cTn id="11" dur="2000" fill="hold"/>
                                        <p:tgtEl>
                                          <p:spTgt spid="10">
                                            <p:txEl>
                                              <p:pRg st="0" end="0"/>
                                            </p:txEl>
                                          </p:spTgt>
                                        </p:tgtEl>
                                        <p:attrNameLst>
                                          <p:attrName>style.color</p:attrName>
                                        </p:attrNameLst>
                                      </p:cBhvr>
                                      <p:by>
                                        <p:hsl h="10842353" s="0" l="0"/>
                                      </p:by>
                                    </p:animClr>
                                    <p:animClr clrSpc="hsl" dir="cw">
                                      <p:cBhvr>
                                        <p:cTn id="12" dur="2000" fill="hold"/>
                                        <p:tgtEl>
                                          <p:spTgt spid="10">
                                            <p:txEl>
                                              <p:pRg st="0" end="0"/>
                                            </p:txEl>
                                          </p:spTgt>
                                        </p:tgtEl>
                                        <p:attrNameLst>
                                          <p:attrName>fillcolor</p:attrName>
                                        </p:attrNameLst>
                                      </p:cBhvr>
                                      <p:by>
                                        <p:hsl h="10842353" s="0" l="0"/>
                                      </p:by>
                                    </p:animClr>
                                    <p:animClr clrSpc="hsl" dir="cw">
                                      <p:cBhvr>
                                        <p:cTn id="13" dur="2000" fill="hold"/>
                                        <p:tgtEl>
                                          <p:spTgt spid="10">
                                            <p:txEl>
                                              <p:pRg st="0" end="0"/>
                                            </p:txEl>
                                          </p:spTgt>
                                        </p:tgtEl>
                                        <p:attrNameLst>
                                          <p:attrName>stroke.color</p:attrName>
                                        </p:attrNameLst>
                                      </p:cBhvr>
                                      <p:by>
                                        <p:hsl h="10842353" s="0" l="0"/>
                                      </p:by>
                                    </p:animClr>
                                    <p:set>
                                      <p:cBhvr>
                                        <p:cTn id="14" dur="2000" fill="hold"/>
                                        <p:tgtEl>
                                          <p:spTgt spid="10">
                                            <p:txEl>
                                              <p:pRg st="0" end="0"/>
                                            </p:txEl>
                                          </p:spTgt>
                                        </p:tgtEl>
                                        <p:attrNameLst>
                                          <p:attrName>fill.type</p:attrName>
                                        </p:attrNameLst>
                                      </p:cBhvr>
                                      <p:to>
                                        <p:strVal val="solid"/>
                                      </p:to>
                                    </p:set>
                                  </p:childTnLst>
                                </p:cTn>
                              </p:par>
                              <p:par>
                                <p:cTn id="15" presetID="23" presetClass="emph" presetSubtype="0" repeatCount="indefinite" grpId="0" nodeType="withEffect">
                                  <p:stCondLst>
                                    <p:cond delay="0"/>
                                  </p:stCondLst>
                                  <p:childTnLst>
                                    <p:animClr clrSpc="hsl" dir="cw">
                                      <p:cBhvr override="childStyle">
                                        <p:cTn id="16" dur="2000" fill="hold"/>
                                        <p:tgtEl>
                                          <p:spTgt spid="10">
                                            <p:txEl>
                                              <p:pRg st="2" end="2"/>
                                            </p:txEl>
                                          </p:spTgt>
                                        </p:tgtEl>
                                        <p:attrNameLst>
                                          <p:attrName>style.color</p:attrName>
                                        </p:attrNameLst>
                                      </p:cBhvr>
                                      <p:by>
                                        <p:hsl h="10842353" s="0" l="0"/>
                                      </p:by>
                                    </p:animClr>
                                    <p:animClr clrSpc="hsl" dir="cw">
                                      <p:cBhvr>
                                        <p:cTn id="17" dur="2000" fill="hold"/>
                                        <p:tgtEl>
                                          <p:spTgt spid="10">
                                            <p:txEl>
                                              <p:pRg st="2" end="2"/>
                                            </p:txEl>
                                          </p:spTgt>
                                        </p:tgtEl>
                                        <p:attrNameLst>
                                          <p:attrName>fillcolor</p:attrName>
                                        </p:attrNameLst>
                                      </p:cBhvr>
                                      <p:by>
                                        <p:hsl h="10842353" s="0" l="0"/>
                                      </p:by>
                                    </p:animClr>
                                    <p:animClr clrSpc="hsl" dir="cw">
                                      <p:cBhvr>
                                        <p:cTn id="18" dur="2000" fill="hold"/>
                                        <p:tgtEl>
                                          <p:spTgt spid="10">
                                            <p:txEl>
                                              <p:pRg st="2" end="2"/>
                                            </p:txEl>
                                          </p:spTgt>
                                        </p:tgtEl>
                                        <p:attrNameLst>
                                          <p:attrName>stroke.color</p:attrName>
                                        </p:attrNameLst>
                                      </p:cBhvr>
                                      <p:by>
                                        <p:hsl h="10842353" s="0" l="0"/>
                                      </p:by>
                                    </p:animClr>
                                    <p:set>
                                      <p:cBhvr>
                                        <p:cTn id="19" dur="2000" fill="hold"/>
                                        <p:tgtEl>
                                          <p:spTgt spid="10">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animBg="1"/>
      <p:bldP spid="10"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51" name="Text Box 11"/>
          <p:cNvSpPr txBox="1">
            <a:spLocks noChangeArrowheads="1"/>
          </p:cNvSpPr>
          <p:nvPr/>
        </p:nvSpPr>
        <p:spPr bwMode="auto">
          <a:xfrm>
            <a:off x="2362200" y="255587"/>
            <a:ext cx="3505200" cy="584775"/>
          </a:xfrm>
          <a:prstGeom prst="rect">
            <a:avLst/>
          </a:prstGeom>
          <a:noFill/>
          <a:ln w="9525">
            <a:noFill/>
            <a:miter lim="800000"/>
            <a:headEnd/>
            <a:tailEnd/>
          </a:ln>
          <a:effectLst/>
        </p:spPr>
        <p:txBody>
          <a:bodyPr wrap="square">
            <a:spAutoFit/>
          </a:bodyPr>
          <a:lstStyle/>
          <a:p>
            <a:pPr>
              <a:spcBef>
                <a:spcPct val="50000"/>
              </a:spcBef>
            </a:pPr>
            <a:r>
              <a:rPr lang="en-US" sz="3200" b="1" dirty="0" err="1">
                <a:solidFill>
                  <a:srgbClr val="9900CC"/>
                </a:solidFill>
                <a:latin typeface="Times New Roman" pitchFamily="18" charset="0"/>
              </a:rPr>
              <a:t>Ôn</a:t>
            </a:r>
            <a:r>
              <a:rPr lang="en-US" sz="3200" b="1" dirty="0">
                <a:solidFill>
                  <a:srgbClr val="9900CC"/>
                </a:solidFill>
                <a:latin typeface="Times New Roman" pitchFamily="18" charset="0"/>
              </a:rPr>
              <a:t> </a:t>
            </a:r>
            <a:r>
              <a:rPr lang="en-US" sz="3200" b="1" dirty="0" err="1">
                <a:solidFill>
                  <a:srgbClr val="9900CC"/>
                </a:solidFill>
                <a:latin typeface="Times New Roman" pitchFamily="18" charset="0"/>
              </a:rPr>
              <a:t>bài</a:t>
            </a:r>
            <a:r>
              <a:rPr lang="en-US" sz="3200" b="1" dirty="0">
                <a:solidFill>
                  <a:srgbClr val="9900CC"/>
                </a:solidFill>
                <a:latin typeface="Times New Roman" pitchFamily="18" charset="0"/>
              </a:rPr>
              <a:t> </a:t>
            </a:r>
            <a:r>
              <a:rPr lang="en-US" sz="3200" b="1" dirty="0" err="1">
                <a:solidFill>
                  <a:srgbClr val="9900CC"/>
                </a:solidFill>
                <a:latin typeface="Times New Roman" pitchFamily="18" charset="0"/>
              </a:rPr>
              <a:t>cũ</a:t>
            </a:r>
            <a:r>
              <a:rPr lang="en-US" sz="3200" b="1" dirty="0">
                <a:solidFill>
                  <a:srgbClr val="9900CC"/>
                </a:solidFill>
                <a:latin typeface="Times New Roman" pitchFamily="18" charset="0"/>
              </a:rPr>
              <a:t> :</a:t>
            </a:r>
          </a:p>
        </p:txBody>
      </p:sp>
      <p:sp>
        <p:nvSpPr>
          <p:cNvPr id="61452" name="Text Box 12"/>
          <p:cNvSpPr txBox="1">
            <a:spLocks noChangeArrowheads="1"/>
          </p:cNvSpPr>
          <p:nvPr/>
        </p:nvSpPr>
        <p:spPr bwMode="auto">
          <a:xfrm>
            <a:off x="152400" y="712787"/>
            <a:ext cx="8839200" cy="584775"/>
          </a:xfrm>
          <a:prstGeom prst="rect">
            <a:avLst/>
          </a:prstGeom>
          <a:noFill/>
          <a:ln w="9525">
            <a:noFill/>
            <a:miter lim="800000"/>
            <a:headEnd/>
            <a:tailEnd/>
          </a:ln>
          <a:effectLst/>
        </p:spPr>
        <p:txBody>
          <a:bodyPr wrap="square">
            <a:spAutoFit/>
          </a:bodyPr>
          <a:lstStyle/>
          <a:p>
            <a:pPr>
              <a:spcBef>
                <a:spcPct val="50000"/>
              </a:spcBef>
            </a:pPr>
            <a:r>
              <a:rPr lang="en-US" sz="3200" b="1">
                <a:latin typeface="Times New Roman" pitchFamily="18" charset="0"/>
              </a:rPr>
              <a:t>Câu 1:Tìm những câu thơ cho thấy biển rất rộng.</a:t>
            </a:r>
          </a:p>
        </p:txBody>
      </p:sp>
      <p:sp>
        <p:nvSpPr>
          <p:cNvPr id="61453" name="Text Box 13"/>
          <p:cNvSpPr txBox="1">
            <a:spLocks noChangeArrowheads="1"/>
          </p:cNvSpPr>
          <p:nvPr/>
        </p:nvSpPr>
        <p:spPr bwMode="auto">
          <a:xfrm>
            <a:off x="609600" y="1169987"/>
            <a:ext cx="7315200" cy="2062103"/>
          </a:xfrm>
          <a:prstGeom prst="rect">
            <a:avLst/>
          </a:prstGeom>
          <a:noFill/>
          <a:ln w="9525">
            <a:noFill/>
            <a:miter lim="800000"/>
            <a:headEnd/>
            <a:tailEnd/>
          </a:ln>
          <a:effectLst/>
        </p:spPr>
        <p:txBody>
          <a:bodyPr wrap="square">
            <a:spAutoFit/>
          </a:bodyPr>
          <a:lstStyle/>
          <a:p>
            <a:pPr>
              <a:spcBef>
                <a:spcPct val="50000"/>
              </a:spcBef>
            </a:pPr>
            <a:r>
              <a:rPr lang="en-US" sz="3200" b="1" dirty="0">
                <a:solidFill>
                  <a:schemeClr val="hlink"/>
                </a:solidFill>
                <a:latin typeface="Times New Roman" pitchFamily="18" charset="0"/>
              </a:rPr>
              <a:t>-</a:t>
            </a:r>
            <a:r>
              <a:rPr lang="en-US" sz="3200" b="1" dirty="0" err="1">
                <a:solidFill>
                  <a:schemeClr val="hlink"/>
                </a:solidFill>
                <a:latin typeface="Times New Roman" pitchFamily="18" charset="0"/>
              </a:rPr>
              <a:t>Tưởng</a:t>
            </a:r>
            <a:r>
              <a:rPr lang="en-US" sz="3200" b="1" dirty="0">
                <a:solidFill>
                  <a:schemeClr val="hlink"/>
                </a:solidFill>
                <a:latin typeface="Times New Roman" pitchFamily="18" charset="0"/>
              </a:rPr>
              <a:t> </a:t>
            </a:r>
            <a:r>
              <a:rPr lang="en-US" sz="3200" b="1" dirty="0" err="1">
                <a:solidFill>
                  <a:schemeClr val="hlink"/>
                </a:solidFill>
                <a:latin typeface="Times New Roman" pitchFamily="18" charset="0"/>
              </a:rPr>
              <a:t>rằng</a:t>
            </a:r>
            <a:r>
              <a:rPr lang="en-US" sz="3200" b="1" dirty="0">
                <a:solidFill>
                  <a:schemeClr val="hlink"/>
                </a:solidFill>
                <a:latin typeface="Times New Roman" pitchFamily="18" charset="0"/>
              </a:rPr>
              <a:t> </a:t>
            </a:r>
            <a:r>
              <a:rPr lang="en-US" sz="3200" b="1" dirty="0" err="1">
                <a:solidFill>
                  <a:schemeClr val="hlink"/>
                </a:solidFill>
                <a:latin typeface="Times New Roman" pitchFamily="18" charset="0"/>
              </a:rPr>
              <a:t>biển</a:t>
            </a:r>
            <a:r>
              <a:rPr lang="en-US" sz="3200" b="1" dirty="0">
                <a:solidFill>
                  <a:schemeClr val="hlink"/>
                </a:solidFill>
                <a:latin typeface="Times New Roman" pitchFamily="18" charset="0"/>
              </a:rPr>
              <a:t> </a:t>
            </a:r>
            <a:r>
              <a:rPr lang="en-US" sz="3200" b="1" dirty="0" err="1">
                <a:solidFill>
                  <a:schemeClr val="hlink"/>
                </a:solidFill>
                <a:latin typeface="Times New Roman" pitchFamily="18" charset="0"/>
              </a:rPr>
              <a:t>nhỏ</a:t>
            </a:r>
            <a:r>
              <a:rPr lang="en-US" sz="3200" b="1" dirty="0">
                <a:solidFill>
                  <a:schemeClr val="hlink"/>
                </a:solidFill>
                <a:latin typeface="Times New Roman" pitchFamily="18" charset="0"/>
              </a:rPr>
              <a:t> / </a:t>
            </a:r>
            <a:r>
              <a:rPr lang="en-US" sz="3200" b="1" dirty="0" err="1">
                <a:solidFill>
                  <a:schemeClr val="hlink"/>
                </a:solidFill>
                <a:latin typeface="Times New Roman" pitchFamily="18" charset="0"/>
              </a:rPr>
              <a:t>Mà</a:t>
            </a:r>
            <a:r>
              <a:rPr lang="en-US" sz="3200" b="1" dirty="0">
                <a:solidFill>
                  <a:schemeClr val="hlink"/>
                </a:solidFill>
                <a:latin typeface="Times New Roman" pitchFamily="18" charset="0"/>
              </a:rPr>
              <a:t> to </a:t>
            </a:r>
            <a:r>
              <a:rPr lang="en-US" sz="3200" b="1" dirty="0" err="1">
                <a:solidFill>
                  <a:schemeClr val="hlink"/>
                </a:solidFill>
                <a:latin typeface="Times New Roman" pitchFamily="18" charset="0"/>
              </a:rPr>
              <a:t>bằng</a:t>
            </a:r>
            <a:r>
              <a:rPr lang="en-US" sz="3200" b="1" dirty="0">
                <a:solidFill>
                  <a:schemeClr val="hlink"/>
                </a:solidFill>
                <a:latin typeface="Times New Roman" pitchFamily="18" charset="0"/>
              </a:rPr>
              <a:t> </a:t>
            </a:r>
            <a:r>
              <a:rPr lang="en-US" sz="3200" b="1" dirty="0" err="1">
                <a:solidFill>
                  <a:schemeClr val="hlink"/>
                </a:solidFill>
                <a:latin typeface="Times New Roman" pitchFamily="18" charset="0"/>
              </a:rPr>
              <a:t>trời</a:t>
            </a:r>
            <a:r>
              <a:rPr lang="en-US" sz="3200" b="1" dirty="0">
                <a:solidFill>
                  <a:schemeClr val="hlink"/>
                </a:solidFill>
                <a:latin typeface="Times New Roman" pitchFamily="18" charset="0"/>
              </a:rPr>
              <a:t>.</a:t>
            </a:r>
          </a:p>
          <a:p>
            <a:pPr>
              <a:spcBef>
                <a:spcPct val="50000"/>
              </a:spcBef>
            </a:pPr>
            <a:r>
              <a:rPr lang="en-US" sz="3200" b="1" dirty="0">
                <a:solidFill>
                  <a:schemeClr val="hlink"/>
                </a:solidFill>
                <a:latin typeface="Times New Roman" pitchFamily="18" charset="0"/>
              </a:rPr>
              <a:t>-</a:t>
            </a:r>
            <a:r>
              <a:rPr lang="en-US" sz="3200" b="1" dirty="0" err="1">
                <a:solidFill>
                  <a:schemeClr val="hlink"/>
                </a:solidFill>
                <a:latin typeface="Times New Roman" pitchFamily="18" charset="0"/>
              </a:rPr>
              <a:t>Như</a:t>
            </a:r>
            <a:r>
              <a:rPr lang="en-US" sz="3200" b="1" dirty="0">
                <a:solidFill>
                  <a:schemeClr val="hlink"/>
                </a:solidFill>
                <a:latin typeface="Times New Roman" pitchFamily="18" charset="0"/>
              </a:rPr>
              <a:t> con </a:t>
            </a:r>
            <a:r>
              <a:rPr lang="en-US" sz="3200" b="1" dirty="0" err="1">
                <a:solidFill>
                  <a:schemeClr val="hlink"/>
                </a:solidFill>
                <a:latin typeface="Times New Roman" pitchFamily="18" charset="0"/>
              </a:rPr>
              <a:t>sông</a:t>
            </a:r>
            <a:r>
              <a:rPr lang="en-US" sz="3200" b="1" dirty="0">
                <a:solidFill>
                  <a:schemeClr val="hlink"/>
                </a:solidFill>
                <a:latin typeface="Times New Roman" pitchFamily="18" charset="0"/>
              </a:rPr>
              <a:t> </a:t>
            </a:r>
            <a:r>
              <a:rPr lang="en-US" sz="3200" b="1" dirty="0" err="1">
                <a:solidFill>
                  <a:schemeClr val="hlink"/>
                </a:solidFill>
                <a:latin typeface="Times New Roman" pitchFamily="18" charset="0"/>
              </a:rPr>
              <a:t>lớn</a:t>
            </a:r>
            <a:r>
              <a:rPr lang="en-US" sz="3200" b="1" dirty="0">
                <a:solidFill>
                  <a:schemeClr val="hlink"/>
                </a:solidFill>
                <a:latin typeface="Times New Roman" pitchFamily="18" charset="0"/>
              </a:rPr>
              <a:t> /</a:t>
            </a:r>
            <a:r>
              <a:rPr lang="en-US" sz="3200" b="1" dirty="0" err="1">
                <a:solidFill>
                  <a:schemeClr val="hlink"/>
                </a:solidFill>
                <a:latin typeface="Times New Roman" pitchFamily="18" charset="0"/>
              </a:rPr>
              <a:t>Chỉ</a:t>
            </a:r>
            <a:r>
              <a:rPr lang="en-US" sz="3200" b="1" dirty="0">
                <a:solidFill>
                  <a:schemeClr val="hlink"/>
                </a:solidFill>
                <a:latin typeface="Times New Roman" pitchFamily="18" charset="0"/>
              </a:rPr>
              <a:t> </a:t>
            </a:r>
            <a:r>
              <a:rPr lang="en-US" sz="3200" b="1" dirty="0" err="1">
                <a:solidFill>
                  <a:schemeClr val="hlink"/>
                </a:solidFill>
                <a:latin typeface="Times New Roman" pitchFamily="18" charset="0"/>
              </a:rPr>
              <a:t>có</a:t>
            </a:r>
            <a:r>
              <a:rPr lang="en-US" sz="3200" b="1" dirty="0">
                <a:solidFill>
                  <a:schemeClr val="hlink"/>
                </a:solidFill>
                <a:latin typeface="Times New Roman" pitchFamily="18" charset="0"/>
              </a:rPr>
              <a:t> </a:t>
            </a:r>
            <a:r>
              <a:rPr lang="en-US" sz="3200" b="1" dirty="0" err="1">
                <a:solidFill>
                  <a:schemeClr val="hlink"/>
                </a:solidFill>
                <a:latin typeface="Times New Roman" pitchFamily="18" charset="0"/>
              </a:rPr>
              <a:t>một</a:t>
            </a:r>
            <a:r>
              <a:rPr lang="en-US" sz="3200" b="1" dirty="0">
                <a:solidFill>
                  <a:schemeClr val="hlink"/>
                </a:solidFill>
                <a:latin typeface="Times New Roman" pitchFamily="18" charset="0"/>
              </a:rPr>
              <a:t> </a:t>
            </a:r>
            <a:r>
              <a:rPr lang="en-US" sz="3200" b="1" dirty="0" err="1">
                <a:solidFill>
                  <a:schemeClr val="hlink"/>
                </a:solidFill>
                <a:latin typeface="Times New Roman" pitchFamily="18" charset="0"/>
              </a:rPr>
              <a:t>bờ</a:t>
            </a:r>
            <a:r>
              <a:rPr lang="en-US" sz="3200" b="1" dirty="0">
                <a:solidFill>
                  <a:schemeClr val="hlink"/>
                </a:solidFill>
                <a:latin typeface="Times New Roman" pitchFamily="18" charset="0"/>
              </a:rPr>
              <a:t>.</a:t>
            </a:r>
          </a:p>
          <a:p>
            <a:pPr>
              <a:spcBef>
                <a:spcPct val="50000"/>
              </a:spcBef>
            </a:pPr>
            <a:r>
              <a:rPr lang="en-US" sz="3200" b="1" dirty="0">
                <a:solidFill>
                  <a:schemeClr val="hlink"/>
                </a:solidFill>
                <a:latin typeface="Times New Roman" pitchFamily="18" charset="0"/>
              </a:rPr>
              <a:t>-</a:t>
            </a:r>
            <a:r>
              <a:rPr lang="en-US" sz="3200" b="1" dirty="0" err="1">
                <a:solidFill>
                  <a:schemeClr val="hlink"/>
                </a:solidFill>
                <a:latin typeface="Times New Roman" pitchFamily="18" charset="0"/>
              </a:rPr>
              <a:t>Biển</a:t>
            </a:r>
            <a:r>
              <a:rPr lang="en-US" sz="3200" b="1" dirty="0">
                <a:solidFill>
                  <a:schemeClr val="hlink"/>
                </a:solidFill>
                <a:latin typeface="Times New Roman" pitchFamily="18" charset="0"/>
              </a:rPr>
              <a:t> to </a:t>
            </a:r>
            <a:r>
              <a:rPr lang="en-US" sz="3200" b="1" dirty="0" err="1">
                <a:solidFill>
                  <a:schemeClr val="hlink"/>
                </a:solidFill>
                <a:latin typeface="Times New Roman" pitchFamily="18" charset="0"/>
              </a:rPr>
              <a:t>lớn</a:t>
            </a:r>
            <a:r>
              <a:rPr lang="en-US" sz="3200" b="1" dirty="0">
                <a:solidFill>
                  <a:schemeClr val="hlink"/>
                </a:solidFill>
                <a:latin typeface="Times New Roman" pitchFamily="18" charset="0"/>
              </a:rPr>
              <a:t> </a:t>
            </a:r>
            <a:r>
              <a:rPr lang="en-US" sz="3200" b="1" dirty="0" err="1">
                <a:solidFill>
                  <a:schemeClr val="hlink"/>
                </a:solidFill>
                <a:latin typeface="Times New Roman" pitchFamily="18" charset="0"/>
              </a:rPr>
              <a:t>thế</a:t>
            </a:r>
            <a:r>
              <a:rPr lang="en-US" sz="3200" b="1" dirty="0">
                <a:solidFill>
                  <a:schemeClr val="hlink"/>
                </a:solidFill>
                <a:latin typeface="Times New Roman" pitchFamily="18" charset="0"/>
              </a:rPr>
              <a:t>.</a:t>
            </a:r>
          </a:p>
        </p:txBody>
      </p:sp>
      <p:sp>
        <p:nvSpPr>
          <p:cNvPr id="61454" name="Text Box 14"/>
          <p:cNvSpPr txBox="1">
            <a:spLocks noChangeArrowheads="1"/>
          </p:cNvSpPr>
          <p:nvPr/>
        </p:nvSpPr>
        <p:spPr bwMode="auto">
          <a:xfrm>
            <a:off x="609600" y="3113782"/>
            <a:ext cx="8229600" cy="1077218"/>
          </a:xfrm>
          <a:prstGeom prst="rect">
            <a:avLst/>
          </a:prstGeom>
          <a:noFill/>
          <a:ln w="9525">
            <a:noFill/>
            <a:miter lim="800000"/>
            <a:headEnd/>
            <a:tailEnd/>
          </a:ln>
          <a:effectLst/>
        </p:spPr>
        <p:txBody>
          <a:bodyPr>
            <a:spAutoFit/>
          </a:bodyPr>
          <a:lstStyle/>
          <a:p>
            <a:pPr>
              <a:spcBef>
                <a:spcPct val="50000"/>
              </a:spcBef>
            </a:pPr>
            <a:r>
              <a:rPr lang="en-US" sz="3200" b="1">
                <a:solidFill>
                  <a:schemeClr val="tx2"/>
                </a:solidFill>
                <a:latin typeface="Times New Roman" pitchFamily="18" charset="0"/>
              </a:rPr>
              <a:t>Câu 2 : Những hình ảnh nào cho thấy biển giống như tré con ?</a:t>
            </a:r>
          </a:p>
        </p:txBody>
      </p:sp>
      <p:sp>
        <p:nvSpPr>
          <p:cNvPr id="61455" name="Text Box 15"/>
          <p:cNvSpPr txBox="1">
            <a:spLocks noChangeArrowheads="1"/>
          </p:cNvSpPr>
          <p:nvPr/>
        </p:nvSpPr>
        <p:spPr bwMode="auto">
          <a:xfrm>
            <a:off x="685800" y="4191000"/>
            <a:ext cx="8001000" cy="2062103"/>
          </a:xfrm>
          <a:prstGeom prst="rect">
            <a:avLst/>
          </a:prstGeom>
          <a:noFill/>
          <a:ln w="9525">
            <a:noFill/>
            <a:miter lim="800000"/>
            <a:headEnd/>
            <a:tailEnd/>
          </a:ln>
          <a:effectLst/>
        </p:spPr>
        <p:txBody>
          <a:bodyPr>
            <a:spAutoFit/>
          </a:bodyPr>
          <a:lstStyle/>
          <a:p>
            <a:pPr>
              <a:spcBef>
                <a:spcPct val="50000"/>
              </a:spcBef>
            </a:pPr>
            <a:r>
              <a:rPr lang="en-US" sz="3200" b="1">
                <a:solidFill>
                  <a:schemeClr val="hlink"/>
                </a:solidFill>
                <a:latin typeface="Times New Roman" pitchFamily="18" charset="0"/>
              </a:rPr>
              <a:t>-Bãi giằng với sóng / Chơi trò kéo co.</a:t>
            </a:r>
          </a:p>
          <a:p>
            <a:pPr>
              <a:spcBef>
                <a:spcPct val="50000"/>
              </a:spcBef>
            </a:pPr>
            <a:r>
              <a:rPr lang="en-US" sz="3200" b="1">
                <a:solidFill>
                  <a:schemeClr val="hlink"/>
                </a:solidFill>
                <a:latin typeface="Times New Roman" pitchFamily="18" charset="0"/>
              </a:rPr>
              <a:t>-Nghìn con sóng khoẻ / Lon ta lon ton.</a:t>
            </a:r>
          </a:p>
          <a:p>
            <a:pPr>
              <a:spcBef>
                <a:spcPct val="50000"/>
              </a:spcBef>
            </a:pPr>
            <a:r>
              <a:rPr lang="en-US" sz="3200" b="1">
                <a:solidFill>
                  <a:schemeClr val="hlink"/>
                </a:solidFill>
                <a:latin typeface="Times New Roman" pitchFamily="18" charset="0"/>
              </a:rPr>
              <a:t>-Biển to lớn thế /  Vẫn là trẻ con.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1451"/>
                                        </p:tgtEl>
                                        <p:attrNameLst>
                                          <p:attrName>style.visibility</p:attrName>
                                        </p:attrNameLst>
                                      </p:cBhvr>
                                      <p:to>
                                        <p:strVal val="visible"/>
                                      </p:to>
                                    </p:set>
                                    <p:animEffect transition="in" filter="wipe(left)">
                                      <p:cBhvr>
                                        <p:cTn id="7" dur="500"/>
                                        <p:tgtEl>
                                          <p:spTgt spid="6145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1452"/>
                                        </p:tgtEl>
                                        <p:attrNameLst>
                                          <p:attrName>style.visibility</p:attrName>
                                        </p:attrNameLst>
                                      </p:cBhvr>
                                      <p:to>
                                        <p:strVal val="visible"/>
                                      </p:to>
                                    </p:set>
                                    <p:animEffect transition="in" filter="wipe(left)">
                                      <p:cBhvr>
                                        <p:cTn id="12" dur="500"/>
                                        <p:tgtEl>
                                          <p:spTgt spid="6145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1453"/>
                                        </p:tgtEl>
                                        <p:attrNameLst>
                                          <p:attrName>style.visibility</p:attrName>
                                        </p:attrNameLst>
                                      </p:cBhvr>
                                      <p:to>
                                        <p:strVal val="visible"/>
                                      </p:to>
                                    </p:set>
                                    <p:animEffect transition="in" filter="wipe(left)">
                                      <p:cBhvr>
                                        <p:cTn id="17" dur="500"/>
                                        <p:tgtEl>
                                          <p:spTgt spid="6145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1454"/>
                                        </p:tgtEl>
                                        <p:attrNameLst>
                                          <p:attrName>style.visibility</p:attrName>
                                        </p:attrNameLst>
                                      </p:cBhvr>
                                      <p:to>
                                        <p:strVal val="visible"/>
                                      </p:to>
                                    </p:set>
                                    <p:animEffect transition="in" filter="wipe(left)">
                                      <p:cBhvr>
                                        <p:cTn id="22" dur="500"/>
                                        <p:tgtEl>
                                          <p:spTgt spid="61454"/>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61455"/>
                                        </p:tgtEl>
                                        <p:attrNameLst>
                                          <p:attrName>style.visibility</p:attrName>
                                        </p:attrNameLst>
                                      </p:cBhvr>
                                      <p:to>
                                        <p:strVal val="visible"/>
                                      </p:to>
                                    </p:set>
                                    <p:animEffect transition="in" filter="wipe(left)">
                                      <p:cBhvr>
                                        <p:cTn id="27" dur="500"/>
                                        <p:tgtEl>
                                          <p:spTgt spid="614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1" grpId="0"/>
      <p:bldP spid="61452" grpId="0"/>
      <p:bldP spid="61453" grpId="0"/>
      <p:bldP spid="61454" grpId="0"/>
      <p:bldP spid="6145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0" name="Text Box 14"/>
          <p:cNvSpPr txBox="1">
            <a:spLocks noChangeArrowheads="1"/>
          </p:cNvSpPr>
          <p:nvPr/>
        </p:nvSpPr>
        <p:spPr bwMode="auto">
          <a:xfrm>
            <a:off x="1676400" y="242888"/>
            <a:ext cx="5562600" cy="646331"/>
          </a:xfrm>
          <a:prstGeom prst="rect">
            <a:avLst/>
          </a:prstGeom>
          <a:noFill/>
          <a:ln w="9525">
            <a:noFill/>
            <a:miter lim="800000"/>
            <a:headEnd/>
            <a:tailEnd/>
          </a:ln>
          <a:effectLst/>
        </p:spPr>
        <p:txBody>
          <a:bodyPr>
            <a:spAutoFit/>
          </a:bodyPr>
          <a:lstStyle/>
          <a:p>
            <a:pPr algn="ctr" eaLnBrk="1" hangingPunct="1">
              <a:spcBef>
                <a:spcPct val="50000"/>
              </a:spcBef>
            </a:pPr>
            <a:r>
              <a:rPr lang="en-US" sz="3600" b="1">
                <a:solidFill>
                  <a:srgbClr val="0000CC"/>
                </a:solidFill>
                <a:latin typeface="Times New Roman" pitchFamily="18" charset="0"/>
              </a:rPr>
              <a:t>Tập đọc</a:t>
            </a:r>
          </a:p>
        </p:txBody>
      </p:sp>
      <p:sp>
        <p:nvSpPr>
          <p:cNvPr id="4112" name="Text Box 16"/>
          <p:cNvSpPr txBox="1">
            <a:spLocks noChangeArrowheads="1"/>
          </p:cNvSpPr>
          <p:nvPr/>
        </p:nvSpPr>
        <p:spPr bwMode="auto">
          <a:xfrm>
            <a:off x="2057400" y="801469"/>
            <a:ext cx="4953000" cy="646331"/>
          </a:xfrm>
          <a:prstGeom prst="rect">
            <a:avLst/>
          </a:prstGeom>
          <a:noFill/>
          <a:ln w="9525">
            <a:noFill/>
            <a:miter lim="800000"/>
            <a:headEnd/>
            <a:tailEnd/>
          </a:ln>
          <a:effectLst/>
        </p:spPr>
        <p:txBody>
          <a:bodyPr>
            <a:spAutoFit/>
          </a:bodyPr>
          <a:lstStyle/>
          <a:p>
            <a:pPr>
              <a:spcBef>
                <a:spcPct val="50000"/>
              </a:spcBef>
            </a:pPr>
            <a:r>
              <a:rPr lang="en-US" sz="3600" b="1">
                <a:solidFill>
                  <a:srgbClr val="9900CC"/>
                </a:solidFill>
                <a:latin typeface="Times New Roman" pitchFamily="18" charset="0"/>
              </a:rPr>
              <a:t>Tôm Càng và Cá Con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18" name="Text Box 26"/>
          <p:cNvSpPr txBox="1">
            <a:spLocks noChangeArrowheads="1"/>
          </p:cNvSpPr>
          <p:nvPr/>
        </p:nvSpPr>
        <p:spPr bwMode="auto">
          <a:xfrm>
            <a:off x="533400" y="1600200"/>
            <a:ext cx="8382000" cy="1800225"/>
          </a:xfrm>
          <a:prstGeom prst="rect">
            <a:avLst/>
          </a:prstGeom>
          <a:noFill/>
          <a:ln w="9525">
            <a:noFill/>
            <a:miter lim="800000"/>
            <a:headEnd/>
            <a:tailEnd/>
          </a:ln>
          <a:effectLst/>
        </p:spPr>
        <p:txBody>
          <a:bodyPr>
            <a:spAutoFit/>
          </a:bodyPr>
          <a:lstStyle/>
          <a:p>
            <a:pPr>
              <a:spcBef>
                <a:spcPct val="50000"/>
              </a:spcBef>
            </a:pPr>
            <a:r>
              <a:rPr lang="en-US" sz="2800" i="1">
                <a:solidFill>
                  <a:srgbClr val="0000CC"/>
                </a:solidFill>
                <a:latin typeface="Times New Roman" pitchFamily="18" charset="0"/>
              </a:rPr>
              <a:t>  Nói rồi,/ Cá Con </a:t>
            </a:r>
            <a:r>
              <a:rPr lang="en-US" sz="2800" b="1" i="1">
                <a:solidFill>
                  <a:srgbClr val="0000CC"/>
                </a:solidFill>
                <a:latin typeface="Times New Roman" pitchFamily="18" charset="0"/>
              </a:rPr>
              <a:t>lao</a:t>
            </a:r>
            <a:r>
              <a:rPr lang="en-US" sz="2800" i="1">
                <a:solidFill>
                  <a:srgbClr val="0000CC"/>
                </a:solidFill>
                <a:latin typeface="Times New Roman" pitchFamily="18" charset="0"/>
              </a:rPr>
              <a:t> về phía trước, đuôi </a:t>
            </a:r>
            <a:r>
              <a:rPr lang="en-US" sz="2800" b="1" i="1">
                <a:solidFill>
                  <a:srgbClr val="0000CC"/>
                </a:solidFill>
                <a:latin typeface="Times New Roman" pitchFamily="18" charset="0"/>
              </a:rPr>
              <a:t>ngoắt</a:t>
            </a:r>
            <a:r>
              <a:rPr lang="en-US" sz="2800" i="1">
                <a:solidFill>
                  <a:srgbClr val="0000CC"/>
                </a:solidFill>
                <a:latin typeface="Times New Roman" pitchFamily="18" charset="0"/>
              </a:rPr>
              <a:t> sang trái.// </a:t>
            </a:r>
            <a:r>
              <a:rPr lang="en-US" sz="2800" b="1" i="1">
                <a:solidFill>
                  <a:srgbClr val="0000CC"/>
                </a:solidFill>
                <a:latin typeface="Times New Roman" pitchFamily="18" charset="0"/>
              </a:rPr>
              <a:t>Vụt cái</a:t>
            </a:r>
            <a:r>
              <a:rPr lang="en-US" sz="2800" i="1">
                <a:solidFill>
                  <a:srgbClr val="0000CC"/>
                </a:solidFill>
                <a:latin typeface="Times New Roman" pitchFamily="18" charset="0"/>
              </a:rPr>
              <a:t>, / nó đã </a:t>
            </a:r>
            <a:r>
              <a:rPr lang="en-US" sz="2800" b="1" i="1">
                <a:solidFill>
                  <a:srgbClr val="0000CC"/>
                </a:solidFill>
                <a:latin typeface="Times New Roman" pitchFamily="18" charset="0"/>
              </a:rPr>
              <a:t>quẹo</a:t>
            </a:r>
            <a:r>
              <a:rPr lang="en-US" sz="2800" i="1">
                <a:solidFill>
                  <a:srgbClr val="0000CC"/>
                </a:solidFill>
                <a:latin typeface="Times New Roman" pitchFamily="18" charset="0"/>
              </a:rPr>
              <a:t> </a:t>
            </a:r>
            <a:r>
              <a:rPr lang="en-US" sz="2800" b="1" i="1">
                <a:solidFill>
                  <a:srgbClr val="0000CC"/>
                </a:solidFill>
                <a:latin typeface="Times New Roman" pitchFamily="18" charset="0"/>
              </a:rPr>
              <a:t>phả</a:t>
            </a:r>
            <a:r>
              <a:rPr lang="en-US" sz="2800" i="1">
                <a:solidFill>
                  <a:srgbClr val="0000CC"/>
                </a:solidFill>
                <a:latin typeface="Times New Roman" pitchFamily="18" charset="0"/>
              </a:rPr>
              <a:t>i.// Bơi một lát, / Cá Con lại </a:t>
            </a:r>
            <a:r>
              <a:rPr lang="en-US" sz="2800" b="1" i="1">
                <a:solidFill>
                  <a:srgbClr val="0000CC"/>
                </a:solidFill>
                <a:latin typeface="Times New Roman" pitchFamily="18" charset="0"/>
              </a:rPr>
              <a:t>uốn đuôi</a:t>
            </a:r>
            <a:r>
              <a:rPr lang="en-US" sz="2800" i="1">
                <a:solidFill>
                  <a:srgbClr val="0000CC"/>
                </a:solidFill>
                <a:latin typeface="Times New Roman" pitchFamily="18" charset="0"/>
              </a:rPr>
              <a:t> sang phải.// </a:t>
            </a:r>
            <a:r>
              <a:rPr lang="en-US" sz="2800" b="1" i="1">
                <a:solidFill>
                  <a:srgbClr val="0000CC"/>
                </a:solidFill>
                <a:latin typeface="Times New Roman" pitchFamily="18" charset="0"/>
              </a:rPr>
              <a:t>Thoắt</a:t>
            </a:r>
            <a:r>
              <a:rPr lang="en-US" sz="2800" i="1">
                <a:solidFill>
                  <a:srgbClr val="0000CC"/>
                </a:solidFill>
                <a:latin typeface="Times New Roman" pitchFamily="18" charset="0"/>
              </a:rPr>
              <a:t> </a:t>
            </a:r>
            <a:r>
              <a:rPr lang="en-US" sz="2800" b="1" i="1">
                <a:solidFill>
                  <a:srgbClr val="0000CC"/>
                </a:solidFill>
                <a:latin typeface="Times New Roman" pitchFamily="18" charset="0"/>
              </a:rPr>
              <a:t>cái</a:t>
            </a:r>
            <a:r>
              <a:rPr lang="en-US" sz="2800" i="1">
                <a:solidFill>
                  <a:srgbClr val="0000CC"/>
                </a:solidFill>
                <a:latin typeface="Times New Roman" pitchFamily="18" charset="0"/>
              </a:rPr>
              <a:t>, / nó lại </a:t>
            </a:r>
            <a:r>
              <a:rPr lang="en-US" sz="2800" b="1" i="1">
                <a:solidFill>
                  <a:srgbClr val="0000CC"/>
                </a:solidFill>
                <a:latin typeface="Times New Roman" pitchFamily="18" charset="0"/>
              </a:rPr>
              <a:t>quẹo trái</a:t>
            </a:r>
            <a:r>
              <a:rPr lang="en-US" sz="2800" i="1">
                <a:solidFill>
                  <a:srgbClr val="0000CC"/>
                </a:solidFill>
                <a:latin typeface="Times New Roman" pitchFamily="18" charset="0"/>
              </a:rPr>
              <a:t>.// Tôm Càng thấy vậy </a:t>
            </a:r>
            <a:r>
              <a:rPr lang="en-US" sz="2800" b="1" i="1">
                <a:solidFill>
                  <a:srgbClr val="0000CC"/>
                </a:solidFill>
                <a:latin typeface="Times New Roman" pitchFamily="18" charset="0"/>
              </a:rPr>
              <a:t>phục lăn</a:t>
            </a:r>
            <a:r>
              <a:rPr lang="en-US" sz="2800" i="1">
                <a:solidFill>
                  <a:srgbClr val="0000CC"/>
                </a:solidFill>
                <a:latin typeface="Times New Roman" pitchFamily="18" charset="0"/>
              </a:rPr>
              <a:t>.//</a:t>
            </a:r>
          </a:p>
        </p:txBody>
      </p:sp>
      <p:sp>
        <p:nvSpPr>
          <p:cNvPr id="8219" name="Text Box 27"/>
          <p:cNvSpPr txBox="1">
            <a:spLocks noChangeArrowheads="1"/>
          </p:cNvSpPr>
          <p:nvPr/>
        </p:nvSpPr>
        <p:spPr bwMode="auto">
          <a:xfrm>
            <a:off x="304800" y="3505200"/>
            <a:ext cx="8458200" cy="2227263"/>
          </a:xfrm>
          <a:prstGeom prst="rect">
            <a:avLst/>
          </a:prstGeom>
          <a:noFill/>
          <a:ln w="9525">
            <a:noFill/>
            <a:miter lim="800000"/>
            <a:headEnd/>
            <a:tailEnd/>
          </a:ln>
          <a:effectLst/>
        </p:spPr>
        <p:txBody>
          <a:bodyPr>
            <a:spAutoFit/>
          </a:bodyPr>
          <a:lstStyle/>
          <a:p>
            <a:pPr>
              <a:spcBef>
                <a:spcPct val="50000"/>
              </a:spcBef>
            </a:pPr>
            <a:r>
              <a:rPr lang="en-US" sz="2800" i="1" dirty="0">
                <a:solidFill>
                  <a:srgbClr val="0000CC"/>
                </a:solidFill>
                <a:latin typeface="Times New Roman" pitchFamily="18" charset="0"/>
              </a:rPr>
              <a:t>     </a:t>
            </a:r>
            <a:r>
              <a:rPr lang="en-US" sz="2800" i="1" dirty="0" err="1">
                <a:solidFill>
                  <a:srgbClr val="0000CC"/>
                </a:solidFill>
                <a:latin typeface="Times New Roman" pitchFamily="18" charset="0"/>
              </a:rPr>
              <a:t>Cá</a:t>
            </a:r>
            <a:r>
              <a:rPr lang="en-US" sz="2800" i="1" dirty="0">
                <a:solidFill>
                  <a:srgbClr val="0000CC"/>
                </a:solidFill>
                <a:latin typeface="Times New Roman" pitchFamily="18" charset="0"/>
              </a:rPr>
              <a:t> con </a:t>
            </a:r>
            <a:r>
              <a:rPr lang="en-US" sz="2800" i="1" dirty="0" err="1">
                <a:solidFill>
                  <a:srgbClr val="0000CC"/>
                </a:solidFill>
                <a:latin typeface="Times New Roman" pitchFamily="18" charset="0"/>
              </a:rPr>
              <a:t>sắp</a:t>
            </a:r>
            <a:r>
              <a:rPr lang="en-US" sz="2800" i="1" dirty="0">
                <a:solidFill>
                  <a:srgbClr val="0000CC"/>
                </a:solidFill>
                <a:latin typeface="Times New Roman" pitchFamily="18" charset="0"/>
              </a:rPr>
              <a:t> </a:t>
            </a:r>
            <a:r>
              <a:rPr lang="en-US" sz="2800" b="1" i="1" dirty="0" err="1">
                <a:solidFill>
                  <a:srgbClr val="0000CC"/>
                </a:solidFill>
                <a:latin typeface="Times New Roman" pitchFamily="18" charset="0"/>
              </a:rPr>
              <a:t>vọt</a:t>
            </a:r>
            <a:r>
              <a:rPr lang="en-US" sz="2800" b="1" i="1" dirty="0">
                <a:solidFill>
                  <a:srgbClr val="0000CC"/>
                </a:solidFill>
                <a:latin typeface="Times New Roman" pitchFamily="18" charset="0"/>
              </a:rPr>
              <a:t> </a:t>
            </a:r>
            <a:r>
              <a:rPr lang="en-US" sz="2800" b="1" i="1" dirty="0" err="1">
                <a:solidFill>
                  <a:srgbClr val="0000CC"/>
                </a:solidFill>
                <a:latin typeface="Times New Roman" pitchFamily="18" charset="0"/>
              </a:rPr>
              <a:t>lên</a:t>
            </a:r>
            <a:r>
              <a:rPr lang="en-US" sz="2800" i="1" dirty="0">
                <a:solidFill>
                  <a:srgbClr val="0000CC"/>
                </a:solidFill>
                <a:latin typeface="Times New Roman" pitchFamily="18" charset="0"/>
              </a:rPr>
              <a:t> / </a:t>
            </a:r>
            <a:r>
              <a:rPr lang="en-US" sz="2800" i="1" dirty="0" err="1">
                <a:solidFill>
                  <a:srgbClr val="0000CC"/>
                </a:solidFill>
                <a:latin typeface="Times New Roman" pitchFamily="18" charset="0"/>
              </a:rPr>
              <a:t>thì</a:t>
            </a:r>
            <a:r>
              <a:rPr lang="en-US" sz="2800" i="1" dirty="0">
                <a:solidFill>
                  <a:srgbClr val="0000CC"/>
                </a:solidFill>
                <a:latin typeface="Times New Roman" pitchFamily="18" charset="0"/>
              </a:rPr>
              <a:t> </a:t>
            </a:r>
            <a:r>
              <a:rPr lang="en-US" sz="2800" i="1" dirty="0" err="1">
                <a:solidFill>
                  <a:srgbClr val="0000CC"/>
                </a:solidFill>
                <a:latin typeface="Times New Roman" pitchFamily="18" charset="0"/>
              </a:rPr>
              <a:t>Tôm</a:t>
            </a:r>
            <a:r>
              <a:rPr lang="en-US" sz="2800" i="1" dirty="0">
                <a:solidFill>
                  <a:srgbClr val="0000CC"/>
                </a:solidFill>
                <a:latin typeface="Times New Roman" pitchFamily="18" charset="0"/>
              </a:rPr>
              <a:t> </a:t>
            </a:r>
            <a:r>
              <a:rPr lang="en-US" sz="2800" i="1" dirty="0" err="1">
                <a:solidFill>
                  <a:srgbClr val="0000CC"/>
                </a:solidFill>
                <a:latin typeface="Times New Roman" pitchFamily="18" charset="0"/>
              </a:rPr>
              <a:t>Càng</a:t>
            </a:r>
            <a:r>
              <a:rPr lang="en-US" sz="2800" i="1" dirty="0">
                <a:solidFill>
                  <a:srgbClr val="0000CC"/>
                </a:solidFill>
                <a:latin typeface="Times New Roman" pitchFamily="18" charset="0"/>
              </a:rPr>
              <a:t> </a:t>
            </a:r>
            <a:r>
              <a:rPr lang="en-US" sz="2800" i="1" dirty="0" err="1">
                <a:solidFill>
                  <a:srgbClr val="0000CC"/>
                </a:solidFill>
                <a:latin typeface="Times New Roman" pitchFamily="18" charset="0"/>
              </a:rPr>
              <a:t>thấy</a:t>
            </a:r>
            <a:r>
              <a:rPr lang="en-US" sz="2800" i="1" dirty="0">
                <a:solidFill>
                  <a:srgbClr val="0000CC"/>
                </a:solidFill>
                <a:latin typeface="Times New Roman" pitchFamily="18" charset="0"/>
              </a:rPr>
              <a:t> </a:t>
            </a:r>
            <a:r>
              <a:rPr lang="en-US" sz="2800" i="1" dirty="0" err="1">
                <a:solidFill>
                  <a:srgbClr val="0000CC"/>
                </a:solidFill>
                <a:latin typeface="Times New Roman" pitchFamily="18" charset="0"/>
              </a:rPr>
              <a:t>một</a:t>
            </a:r>
            <a:r>
              <a:rPr lang="en-US" sz="2800" i="1" dirty="0">
                <a:solidFill>
                  <a:srgbClr val="0000CC"/>
                </a:solidFill>
                <a:latin typeface="Times New Roman" pitchFamily="18" charset="0"/>
              </a:rPr>
              <a:t> con </a:t>
            </a:r>
            <a:r>
              <a:rPr lang="en-US" sz="2800" i="1" dirty="0" err="1">
                <a:solidFill>
                  <a:srgbClr val="0000CC"/>
                </a:solidFill>
                <a:latin typeface="Times New Roman" pitchFamily="18" charset="0"/>
              </a:rPr>
              <a:t>cá</a:t>
            </a:r>
            <a:r>
              <a:rPr lang="en-US" sz="2800" i="1" dirty="0">
                <a:solidFill>
                  <a:srgbClr val="0000CC"/>
                </a:solidFill>
                <a:latin typeface="Times New Roman" pitchFamily="18" charset="0"/>
              </a:rPr>
              <a:t> to </a:t>
            </a:r>
            <a:r>
              <a:rPr lang="en-US" sz="2800" i="1" dirty="0" err="1">
                <a:solidFill>
                  <a:srgbClr val="0000CC"/>
                </a:solidFill>
                <a:latin typeface="Times New Roman" pitchFamily="18" charset="0"/>
              </a:rPr>
              <a:t>mắt</a:t>
            </a:r>
            <a:r>
              <a:rPr lang="en-US" sz="2800" i="1" dirty="0">
                <a:solidFill>
                  <a:srgbClr val="0000CC"/>
                </a:solidFill>
                <a:latin typeface="Times New Roman" pitchFamily="18" charset="0"/>
              </a:rPr>
              <a:t> </a:t>
            </a:r>
            <a:r>
              <a:rPr lang="en-US" sz="2800" b="1" i="1" dirty="0" err="1">
                <a:solidFill>
                  <a:srgbClr val="0000CC"/>
                </a:solidFill>
                <a:latin typeface="Times New Roman" pitchFamily="18" charset="0"/>
              </a:rPr>
              <a:t>đỏ</a:t>
            </a:r>
            <a:r>
              <a:rPr lang="en-US" sz="2800" b="1" i="1" dirty="0">
                <a:solidFill>
                  <a:srgbClr val="0000CC"/>
                </a:solidFill>
                <a:latin typeface="Times New Roman" pitchFamily="18" charset="0"/>
              </a:rPr>
              <a:t> </a:t>
            </a:r>
            <a:r>
              <a:rPr lang="en-US" sz="2800" b="1" i="1" dirty="0" err="1">
                <a:solidFill>
                  <a:srgbClr val="0000CC"/>
                </a:solidFill>
                <a:latin typeface="Times New Roman" pitchFamily="18" charset="0"/>
              </a:rPr>
              <a:t>ngầu</a:t>
            </a:r>
            <a:r>
              <a:rPr lang="en-US" sz="2800" i="1" dirty="0">
                <a:solidFill>
                  <a:srgbClr val="0000CC"/>
                </a:solidFill>
                <a:latin typeface="Times New Roman" pitchFamily="18" charset="0"/>
              </a:rPr>
              <a:t>, / </a:t>
            </a:r>
            <a:r>
              <a:rPr lang="en-US" sz="2800" i="1" dirty="0" err="1">
                <a:solidFill>
                  <a:srgbClr val="0000CC"/>
                </a:solidFill>
                <a:latin typeface="Times New Roman" pitchFamily="18" charset="0"/>
              </a:rPr>
              <a:t>nhằm</a:t>
            </a:r>
            <a:r>
              <a:rPr lang="en-US" sz="2800" i="1" dirty="0">
                <a:solidFill>
                  <a:srgbClr val="0000CC"/>
                </a:solidFill>
                <a:latin typeface="Times New Roman" pitchFamily="18" charset="0"/>
              </a:rPr>
              <a:t> </a:t>
            </a:r>
            <a:r>
              <a:rPr lang="en-US" sz="2800" i="1" dirty="0" err="1">
                <a:solidFill>
                  <a:srgbClr val="0000CC"/>
                </a:solidFill>
                <a:latin typeface="Times New Roman" pitchFamily="18" charset="0"/>
              </a:rPr>
              <a:t>Cá</a:t>
            </a:r>
            <a:r>
              <a:rPr lang="en-US" sz="2800" i="1" dirty="0">
                <a:solidFill>
                  <a:srgbClr val="0000CC"/>
                </a:solidFill>
                <a:latin typeface="Times New Roman" pitchFamily="18" charset="0"/>
              </a:rPr>
              <a:t> Con </a:t>
            </a:r>
            <a:r>
              <a:rPr lang="en-US" sz="2800" b="1" i="1" dirty="0">
                <a:solidFill>
                  <a:srgbClr val="0000CC"/>
                </a:solidFill>
                <a:latin typeface="Times New Roman" pitchFamily="18" charset="0"/>
              </a:rPr>
              <a:t>lao </a:t>
            </a:r>
            <a:r>
              <a:rPr lang="en-US" sz="2800" b="1" i="1" dirty="0" err="1">
                <a:solidFill>
                  <a:srgbClr val="0000CC"/>
                </a:solidFill>
                <a:latin typeface="Times New Roman" pitchFamily="18" charset="0"/>
              </a:rPr>
              <a:t>tới</a:t>
            </a:r>
            <a:r>
              <a:rPr lang="en-US" sz="2800" i="1" dirty="0">
                <a:solidFill>
                  <a:srgbClr val="0000CC"/>
                </a:solidFill>
                <a:latin typeface="Times New Roman" pitchFamily="18" charset="0"/>
              </a:rPr>
              <a:t>.// </a:t>
            </a:r>
            <a:r>
              <a:rPr lang="en-US" sz="2800" i="1" dirty="0" err="1">
                <a:solidFill>
                  <a:srgbClr val="0000CC"/>
                </a:solidFill>
                <a:latin typeface="Times New Roman" pitchFamily="18" charset="0"/>
              </a:rPr>
              <a:t>Tôm</a:t>
            </a:r>
            <a:r>
              <a:rPr lang="en-US" sz="2800" i="1" dirty="0">
                <a:solidFill>
                  <a:srgbClr val="0000CC"/>
                </a:solidFill>
                <a:latin typeface="Times New Roman" pitchFamily="18" charset="0"/>
              </a:rPr>
              <a:t> </a:t>
            </a:r>
            <a:r>
              <a:rPr lang="en-US" sz="2800" i="1" dirty="0" err="1">
                <a:solidFill>
                  <a:srgbClr val="0000CC"/>
                </a:solidFill>
                <a:latin typeface="Times New Roman" pitchFamily="18" charset="0"/>
              </a:rPr>
              <a:t>Càng</a:t>
            </a:r>
            <a:r>
              <a:rPr lang="en-US" sz="2800" i="1" dirty="0">
                <a:solidFill>
                  <a:srgbClr val="0000CC"/>
                </a:solidFill>
                <a:latin typeface="Times New Roman" pitchFamily="18" charset="0"/>
              </a:rPr>
              <a:t> </a:t>
            </a:r>
            <a:r>
              <a:rPr lang="en-US" sz="2800" i="1" dirty="0" err="1">
                <a:solidFill>
                  <a:srgbClr val="0000CC"/>
                </a:solidFill>
                <a:latin typeface="Times New Roman" pitchFamily="18" charset="0"/>
              </a:rPr>
              <a:t>vội</a:t>
            </a:r>
            <a:r>
              <a:rPr lang="en-US" sz="2800" i="1" dirty="0">
                <a:solidFill>
                  <a:srgbClr val="0000CC"/>
                </a:solidFill>
                <a:latin typeface="Times New Roman" pitchFamily="18" charset="0"/>
              </a:rPr>
              <a:t> </a:t>
            </a:r>
            <a:r>
              <a:rPr lang="en-US" sz="2800" i="1" dirty="0" err="1">
                <a:solidFill>
                  <a:srgbClr val="0000CC"/>
                </a:solidFill>
                <a:latin typeface="Times New Roman" pitchFamily="18" charset="0"/>
              </a:rPr>
              <a:t>búng</a:t>
            </a:r>
            <a:r>
              <a:rPr lang="en-US" sz="2800" i="1" dirty="0">
                <a:solidFill>
                  <a:srgbClr val="0000CC"/>
                </a:solidFill>
                <a:latin typeface="Times New Roman" pitchFamily="18" charset="0"/>
              </a:rPr>
              <a:t> </a:t>
            </a:r>
            <a:r>
              <a:rPr lang="en-US" sz="2800" i="1" dirty="0" err="1">
                <a:solidFill>
                  <a:srgbClr val="0000CC"/>
                </a:solidFill>
                <a:latin typeface="Times New Roman" pitchFamily="18" charset="0"/>
              </a:rPr>
              <a:t>càng</a:t>
            </a:r>
            <a:r>
              <a:rPr lang="en-US" sz="2800" i="1" dirty="0">
                <a:solidFill>
                  <a:srgbClr val="0000CC"/>
                </a:solidFill>
                <a:latin typeface="Times New Roman" pitchFamily="18" charset="0"/>
              </a:rPr>
              <a:t>, / </a:t>
            </a:r>
            <a:r>
              <a:rPr lang="en-US" sz="2800" b="1" i="1" dirty="0" err="1">
                <a:solidFill>
                  <a:srgbClr val="0000CC"/>
                </a:solidFill>
                <a:latin typeface="Times New Roman" pitchFamily="18" charset="0"/>
              </a:rPr>
              <a:t>vọt</a:t>
            </a:r>
            <a:r>
              <a:rPr lang="en-US" sz="2800" b="1" i="1" dirty="0">
                <a:solidFill>
                  <a:srgbClr val="0000CC"/>
                </a:solidFill>
                <a:latin typeface="Times New Roman" pitchFamily="18" charset="0"/>
              </a:rPr>
              <a:t> </a:t>
            </a:r>
            <a:r>
              <a:rPr lang="en-US" sz="2800" b="1" i="1" dirty="0" err="1">
                <a:solidFill>
                  <a:srgbClr val="0000CC"/>
                </a:solidFill>
                <a:latin typeface="Times New Roman" pitchFamily="18" charset="0"/>
              </a:rPr>
              <a:t>tới</a:t>
            </a:r>
            <a:r>
              <a:rPr lang="en-US" sz="2800" i="1" dirty="0">
                <a:solidFill>
                  <a:srgbClr val="0000CC"/>
                </a:solidFill>
                <a:latin typeface="Times New Roman" pitchFamily="18" charset="0"/>
              </a:rPr>
              <a:t>, / </a:t>
            </a:r>
            <a:r>
              <a:rPr lang="en-US" sz="2800" b="1" i="1" dirty="0" err="1">
                <a:solidFill>
                  <a:srgbClr val="0000CC"/>
                </a:solidFill>
                <a:latin typeface="Times New Roman" pitchFamily="18" charset="0"/>
              </a:rPr>
              <a:t>xô</a:t>
            </a:r>
            <a:r>
              <a:rPr lang="en-US" sz="2800" b="1" i="1" dirty="0">
                <a:solidFill>
                  <a:srgbClr val="0000CC"/>
                </a:solidFill>
                <a:latin typeface="Times New Roman" pitchFamily="18" charset="0"/>
              </a:rPr>
              <a:t> </a:t>
            </a:r>
            <a:r>
              <a:rPr lang="en-US" sz="2800" i="1" dirty="0" err="1">
                <a:solidFill>
                  <a:srgbClr val="0000CC"/>
                </a:solidFill>
                <a:latin typeface="Times New Roman" pitchFamily="18" charset="0"/>
              </a:rPr>
              <a:t>bạn</a:t>
            </a:r>
            <a:r>
              <a:rPr lang="en-US" sz="2800" i="1" dirty="0">
                <a:solidFill>
                  <a:srgbClr val="0000CC"/>
                </a:solidFill>
                <a:latin typeface="Times New Roman" pitchFamily="18" charset="0"/>
              </a:rPr>
              <a:t> </a:t>
            </a:r>
            <a:r>
              <a:rPr lang="en-US" sz="2800" i="1" dirty="0" err="1">
                <a:solidFill>
                  <a:srgbClr val="0000CC"/>
                </a:solidFill>
                <a:latin typeface="Times New Roman" pitchFamily="18" charset="0"/>
              </a:rPr>
              <a:t>vào</a:t>
            </a:r>
            <a:r>
              <a:rPr lang="en-US" sz="2800" i="1" dirty="0">
                <a:solidFill>
                  <a:srgbClr val="0000CC"/>
                </a:solidFill>
                <a:latin typeface="Times New Roman" pitchFamily="18" charset="0"/>
              </a:rPr>
              <a:t> </a:t>
            </a:r>
            <a:r>
              <a:rPr lang="en-US" sz="2800" i="1" dirty="0" err="1">
                <a:solidFill>
                  <a:srgbClr val="0000CC"/>
                </a:solidFill>
                <a:latin typeface="Times New Roman" pitchFamily="18" charset="0"/>
              </a:rPr>
              <a:t>một</a:t>
            </a:r>
            <a:r>
              <a:rPr lang="en-US" sz="2800" i="1" dirty="0">
                <a:solidFill>
                  <a:srgbClr val="0000CC"/>
                </a:solidFill>
                <a:latin typeface="Times New Roman" pitchFamily="18" charset="0"/>
              </a:rPr>
              <a:t> </a:t>
            </a:r>
            <a:r>
              <a:rPr lang="en-US" sz="2800" i="1" dirty="0" err="1">
                <a:solidFill>
                  <a:srgbClr val="0000CC"/>
                </a:solidFill>
                <a:latin typeface="Times New Roman" pitchFamily="18" charset="0"/>
              </a:rPr>
              <a:t>ngách</a:t>
            </a:r>
            <a:r>
              <a:rPr lang="en-US" sz="2800" i="1" dirty="0">
                <a:solidFill>
                  <a:srgbClr val="0000CC"/>
                </a:solidFill>
                <a:latin typeface="Times New Roman" pitchFamily="18" charset="0"/>
              </a:rPr>
              <a:t> </a:t>
            </a:r>
            <a:r>
              <a:rPr lang="en-US" sz="2800" i="1" dirty="0" err="1">
                <a:solidFill>
                  <a:srgbClr val="0000CC"/>
                </a:solidFill>
                <a:latin typeface="Times New Roman" pitchFamily="18" charset="0"/>
              </a:rPr>
              <a:t>đá</a:t>
            </a:r>
            <a:r>
              <a:rPr lang="en-US" sz="2800" i="1" dirty="0">
                <a:solidFill>
                  <a:srgbClr val="0000CC"/>
                </a:solidFill>
                <a:latin typeface="Times New Roman" pitchFamily="18" charset="0"/>
              </a:rPr>
              <a:t> </a:t>
            </a:r>
            <a:r>
              <a:rPr lang="en-US" sz="2800" i="1" dirty="0" err="1">
                <a:solidFill>
                  <a:srgbClr val="0000CC"/>
                </a:solidFill>
                <a:latin typeface="Times New Roman" pitchFamily="18" charset="0"/>
              </a:rPr>
              <a:t>nhỏ</a:t>
            </a:r>
            <a:r>
              <a:rPr lang="en-US" sz="2800" i="1" dirty="0">
                <a:solidFill>
                  <a:srgbClr val="0000CC"/>
                </a:solidFill>
                <a:latin typeface="Times New Roman" pitchFamily="18" charset="0"/>
              </a:rPr>
              <a:t>.// </a:t>
            </a:r>
            <a:r>
              <a:rPr lang="en-US" sz="2800" i="1" dirty="0" err="1">
                <a:solidFill>
                  <a:srgbClr val="0000CC"/>
                </a:solidFill>
                <a:latin typeface="Times New Roman" pitchFamily="18" charset="0"/>
              </a:rPr>
              <a:t>Cú</a:t>
            </a:r>
            <a:r>
              <a:rPr lang="en-US" sz="2800" i="1" dirty="0">
                <a:solidFill>
                  <a:srgbClr val="0000CC"/>
                </a:solidFill>
                <a:latin typeface="Times New Roman" pitchFamily="18" charset="0"/>
              </a:rPr>
              <a:t> </a:t>
            </a:r>
            <a:r>
              <a:rPr lang="en-US" sz="2800" i="1" dirty="0" err="1">
                <a:solidFill>
                  <a:srgbClr val="0000CC"/>
                </a:solidFill>
                <a:latin typeface="Times New Roman" pitchFamily="18" charset="0"/>
              </a:rPr>
              <a:t>xô</a:t>
            </a:r>
            <a:r>
              <a:rPr lang="en-US" sz="2800" i="1" dirty="0">
                <a:solidFill>
                  <a:srgbClr val="0000CC"/>
                </a:solidFill>
                <a:latin typeface="Times New Roman" pitchFamily="18" charset="0"/>
              </a:rPr>
              <a:t> </a:t>
            </a:r>
            <a:r>
              <a:rPr lang="en-US" sz="2800" i="1" dirty="0" err="1">
                <a:solidFill>
                  <a:srgbClr val="0000CC"/>
                </a:solidFill>
                <a:latin typeface="Times New Roman" pitchFamily="18" charset="0"/>
              </a:rPr>
              <a:t>làm</a:t>
            </a:r>
            <a:r>
              <a:rPr lang="en-US" sz="2800" i="1" dirty="0">
                <a:solidFill>
                  <a:srgbClr val="0000CC"/>
                </a:solidFill>
                <a:latin typeface="Times New Roman" pitchFamily="18" charset="0"/>
              </a:rPr>
              <a:t> </a:t>
            </a:r>
            <a:r>
              <a:rPr lang="en-US" sz="2800" i="1" dirty="0" err="1">
                <a:solidFill>
                  <a:srgbClr val="0000CC"/>
                </a:solidFill>
                <a:latin typeface="Times New Roman" pitchFamily="18" charset="0"/>
              </a:rPr>
              <a:t>Cá</a:t>
            </a:r>
            <a:r>
              <a:rPr lang="en-US" sz="2800" i="1" dirty="0">
                <a:solidFill>
                  <a:srgbClr val="0000CC"/>
                </a:solidFill>
                <a:latin typeface="Times New Roman" pitchFamily="18" charset="0"/>
              </a:rPr>
              <a:t> Con </a:t>
            </a:r>
            <a:r>
              <a:rPr lang="en-US" sz="2800" i="1" dirty="0" err="1">
                <a:solidFill>
                  <a:srgbClr val="0000CC"/>
                </a:solidFill>
                <a:latin typeface="Times New Roman" pitchFamily="18" charset="0"/>
              </a:rPr>
              <a:t>va</a:t>
            </a:r>
            <a:r>
              <a:rPr lang="en-US" sz="2800" i="1" dirty="0">
                <a:solidFill>
                  <a:srgbClr val="0000CC"/>
                </a:solidFill>
                <a:latin typeface="Times New Roman" pitchFamily="18" charset="0"/>
              </a:rPr>
              <a:t> </a:t>
            </a:r>
            <a:r>
              <a:rPr lang="en-US" sz="2800" i="1" dirty="0" err="1">
                <a:solidFill>
                  <a:srgbClr val="0000CC"/>
                </a:solidFill>
                <a:latin typeface="Times New Roman" pitchFamily="18" charset="0"/>
              </a:rPr>
              <a:t>vào</a:t>
            </a:r>
            <a:r>
              <a:rPr lang="en-US" sz="2800" i="1" dirty="0">
                <a:solidFill>
                  <a:srgbClr val="0000CC"/>
                </a:solidFill>
                <a:latin typeface="Times New Roman" pitchFamily="18" charset="0"/>
              </a:rPr>
              <a:t> </a:t>
            </a:r>
            <a:r>
              <a:rPr lang="en-US" sz="2800" i="1" dirty="0" err="1">
                <a:solidFill>
                  <a:srgbClr val="0000CC"/>
                </a:solidFill>
                <a:latin typeface="Times New Roman" pitchFamily="18" charset="0"/>
              </a:rPr>
              <a:t>vách</a:t>
            </a:r>
            <a:r>
              <a:rPr lang="en-US" sz="2800" i="1" dirty="0">
                <a:solidFill>
                  <a:srgbClr val="0000CC"/>
                </a:solidFill>
                <a:latin typeface="Times New Roman" pitchFamily="18" charset="0"/>
              </a:rPr>
              <a:t> </a:t>
            </a:r>
            <a:r>
              <a:rPr lang="en-US" sz="2800" i="1" dirty="0" err="1">
                <a:solidFill>
                  <a:srgbClr val="0000CC"/>
                </a:solidFill>
                <a:latin typeface="Times New Roman" pitchFamily="18" charset="0"/>
              </a:rPr>
              <a:t>đá</a:t>
            </a:r>
            <a:r>
              <a:rPr lang="en-US" sz="2800" i="1" dirty="0">
                <a:solidFill>
                  <a:srgbClr val="0000CC"/>
                </a:solidFill>
                <a:latin typeface="Times New Roman" pitchFamily="18" charset="0"/>
              </a:rPr>
              <a:t>. // </a:t>
            </a:r>
            <a:r>
              <a:rPr lang="en-US" sz="2800" i="1" dirty="0" err="1">
                <a:solidFill>
                  <a:srgbClr val="0000CC"/>
                </a:solidFill>
                <a:latin typeface="Times New Roman" pitchFamily="18" charset="0"/>
              </a:rPr>
              <a:t>Mất</a:t>
            </a:r>
            <a:r>
              <a:rPr lang="en-US" sz="2800" i="1" dirty="0">
                <a:solidFill>
                  <a:srgbClr val="0000CC"/>
                </a:solidFill>
                <a:latin typeface="Times New Roman" pitchFamily="18" charset="0"/>
              </a:rPr>
              <a:t> </a:t>
            </a:r>
            <a:r>
              <a:rPr lang="en-US" sz="2800" i="1" dirty="0" err="1">
                <a:solidFill>
                  <a:srgbClr val="0000CC"/>
                </a:solidFill>
                <a:latin typeface="Times New Roman" pitchFamily="18" charset="0"/>
              </a:rPr>
              <a:t>mồi</a:t>
            </a:r>
            <a:r>
              <a:rPr lang="en-US" sz="2800" i="1" dirty="0">
                <a:solidFill>
                  <a:srgbClr val="0000CC"/>
                </a:solidFill>
                <a:latin typeface="Times New Roman" pitchFamily="18" charset="0"/>
              </a:rPr>
              <a:t>,/ con </a:t>
            </a:r>
            <a:r>
              <a:rPr lang="en-US" sz="2800" i="1" dirty="0" err="1">
                <a:solidFill>
                  <a:srgbClr val="0000CC"/>
                </a:solidFill>
                <a:latin typeface="Times New Roman" pitchFamily="18" charset="0"/>
              </a:rPr>
              <a:t>cá</a:t>
            </a:r>
            <a:r>
              <a:rPr lang="en-US" sz="2800" i="1" dirty="0">
                <a:solidFill>
                  <a:srgbClr val="0000CC"/>
                </a:solidFill>
                <a:latin typeface="Times New Roman" pitchFamily="18" charset="0"/>
              </a:rPr>
              <a:t> </a:t>
            </a:r>
            <a:r>
              <a:rPr lang="en-US" sz="2800" i="1" dirty="0" err="1">
                <a:solidFill>
                  <a:srgbClr val="0000CC"/>
                </a:solidFill>
                <a:latin typeface="Times New Roman" pitchFamily="18" charset="0"/>
              </a:rPr>
              <a:t>dữ</a:t>
            </a:r>
            <a:r>
              <a:rPr lang="en-US" sz="2800" i="1" dirty="0">
                <a:solidFill>
                  <a:srgbClr val="0000CC"/>
                </a:solidFill>
                <a:latin typeface="Times New Roman" pitchFamily="18" charset="0"/>
              </a:rPr>
              <a:t> </a:t>
            </a:r>
            <a:r>
              <a:rPr lang="en-US" sz="2800" b="1" i="1" dirty="0" err="1">
                <a:solidFill>
                  <a:srgbClr val="0000CC"/>
                </a:solidFill>
                <a:latin typeface="Times New Roman" pitchFamily="18" charset="0"/>
              </a:rPr>
              <a:t>tức</a:t>
            </a:r>
            <a:r>
              <a:rPr lang="en-US" sz="2800" b="1" i="1" dirty="0">
                <a:solidFill>
                  <a:srgbClr val="0000CC"/>
                </a:solidFill>
                <a:latin typeface="Times New Roman" pitchFamily="18" charset="0"/>
              </a:rPr>
              <a:t> </a:t>
            </a:r>
            <a:r>
              <a:rPr lang="en-US" sz="2800" b="1" i="1" dirty="0" err="1">
                <a:solidFill>
                  <a:srgbClr val="0000CC"/>
                </a:solidFill>
                <a:latin typeface="Times New Roman" pitchFamily="18" charset="0"/>
              </a:rPr>
              <a:t>tối</a:t>
            </a:r>
            <a:r>
              <a:rPr lang="en-US" sz="2800" i="1" dirty="0">
                <a:solidFill>
                  <a:srgbClr val="0000CC"/>
                </a:solidFill>
                <a:latin typeface="Times New Roman" pitchFamily="18" charset="0"/>
              </a:rPr>
              <a:t> </a:t>
            </a:r>
            <a:r>
              <a:rPr lang="en-US" sz="2800" i="1" dirty="0" err="1">
                <a:solidFill>
                  <a:srgbClr val="0000CC"/>
                </a:solidFill>
                <a:latin typeface="Times New Roman" pitchFamily="18" charset="0"/>
              </a:rPr>
              <a:t>bỏ</a:t>
            </a:r>
            <a:r>
              <a:rPr lang="en-US" sz="2800" i="1" dirty="0">
                <a:solidFill>
                  <a:srgbClr val="0000CC"/>
                </a:solidFill>
                <a:latin typeface="Times New Roman" pitchFamily="18" charset="0"/>
              </a:rPr>
              <a:t> </a:t>
            </a:r>
            <a:r>
              <a:rPr lang="en-US" sz="2800" i="1" dirty="0" err="1">
                <a:solidFill>
                  <a:srgbClr val="0000CC"/>
                </a:solidFill>
                <a:latin typeface="Times New Roman" pitchFamily="18" charset="0"/>
              </a:rPr>
              <a:t>đi</a:t>
            </a:r>
            <a:r>
              <a:rPr lang="en-US" sz="2800" i="1" dirty="0">
                <a:solidFill>
                  <a:srgbClr val="0000CC"/>
                </a:solidFill>
                <a:latin typeface="Times New Roman" pitchFamily="18" charset="0"/>
              </a:rPr>
              <a:t>.//</a:t>
            </a:r>
          </a:p>
        </p:txBody>
      </p:sp>
      <p:sp>
        <p:nvSpPr>
          <p:cNvPr id="2" name="TextBox 1"/>
          <p:cNvSpPr txBox="1"/>
          <p:nvPr/>
        </p:nvSpPr>
        <p:spPr>
          <a:xfrm>
            <a:off x="2476500" y="762983"/>
            <a:ext cx="4114800" cy="523220"/>
          </a:xfrm>
          <a:prstGeom prst="rect">
            <a:avLst/>
          </a:prstGeom>
          <a:noFill/>
        </p:spPr>
        <p:txBody>
          <a:bodyPr wrap="square" rtlCol="0">
            <a:spAutoFit/>
          </a:bodyPr>
          <a:lstStyle/>
          <a:p>
            <a:pPr algn="ctr"/>
            <a:r>
              <a:rPr lang="en-US" sz="2800" b="1" dirty="0">
                <a:latin typeface="Times New Roman" panose="02020603050405020304" pitchFamily="18" charset="0"/>
                <a:cs typeface="Times New Roman" panose="02020603050405020304" pitchFamily="18" charset="0"/>
              </a:rPr>
              <a:t>LUYỆN ĐỌC</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65" name="Text Box 49"/>
          <p:cNvSpPr txBox="1">
            <a:spLocks noChangeArrowheads="1"/>
          </p:cNvSpPr>
          <p:nvPr/>
        </p:nvSpPr>
        <p:spPr bwMode="auto">
          <a:xfrm>
            <a:off x="228600" y="1371600"/>
            <a:ext cx="8763000" cy="519113"/>
          </a:xfrm>
          <a:prstGeom prst="rect">
            <a:avLst/>
          </a:prstGeom>
          <a:noFill/>
          <a:ln w="9525" algn="ctr">
            <a:noFill/>
            <a:miter lim="800000"/>
            <a:headEnd/>
            <a:tailEnd/>
          </a:ln>
          <a:effectLst/>
        </p:spPr>
        <p:txBody>
          <a:bodyPr>
            <a:spAutoFit/>
          </a:bodyPr>
          <a:lstStyle/>
          <a:p>
            <a:pPr>
              <a:spcBef>
                <a:spcPct val="50000"/>
              </a:spcBef>
            </a:pPr>
            <a:r>
              <a:rPr lang="en-US" sz="2800">
                <a:latin typeface="Times New Roman" pitchFamily="18" charset="0"/>
              </a:rPr>
              <a:t>1/ Khi đang tập dưới đáy sông, Tôm Càng gặp chuyện gì ?</a:t>
            </a:r>
          </a:p>
        </p:txBody>
      </p:sp>
      <p:sp>
        <p:nvSpPr>
          <p:cNvPr id="9266" name="Text Box 50"/>
          <p:cNvSpPr txBox="1">
            <a:spLocks noChangeArrowheads="1"/>
          </p:cNvSpPr>
          <p:nvPr/>
        </p:nvSpPr>
        <p:spPr bwMode="auto">
          <a:xfrm>
            <a:off x="381000" y="1973263"/>
            <a:ext cx="8382000" cy="1373187"/>
          </a:xfrm>
          <a:prstGeom prst="rect">
            <a:avLst/>
          </a:prstGeom>
          <a:noFill/>
          <a:ln w="9525" algn="ctr">
            <a:noFill/>
            <a:miter lim="800000"/>
            <a:headEnd/>
            <a:tailEnd/>
          </a:ln>
          <a:effectLst/>
        </p:spPr>
        <p:txBody>
          <a:bodyPr>
            <a:spAutoFit/>
          </a:bodyPr>
          <a:lstStyle/>
          <a:p>
            <a:pPr>
              <a:spcBef>
                <a:spcPct val="50000"/>
              </a:spcBef>
            </a:pPr>
            <a:r>
              <a:rPr lang="en-US" sz="2800">
                <a:latin typeface="Times New Roman" pitchFamily="18" charset="0"/>
              </a:rPr>
              <a:t> Khi đang tập dưới đáy sông, Tôm Càng gặp một con vật lạ, thân dẹp, hai mắt tròn xoe, khắp người phủ một lớp vẩy bạc óng ánh. </a:t>
            </a:r>
          </a:p>
        </p:txBody>
      </p:sp>
      <p:sp>
        <p:nvSpPr>
          <p:cNvPr id="9267" name="Text Box 51"/>
          <p:cNvSpPr txBox="1">
            <a:spLocks noChangeArrowheads="1"/>
          </p:cNvSpPr>
          <p:nvPr/>
        </p:nvSpPr>
        <p:spPr bwMode="auto">
          <a:xfrm>
            <a:off x="304800" y="3581400"/>
            <a:ext cx="8534400" cy="519113"/>
          </a:xfrm>
          <a:prstGeom prst="rect">
            <a:avLst/>
          </a:prstGeom>
          <a:noFill/>
          <a:ln w="9525" algn="ctr">
            <a:noFill/>
            <a:miter lim="800000"/>
            <a:headEnd/>
            <a:tailEnd/>
          </a:ln>
          <a:effectLst/>
        </p:spPr>
        <p:txBody>
          <a:bodyPr>
            <a:spAutoFit/>
          </a:bodyPr>
          <a:lstStyle/>
          <a:p>
            <a:pPr>
              <a:spcBef>
                <a:spcPct val="50000"/>
              </a:spcBef>
            </a:pPr>
            <a:r>
              <a:rPr lang="en-US" sz="2800">
                <a:latin typeface="Times New Roman" pitchFamily="18" charset="0"/>
              </a:rPr>
              <a:t>2/ Cá Con làm với Tôm Càng như thế nào ?</a:t>
            </a:r>
          </a:p>
        </p:txBody>
      </p:sp>
      <p:sp>
        <p:nvSpPr>
          <p:cNvPr id="9268" name="Text Box 52"/>
          <p:cNvSpPr txBox="1">
            <a:spLocks noChangeArrowheads="1"/>
          </p:cNvSpPr>
          <p:nvPr/>
        </p:nvSpPr>
        <p:spPr bwMode="auto">
          <a:xfrm>
            <a:off x="304800" y="4191000"/>
            <a:ext cx="8610600" cy="1373188"/>
          </a:xfrm>
          <a:prstGeom prst="rect">
            <a:avLst/>
          </a:prstGeom>
          <a:noFill/>
          <a:ln w="9525">
            <a:noFill/>
            <a:miter lim="800000"/>
            <a:headEnd/>
            <a:tailEnd/>
          </a:ln>
          <a:effectLst/>
        </p:spPr>
        <p:txBody>
          <a:bodyPr>
            <a:spAutoFit/>
          </a:bodyPr>
          <a:lstStyle/>
          <a:p>
            <a:pPr>
              <a:spcBef>
                <a:spcPct val="50000"/>
              </a:spcBef>
            </a:pPr>
            <a:r>
              <a:rPr lang="en-US" sz="2800">
                <a:solidFill>
                  <a:srgbClr val="0000CC"/>
                </a:solidFill>
                <a:latin typeface="Times New Roman" pitchFamily="18" charset="0"/>
              </a:rPr>
              <a:t>  Cá Con làm quen với Tôm Càng bằng lời chào và lời tự giới thiệu tên, nơi ở : Chào bạn.Tôi là Cá Con. Chúng tôi cũng sống dưới nước như nhà tôm các bạn.</a:t>
            </a:r>
          </a:p>
        </p:txBody>
      </p:sp>
      <p:sp>
        <p:nvSpPr>
          <p:cNvPr id="2" name="TextBox 1"/>
          <p:cNvSpPr txBox="1"/>
          <p:nvPr/>
        </p:nvSpPr>
        <p:spPr>
          <a:xfrm>
            <a:off x="2819400" y="457200"/>
            <a:ext cx="3886200" cy="646331"/>
          </a:xfrm>
          <a:prstGeom prst="rect">
            <a:avLst/>
          </a:prstGeom>
          <a:noFill/>
        </p:spPr>
        <p:txBody>
          <a:bodyPr wrap="square" rtlCol="0">
            <a:spAutoFit/>
          </a:bodyPr>
          <a:lstStyle/>
          <a:p>
            <a:r>
              <a:rPr lang="en-US" sz="3600" b="1" dirty="0">
                <a:latin typeface="Times New Roman" panose="02020603050405020304" pitchFamily="18" charset="0"/>
                <a:cs typeface="Times New Roman" panose="02020603050405020304" pitchFamily="18" charset="0"/>
              </a:rPr>
              <a:t>TÌM HIỂU BÀI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265"/>
                                        </p:tgtEl>
                                        <p:attrNameLst>
                                          <p:attrName>style.visibility</p:attrName>
                                        </p:attrNameLst>
                                      </p:cBhvr>
                                      <p:to>
                                        <p:strVal val="visible"/>
                                      </p:to>
                                    </p:set>
                                    <p:animEffect transition="in" filter="wipe(left)">
                                      <p:cBhvr>
                                        <p:cTn id="7" dur="500"/>
                                        <p:tgtEl>
                                          <p:spTgt spid="926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266"/>
                                        </p:tgtEl>
                                        <p:attrNameLst>
                                          <p:attrName>style.visibility</p:attrName>
                                        </p:attrNameLst>
                                      </p:cBhvr>
                                      <p:to>
                                        <p:strVal val="visible"/>
                                      </p:to>
                                    </p:set>
                                    <p:animEffect transition="in" filter="wipe(left)">
                                      <p:cBhvr>
                                        <p:cTn id="12" dur="500"/>
                                        <p:tgtEl>
                                          <p:spTgt spid="926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267"/>
                                        </p:tgtEl>
                                        <p:attrNameLst>
                                          <p:attrName>style.visibility</p:attrName>
                                        </p:attrNameLst>
                                      </p:cBhvr>
                                      <p:to>
                                        <p:strVal val="visible"/>
                                      </p:to>
                                    </p:set>
                                    <p:animEffect transition="in" filter="wipe(left)">
                                      <p:cBhvr>
                                        <p:cTn id="17" dur="500"/>
                                        <p:tgtEl>
                                          <p:spTgt spid="926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9268"/>
                                        </p:tgtEl>
                                        <p:attrNameLst>
                                          <p:attrName>style.visibility</p:attrName>
                                        </p:attrNameLst>
                                      </p:cBhvr>
                                      <p:to>
                                        <p:strVal val="visible"/>
                                      </p:to>
                                    </p:set>
                                    <p:animEffect transition="in" filter="wipe(left)">
                                      <p:cBhvr>
                                        <p:cTn id="22" dur="500"/>
                                        <p:tgtEl>
                                          <p:spTgt spid="92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65" grpId="0"/>
      <p:bldP spid="9266" grpId="0"/>
      <p:bldP spid="9267" grpId="0"/>
      <p:bldP spid="926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4" name="Text Box 14"/>
          <p:cNvSpPr txBox="1">
            <a:spLocks noChangeArrowheads="1"/>
          </p:cNvSpPr>
          <p:nvPr/>
        </p:nvSpPr>
        <p:spPr bwMode="auto">
          <a:xfrm>
            <a:off x="228600" y="1371600"/>
            <a:ext cx="8001000" cy="519113"/>
          </a:xfrm>
          <a:prstGeom prst="rect">
            <a:avLst/>
          </a:prstGeom>
          <a:noFill/>
          <a:ln w="9525">
            <a:noFill/>
            <a:miter lim="800000"/>
            <a:headEnd/>
            <a:tailEnd/>
          </a:ln>
          <a:effectLst/>
        </p:spPr>
        <p:txBody>
          <a:bodyPr>
            <a:spAutoFit/>
          </a:bodyPr>
          <a:lstStyle/>
          <a:p>
            <a:pPr>
              <a:spcBef>
                <a:spcPct val="50000"/>
              </a:spcBef>
            </a:pPr>
            <a:r>
              <a:rPr lang="en-US" sz="2800">
                <a:solidFill>
                  <a:schemeClr val="tx2"/>
                </a:solidFill>
                <a:latin typeface="Times New Roman" pitchFamily="18" charset="0"/>
              </a:rPr>
              <a:t>3/ Đuôi và vẩy Cá Con có lợi gì ?</a:t>
            </a:r>
          </a:p>
        </p:txBody>
      </p:sp>
      <p:sp>
        <p:nvSpPr>
          <p:cNvPr id="10255" name="Text Box 15"/>
          <p:cNvSpPr txBox="1">
            <a:spLocks noChangeArrowheads="1"/>
          </p:cNvSpPr>
          <p:nvPr/>
        </p:nvSpPr>
        <p:spPr bwMode="auto">
          <a:xfrm>
            <a:off x="152400" y="2057400"/>
            <a:ext cx="8991600" cy="1587500"/>
          </a:xfrm>
          <a:prstGeom prst="rect">
            <a:avLst/>
          </a:prstGeom>
          <a:noFill/>
          <a:ln w="9525">
            <a:noFill/>
            <a:miter lim="800000"/>
            <a:headEnd/>
            <a:tailEnd/>
          </a:ln>
          <a:effectLst/>
        </p:spPr>
        <p:txBody>
          <a:bodyPr>
            <a:spAutoFit/>
          </a:bodyPr>
          <a:lstStyle/>
          <a:p>
            <a:pPr>
              <a:spcBef>
                <a:spcPct val="50000"/>
              </a:spcBef>
              <a:buFontTx/>
              <a:buChar char="-"/>
            </a:pPr>
            <a:r>
              <a:rPr lang="en-US" sz="2800">
                <a:solidFill>
                  <a:srgbClr val="0000CC"/>
                </a:solidFill>
                <a:latin typeface="Times New Roman" pitchFamily="18" charset="0"/>
              </a:rPr>
              <a:t>Đuôi Cá Con vừa là mái chèo, vừa là bánh lái.</a:t>
            </a:r>
          </a:p>
          <a:p>
            <a:pPr>
              <a:spcBef>
                <a:spcPct val="50000"/>
              </a:spcBef>
            </a:pPr>
            <a:r>
              <a:rPr lang="en-US" sz="2800">
                <a:solidFill>
                  <a:srgbClr val="0000CC"/>
                </a:solidFill>
                <a:latin typeface="Times New Roman" pitchFamily="18" charset="0"/>
              </a:rPr>
              <a:t>-Vẩy của Cá Con là bộ áo giáp bảo vệ cơ thể nên Cá Con bị va vào đá cũng không biết đau.</a:t>
            </a:r>
          </a:p>
        </p:txBody>
      </p:sp>
      <p:sp>
        <p:nvSpPr>
          <p:cNvPr id="10256" name="Text Box 16"/>
          <p:cNvSpPr txBox="1">
            <a:spLocks noChangeArrowheads="1"/>
          </p:cNvSpPr>
          <p:nvPr/>
        </p:nvSpPr>
        <p:spPr bwMode="auto">
          <a:xfrm>
            <a:off x="228600" y="3657600"/>
            <a:ext cx="8915400" cy="519113"/>
          </a:xfrm>
          <a:prstGeom prst="rect">
            <a:avLst/>
          </a:prstGeom>
          <a:noFill/>
          <a:ln w="9525">
            <a:noFill/>
            <a:miter lim="800000"/>
            <a:headEnd/>
            <a:tailEnd/>
          </a:ln>
          <a:effectLst/>
        </p:spPr>
        <p:txBody>
          <a:bodyPr>
            <a:spAutoFit/>
          </a:bodyPr>
          <a:lstStyle/>
          <a:p>
            <a:pPr>
              <a:spcBef>
                <a:spcPct val="50000"/>
              </a:spcBef>
            </a:pPr>
            <a:r>
              <a:rPr lang="en-US" sz="2800">
                <a:latin typeface="Times New Roman" pitchFamily="18" charset="0"/>
              </a:rPr>
              <a:t>4/ Kể lại việc Tôm Càng cứu Cá Con.</a:t>
            </a:r>
          </a:p>
        </p:txBody>
      </p:sp>
      <p:sp>
        <p:nvSpPr>
          <p:cNvPr id="10257" name="Text Box 17"/>
          <p:cNvSpPr txBox="1">
            <a:spLocks noChangeArrowheads="1"/>
          </p:cNvSpPr>
          <p:nvPr/>
        </p:nvSpPr>
        <p:spPr bwMode="auto">
          <a:xfrm>
            <a:off x="-92075" y="4151313"/>
            <a:ext cx="184150" cy="366712"/>
          </a:xfrm>
          <a:prstGeom prst="rect">
            <a:avLst/>
          </a:prstGeom>
          <a:noFill/>
          <a:ln w="9525">
            <a:noFill/>
            <a:miter lim="800000"/>
            <a:headEnd/>
            <a:tailEnd/>
          </a:ln>
          <a:effectLst/>
        </p:spPr>
        <p:txBody>
          <a:bodyPr wrap="none">
            <a:spAutoFit/>
          </a:bodyPr>
          <a:lstStyle/>
          <a:p>
            <a:endParaRPr lang="en-US" sz="1800"/>
          </a:p>
        </p:txBody>
      </p:sp>
      <p:sp>
        <p:nvSpPr>
          <p:cNvPr id="10258" name="Text Box 18"/>
          <p:cNvSpPr txBox="1">
            <a:spLocks noChangeArrowheads="1"/>
          </p:cNvSpPr>
          <p:nvPr/>
        </p:nvSpPr>
        <p:spPr bwMode="auto">
          <a:xfrm>
            <a:off x="381000" y="4259263"/>
            <a:ext cx="8534400" cy="1800225"/>
          </a:xfrm>
          <a:prstGeom prst="rect">
            <a:avLst/>
          </a:prstGeom>
          <a:noFill/>
          <a:ln w="9525">
            <a:noFill/>
            <a:miter lim="800000"/>
            <a:headEnd/>
            <a:tailEnd/>
          </a:ln>
          <a:effectLst/>
        </p:spPr>
        <p:txBody>
          <a:bodyPr>
            <a:spAutoFit/>
          </a:bodyPr>
          <a:lstStyle/>
          <a:p>
            <a:pPr>
              <a:spcBef>
                <a:spcPct val="50000"/>
              </a:spcBef>
            </a:pPr>
            <a:r>
              <a:rPr lang="en-US" sz="2800">
                <a:solidFill>
                  <a:srgbClr val="0000CC"/>
                </a:solidFill>
                <a:latin typeface="Times New Roman" pitchFamily="18" charset="0"/>
              </a:rPr>
              <a:t> Tôm Càng cứu Cá Con : Cá Con sắp vọt lên thì Tôm Càng thấy một con cá to, mắt đỏ ngầu, nhắm Cá Con lao tới. Tôm Càng vội búng càng, vọt tới, xô bạn vào ngách đá nhỏ. Mất mồi, con vật dữ tức tối bỏ đi.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254"/>
                                        </p:tgtEl>
                                        <p:attrNameLst>
                                          <p:attrName>style.visibility</p:attrName>
                                        </p:attrNameLst>
                                      </p:cBhvr>
                                      <p:to>
                                        <p:strVal val="visible"/>
                                      </p:to>
                                    </p:set>
                                    <p:animEffect transition="in" filter="wipe(left)">
                                      <p:cBhvr>
                                        <p:cTn id="7" dur="500"/>
                                        <p:tgtEl>
                                          <p:spTgt spid="1025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255"/>
                                        </p:tgtEl>
                                        <p:attrNameLst>
                                          <p:attrName>style.visibility</p:attrName>
                                        </p:attrNameLst>
                                      </p:cBhvr>
                                      <p:to>
                                        <p:strVal val="visible"/>
                                      </p:to>
                                    </p:set>
                                    <p:animEffect transition="in" filter="wipe(left)">
                                      <p:cBhvr>
                                        <p:cTn id="12" dur="500"/>
                                        <p:tgtEl>
                                          <p:spTgt spid="1025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256"/>
                                        </p:tgtEl>
                                        <p:attrNameLst>
                                          <p:attrName>style.visibility</p:attrName>
                                        </p:attrNameLst>
                                      </p:cBhvr>
                                      <p:to>
                                        <p:strVal val="visible"/>
                                      </p:to>
                                    </p:set>
                                    <p:animEffect transition="in" filter="wipe(left)">
                                      <p:cBhvr>
                                        <p:cTn id="17" dur="500"/>
                                        <p:tgtEl>
                                          <p:spTgt spid="1025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258"/>
                                        </p:tgtEl>
                                        <p:attrNameLst>
                                          <p:attrName>style.visibility</p:attrName>
                                        </p:attrNameLst>
                                      </p:cBhvr>
                                      <p:to>
                                        <p:strVal val="visible"/>
                                      </p:to>
                                    </p:set>
                                    <p:animEffect transition="in" filter="wipe(left)">
                                      <p:cBhvr>
                                        <p:cTn id="22" dur="500"/>
                                        <p:tgtEl>
                                          <p:spTgt spid="102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4" grpId="0"/>
      <p:bldP spid="10255" grpId="0"/>
      <p:bldP spid="10256" grpId="0"/>
      <p:bldP spid="1025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90" name="Text Box 26"/>
          <p:cNvSpPr txBox="1">
            <a:spLocks noChangeArrowheads="1"/>
          </p:cNvSpPr>
          <p:nvPr/>
        </p:nvSpPr>
        <p:spPr bwMode="auto">
          <a:xfrm>
            <a:off x="685800" y="1462088"/>
            <a:ext cx="8153400" cy="519112"/>
          </a:xfrm>
          <a:prstGeom prst="rect">
            <a:avLst/>
          </a:prstGeom>
          <a:noFill/>
          <a:ln w="9525">
            <a:noFill/>
            <a:miter lim="800000"/>
            <a:headEnd/>
            <a:tailEnd/>
          </a:ln>
          <a:effectLst/>
        </p:spPr>
        <p:txBody>
          <a:bodyPr>
            <a:spAutoFit/>
          </a:bodyPr>
          <a:lstStyle/>
          <a:p>
            <a:pPr>
              <a:spcBef>
                <a:spcPct val="50000"/>
              </a:spcBef>
            </a:pPr>
            <a:r>
              <a:rPr lang="en-US" sz="2800">
                <a:latin typeface="Times New Roman" pitchFamily="18" charset="0"/>
              </a:rPr>
              <a:t>5/ Em thấy Tôm Càng có gì đáng khen ?</a:t>
            </a:r>
          </a:p>
        </p:txBody>
      </p:sp>
      <p:sp>
        <p:nvSpPr>
          <p:cNvPr id="11291" name="Text Box 27"/>
          <p:cNvSpPr txBox="1">
            <a:spLocks noChangeArrowheads="1"/>
          </p:cNvSpPr>
          <p:nvPr/>
        </p:nvSpPr>
        <p:spPr bwMode="auto">
          <a:xfrm>
            <a:off x="533400" y="2330450"/>
            <a:ext cx="8610600" cy="946150"/>
          </a:xfrm>
          <a:prstGeom prst="rect">
            <a:avLst/>
          </a:prstGeom>
          <a:noFill/>
          <a:ln w="9525">
            <a:noFill/>
            <a:miter lim="800000"/>
            <a:headEnd/>
            <a:tailEnd/>
          </a:ln>
          <a:effectLst/>
        </p:spPr>
        <p:txBody>
          <a:bodyPr>
            <a:spAutoFit/>
          </a:bodyPr>
          <a:lstStyle/>
          <a:p>
            <a:pPr>
              <a:spcBef>
                <a:spcPct val="50000"/>
              </a:spcBef>
            </a:pPr>
            <a:r>
              <a:rPr lang="en-US" sz="2800">
                <a:solidFill>
                  <a:srgbClr val="0000CC"/>
                </a:solidFill>
                <a:latin typeface="Times New Roman" pitchFamily="18" charset="0"/>
              </a:rPr>
              <a:t>  Tôm Càng thông minh, nhanh nhẹn dũng cảm cứu bạn thoát chết.Tôm Càng là một người bạn tốt đáng tin cậy…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290"/>
                                        </p:tgtEl>
                                        <p:attrNameLst>
                                          <p:attrName>style.visibility</p:attrName>
                                        </p:attrNameLst>
                                      </p:cBhvr>
                                      <p:to>
                                        <p:strVal val="visible"/>
                                      </p:to>
                                    </p:set>
                                    <p:animEffect transition="in" filter="wipe(left)">
                                      <p:cBhvr>
                                        <p:cTn id="7" dur="500"/>
                                        <p:tgtEl>
                                          <p:spTgt spid="1129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1291"/>
                                        </p:tgtEl>
                                        <p:attrNameLst>
                                          <p:attrName>style.visibility</p:attrName>
                                        </p:attrNameLst>
                                      </p:cBhvr>
                                      <p:to>
                                        <p:strVal val="visible"/>
                                      </p:to>
                                    </p:set>
                                    <p:animEffect transition="in" filter="wipe(left)">
                                      <p:cBhvr>
                                        <p:cTn id="12" dur="500"/>
                                        <p:tgtEl>
                                          <p:spTgt spid="112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90" grpId="0"/>
      <p:bldP spid="11291"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2"/>
  <p:tag name="MMPROD_UIDATA" val="&lt;database version=&quot;10.0&quot;&gt;&lt;object type=&quot;1&quot; unique_id=&quot;10001&quot;&gt;&lt;object type=&quot;8&quot; unique_id=&quot;10770&quot;&gt;&lt;/object&gt;&lt;object type=&quot;2&quot; unique_id=&quot;10771&quot;&gt;&lt;object type=&quot;3&quot; unique_id=&quot;10774&quot;&gt;&lt;property id=&quot;20148&quot; value=&quot;5&quot;/&gt;&lt;property id=&quot;20300&quot; value=&quot;Slide 2&quot;/&gt;&lt;property id=&quot;20307&quot; value=&quot;258&quot;/&gt;&lt;/object&gt;&lt;object type=&quot;3&quot; unique_id=&quot;10775&quot;&gt;&lt;property id=&quot;20148&quot; value=&quot;5&quot;/&gt;&lt;property id=&quot;20300&quot; value=&quot;Slide 3&quot;/&gt;&lt;property id=&quot;20307&quot; value=&quot;259&quot;/&gt;&lt;/object&gt;&lt;object type=&quot;3&quot; unique_id=&quot;10776&quot;&gt;&lt;property id=&quot;20148&quot; value=&quot;5&quot;/&gt;&lt;property id=&quot;20300&quot; value=&quot;Slide 4&quot;/&gt;&lt;property id=&quot;20307&quot; value=&quot;260&quot;/&gt;&lt;/object&gt;&lt;object type=&quot;3&quot; unique_id=&quot;10777&quot;&gt;&lt;property id=&quot;20148&quot; value=&quot;5&quot;/&gt;&lt;property id=&quot;20300&quot; value=&quot;Slide 5&quot;/&gt;&lt;property id=&quot;20307&quot; value=&quot;261&quot;/&gt;&lt;/object&gt;&lt;object type=&quot;3&quot; unique_id=&quot;10778&quot;&gt;&lt;property id=&quot;20148&quot; value=&quot;5&quot;/&gt;&lt;property id=&quot;20300&quot; value=&quot;Slide 6&quot;/&gt;&lt;property id=&quot;20307&quot; value=&quot;262&quot;/&gt;&lt;/object&gt;&lt;object type=&quot;3&quot; unique_id=&quot;10779&quot;&gt;&lt;property id=&quot;20148&quot; value=&quot;5&quot;/&gt;&lt;property id=&quot;20300&quot; value=&quot;Slide 7&quot;/&gt;&lt;property id=&quot;20307&quot; value=&quot;263&quot;/&gt;&lt;/object&gt;&lt;object type=&quot;3&quot; unique_id=&quot;10780&quot;&gt;&lt;property id=&quot;20148&quot; value=&quot;5&quot;/&gt;&lt;property id=&quot;20300&quot; value=&quot;Slide 8&quot;/&gt;&lt;property id=&quot;20307&quot; value=&quot;264&quot;/&gt;&lt;/object&gt;&lt;object type=&quot;3&quot; unique_id=&quot;10987&quot;&gt;&lt;property id=&quot;20148&quot; value=&quot;5&quot;/&gt;&lt;property id=&quot;20300&quot; value=&quot;Slide 1&quot;/&gt;&lt;property id=&quot;20307&quot; value=&quot;265&quot;/&gt;&lt;/object&gt;&lt;/object&gt;&lt;/object&gt;&lt;/database&gt;"/>
  <p:tag name="SECTOMILLISECCONVERTED" val="1"/>
  <p:tag name="ISPRING_RESOURCE_PATHS_HASH_PRESENTER" val="ca4f23a4111fa854d3f224a7c95b7bfab0c2a18"/>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512</Words>
  <Application>Microsoft Office PowerPoint</Application>
  <PresentationFormat>On-screen Show (4:3)</PresentationFormat>
  <Paragraphs>37</Paragraphs>
  <Slides>7</Slides>
  <Notes>5</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WIN7X64</dc:creator>
  <cp:lastModifiedBy>A</cp:lastModifiedBy>
  <cp:revision>7</cp:revision>
  <dcterms:created xsi:type="dcterms:W3CDTF">2016-03-15T14:06:10Z</dcterms:created>
  <dcterms:modified xsi:type="dcterms:W3CDTF">2018-03-02T03:23:46Z</dcterms:modified>
</cp:coreProperties>
</file>