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72" r:id="rId5"/>
    <p:sldId id="290" r:id="rId6"/>
    <p:sldId id="291" r:id="rId7"/>
    <p:sldId id="292" r:id="rId8"/>
    <p:sldId id="294" r:id="rId9"/>
    <p:sldId id="293" r:id="rId10"/>
    <p:sldId id="267" r:id="rId11"/>
    <p:sldId id="268" r:id="rId12"/>
    <p:sldId id="269" r:id="rId13"/>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65517B-41A4-45C9-B919-ADCCDF9C5D70}"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65517B-41A4-45C9-B919-ADCCDF9C5D70}"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65517B-41A4-45C9-B919-ADCCDF9C5D70}"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3638"/>
            <a:ext cx="21336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fld id="{921315A6-AE42-4FDA-A9A0-F8EADC5ECCC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30725"/>
          </a:xfrm>
        </p:spPr>
        <p:txBody>
          <a:bodyPr/>
          <a:lstStyle/>
          <a:p>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50AF15E5-1546-4EB1-B9FA-C8EA8825E9F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65517B-41A4-45C9-B919-ADCCDF9C5D70}"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65517B-41A4-45C9-B919-ADCCDF9C5D70}"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65517B-41A4-45C9-B919-ADCCDF9C5D70}"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65517B-41A4-45C9-B919-ADCCDF9C5D70}" type="datetimeFigureOut">
              <a:rPr lang="en-US" smtClean="0"/>
              <a:t>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65517B-41A4-45C9-B919-ADCCDF9C5D70}" type="datetimeFigureOut">
              <a:rPr lang="en-US" smtClean="0"/>
              <a:t>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65517B-41A4-45C9-B919-ADCCDF9C5D70}" type="datetimeFigureOut">
              <a:rPr lang="en-US" smtClean="0"/>
              <a:t>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65517B-41A4-45C9-B919-ADCCDF9C5D70}"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65517B-41A4-45C9-B919-ADCCDF9C5D70}"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B528A1-74E9-4F98-9E1C-3643EF43098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65517B-41A4-45C9-B919-ADCCDF9C5D70}" type="datetimeFigureOut">
              <a:rPr lang="en-US" smtClean="0"/>
              <a:t>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528A1-74E9-4F98-9E1C-3643EF43098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4" descr="colors_1280x1024"/>
          <p:cNvPicPr>
            <a:picLocks noChangeAspect="1" noChangeArrowheads="1"/>
          </p:cNvPicPr>
          <p:nvPr/>
        </p:nvPicPr>
        <p:blipFill>
          <a:blip r:embed="rId2" cstate="print"/>
          <a:srcRect/>
          <a:stretch>
            <a:fillRect/>
          </a:stretch>
        </p:blipFill>
        <p:spPr bwMode="auto">
          <a:xfrm>
            <a:off x="-111125" y="0"/>
            <a:ext cx="9255125" cy="6858000"/>
          </a:xfrm>
          <a:prstGeom prst="rect">
            <a:avLst/>
          </a:prstGeom>
          <a:noFill/>
          <a:ln w="9525">
            <a:noFill/>
            <a:miter lim="800000"/>
            <a:headEnd/>
            <a:tailEnd/>
          </a:ln>
        </p:spPr>
      </p:pic>
      <p:sp>
        <p:nvSpPr>
          <p:cNvPr id="5" name="WordArt 5" descr="p2_002"/>
          <p:cNvSpPr>
            <a:spLocks noChangeArrowheads="1" noChangeShapeType="1" noTextEdit="1"/>
          </p:cNvSpPr>
          <p:nvPr/>
        </p:nvSpPr>
        <p:spPr bwMode="auto">
          <a:xfrm>
            <a:off x="1371600" y="1905000"/>
            <a:ext cx="6553200" cy="1395413"/>
          </a:xfrm>
          <a:prstGeom prst="rect">
            <a:avLst/>
          </a:prstGeom>
        </p:spPr>
        <p:txBody>
          <a:bodyPr wrap="none" fromWordArt="1">
            <a:prstTxWarp prst="textPlain">
              <a:avLst>
                <a:gd name="adj" fmla="val 50000"/>
              </a:avLst>
            </a:prstTxWarp>
          </a:bodyPr>
          <a:lstStyle/>
          <a:p>
            <a:pPr algn="ctr"/>
            <a:r>
              <a:rPr lang="en-US" sz="3600" b="1" kern="10" dirty="0" err="1"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Phân</a:t>
            </a:r>
            <a:r>
              <a:rPr lang="en-US" sz="3600" b="1" kern="10" dirty="0"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r>
              <a:rPr lang="en-US" sz="3600" b="1" kern="10" dirty="0" err="1"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môn</a:t>
            </a:r>
            <a:r>
              <a:rPr lang="en-US" sz="3600" b="1" kern="10" dirty="0"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r>
              <a:rPr lang="en-US" sz="3600" b="1" kern="10" dirty="0" err="1"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Kể</a:t>
            </a:r>
            <a:r>
              <a:rPr lang="en-US" sz="3600" b="1" kern="10" dirty="0"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r>
              <a:rPr lang="en-US" sz="3600" b="1" kern="10" dirty="0" err="1" smtClean="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chuyện</a:t>
            </a:r>
            <a:endParaRPr lang="en-US" sz="3600" b="1" kern="10" dirty="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endParaRPr>
          </a:p>
        </p:txBody>
      </p:sp>
      <p:sp>
        <p:nvSpPr>
          <p:cNvPr id="6" name="Text Box 6"/>
          <p:cNvSpPr txBox="1">
            <a:spLocks noChangeArrowheads="1"/>
          </p:cNvSpPr>
          <p:nvPr/>
        </p:nvSpPr>
        <p:spPr bwMode="auto">
          <a:xfrm>
            <a:off x="-76200" y="304800"/>
            <a:ext cx="9144000" cy="523220"/>
          </a:xfrm>
          <a:prstGeom prst="rect">
            <a:avLst/>
          </a:prstGeom>
          <a:noFill/>
          <a:ln w="9525">
            <a:noFill/>
            <a:miter lim="800000"/>
            <a:headEnd/>
            <a:tailEnd/>
          </a:ln>
          <a:effectLst/>
        </p:spPr>
        <p:txBody>
          <a:bodyPr wrap="square">
            <a:spAutoFit/>
          </a:bodyPr>
          <a:lstStyle/>
          <a:p>
            <a:pPr algn="ctr" eaLnBrk="0" hangingPunct="0">
              <a:spcBef>
                <a:spcPct val="50000"/>
              </a:spcBef>
              <a:defRPr/>
            </a:pPr>
            <a:r>
              <a:rPr lang="en-US" sz="2800" b="1" dirty="0">
                <a:solidFill>
                  <a:srgbClr val="FF0066"/>
                </a:solidFill>
                <a:effectLst>
                  <a:outerShdw blurRad="38100" dist="38100" dir="2700000" algn="tl">
                    <a:srgbClr val="C0C0C0"/>
                  </a:outerShdw>
                </a:effectLst>
                <a:latin typeface="Times New Roman" pitchFamily="18" charset="0"/>
                <a:cs typeface="Times New Roman" pitchFamily="18" charset="0"/>
              </a:rPr>
              <a:t>PHÒNG GIÁO </a:t>
            </a:r>
            <a:r>
              <a:rPr lang="en-US" sz="2800" b="1">
                <a:solidFill>
                  <a:srgbClr val="FF0066"/>
                </a:solidFill>
                <a:effectLst>
                  <a:outerShdw blurRad="38100" dist="38100" dir="2700000" algn="tl">
                    <a:srgbClr val="C0C0C0"/>
                  </a:outerShdw>
                </a:effectLst>
                <a:latin typeface="Times New Roman" pitchFamily="18" charset="0"/>
                <a:cs typeface="Times New Roman" pitchFamily="18" charset="0"/>
              </a:rPr>
              <a:t>DỤC </a:t>
            </a:r>
            <a:r>
              <a:rPr lang="en-US" sz="2800" b="1" smtClean="0">
                <a:solidFill>
                  <a:srgbClr val="FF0066"/>
                </a:solidFill>
                <a:effectLst>
                  <a:outerShdw blurRad="38100" dist="38100" dir="2700000" algn="tl">
                    <a:srgbClr val="C0C0C0"/>
                  </a:outerShdw>
                </a:effectLst>
                <a:latin typeface="Times New Roman" pitchFamily="18" charset="0"/>
                <a:cs typeface="Times New Roman" pitchFamily="18" charset="0"/>
              </a:rPr>
              <a:t>VÀ </a:t>
            </a:r>
            <a:r>
              <a:rPr lang="en-US" sz="2800" b="1" dirty="0">
                <a:solidFill>
                  <a:srgbClr val="FF0066"/>
                </a:solidFill>
                <a:effectLst>
                  <a:outerShdw blurRad="38100" dist="38100" dir="2700000" algn="tl">
                    <a:srgbClr val="C0C0C0"/>
                  </a:outerShdw>
                </a:effectLst>
                <a:latin typeface="Times New Roman" pitchFamily="18" charset="0"/>
                <a:cs typeface="Times New Roman" pitchFamily="18" charset="0"/>
              </a:rPr>
              <a:t>ĐÀO </a:t>
            </a:r>
            <a:r>
              <a:rPr lang="en-US" sz="2800" b="1">
                <a:solidFill>
                  <a:srgbClr val="FF0066"/>
                </a:solidFill>
                <a:effectLst>
                  <a:outerShdw blurRad="38100" dist="38100" dir="2700000" algn="tl">
                    <a:srgbClr val="C0C0C0"/>
                  </a:outerShdw>
                </a:effectLst>
                <a:latin typeface="Times New Roman" pitchFamily="18" charset="0"/>
                <a:cs typeface="Times New Roman" pitchFamily="18" charset="0"/>
              </a:rPr>
              <a:t>TẠO </a:t>
            </a:r>
            <a:r>
              <a:rPr lang="en-US" sz="2800" b="1" smtClean="0">
                <a:solidFill>
                  <a:srgbClr val="FF0066"/>
                </a:solidFill>
                <a:effectLst>
                  <a:outerShdw blurRad="38100" dist="38100" dir="2700000" algn="tl">
                    <a:srgbClr val="C0C0C0"/>
                  </a:outerShdw>
                </a:effectLst>
                <a:latin typeface="Times New Roman" pitchFamily="18" charset="0"/>
                <a:cs typeface="Times New Roman" pitchFamily="18" charset="0"/>
              </a:rPr>
              <a:t>QUẬN LONG BIÊN</a:t>
            </a:r>
            <a:endParaRPr lang="en-US" sz="2800" b="1" dirty="0">
              <a:solidFill>
                <a:srgbClr val="FF0066"/>
              </a:solidFill>
              <a:effectLst>
                <a:outerShdw blurRad="38100" dist="38100" dir="2700000" algn="tl">
                  <a:srgbClr val="C0C0C0"/>
                </a:outerShdw>
              </a:effectLst>
              <a:latin typeface="Times New Roman" pitchFamily="18" charset="0"/>
              <a:cs typeface="Times New Roman" pitchFamily="18" charset="0"/>
            </a:endParaRPr>
          </a:p>
        </p:txBody>
      </p:sp>
      <p:sp>
        <p:nvSpPr>
          <p:cNvPr id="7" name="WordArt 7" descr="p2_002"/>
          <p:cNvSpPr>
            <a:spLocks noChangeArrowheads="1" noChangeShapeType="1" noTextEdit="1"/>
          </p:cNvSpPr>
          <p:nvPr/>
        </p:nvSpPr>
        <p:spPr bwMode="auto">
          <a:xfrm>
            <a:off x="1143000" y="914400"/>
            <a:ext cx="6934200" cy="457200"/>
          </a:xfrm>
          <a:prstGeom prst="rect">
            <a:avLst/>
          </a:prstGeom>
        </p:spPr>
        <p:txBody>
          <a:bodyPr wrap="none" fromWordArt="1">
            <a:prstTxWarp prst="textPlain">
              <a:avLst>
                <a:gd name="adj" fmla="val 50000"/>
              </a:avLst>
            </a:prstTxWarp>
          </a:bodyPr>
          <a:lstStyle/>
          <a:p>
            <a:pPr algn="ctr"/>
            <a:r>
              <a:rPr lang="vi-VN" sz="3600" b="1" kern="10">
                <a:ln w="12700">
                  <a:solidFill>
                    <a:srgbClr val="6600FF"/>
                  </a:solidFill>
                  <a:round/>
                  <a:headEnd/>
                  <a:tailEnd/>
                </a:ln>
                <a:solidFill>
                  <a:srgbClr val="7030A0"/>
                </a:solidFill>
                <a:effectLst>
                  <a:outerShdw sy="50000" kx="-2453608" rotWithShape="0">
                    <a:srgbClr val="868686">
                      <a:alpha val="50000"/>
                    </a:srgbClr>
                  </a:outerShdw>
                </a:effectLst>
                <a:latin typeface="Times New Roman"/>
                <a:cs typeface="Times New Roman"/>
              </a:rPr>
              <a:t>TRƯỜNG TIỂU HỌC </a:t>
            </a:r>
            <a:r>
              <a:rPr lang="en-US" sz="3600" b="1" kern="10" smtClean="0">
                <a:ln w="12700">
                  <a:solidFill>
                    <a:srgbClr val="6600FF"/>
                  </a:solidFill>
                  <a:round/>
                  <a:headEnd/>
                  <a:tailEnd/>
                </a:ln>
                <a:solidFill>
                  <a:srgbClr val="7030A0"/>
                </a:solidFill>
                <a:effectLst>
                  <a:outerShdw sy="50000" kx="-2453608" rotWithShape="0">
                    <a:srgbClr val="868686">
                      <a:alpha val="50000"/>
                    </a:srgbClr>
                  </a:outerShdw>
                </a:effectLst>
                <a:latin typeface="Times New Roman"/>
                <a:cs typeface="Times New Roman"/>
              </a:rPr>
              <a:t>ÁÍ MỘ B</a:t>
            </a:r>
            <a:endParaRPr lang="en-US" sz="3600" b="1" kern="10">
              <a:ln w="12700">
                <a:solidFill>
                  <a:srgbClr val="6600FF"/>
                </a:solidFill>
                <a:round/>
                <a:headEnd/>
                <a:tailEnd/>
              </a:ln>
              <a:solidFill>
                <a:srgbClr val="7030A0"/>
              </a:solidFill>
              <a:effectLst>
                <a:outerShdw sy="50000" kx="-2453608" rotWithShape="0">
                  <a:srgbClr val="868686">
                    <a:alpha val="50000"/>
                  </a:srgbClr>
                </a:outerShdw>
              </a:effectLst>
              <a:latin typeface="Times New Roman"/>
              <a:cs typeface="Times New Roman"/>
            </a:endParaRPr>
          </a:p>
        </p:txBody>
      </p:sp>
      <p:sp>
        <p:nvSpPr>
          <p:cNvPr id="8" name="Text Box 8"/>
          <p:cNvSpPr txBox="1">
            <a:spLocks noChangeArrowheads="1"/>
          </p:cNvSpPr>
          <p:nvPr/>
        </p:nvSpPr>
        <p:spPr bwMode="auto">
          <a:xfrm>
            <a:off x="3733800" y="3733800"/>
            <a:ext cx="2743200" cy="769441"/>
          </a:xfrm>
          <a:prstGeom prst="rect">
            <a:avLst/>
          </a:prstGeom>
          <a:noFill/>
          <a:ln w="9525">
            <a:noFill/>
            <a:miter lim="800000"/>
            <a:headEnd/>
            <a:tailEnd/>
          </a:ln>
        </p:spPr>
        <p:txBody>
          <a:bodyPr wrap="square">
            <a:spAutoFit/>
          </a:bodyPr>
          <a:lstStyle/>
          <a:p>
            <a:pPr eaLnBrk="0" hangingPunct="0">
              <a:spcBef>
                <a:spcPct val="50000"/>
              </a:spcBef>
            </a:pPr>
            <a:r>
              <a:rPr lang="en-US" sz="4400" b="1" smtClean="0">
                <a:solidFill>
                  <a:srgbClr val="FF0000"/>
                </a:solidFill>
                <a:latin typeface="Times New Roman" pitchFamily="18" charset="0"/>
                <a:cs typeface="Times New Roman" pitchFamily="18" charset="0"/>
              </a:rPr>
              <a:t>Lớp</a:t>
            </a:r>
            <a:r>
              <a:rPr lang="en-US" sz="4400" b="1">
                <a:solidFill>
                  <a:srgbClr val="FF0000"/>
                </a:solidFill>
                <a:latin typeface="Times New Roman" pitchFamily="18" charset="0"/>
                <a:cs typeface="Times New Roman" pitchFamily="18" charset="0"/>
              </a:rPr>
              <a:t>: </a:t>
            </a:r>
            <a:r>
              <a:rPr lang="en-US" sz="4400" b="1" smtClean="0">
                <a:solidFill>
                  <a:srgbClr val="FF0000"/>
                </a:solidFill>
                <a:latin typeface="Times New Roman" pitchFamily="18" charset="0"/>
                <a:cs typeface="Times New Roman" pitchFamily="18" charset="0"/>
              </a:rPr>
              <a:t>2 </a:t>
            </a:r>
            <a:endParaRPr lang="en-US" sz="4400" b="1" dirty="0">
              <a:solidFill>
                <a:srgbClr val="FF0000"/>
              </a:solidFill>
              <a:latin typeface="Times New Roman" pitchFamily="18" charset="0"/>
              <a:cs typeface="Times New Roman" pitchFamily="18" charset="0"/>
            </a:endParaRPr>
          </a:p>
        </p:txBody>
      </p:sp>
      <p:sp>
        <p:nvSpPr>
          <p:cNvPr id="10" name="TextBox 9"/>
          <p:cNvSpPr txBox="1"/>
          <p:nvPr/>
        </p:nvSpPr>
        <p:spPr>
          <a:xfrm>
            <a:off x="609600" y="4800600"/>
            <a:ext cx="8534400" cy="707886"/>
          </a:xfrm>
          <a:prstGeom prst="rect">
            <a:avLst/>
          </a:prstGeom>
          <a:noFill/>
        </p:spPr>
        <p:txBody>
          <a:bodyPr wrap="square" rtlCol="0">
            <a:spAutoFit/>
          </a:bodyPr>
          <a:lstStyle/>
          <a:p>
            <a:pPr algn="ctr"/>
            <a:r>
              <a:rPr lang="en-US" sz="4000" b="1" i="1" dirty="0" err="1" smtClean="0">
                <a:solidFill>
                  <a:srgbClr val="002060"/>
                </a:solidFill>
                <a:latin typeface="Times New Roman" pitchFamily="18" charset="0"/>
                <a:cs typeface="Times New Roman" pitchFamily="18" charset="0"/>
              </a:rPr>
              <a:t>Bài</a:t>
            </a:r>
            <a:r>
              <a:rPr lang="en-US" sz="4000" b="1" i="1" dirty="0" smtClean="0">
                <a:solidFill>
                  <a:srgbClr val="002060"/>
                </a:solidFill>
                <a:latin typeface="Times New Roman" pitchFamily="18" charset="0"/>
                <a:cs typeface="Times New Roman" pitchFamily="18" charset="0"/>
              </a:rPr>
              <a:t>: </a:t>
            </a:r>
            <a:r>
              <a:rPr lang="en-US" sz="4000" b="1" i="1" dirty="0" err="1" smtClean="0">
                <a:solidFill>
                  <a:srgbClr val="002060"/>
                </a:solidFill>
                <a:latin typeface="Times New Roman" pitchFamily="18" charset="0"/>
                <a:cs typeface="Times New Roman" pitchFamily="18" charset="0"/>
              </a:rPr>
              <a:t>Bác</a:t>
            </a:r>
            <a:r>
              <a:rPr lang="en-US" sz="4000" b="1" i="1" dirty="0" smtClean="0">
                <a:solidFill>
                  <a:srgbClr val="002060"/>
                </a:solidFill>
                <a:latin typeface="Times New Roman" pitchFamily="18" charset="0"/>
                <a:cs typeface="Times New Roman" pitchFamily="18" charset="0"/>
              </a:rPr>
              <a:t> </a:t>
            </a:r>
            <a:r>
              <a:rPr lang="en-US" sz="4000" b="1" i="1" dirty="0" err="1" smtClean="0">
                <a:solidFill>
                  <a:srgbClr val="002060"/>
                </a:solidFill>
                <a:latin typeface="Times New Roman" pitchFamily="18" charset="0"/>
                <a:cs typeface="Times New Roman" pitchFamily="18" charset="0"/>
              </a:rPr>
              <a:t>sĩ</a:t>
            </a:r>
            <a:r>
              <a:rPr lang="en-US" sz="4000" b="1" i="1" dirty="0" smtClean="0">
                <a:solidFill>
                  <a:srgbClr val="002060"/>
                </a:solidFill>
                <a:latin typeface="Times New Roman" pitchFamily="18" charset="0"/>
                <a:cs typeface="Times New Roman" pitchFamily="18" charset="0"/>
              </a:rPr>
              <a:t> </a:t>
            </a:r>
            <a:r>
              <a:rPr lang="en-US" sz="4000" b="1" i="1" dirty="0" err="1" smtClean="0">
                <a:solidFill>
                  <a:srgbClr val="002060"/>
                </a:solidFill>
                <a:latin typeface="Times New Roman" pitchFamily="18" charset="0"/>
                <a:cs typeface="Times New Roman" pitchFamily="18" charset="0"/>
              </a:rPr>
              <a:t>Sói</a:t>
            </a:r>
            <a:endParaRPr lang="en-US" sz="40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
                                        </p:tgtEl>
                                        <p:attrNameLst>
                                          <p:attrName>ppt_x</p:attrName>
                                          <p:attrName>ppt_y</p:attrName>
                                        </p:attrNameLst>
                                      </p:cBhvr>
                                    </p:animMotion>
                                    <p:animRot by="1500000">
                                      <p:cBhvr>
                                        <p:cTn id="7" dur="125" fill="hold">
                                          <p:stCondLst>
                                            <p:cond delay="0"/>
                                          </p:stCondLst>
                                        </p:cTn>
                                        <p:tgtEl>
                                          <p:spTgt spid="6"/>
                                        </p:tgtEl>
                                        <p:attrNameLst>
                                          <p:attrName>r</p:attrName>
                                        </p:attrNameLst>
                                      </p:cBhvr>
                                    </p:animRot>
                                    <p:animRot by="-1500000">
                                      <p:cBhvr>
                                        <p:cTn id="8" dur="125" fill="hold">
                                          <p:stCondLst>
                                            <p:cond delay="125"/>
                                          </p:stCondLst>
                                        </p:cTn>
                                        <p:tgtEl>
                                          <p:spTgt spid="6"/>
                                        </p:tgtEl>
                                        <p:attrNameLst>
                                          <p:attrName>r</p:attrName>
                                        </p:attrNameLst>
                                      </p:cBhvr>
                                    </p:animRot>
                                    <p:animRot by="-1500000">
                                      <p:cBhvr>
                                        <p:cTn id="9" dur="125" fill="hold">
                                          <p:stCondLst>
                                            <p:cond delay="250"/>
                                          </p:stCondLst>
                                        </p:cTn>
                                        <p:tgtEl>
                                          <p:spTgt spid="6"/>
                                        </p:tgtEl>
                                        <p:attrNameLst>
                                          <p:attrName>r</p:attrName>
                                        </p:attrNameLst>
                                      </p:cBhvr>
                                    </p:animRot>
                                    <p:animRot by="1500000">
                                      <p:cBhvr>
                                        <p:cTn id="10" dur="125" fill="hold">
                                          <p:stCondLst>
                                            <p:cond delay="375"/>
                                          </p:stCondLst>
                                        </p:cTn>
                                        <p:tgtEl>
                                          <p:spTgt spid="6"/>
                                        </p:tgtEl>
                                        <p:attrNameLst>
                                          <p:attrName>r</p:attrName>
                                        </p:attrNameLst>
                                      </p:cBhvr>
                                    </p:animRot>
                                  </p:childTnLst>
                                </p:cTn>
                              </p:par>
                              <p:par>
                                <p:cTn id="11" presetID="34" presetClass="emph" presetSubtype="0" fill="hold" grpId="0"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7"/>
                                        </p:tgtEl>
                                        <p:attrNameLst>
                                          <p:attrName>ppt_x</p:attrName>
                                          <p:attrName>ppt_y</p:attrName>
                                        </p:attrNameLst>
                                      </p:cBhvr>
                                    </p:animMotion>
                                    <p:animRot by="1500000">
                                      <p:cBhvr>
                                        <p:cTn id="13" dur="125" fill="hold">
                                          <p:stCondLst>
                                            <p:cond delay="0"/>
                                          </p:stCondLst>
                                        </p:cTn>
                                        <p:tgtEl>
                                          <p:spTgt spid="7"/>
                                        </p:tgtEl>
                                        <p:attrNameLst>
                                          <p:attrName>r</p:attrName>
                                        </p:attrNameLst>
                                      </p:cBhvr>
                                    </p:animRot>
                                    <p:animRot by="-1500000">
                                      <p:cBhvr>
                                        <p:cTn id="14" dur="125" fill="hold">
                                          <p:stCondLst>
                                            <p:cond delay="125"/>
                                          </p:stCondLst>
                                        </p:cTn>
                                        <p:tgtEl>
                                          <p:spTgt spid="7"/>
                                        </p:tgtEl>
                                        <p:attrNameLst>
                                          <p:attrName>r</p:attrName>
                                        </p:attrNameLst>
                                      </p:cBhvr>
                                    </p:animRot>
                                    <p:animRot by="-1500000">
                                      <p:cBhvr>
                                        <p:cTn id="15" dur="125" fill="hold">
                                          <p:stCondLst>
                                            <p:cond delay="250"/>
                                          </p:stCondLst>
                                        </p:cTn>
                                        <p:tgtEl>
                                          <p:spTgt spid="7"/>
                                        </p:tgtEl>
                                        <p:attrNameLst>
                                          <p:attrName>r</p:attrName>
                                        </p:attrNameLst>
                                      </p:cBhvr>
                                    </p:animRot>
                                    <p:animRot by="1500000">
                                      <p:cBhvr>
                                        <p:cTn id="16" dur="125" fill="hold">
                                          <p:stCondLst>
                                            <p:cond delay="375"/>
                                          </p:stCondLst>
                                        </p:cTn>
                                        <p:tgtEl>
                                          <p:spTgt spid="7"/>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strVal val="#ppt_w*0.70"/>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Effect transition="in" filter="fade">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randombar(horizontal)">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53" name="Text Box 9"/>
          <p:cNvSpPr txBox="1">
            <a:spLocks noChangeArrowheads="1"/>
          </p:cNvSpPr>
          <p:nvPr/>
        </p:nvSpPr>
        <p:spPr bwMode="auto">
          <a:xfrm>
            <a:off x="228600" y="228600"/>
            <a:ext cx="8686800" cy="5435600"/>
          </a:xfrm>
          <a:prstGeom prst="rect">
            <a:avLst/>
          </a:prstGeom>
          <a:noFill/>
          <a:ln w="9525">
            <a:noFill/>
            <a:miter lim="800000"/>
            <a:headEnd/>
            <a:tailEnd/>
          </a:ln>
          <a:effectLst/>
        </p:spPr>
        <p:txBody>
          <a:bodyPr>
            <a:spAutoFit/>
          </a:bodyPr>
          <a:lstStyle/>
          <a:p>
            <a:pPr marL="342900" indent="-342900">
              <a:spcBef>
                <a:spcPct val="50000"/>
              </a:spcBef>
            </a:pPr>
            <a:r>
              <a:rPr lang="en-US" sz="2800" b="1">
                <a:solidFill>
                  <a:schemeClr val="tx2"/>
                </a:solidFill>
                <a:latin typeface="Times New Roman" pitchFamily="18" charset="0"/>
              </a:rPr>
              <a:t>Tiêu chí đánh giá:</a:t>
            </a:r>
          </a:p>
          <a:p>
            <a:pPr marL="342900" indent="-342900">
              <a:spcBef>
                <a:spcPct val="50000"/>
              </a:spcBef>
              <a:buFontTx/>
              <a:buAutoNum type="alphaLcPeriod"/>
            </a:pPr>
            <a:r>
              <a:rPr lang="en-US" sz="2800" b="1">
                <a:solidFill>
                  <a:schemeClr val="tx2"/>
                </a:solidFill>
                <a:latin typeface="Times New Roman" pitchFamily="18" charset="0"/>
              </a:rPr>
              <a:t>Nội dung:</a:t>
            </a:r>
          </a:p>
          <a:p>
            <a:pPr marL="342900" indent="-342900">
              <a:spcBef>
                <a:spcPct val="50000"/>
              </a:spcBef>
            </a:pPr>
            <a:r>
              <a:rPr lang="en-US" sz="2800" b="1">
                <a:solidFill>
                  <a:schemeClr val="tx2"/>
                </a:solidFill>
                <a:latin typeface="Times New Roman" pitchFamily="18" charset="0"/>
              </a:rPr>
              <a:t>      - Kể đủ ý, đúng trình tự.</a:t>
            </a:r>
          </a:p>
          <a:p>
            <a:pPr marL="342900" indent="-342900">
              <a:spcBef>
                <a:spcPct val="50000"/>
              </a:spcBef>
            </a:pPr>
            <a:r>
              <a:rPr lang="en-US" sz="2800" b="1">
                <a:solidFill>
                  <a:schemeClr val="tx2"/>
                </a:solidFill>
                <a:latin typeface="Times New Roman" pitchFamily="18" charset="0"/>
              </a:rPr>
              <a:t>b. Diễn đạt:</a:t>
            </a:r>
          </a:p>
          <a:p>
            <a:pPr marL="342900" indent="-342900">
              <a:spcBef>
                <a:spcPct val="50000"/>
              </a:spcBef>
            </a:pPr>
            <a:r>
              <a:rPr lang="en-US" sz="2800" b="1">
                <a:solidFill>
                  <a:schemeClr val="tx2"/>
                </a:solidFill>
                <a:latin typeface="Times New Roman" pitchFamily="18" charset="0"/>
              </a:rPr>
              <a:t>      - Nói thành câu, dùng từ thích hợp.</a:t>
            </a:r>
          </a:p>
          <a:p>
            <a:pPr marL="342900" indent="-342900">
              <a:spcBef>
                <a:spcPct val="50000"/>
              </a:spcBef>
            </a:pPr>
            <a:r>
              <a:rPr lang="en-US" sz="2800" b="1">
                <a:solidFill>
                  <a:schemeClr val="tx2"/>
                </a:solidFill>
                <a:latin typeface="Times New Roman" pitchFamily="18" charset="0"/>
              </a:rPr>
              <a:t>      - Biết kể bằng lời của mình.</a:t>
            </a:r>
          </a:p>
          <a:p>
            <a:pPr marL="342900" indent="-342900">
              <a:spcBef>
                <a:spcPct val="50000"/>
              </a:spcBef>
            </a:pPr>
            <a:r>
              <a:rPr lang="en-US" sz="2800" b="1">
                <a:solidFill>
                  <a:schemeClr val="tx2"/>
                </a:solidFill>
                <a:latin typeface="Times New Roman" pitchFamily="18" charset="0"/>
              </a:rPr>
              <a:t>c. Cách thể hiện:</a:t>
            </a:r>
          </a:p>
          <a:p>
            <a:pPr marL="342900" indent="-342900">
              <a:spcBef>
                <a:spcPct val="50000"/>
              </a:spcBef>
            </a:pPr>
            <a:r>
              <a:rPr lang="en-US" sz="2800" b="1">
                <a:solidFill>
                  <a:schemeClr val="tx2"/>
                </a:solidFill>
                <a:latin typeface="Times New Roman" pitchFamily="18" charset="0"/>
              </a:rPr>
              <a:t>      - Giọng kể tự nhiên, biết phối hợp lời kể với điệu bộ, cử chỉ, nét mặt.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8153"/>
                                        </p:tgtEl>
                                        <p:attrNameLst>
                                          <p:attrName>style.visibility</p:attrName>
                                        </p:attrNameLst>
                                      </p:cBhvr>
                                      <p:to>
                                        <p:strVal val="visible"/>
                                      </p:to>
                                    </p:set>
                                    <p:animEffect transition="in" filter="diamond(in)">
                                      <p:cBhvr>
                                        <p:cTn id="7" dur="2000"/>
                                        <p:tgtEl>
                                          <p:spTgt spid="518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815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378" name="Text Box 90"/>
          <p:cNvSpPr txBox="1">
            <a:spLocks noChangeArrowheads="1"/>
          </p:cNvSpPr>
          <p:nvPr/>
        </p:nvSpPr>
        <p:spPr bwMode="auto">
          <a:xfrm>
            <a:off x="1219200" y="228600"/>
            <a:ext cx="7086600" cy="579438"/>
          </a:xfrm>
          <a:prstGeom prst="rect">
            <a:avLst/>
          </a:prstGeom>
          <a:noFill/>
          <a:ln w="9525">
            <a:noFill/>
            <a:miter lim="800000"/>
            <a:headEnd/>
            <a:tailEnd/>
          </a:ln>
          <a:effectLst/>
        </p:spPr>
        <p:txBody>
          <a:bodyPr>
            <a:spAutoFit/>
          </a:bodyPr>
          <a:lstStyle/>
          <a:p>
            <a:pPr algn="ctr">
              <a:spcBef>
                <a:spcPct val="50000"/>
              </a:spcBef>
            </a:pPr>
            <a:r>
              <a:rPr lang="en-US" sz="3200" b="1">
                <a:solidFill>
                  <a:schemeClr val="tx2"/>
                </a:solidFill>
                <a:latin typeface="Times New Roman" pitchFamily="18" charset="0"/>
              </a:rPr>
              <a:t>Phân vai dựng lại câu chuyện.</a:t>
            </a:r>
          </a:p>
        </p:txBody>
      </p:sp>
      <p:sp>
        <p:nvSpPr>
          <p:cNvPr id="396379" name="Text Box 91"/>
          <p:cNvSpPr txBox="1">
            <a:spLocks noChangeArrowheads="1"/>
          </p:cNvSpPr>
          <p:nvPr/>
        </p:nvSpPr>
        <p:spPr bwMode="auto">
          <a:xfrm>
            <a:off x="838200" y="838200"/>
            <a:ext cx="7010400" cy="366713"/>
          </a:xfrm>
          <a:prstGeom prst="rect">
            <a:avLst/>
          </a:prstGeom>
          <a:noFill/>
          <a:ln w="9525">
            <a:noFill/>
            <a:miter lim="800000"/>
            <a:headEnd/>
            <a:tailEnd/>
          </a:ln>
          <a:effectLst/>
        </p:spPr>
        <p:txBody>
          <a:bodyPr>
            <a:spAutoFit/>
          </a:bodyPr>
          <a:lstStyle/>
          <a:p>
            <a:pPr>
              <a:spcBef>
                <a:spcPct val="50000"/>
              </a:spcBef>
            </a:pPr>
            <a:endParaRPr lang="en-US" b="1">
              <a:solidFill>
                <a:schemeClr val="tx2"/>
              </a:solidFill>
            </a:endParaRPr>
          </a:p>
        </p:txBody>
      </p:sp>
      <p:sp>
        <p:nvSpPr>
          <p:cNvPr id="396380" name="Text Box 92"/>
          <p:cNvSpPr txBox="1">
            <a:spLocks noChangeArrowheads="1"/>
          </p:cNvSpPr>
          <p:nvPr/>
        </p:nvSpPr>
        <p:spPr bwMode="auto">
          <a:xfrm>
            <a:off x="762000" y="1066800"/>
            <a:ext cx="7848600" cy="1066800"/>
          </a:xfrm>
          <a:prstGeom prst="rect">
            <a:avLst/>
          </a:prstGeom>
          <a:noFill/>
          <a:ln w="9525">
            <a:noFill/>
            <a:miter lim="800000"/>
            <a:headEnd/>
            <a:tailEnd/>
          </a:ln>
          <a:effectLst/>
        </p:spPr>
        <p:txBody>
          <a:bodyPr>
            <a:spAutoFit/>
          </a:bodyPr>
          <a:lstStyle/>
          <a:p>
            <a:pPr>
              <a:spcBef>
                <a:spcPct val="50000"/>
              </a:spcBef>
            </a:pPr>
            <a:r>
              <a:rPr lang="en-US" sz="3200" b="1">
                <a:solidFill>
                  <a:schemeClr val="tx2"/>
                </a:solidFill>
                <a:latin typeface="Times New Roman" pitchFamily="18" charset="0"/>
              </a:rPr>
              <a:t>Nêu cách thể hiện điệu bộ, giọng nói của từng vai ?</a:t>
            </a:r>
          </a:p>
        </p:txBody>
      </p:sp>
      <p:sp>
        <p:nvSpPr>
          <p:cNvPr id="396382" name="Text Box 94"/>
          <p:cNvSpPr txBox="1">
            <a:spLocks noChangeArrowheads="1"/>
          </p:cNvSpPr>
          <p:nvPr/>
        </p:nvSpPr>
        <p:spPr bwMode="auto">
          <a:xfrm>
            <a:off x="685800" y="1066800"/>
            <a:ext cx="7924800" cy="1066800"/>
          </a:xfrm>
          <a:prstGeom prst="rect">
            <a:avLst/>
          </a:prstGeom>
          <a:noFill/>
          <a:ln w="9525">
            <a:noFill/>
            <a:miter lim="800000"/>
            <a:headEnd/>
            <a:tailEnd/>
          </a:ln>
          <a:effectLst/>
        </p:spPr>
        <p:txBody>
          <a:bodyPr>
            <a:spAutoFit/>
          </a:bodyPr>
          <a:lstStyle/>
          <a:p>
            <a:pPr>
              <a:spcBef>
                <a:spcPct val="50000"/>
              </a:spcBef>
            </a:pPr>
            <a:r>
              <a:rPr lang="en-US" sz="3200">
                <a:solidFill>
                  <a:schemeClr val="tx2"/>
                </a:solidFill>
                <a:latin typeface="Times New Roman" pitchFamily="18" charset="0"/>
              </a:rPr>
              <a:t>Trong câu chuyện : “ Bác sĩ Sói” có những nhân vật nào?</a:t>
            </a:r>
          </a:p>
        </p:txBody>
      </p:sp>
      <p:sp>
        <p:nvSpPr>
          <p:cNvPr id="396383" name="Text Box 95"/>
          <p:cNvSpPr txBox="1">
            <a:spLocks noChangeArrowheads="1"/>
          </p:cNvSpPr>
          <p:nvPr/>
        </p:nvSpPr>
        <p:spPr bwMode="auto">
          <a:xfrm>
            <a:off x="381000" y="2209800"/>
            <a:ext cx="8001000" cy="579438"/>
          </a:xfrm>
          <a:prstGeom prst="rect">
            <a:avLst/>
          </a:prstGeom>
          <a:noFill/>
          <a:ln w="9525">
            <a:noFill/>
            <a:miter lim="800000"/>
            <a:headEnd/>
            <a:tailEnd/>
          </a:ln>
          <a:effectLst/>
        </p:spPr>
        <p:txBody>
          <a:bodyPr>
            <a:spAutoFit/>
          </a:bodyPr>
          <a:lstStyle/>
          <a:p>
            <a:pPr>
              <a:spcBef>
                <a:spcPct val="50000"/>
              </a:spcBef>
            </a:pPr>
            <a:r>
              <a:rPr lang="en-US" sz="3200">
                <a:solidFill>
                  <a:schemeClr val="tx2"/>
                </a:solidFill>
                <a:latin typeface="Times New Roman" pitchFamily="18" charset="0"/>
              </a:rPr>
              <a:t>     - Người dẫn chuyện: vui, pha chút hài hước.</a:t>
            </a:r>
          </a:p>
        </p:txBody>
      </p:sp>
      <p:sp>
        <p:nvSpPr>
          <p:cNvPr id="396384" name="Text Box 96"/>
          <p:cNvSpPr txBox="1">
            <a:spLocks noChangeArrowheads="1"/>
          </p:cNvSpPr>
          <p:nvPr/>
        </p:nvSpPr>
        <p:spPr bwMode="auto">
          <a:xfrm>
            <a:off x="457200" y="2971800"/>
            <a:ext cx="7924800" cy="579438"/>
          </a:xfrm>
          <a:prstGeom prst="rect">
            <a:avLst/>
          </a:prstGeom>
          <a:noFill/>
          <a:ln w="9525">
            <a:noFill/>
            <a:miter lim="800000"/>
            <a:headEnd/>
            <a:tailEnd/>
          </a:ln>
          <a:effectLst/>
        </p:spPr>
        <p:txBody>
          <a:bodyPr>
            <a:spAutoFit/>
          </a:bodyPr>
          <a:lstStyle/>
          <a:p>
            <a:pPr>
              <a:spcBef>
                <a:spcPct val="50000"/>
              </a:spcBef>
            </a:pPr>
            <a:r>
              <a:rPr lang="en-US" sz="3200">
                <a:solidFill>
                  <a:schemeClr val="tx2"/>
                </a:solidFill>
                <a:latin typeface="Times New Roman" pitchFamily="18" charset="0"/>
              </a:rPr>
              <a:t>    - Ngựa: điềm tĩnh, giả bộ lễ phép, cầu khẩn.</a:t>
            </a:r>
          </a:p>
        </p:txBody>
      </p:sp>
      <p:sp>
        <p:nvSpPr>
          <p:cNvPr id="396385" name="Text Box 97"/>
          <p:cNvSpPr txBox="1">
            <a:spLocks noChangeArrowheads="1"/>
          </p:cNvSpPr>
          <p:nvPr/>
        </p:nvSpPr>
        <p:spPr bwMode="auto">
          <a:xfrm>
            <a:off x="457200" y="3657600"/>
            <a:ext cx="7620000" cy="579438"/>
          </a:xfrm>
          <a:prstGeom prst="rect">
            <a:avLst/>
          </a:prstGeom>
          <a:noFill/>
          <a:ln w="9525">
            <a:noFill/>
            <a:miter lim="800000"/>
            <a:headEnd/>
            <a:tailEnd/>
          </a:ln>
          <a:effectLst/>
        </p:spPr>
        <p:txBody>
          <a:bodyPr>
            <a:spAutoFit/>
          </a:bodyPr>
          <a:lstStyle/>
          <a:p>
            <a:pPr>
              <a:spcBef>
                <a:spcPct val="50000"/>
              </a:spcBef>
            </a:pPr>
            <a:r>
              <a:rPr lang="en-US" sz="3200">
                <a:solidFill>
                  <a:schemeClr val="tx2"/>
                </a:solidFill>
                <a:latin typeface="Times New Roman" pitchFamily="18" charset="0"/>
              </a:rPr>
              <a:t>    - Sói : vẻ</a:t>
            </a:r>
            <a:r>
              <a:rPr lang="en-US" sz="3200">
                <a:solidFill>
                  <a:schemeClr val="tx2"/>
                </a:solidFill>
              </a:rPr>
              <a:t> </a:t>
            </a:r>
            <a:r>
              <a:rPr lang="en-US" sz="3200">
                <a:solidFill>
                  <a:schemeClr val="tx2"/>
                </a:solidFill>
                <a:latin typeface="Times New Roman" pitchFamily="18" charset="0"/>
              </a:rPr>
              <a:t>gian xảo nhưng giả bộ nhân từ.</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96378"/>
                                        </p:tgtEl>
                                        <p:attrNameLst>
                                          <p:attrName>style.visibility</p:attrName>
                                        </p:attrNameLst>
                                      </p:cBhvr>
                                      <p:to>
                                        <p:strVal val="visible"/>
                                      </p:to>
                                    </p:set>
                                    <p:animEffect transition="in" filter="diamond(in)">
                                      <p:cBhvr>
                                        <p:cTn id="7" dur="2000"/>
                                        <p:tgtEl>
                                          <p:spTgt spid="39637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96382"/>
                                        </p:tgtEl>
                                        <p:attrNameLst>
                                          <p:attrName>style.visibility</p:attrName>
                                        </p:attrNameLst>
                                      </p:cBhvr>
                                      <p:to>
                                        <p:strVal val="visible"/>
                                      </p:to>
                                    </p:set>
                                    <p:animEffect transition="in" filter="diamond(in)">
                                      <p:cBhvr>
                                        <p:cTn id="12" dur="2000"/>
                                        <p:tgtEl>
                                          <p:spTgt spid="39638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1" nodeType="clickEffect">
                                  <p:stCondLst>
                                    <p:cond delay="0"/>
                                  </p:stCondLst>
                                  <p:childTnLst>
                                    <p:anim calcmode="lin" valueType="num">
                                      <p:cBhvr additive="base">
                                        <p:cTn id="16" dur="1000"/>
                                        <p:tgtEl>
                                          <p:spTgt spid="396382"/>
                                        </p:tgtEl>
                                        <p:attrNameLst>
                                          <p:attrName>ppt_x</p:attrName>
                                        </p:attrNameLst>
                                      </p:cBhvr>
                                      <p:tavLst>
                                        <p:tav tm="0">
                                          <p:val>
                                            <p:strVal val="ppt_x"/>
                                          </p:val>
                                        </p:tav>
                                        <p:tav tm="100000">
                                          <p:val>
                                            <p:strVal val="ppt_x"/>
                                          </p:val>
                                        </p:tav>
                                      </p:tavLst>
                                    </p:anim>
                                    <p:anim calcmode="lin" valueType="num">
                                      <p:cBhvr additive="base">
                                        <p:cTn id="17" dur="1000"/>
                                        <p:tgtEl>
                                          <p:spTgt spid="396382"/>
                                        </p:tgtEl>
                                        <p:attrNameLst>
                                          <p:attrName>ppt_y</p:attrName>
                                        </p:attrNameLst>
                                      </p:cBhvr>
                                      <p:tavLst>
                                        <p:tav tm="0">
                                          <p:val>
                                            <p:strVal val="ppt_y"/>
                                          </p:val>
                                        </p:tav>
                                        <p:tav tm="100000">
                                          <p:val>
                                            <p:strVal val="1+ppt_h/2"/>
                                          </p:val>
                                        </p:tav>
                                      </p:tavLst>
                                    </p:anim>
                                    <p:set>
                                      <p:cBhvr>
                                        <p:cTn id="18" dur="1" fill="hold">
                                          <p:stCondLst>
                                            <p:cond delay="999"/>
                                          </p:stCondLst>
                                        </p:cTn>
                                        <p:tgtEl>
                                          <p:spTgt spid="39638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96380"/>
                                        </p:tgtEl>
                                        <p:attrNameLst>
                                          <p:attrName>style.visibility</p:attrName>
                                        </p:attrNameLst>
                                      </p:cBhvr>
                                      <p:to>
                                        <p:strVal val="visible"/>
                                      </p:to>
                                    </p:set>
                                    <p:animEffect transition="in" filter="box(in)">
                                      <p:cBhvr>
                                        <p:cTn id="23" dur="1000"/>
                                        <p:tgtEl>
                                          <p:spTgt spid="396380"/>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96383"/>
                                        </p:tgtEl>
                                        <p:attrNameLst>
                                          <p:attrName>style.visibility</p:attrName>
                                        </p:attrNameLst>
                                      </p:cBhvr>
                                      <p:to>
                                        <p:strVal val="visible"/>
                                      </p:to>
                                    </p:set>
                                    <p:animEffect transition="in" filter="diamond(in)">
                                      <p:cBhvr>
                                        <p:cTn id="28" dur="2000"/>
                                        <p:tgtEl>
                                          <p:spTgt spid="396383"/>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396384"/>
                                        </p:tgtEl>
                                        <p:attrNameLst>
                                          <p:attrName>style.visibility</p:attrName>
                                        </p:attrNameLst>
                                      </p:cBhvr>
                                      <p:to>
                                        <p:strVal val="visible"/>
                                      </p:to>
                                    </p:set>
                                    <p:animEffect transition="in" filter="diamond(in)">
                                      <p:cBhvr>
                                        <p:cTn id="33" dur="2000"/>
                                        <p:tgtEl>
                                          <p:spTgt spid="396384"/>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396385"/>
                                        </p:tgtEl>
                                        <p:attrNameLst>
                                          <p:attrName>style.visibility</p:attrName>
                                        </p:attrNameLst>
                                      </p:cBhvr>
                                      <p:to>
                                        <p:strVal val="visible"/>
                                      </p:to>
                                    </p:set>
                                    <p:animEffect transition="in" filter="diamond(in)">
                                      <p:cBhvr>
                                        <p:cTn id="38" dur="2000"/>
                                        <p:tgtEl>
                                          <p:spTgt spid="396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6378" grpId="0"/>
      <p:bldP spid="396380" grpId="0"/>
      <p:bldP spid="396382" grpId="0"/>
      <p:bldP spid="396382" grpId="1"/>
      <p:bldP spid="396383" grpId="0"/>
      <p:bldP spid="396384" grpId="0"/>
      <p:bldP spid="396385"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4121" name="Text Box 9"/>
          <p:cNvSpPr txBox="1">
            <a:spLocks noChangeArrowheads="1"/>
          </p:cNvSpPr>
          <p:nvPr/>
        </p:nvSpPr>
        <p:spPr bwMode="auto">
          <a:xfrm>
            <a:off x="914400" y="1524000"/>
            <a:ext cx="990600" cy="2147888"/>
          </a:xfrm>
          <a:prstGeom prst="rect">
            <a:avLst/>
          </a:prstGeom>
          <a:noFill/>
          <a:ln w="9525">
            <a:noFill/>
            <a:miter lim="800000"/>
            <a:headEnd/>
            <a:tailEnd/>
          </a:ln>
          <a:effectLst/>
        </p:spPr>
        <p:txBody>
          <a:bodyPr>
            <a:spAutoFit/>
          </a:bodyPr>
          <a:lstStyle/>
          <a:p>
            <a:pPr>
              <a:spcBef>
                <a:spcPct val="50000"/>
              </a:spcBef>
            </a:pPr>
            <a:r>
              <a:rPr lang="en-US" sz="5400" b="1">
                <a:latin typeface="Garamond" pitchFamily="18" charset="0"/>
              </a:rPr>
              <a:t> </a:t>
            </a:r>
            <a:endParaRPr lang="en-US" sz="2800" b="1">
              <a:latin typeface="Garamond" pitchFamily="18" charset="0"/>
            </a:endParaRPr>
          </a:p>
          <a:p>
            <a:pPr>
              <a:spcBef>
                <a:spcPct val="50000"/>
              </a:spcBef>
            </a:pPr>
            <a:r>
              <a:rPr lang="en-US" sz="5400" b="1">
                <a:latin typeface="Garamond" pitchFamily="18" charset="0"/>
              </a:rPr>
              <a:t>  </a:t>
            </a:r>
          </a:p>
        </p:txBody>
      </p:sp>
      <p:sp>
        <p:nvSpPr>
          <p:cNvPr id="474124" name="Text Box 12"/>
          <p:cNvSpPr txBox="1">
            <a:spLocks noChangeArrowheads="1"/>
          </p:cNvSpPr>
          <p:nvPr/>
        </p:nvSpPr>
        <p:spPr bwMode="auto">
          <a:xfrm>
            <a:off x="685800" y="3323272"/>
            <a:ext cx="1676400" cy="1477328"/>
          </a:xfrm>
          <a:prstGeom prst="rect">
            <a:avLst/>
          </a:prstGeom>
          <a:noFill/>
          <a:ln w="9525">
            <a:noFill/>
            <a:miter lim="800000"/>
            <a:headEnd/>
            <a:tailEnd/>
          </a:ln>
          <a:effectLst/>
        </p:spPr>
        <p:txBody>
          <a:bodyPr>
            <a:spAutoFit/>
          </a:bodyPr>
          <a:lstStyle/>
          <a:p>
            <a:pPr>
              <a:spcBef>
                <a:spcPct val="50000"/>
              </a:spcBef>
            </a:pPr>
            <a:r>
              <a:rPr lang="en-US" sz="5400" b="1">
                <a:solidFill>
                  <a:schemeClr val="tx2"/>
                </a:solidFill>
                <a:latin typeface="Garamond" pitchFamily="18" charset="0"/>
              </a:rPr>
              <a:t>  </a:t>
            </a:r>
          </a:p>
          <a:p>
            <a:pPr>
              <a:spcBef>
                <a:spcPct val="50000"/>
              </a:spcBef>
            </a:pPr>
            <a:endParaRPr lang="en-US" sz="2400" b="1">
              <a:solidFill>
                <a:schemeClr val="tx2"/>
              </a:solidFill>
              <a:latin typeface="Garamond" pitchFamily="18" charset="0"/>
            </a:endParaRPr>
          </a:p>
        </p:txBody>
      </p:sp>
      <p:sp>
        <p:nvSpPr>
          <p:cNvPr id="474130" name="WordArt 18"/>
          <p:cNvSpPr>
            <a:spLocks noChangeArrowheads="1" noChangeShapeType="1" noTextEdit="1"/>
          </p:cNvSpPr>
          <p:nvPr/>
        </p:nvSpPr>
        <p:spPr bwMode="auto">
          <a:xfrm>
            <a:off x="2514600" y="381000"/>
            <a:ext cx="3048000" cy="685800"/>
          </a:xfrm>
          <a:prstGeom prst="rect">
            <a:avLst/>
          </a:prstGeom>
        </p:spPr>
        <p:txBody>
          <a:bodyPr wrap="none" fromWordArt="1">
            <a:prstTxWarp prst="textPlain">
              <a:avLst>
                <a:gd name="adj" fmla="val 50000"/>
              </a:avLst>
            </a:prstTxWarp>
          </a:bodyPr>
          <a:lstStyle/>
          <a:p>
            <a:pPr algn="ctr"/>
            <a:r>
              <a:rPr lang="en-US" sz="6000" b="1"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Củng</a:t>
            </a:r>
            <a:r>
              <a:rPr lang="en-US" sz="60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 </a:t>
            </a:r>
            <a:r>
              <a:rPr lang="en-US" sz="6000" b="1"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cố</a:t>
            </a:r>
            <a:r>
              <a:rPr lang="en-US" sz="60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a:t>
            </a:r>
          </a:p>
        </p:txBody>
      </p:sp>
      <p:sp>
        <p:nvSpPr>
          <p:cNvPr id="474131" name="Text Box 19"/>
          <p:cNvSpPr txBox="1">
            <a:spLocks noChangeArrowheads="1"/>
          </p:cNvSpPr>
          <p:nvPr/>
        </p:nvSpPr>
        <p:spPr bwMode="auto">
          <a:xfrm>
            <a:off x="304800" y="1265872"/>
            <a:ext cx="8610600" cy="1066800"/>
          </a:xfrm>
          <a:prstGeom prst="rect">
            <a:avLst/>
          </a:prstGeom>
          <a:noFill/>
          <a:ln w="9525">
            <a:noFill/>
            <a:miter lim="800000"/>
            <a:headEnd/>
            <a:tailEnd/>
          </a:ln>
          <a:effectLst/>
        </p:spPr>
        <p:txBody>
          <a:bodyPr>
            <a:spAutoFit/>
          </a:bodyPr>
          <a:lstStyle/>
          <a:p>
            <a:pPr>
              <a:spcBef>
                <a:spcPct val="50000"/>
              </a:spcBef>
            </a:pPr>
            <a:r>
              <a:rPr lang="en-US" sz="3200" b="1">
                <a:solidFill>
                  <a:schemeClr val="tx2"/>
                </a:solidFill>
                <a:latin typeface="Times New Roman" pitchFamily="18" charset="0"/>
              </a:rPr>
              <a:t>Câu chuyện “ Bác sĩ Sói ” muốn khuyên chúng ta điều gì?</a:t>
            </a:r>
          </a:p>
        </p:txBody>
      </p:sp>
      <p:sp>
        <p:nvSpPr>
          <p:cNvPr id="474132" name="Text Box 20"/>
          <p:cNvSpPr txBox="1">
            <a:spLocks noChangeArrowheads="1"/>
          </p:cNvSpPr>
          <p:nvPr/>
        </p:nvSpPr>
        <p:spPr bwMode="auto">
          <a:xfrm>
            <a:off x="304800" y="2408872"/>
            <a:ext cx="8229600" cy="2062103"/>
          </a:xfrm>
          <a:prstGeom prst="rect">
            <a:avLst/>
          </a:prstGeom>
          <a:noFill/>
          <a:ln w="9525">
            <a:noFill/>
            <a:miter lim="800000"/>
            <a:headEnd/>
            <a:tailEnd/>
          </a:ln>
          <a:effectLst/>
        </p:spPr>
        <p:txBody>
          <a:bodyPr>
            <a:spAutoFit/>
          </a:bodyPr>
          <a:lstStyle/>
          <a:p>
            <a:pPr>
              <a:spcBef>
                <a:spcPct val="50000"/>
              </a:spcBef>
            </a:pPr>
            <a:r>
              <a:rPr lang="en-US" sz="3200" b="1" dirty="0" err="1">
                <a:solidFill>
                  <a:schemeClr val="tx2"/>
                </a:solidFill>
                <a:latin typeface="Times New Roman" pitchFamily="18" charset="0"/>
              </a:rPr>
              <a:t>Câu</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chuyện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khuyên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chúng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ta</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trong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cuộc</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sống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phải</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thông</a:t>
            </a:r>
            <a:r>
              <a:rPr lang="en-US" sz="3200" b="1" dirty="0">
                <a:solidFill>
                  <a:schemeClr val="tx2"/>
                </a:solidFill>
                <a:latin typeface="Times New Roman" pitchFamily="18" charset="0"/>
              </a:rPr>
              <a:t> minh, </a:t>
            </a:r>
            <a:r>
              <a:rPr lang="en-US" sz="3200" b="1" dirty="0" err="1">
                <a:solidFill>
                  <a:schemeClr val="tx2"/>
                </a:solidFill>
                <a:latin typeface="Times New Roman" pitchFamily="18" charset="0"/>
              </a:rPr>
              <a:t>bình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tĩnh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biết</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dùng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mưu</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mẹo</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để</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xử</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lý</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mọi</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tình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huống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và</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không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nên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có</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tính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gian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xảo</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lừa</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gạt</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mọi</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người</a:t>
            </a:r>
            <a:r>
              <a:rPr lang="en-US" sz="3200" dirty="0">
                <a:solidFill>
                  <a:schemeClr val="tx2"/>
                </a:solidFill>
                <a:latin typeface="Times New Roman" pitchFamily="18" charset="0"/>
              </a:rPr>
              <a:t>.</a:t>
            </a:r>
          </a:p>
        </p:txBody>
      </p:sp>
      <p:sp>
        <p:nvSpPr>
          <p:cNvPr id="474134" name="Text Box 22"/>
          <p:cNvSpPr txBox="1">
            <a:spLocks noChangeArrowheads="1"/>
          </p:cNvSpPr>
          <p:nvPr/>
        </p:nvSpPr>
        <p:spPr bwMode="auto">
          <a:xfrm>
            <a:off x="6156325" y="8747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74131"/>
                                        </p:tgtEl>
                                        <p:attrNameLst>
                                          <p:attrName>style.visibility</p:attrName>
                                        </p:attrNameLst>
                                      </p:cBhvr>
                                      <p:to>
                                        <p:strVal val="visible"/>
                                      </p:to>
                                    </p:set>
                                    <p:animEffect transition="in" filter="diamond(in)">
                                      <p:cBhvr>
                                        <p:cTn id="7" dur="2000"/>
                                        <p:tgtEl>
                                          <p:spTgt spid="47413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74132"/>
                                        </p:tgtEl>
                                        <p:attrNameLst>
                                          <p:attrName>style.visibility</p:attrName>
                                        </p:attrNameLst>
                                      </p:cBhvr>
                                      <p:to>
                                        <p:strVal val="visible"/>
                                      </p:to>
                                    </p:set>
                                    <p:animEffect transition="in" filter="diamond(in)">
                                      <p:cBhvr>
                                        <p:cTn id="12" dur="2000"/>
                                        <p:tgtEl>
                                          <p:spTgt spid="474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131" grpId="0"/>
      <p:bldP spid="47413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3939" name="Rectangle 3"/>
          <p:cNvSpPr>
            <a:spLocks noGrp="1" noChangeArrowheads="1"/>
          </p:cNvSpPr>
          <p:nvPr>
            <p:ph type="body" idx="1"/>
          </p:nvPr>
        </p:nvSpPr>
        <p:spPr>
          <a:xfrm>
            <a:off x="-228600" y="5257800"/>
            <a:ext cx="9372600" cy="1249363"/>
          </a:xfrm>
        </p:spPr>
        <p:txBody>
          <a:bodyPr/>
          <a:lstStyle/>
          <a:p>
            <a:pPr>
              <a:lnSpc>
                <a:spcPct val="80000"/>
              </a:lnSpc>
              <a:buFont typeface="Wingdings" pitchFamily="2" charset="2"/>
              <a:buNone/>
            </a:pPr>
            <a:r>
              <a:rPr lang="en-US" sz="3000" b="1">
                <a:latin typeface="VNI-Aptima" pitchFamily="2" charset="0"/>
              </a:rPr>
              <a:t>   </a:t>
            </a:r>
            <a:endParaRPr lang="en-US" sz="3000" b="1">
              <a:solidFill>
                <a:srgbClr val="FF0000"/>
              </a:solidFill>
              <a:latin typeface="VNI-Aptima" pitchFamily="2" charset="0"/>
            </a:endParaRPr>
          </a:p>
        </p:txBody>
      </p:sp>
      <p:sp>
        <p:nvSpPr>
          <p:cNvPr id="423940" name="WordArt 4"/>
          <p:cNvSpPr>
            <a:spLocks noChangeArrowheads="1" noChangeShapeType="1" noTextEdit="1"/>
          </p:cNvSpPr>
          <p:nvPr/>
        </p:nvSpPr>
        <p:spPr bwMode="auto">
          <a:xfrm>
            <a:off x="3352800" y="533400"/>
            <a:ext cx="3200400" cy="685800"/>
          </a:xfrm>
          <a:prstGeom prst="rect">
            <a:avLst/>
          </a:prstGeom>
        </p:spPr>
        <p:txBody>
          <a:bodyPr wrap="none" fromWordArt="1">
            <a:prstTxWarp prst="textPlain">
              <a:avLst>
                <a:gd name="adj" fmla="val 50000"/>
              </a:avLst>
            </a:prstTxWarp>
          </a:bodyPr>
          <a:lstStyle/>
          <a:p>
            <a:pPr algn="ctr"/>
            <a:r>
              <a:rPr lang="en-US" sz="6000" b="1" i="1" kern="1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cs typeface="Times New Roman"/>
              </a:rPr>
              <a:t>Ôn bài </a:t>
            </a:r>
            <a:r>
              <a:rPr lang="en-US" sz="6000" b="1" i="1"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cs typeface="Times New Roman"/>
              </a:rPr>
              <a:t>cũ</a:t>
            </a:r>
            <a:r>
              <a:rPr lang="en-US" sz="6000" b="1" i="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cs typeface="Times New Roman"/>
              </a:rPr>
              <a:t>:</a:t>
            </a:r>
          </a:p>
        </p:txBody>
      </p:sp>
      <p:sp>
        <p:nvSpPr>
          <p:cNvPr id="423993" name="Text Box 57"/>
          <p:cNvSpPr txBox="1">
            <a:spLocks noChangeArrowheads="1"/>
          </p:cNvSpPr>
          <p:nvPr/>
        </p:nvSpPr>
        <p:spPr bwMode="auto">
          <a:xfrm>
            <a:off x="457200" y="1828800"/>
            <a:ext cx="8305800" cy="1569660"/>
          </a:xfrm>
          <a:prstGeom prst="rect">
            <a:avLst/>
          </a:prstGeom>
          <a:noFill/>
          <a:ln w="9525">
            <a:noFill/>
            <a:miter lim="800000"/>
            <a:headEnd/>
            <a:tailEnd/>
          </a:ln>
          <a:effectLst/>
        </p:spPr>
        <p:txBody>
          <a:bodyPr>
            <a:spAutoFit/>
          </a:bodyPr>
          <a:lstStyle/>
          <a:p>
            <a:pPr>
              <a:spcBef>
                <a:spcPct val="50000"/>
              </a:spcBef>
            </a:pPr>
            <a:r>
              <a:rPr lang="en-US" sz="3200" b="1">
                <a:solidFill>
                  <a:schemeClr val="tx2"/>
                </a:solidFill>
                <a:latin typeface="Times New Roman" pitchFamily="18" charset="0"/>
              </a:rPr>
              <a:t>2 em nối tiếp nhau kể lại câu chuyện: “ Một trí khôn hơn trăm trí khôn” ( em thứ nhất kể đoạn 1+2 , em thứ 2 kể đoạn 3+4).</a:t>
            </a:r>
          </a:p>
        </p:txBody>
      </p:sp>
      <p:sp>
        <p:nvSpPr>
          <p:cNvPr id="423994" name="Text Box 58"/>
          <p:cNvSpPr txBox="1">
            <a:spLocks noChangeArrowheads="1"/>
          </p:cNvSpPr>
          <p:nvPr/>
        </p:nvSpPr>
        <p:spPr bwMode="auto">
          <a:xfrm>
            <a:off x="990600" y="2209800"/>
            <a:ext cx="7239000" cy="579438"/>
          </a:xfrm>
          <a:prstGeom prst="rect">
            <a:avLst/>
          </a:prstGeom>
          <a:noFill/>
          <a:ln w="9525">
            <a:noFill/>
            <a:miter lim="800000"/>
            <a:headEnd/>
            <a:tailEnd/>
          </a:ln>
          <a:effectLst/>
        </p:spPr>
        <p:txBody>
          <a:bodyPr>
            <a:spAutoFit/>
          </a:bodyPr>
          <a:lstStyle/>
          <a:p>
            <a:pPr>
              <a:spcBef>
                <a:spcPct val="50000"/>
              </a:spcBef>
            </a:pPr>
            <a:r>
              <a:rPr lang="en-US" sz="3200" b="1">
                <a:solidFill>
                  <a:schemeClr val="tx2"/>
                </a:solidFill>
                <a:latin typeface="Times New Roman" pitchFamily="18" charset="0"/>
              </a:rPr>
              <a:t>Nói lời khuyên của câu chuyện ?</a:t>
            </a:r>
          </a:p>
        </p:txBody>
      </p:sp>
      <p:sp>
        <p:nvSpPr>
          <p:cNvPr id="423995" name="Text Box 59"/>
          <p:cNvSpPr txBox="1">
            <a:spLocks noChangeArrowheads="1"/>
          </p:cNvSpPr>
          <p:nvPr/>
        </p:nvSpPr>
        <p:spPr bwMode="auto">
          <a:xfrm>
            <a:off x="533400" y="1981200"/>
            <a:ext cx="7848600" cy="2554545"/>
          </a:xfrm>
          <a:prstGeom prst="rect">
            <a:avLst/>
          </a:prstGeom>
          <a:noFill/>
          <a:ln w="9525">
            <a:noFill/>
            <a:miter lim="800000"/>
            <a:headEnd/>
            <a:tailEnd/>
          </a:ln>
          <a:effectLst/>
        </p:spPr>
        <p:txBody>
          <a:bodyPr>
            <a:spAutoFit/>
          </a:bodyPr>
          <a:lstStyle/>
          <a:p>
            <a:pPr>
              <a:spcBef>
                <a:spcPct val="50000"/>
              </a:spcBef>
            </a:pPr>
            <a:r>
              <a:rPr lang="en-US" sz="3200" b="1" dirty="0">
                <a:solidFill>
                  <a:schemeClr val="tx2"/>
                </a:solidFill>
                <a:latin typeface="Times New Roman" pitchFamily="18" charset="0"/>
              </a:rPr>
              <a:t>Câu chuyện khuyên chúng ta phải biết bình tĩnh trước tình huống nguy hiểm. Không kiêu căng, tự phụ xem mình giỏi giang hơn bạn, biết nhận ra sai lầm của mình để sửa chữa trở thành người khiêm tốn</a:t>
            </a:r>
            <a:r>
              <a:rPr lang="en-US" sz="2800" b="1" dirty="0">
                <a:solidFill>
                  <a:schemeClr val="tx2"/>
                </a:solidFill>
                <a:latin typeface="Times New Roman" pitchFamily="18" charset="0"/>
              </a:rPr>
              <a:t>.</a:t>
            </a:r>
          </a:p>
        </p:txBody>
      </p:sp>
    </p:spTree>
    <p:custDataLst>
      <p:tags r:id="rId1"/>
    </p:custDataLst>
  </p:cSld>
  <p:clrMapOvr>
    <a:masterClrMapping/>
  </p:clrMapOvr>
  <p:transition spd="slow">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23940"/>
                                        </p:tgtEl>
                                        <p:attrNameLst>
                                          <p:attrName>style.visibility</p:attrName>
                                        </p:attrNameLst>
                                      </p:cBhvr>
                                      <p:to>
                                        <p:strVal val="visible"/>
                                      </p:to>
                                    </p:set>
                                    <p:animEffect transition="in" filter="diamond(in)">
                                      <p:cBhvr>
                                        <p:cTn id="7" dur="1000"/>
                                        <p:tgtEl>
                                          <p:spTgt spid="42394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23993"/>
                                        </p:tgtEl>
                                        <p:attrNameLst>
                                          <p:attrName>style.visibility</p:attrName>
                                        </p:attrNameLst>
                                      </p:cBhvr>
                                      <p:to>
                                        <p:strVal val="visible"/>
                                      </p:to>
                                    </p:set>
                                    <p:animEffect transition="in" filter="diamond(in)">
                                      <p:cBhvr>
                                        <p:cTn id="12" dur="1000"/>
                                        <p:tgtEl>
                                          <p:spTgt spid="42399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1" nodeType="clickEffect">
                                  <p:stCondLst>
                                    <p:cond delay="0"/>
                                  </p:stCondLst>
                                  <p:childTnLst>
                                    <p:animEffect transition="out" filter="diamond(in)">
                                      <p:cBhvr>
                                        <p:cTn id="16" dur="1000"/>
                                        <p:tgtEl>
                                          <p:spTgt spid="423993"/>
                                        </p:tgtEl>
                                      </p:cBhvr>
                                    </p:animEffect>
                                    <p:set>
                                      <p:cBhvr>
                                        <p:cTn id="17" dur="1" fill="hold">
                                          <p:stCondLst>
                                            <p:cond delay="999"/>
                                          </p:stCondLst>
                                        </p:cTn>
                                        <p:tgtEl>
                                          <p:spTgt spid="42399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23994"/>
                                        </p:tgtEl>
                                        <p:attrNameLst>
                                          <p:attrName>style.visibility</p:attrName>
                                        </p:attrNameLst>
                                      </p:cBhvr>
                                      <p:to>
                                        <p:strVal val="visible"/>
                                      </p:to>
                                    </p:set>
                                    <p:anim calcmode="lin" valueType="num">
                                      <p:cBhvr additive="base">
                                        <p:cTn id="22" dur="1000" fill="hold"/>
                                        <p:tgtEl>
                                          <p:spTgt spid="423994"/>
                                        </p:tgtEl>
                                        <p:attrNameLst>
                                          <p:attrName>ppt_x</p:attrName>
                                        </p:attrNameLst>
                                      </p:cBhvr>
                                      <p:tavLst>
                                        <p:tav tm="0">
                                          <p:val>
                                            <p:strVal val="#ppt_x"/>
                                          </p:val>
                                        </p:tav>
                                        <p:tav tm="100000">
                                          <p:val>
                                            <p:strVal val="#ppt_x"/>
                                          </p:val>
                                        </p:tav>
                                      </p:tavLst>
                                    </p:anim>
                                    <p:anim calcmode="lin" valueType="num">
                                      <p:cBhvr additive="base">
                                        <p:cTn id="23" dur="1000" fill="hold"/>
                                        <p:tgtEl>
                                          <p:spTgt spid="42399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8" presetClass="exit" presetSubtype="16" fill="hold" grpId="1" nodeType="clickEffect">
                                  <p:stCondLst>
                                    <p:cond delay="0"/>
                                  </p:stCondLst>
                                  <p:childTnLst>
                                    <p:animEffect transition="out" filter="diamond(in)">
                                      <p:cBhvr>
                                        <p:cTn id="27" dur="1000"/>
                                        <p:tgtEl>
                                          <p:spTgt spid="423994"/>
                                        </p:tgtEl>
                                      </p:cBhvr>
                                    </p:animEffect>
                                    <p:set>
                                      <p:cBhvr>
                                        <p:cTn id="28" dur="1" fill="hold">
                                          <p:stCondLst>
                                            <p:cond delay="999"/>
                                          </p:stCondLst>
                                        </p:cTn>
                                        <p:tgtEl>
                                          <p:spTgt spid="42399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23995"/>
                                        </p:tgtEl>
                                        <p:attrNameLst>
                                          <p:attrName>style.visibility</p:attrName>
                                        </p:attrNameLst>
                                      </p:cBhvr>
                                      <p:to>
                                        <p:strVal val="visible"/>
                                      </p:to>
                                    </p:set>
                                    <p:anim calcmode="lin" valueType="num">
                                      <p:cBhvr additive="base">
                                        <p:cTn id="33" dur="1000" fill="hold"/>
                                        <p:tgtEl>
                                          <p:spTgt spid="423995"/>
                                        </p:tgtEl>
                                        <p:attrNameLst>
                                          <p:attrName>ppt_x</p:attrName>
                                        </p:attrNameLst>
                                      </p:cBhvr>
                                      <p:tavLst>
                                        <p:tav tm="0">
                                          <p:val>
                                            <p:strVal val="#ppt_x"/>
                                          </p:val>
                                        </p:tav>
                                        <p:tav tm="100000">
                                          <p:val>
                                            <p:strVal val="#ppt_x"/>
                                          </p:val>
                                        </p:tav>
                                      </p:tavLst>
                                    </p:anim>
                                    <p:anim calcmode="lin" valueType="num">
                                      <p:cBhvr additive="base">
                                        <p:cTn id="34" dur="1000" fill="hold"/>
                                        <p:tgtEl>
                                          <p:spTgt spid="42399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1000"/>
                                        <p:tgtEl>
                                          <p:spTgt spid="423995"/>
                                        </p:tgtEl>
                                        <p:attrNameLst>
                                          <p:attrName>ppt_x</p:attrName>
                                        </p:attrNameLst>
                                      </p:cBhvr>
                                      <p:tavLst>
                                        <p:tav tm="0">
                                          <p:val>
                                            <p:strVal val="ppt_x"/>
                                          </p:val>
                                        </p:tav>
                                        <p:tav tm="100000">
                                          <p:val>
                                            <p:strVal val="ppt_x"/>
                                          </p:val>
                                        </p:tav>
                                      </p:tavLst>
                                    </p:anim>
                                    <p:anim calcmode="lin" valueType="num">
                                      <p:cBhvr additive="base">
                                        <p:cTn id="39" dur="1000"/>
                                        <p:tgtEl>
                                          <p:spTgt spid="423995"/>
                                        </p:tgtEl>
                                        <p:attrNameLst>
                                          <p:attrName>ppt_y</p:attrName>
                                        </p:attrNameLst>
                                      </p:cBhvr>
                                      <p:tavLst>
                                        <p:tav tm="0">
                                          <p:val>
                                            <p:strVal val="ppt_y"/>
                                          </p:val>
                                        </p:tav>
                                        <p:tav tm="100000">
                                          <p:val>
                                            <p:strVal val="1+ppt_h/2"/>
                                          </p:val>
                                        </p:tav>
                                      </p:tavLst>
                                    </p:anim>
                                    <p:set>
                                      <p:cBhvr>
                                        <p:cTn id="40" dur="1" fill="hold">
                                          <p:stCondLst>
                                            <p:cond delay="999"/>
                                          </p:stCondLst>
                                        </p:cTn>
                                        <p:tgtEl>
                                          <p:spTgt spid="42399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40" grpId="0" animBg="1"/>
      <p:bldP spid="423993" grpId="0"/>
      <p:bldP spid="423993" grpId="1"/>
      <p:bldP spid="423994" grpId="0"/>
      <p:bldP spid="423994" grpId="1"/>
      <p:bldP spid="423995" grpId="0"/>
      <p:bldP spid="42399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97" name="Rectangle 61"/>
          <p:cNvSpPr>
            <a:spLocks noChangeArrowheads="1"/>
          </p:cNvSpPr>
          <p:nvPr/>
        </p:nvSpPr>
        <p:spPr bwMode="auto">
          <a:xfrm>
            <a:off x="3048000" y="609600"/>
            <a:ext cx="3429000" cy="584775"/>
          </a:xfrm>
          <a:prstGeom prst="rect">
            <a:avLst/>
          </a:prstGeom>
          <a:noFill/>
          <a:ln w="9525">
            <a:noFill/>
            <a:miter lim="800000"/>
            <a:headEnd/>
            <a:tailEnd/>
          </a:ln>
          <a:effectLst/>
        </p:spPr>
        <p:txBody>
          <a:bodyPr wrap="square">
            <a:spAutoFit/>
          </a:bodyPr>
          <a:lstStyle/>
          <a:p>
            <a:pPr>
              <a:spcBef>
                <a:spcPct val="50000"/>
              </a:spcBef>
            </a:pPr>
            <a:r>
              <a:rPr lang="en-US" sz="3200" b="1" u="sng" dirty="0">
                <a:latin typeface="Times New Roman" pitchFamily="18" charset="0"/>
              </a:rPr>
              <a:t>KỂ </a:t>
            </a:r>
            <a:r>
              <a:rPr lang="en-US" sz="3200" b="1" u="sng" dirty="0" smtClean="0">
                <a:latin typeface="Times New Roman" pitchFamily="18" charset="0"/>
              </a:rPr>
              <a:t>CHUYỆN</a:t>
            </a:r>
            <a:endParaRPr lang="en-US" sz="3200" b="1" u="sng" dirty="0">
              <a:latin typeface="Times New Roman" pitchFamily="18" charset="0"/>
            </a:endParaRPr>
          </a:p>
        </p:txBody>
      </p:sp>
      <p:sp>
        <p:nvSpPr>
          <p:cNvPr id="398402" name="WordArt 66"/>
          <p:cNvSpPr>
            <a:spLocks noChangeArrowheads="1" noChangeShapeType="1" noTextEdit="1"/>
          </p:cNvSpPr>
          <p:nvPr/>
        </p:nvSpPr>
        <p:spPr bwMode="auto">
          <a:xfrm>
            <a:off x="2819400" y="1371600"/>
            <a:ext cx="3124200" cy="533400"/>
          </a:xfrm>
          <a:prstGeom prst="rect">
            <a:avLst/>
          </a:prstGeom>
        </p:spPr>
        <p:txBody>
          <a:bodyPr wrap="none" fromWordArt="1">
            <a:prstTxWarp prst="textPlain">
              <a:avLst>
                <a:gd name="adj" fmla="val 50000"/>
              </a:avLst>
            </a:prstTxWarp>
          </a:bodyPr>
          <a:lstStyle/>
          <a:p>
            <a:pPr algn="ctr"/>
            <a:r>
              <a:rPr lang="en-US" sz="4000" kern="10" dirty="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Times New Roman" pitchFamily="18" charset="0"/>
                <a:cs typeface="Times New Roman" pitchFamily="18" charset="0"/>
              </a:rPr>
              <a:t>BÁC SĨ SÓI</a:t>
            </a:r>
          </a:p>
        </p:txBody>
      </p:sp>
      <p:sp>
        <p:nvSpPr>
          <p:cNvPr id="398426" name="Text Box 90"/>
          <p:cNvSpPr txBox="1">
            <a:spLocks noChangeArrowheads="1"/>
          </p:cNvSpPr>
          <p:nvPr/>
        </p:nvSpPr>
        <p:spPr bwMode="auto">
          <a:xfrm>
            <a:off x="304800" y="5943600"/>
            <a:ext cx="8839200" cy="579438"/>
          </a:xfrm>
          <a:prstGeom prst="rect">
            <a:avLst/>
          </a:prstGeom>
          <a:noFill/>
          <a:ln w="9525">
            <a:noFill/>
            <a:miter lim="800000"/>
            <a:headEnd/>
            <a:tailEnd/>
          </a:ln>
          <a:effectLst/>
        </p:spPr>
        <p:txBody>
          <a:bodyPr>
            <a:spAutoFit/>
          </a:bodyPr>
          <a:lstStyle/>
          <a:p>
            <a:pPr>
              <a:spcBef>
                <a:spcPct val="50000"/>
              </a:spcBef>
            </a:pPr>
            <a:r>
              <a:rPr lang="en-US" sz="3200">
                <a:solidFill>
                  <a:schemeClr val="tx2"/>
                </a:solidFill>
                <a:latin typeface="Times New Roman" pitchFamily="18" charset="0"/>
              </a:rPr>
              <a:t>     </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98402"/>
                                        </p:tgtEl>
                                        <p:attrNameLst>
                                          <p:attrName>style.visibility</p:attrName>
                                        </p:attrNameLst>
                                      </p:cBhvr>
                                      <p:to>
                                        <p:strVal val="visible"/>
                                      </p:to>
                                    </p:set>
                                    <p:animEffect transition="in" filter="checkerboard(across)">
                                      <p:cBhvr>
                                        <p:cTn id="7" dur="500"/>
                                        <p:tgtEl>
                                          <p:spTgt spid="398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40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Images\Photo0135.jpg"/>
          <p:cNvPicPr/>
          <p:nvPr/>
        </p:nvPicPr>
        <p:blipFill>
          <a:blip r:embed="rId2">
            <a:lum bright="10000" contrast="20000"/>
          </a:blip>
          <a:srcRect l="15068" t="17523" r="54675" b="53102"/>
          <a:stretch>
            <a:fillRect/>
          </a:stretch>
        </p:blipFill>
        <p:spPr bwMode="auto">
          <a:xfrm>
            <a:off x="2895600" y="914400"/>
            <a:ext cx="6096000" cy="43434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 name="Picture 7" descr="question"/>
          <p:cNvPicPr>
            <a:picLocks noChangeAspect="1" noChangeArrowheads="1" noCrop="1"/>
          </p:cNvPicPr>
          <p:nvPr/>
        </p:nvPicPr>
        <p:blipFill>
          <a:blip r:embed="rId3"/>
          <a:srcRect/>
          <a:stretch>
            <a:fillRect/>
          </a:stretch>
        </p:blipFill>
        <p:spPr bwMode="auto">
          <a:xfrm>
            <a:off x="304800" y="4572000"/>
            <a:ext cx="1206500" cy="1271588"/>
          </a:xfrm>
          <a:prstGeom prst="rect">
            <a:avLst/>
          </a:prstGeom>
          <a:noFill/>
        </p:spPr>
      </p:pic>
      <p:sp>
        <p:nvSpPr>
          <p:cNvPr id="12" name="Cloud Callout 11"/>
          <p:cNvSpPr/>
          <p:nvPr/>
        </p:nvSpPr>
        <p:spPr>
          <a:xfrm>
            <a:off x="152400" y="2286000"/>
            <a:ext cx="2743200" cy="1447800"/>
          </a:xfrm>
          <a:prstGeom prst="cloudCallout">
            <a:avLst>
              <a:gd name="adj1" fmla="val -23004"/>
              <a:gd name="adj2" fmla="val 84590"/>
            </a:avLst>
          </a:prstGeom>
          <a:solidFill>
            <a:srgbClr val="FF66CC"/>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b="1" i="1" dirty="0" err="1" smtClean="0">
                <a:latin typeface="Times New Roman" pitchFamily="18" charset="0"/>
                <a:cs typeface="Times New Roman" pitchFamily="18" charset="0"/>
              </a:rPr>
              <a:t>Tranh</a:t>
            </a:r>
            <a:r>
              <a:rPr lang="en-US" sz="2800" b="1" i="1" dirty="0" smtClean="0">
                <a:latin typeface="Times New Roman" pitchFamily="18" charset="0"/>
                <a:cs typeface="Times New Roman" pitchFamily="18" charset="0"/>
              </a:rPr>
              <a:t> 1 </a:t>
            </a:r>
            <a:r>
              <a:rPr lang="en-US" sz="2800" b="1" i="1" dirty="0" err="1" smtClean="0">
                <a:latin typeface="Times New Roman" pitchFamily="18" charset="0"/>
                <a:cs typeface="Times New Roman" pitchFamily="18" charset="0"/>
              </a:rPr>
              <a:t>vẽ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cảnh</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gì</a:t>
            </a:r>
            <a:r>
              <a:rPr lang="en-US" sz="2800" b="1" i="1" dirty="0" smtClean="0">
                <a:latin typeface="Times New Roman" pitchFamily="18" charset="0"/>
                <a:cs typeface="Times New Roman" pitchFamily="18" charset="0"/>
              </a:rPr>
              <a:t>?</a:t>
            </a:r>
            <a:endParaRPr lang="en-US" sz="2800" b="1" i="1" dirty="0">
              <a:latin typeface="Times New Roman" pitchFamily="18" charset="0"/>
              <a:cs typeface="Times New Roman" pitchFamily="18" charset="0"/>
            </a:endParaRPr>
          </a:p>
        </p:txBody>
      </p:sp>
      <p:sp>
        <p:nvSpPr>
          <p:cNvPr id="13" name="Cloud 12"/>
          <p:cNvSpPr/>
          <p:nvPr/>
        </p:nvSpPr>
        <p:spPr>
          <a:xfrm>
            <a:off x="533400" y="5867400"/>
            <a:ext cx="8153400" cy="838200"/>
          </a:xfrm>
          <a:prstGeom prst="cloud">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b="1" dirty="0" err="1" smtClean="0">
                <a:solidFill>
                  <a:schemeClr val="bg1"/>
                </a:solidFill>
                <a:latin typeface="Times New Roman" pitchFamily="18" charset="0"/>
                <a:cs typeface="Times New Roman" pitchFamily="18" charset="0"/>
              </a:rPr>
              <a:t>Ngựa</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đang</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gặm</a:t>
            </a:r>
            <a:r>
              <a:rPr lang="en-US" sz="2800" b="1" dirty="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cỏ</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Sói</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đang</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rỏ</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dãi</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vì</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thèm</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thịt</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ngựa</a:t>
            </a:r>
            <a:r>
              <a:rPr lang="en-US" sz="2800" b="1" dirty="0" smtClean="0">
                <a:solidFill>
                  <a:schemeClr val="bg1"/>
                </a:solidFill>
                <a:latin typeface="Times New Roman" pitchFamily="18" charset="0"/>
                <a:cs typeface="Times New Roman" pitchFamily="18" charset="0"/>
              </a:rPr>
              <a:t>.</a:t>
            </a:r>
            <a:endParaRPr lang="en-US" sz="2800" b="1" dirty="0">
              <a:solidFill>
                <a:schemeClr val="bg1"/>
              </a:solidFill>
              <a:latin typeface="Times New Roman" pitchFamily="18" charset="0"/>
              <a:cs typeface="Times New Roman" pitchFamily="18" charset="0"/>
            </a:endParaRPr>
          </a:p>
        </p:txBody>
      </p:sp>
      <p:sp>
        <p:nvSpPr>
          <p:cNvPr id="6" name="Text Box 67"/>
          <p:cNvSpPr txBox="1">
            <a:spLocks noChangeArrowheads="1"/>
          </p:cNvSpPr>
          <p:nvPr/>
        </p:nvSpPr>
        <p:spPr bwMode="auto">
          <a:xfrm>
            <a:off x="0" y="228600"/>
            <a:ext cx="7848600" cy="579438"/>
          </a:xfrm>
          <a:prstGeom prst="rect">
            <a:avLst/>
          </a:prstGeom>
          <a:noFill/>
          <a:ln w="9525">
            <a:noFill/>
            <a:miter lim="800000"/>
            <a:headEnd/>
            <a:tailEnd/>
          </a:ln>
          <a:effectLst/>
        </p:spPr>
        <p:txBody>
          <a:bodyPr>
            <a:spAutoFit/>
          </a:bodyPr>
          <a:lstStyle/>
          <a:p>
            <a:pPr>
              <a:spcBef>
                <a:spcPct val="50000"/>
              </a:spcBef>
            </a:pPr>
            <a:r>
              <a:rPr lang="en-US" sz="3200" b="1" dirty="0" err="1">
                <a:solidFill>
                  <a:schemeClr val="tx2"/>
                </a:solidFill>
                <a:latin typeface="Times New Roman" pitchFamily="18" charset="0"/>
              </a:rPr>
              <a:t>Dựa</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vào</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tranh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kể</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lại</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từng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đoạn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câu</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chuyện</a:t>
            </a:r>
            <a:r>
              <a:rPr lang="en-US" sz="3200" b="1" dirty="0">
                <a:solidFill>
                  <a:schemeClr val="tx2"/>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diamond(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xit" presetSubtype="16" fill="hold" nodeType="clickEffect">
                                  <p:stCondLst>
                                    <p:cond delay="0"/>
                                  </p:stCondLst>
                                  <p:childTnLst>
                                    <p:animEffect transition="out" filter="diamond(in)">
                                      <p:cBhvr>
                                        <p:cTn id="17" dur="2000"/>
                                        <p:tgtEl>
                                          <p:spTgt spid="6">
                                            <p:txEl>
                                              <p:pRg st="0" end="0"/>
                                            </p:txEl>
                                          </p:spTgt>
                                        </p:tgtEl>
                                      </p:cBhvr>
                                    </p:animEffect>
                                    <p:set>
                                      <p:cBhvr>
                                        <p:cTn id="18" dur="1" fill="hold">
                                          <p:stCondLst>
                                            <p:cond delay="1999"/>
                                          </p:stCondLst>
                                        </p:cTn>
                                        <p:tgtEl>
                                          <p:spTgt spid="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question"/>
          <p:cNvPicPr>
            <a:picLocks noChangeAspect="1" noChangeArrowheads="1" noCrop="1"/>
          </p:cNvPicPr>
          <p:nvPr/>
        </p:nvPicPr>
        <p:blipFill>
          <a:blip r:embed="rId2"/>
          <a:srcRect/>
          <a:stretch>
            <a:fillRect/>
          </a:stretch>
        </p:blipFill>
        <p:spPr bwMode="auto">
          <a:xfrm>
            <a:off x="304800" y="4572000"/>
            <a:ext cx="1206500" cy="1271588"/>
          </a:xfrm>
          <a:prstGeom prst="rect">
            <a:avLst/>
          </a:prstGeom>
          <a:noFill/>
        </p:spPr>
      </p:pic>
      <p:sp>
        <p:nvSpPr>
          <p:cNvPr id="9" name="Cloud Callout 8"/>
          <p:cNvSpPr/>
          <p:nvPr/>
        </p:nvSpPr>
        <p:spPr>
          <a:xfrm>
            <a:off x="228600" y="1524000"/>
            <a:ext cx="2971800" cy="2438400"/>
          </a:xfrm>
          <a:prstGeom prst="cloudCallout">
            <a:avLst>
              <a:gd name="adj1" fmla="val -31761"/>
              <a:gd name="adj2" fmla="val 66062"/>
            </a:avLst>
          </a:prstGeom>
          <a:solidFill>
            <a:schemeClr val="tx2">
              <a:lumMod val="20000"/>
              <a:lumOff val="8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b="1" i="1" dirty="0" smtClean="0">
                <a:solidFill>
                  <a:srgbClr val="002060"/>
                </a:solidFill>
                <a:latin typeface="Times New Roman" pitchFamily="18" charset="0"/>
                <a:cs typeface="Times New Roman" pitchFamily="18" charset="0"/>
              </a:rPr>
              <a:t>Ở </a:t>
            </a:r>
            <a:r>
              <a:rPr lang="en-US" sz="2800" b="1" i="1" dirty="0" err="1" smtClean="0">
                <a:solidFill>
                  <a:srgbClr val="002060"/>
                </a:solidFill>
                <a:latin typeface="Times New Roman" pitchFamily="18" charset="0"/>
                <a:cs typeface="Times New Roman" pitchFamily="18" charset="0"/>
              </a:rPr>
              <a:t>tranh</a:t>
            </a:r>
            <a:r>
              <a:rPr lang="en-US" sz="2800" b="1" i="1" dirty="0" smtClean="0">
                <a:solidFill>
                  <a:srgbClr val="002060"/>
                </a:solidFill>
                <a:latin typeface="Times New Roman" pitchFamily="18" charset="0"/>
                <a:cs typeface="Times New Roman" pitchFamily="18" charset="0"/>
              </a:rPr>
              <a:t> 2, </a:t>
            </a:r>
            <a:r>
              <a:rPr lang="en-US" sz="2800" b="1" i="1" dirty="0" err="1" smtClean="0">
                <a:solidFill>
                  <a:srgbClr val="002060"/>
                </a:solidFill>
                <a:latin typeface="Times New Roman" pitchFamily="18" charset="0"/>
                <a:cs typeface="Times New Roman" pitchFamily="18" charset="0"/>
              </a:rPr>
              <a:t>Sói</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thay</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đổi</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hình</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dáng</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như</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thế</a:t>
            </a:r>
            <a:r>
              <a:rPr lang="en-US" sz="2800" b="1" i="1" dirty="0" smtClean="0">
                <a:solidFill>
                  <a:srgbClr val="002060"/>
                </a:solidFill>
                <a:latin typeface="Times New Roman" pitchFamily="18" charset="0"/>
                <a:cs typeface="Times New Roman" pitchFamily="18" charset="0"/>
              </a:rPr>
              <a:t> </a:t>
            </a:r>
            <a:r>
              <a:rPr lang="en-US" sz="2800" b="1" i="1" dirty="0" err="1" smtClean="0">
                <a:solidFill>
                  <a:srgbClr val="002060"/>
                </a:solidFill>
                <a:latin typeface="Times New Roman" pitchFamily="18" charset="0"/>
                <a:cs typeface="Times New Roman" pitchFamily="18" charset="0"/>
              </a:rPr>
              <a:t>nào</a:t>
            </a:r>
            <a:r>
              <a:rPr lang="en-US" sz="2800" b="1" i="1" dirty="0" smtClean="0">
                <a:solidFill>
                  <a:srgbClr val="002060"/>
                </a:solidFill>
                <a:latin typeface="Times New Roman" pitchFamily="18" charset="0"/>
                <a:cs typeface="Times New Roman" pitchFamily="18" charset="0"/>
              </a:rPr>
              <a:t>?</a:t>
            </a:r>
            <a:endParaRPr lang="en-US" sz="2800" b="1" i="1" dirty="0">
              <a:solidFill>
                <a:srgbClr val="002060"/>
              </a:solidFill>
              <a:latin typeface="Times New Roman" pitchFamily="18" charset="0"/>
              <a:cs typeface="Times New Roman" pitchFamily="18" charset="0"/>
            </a:endParaRPr>
          </a:p>
        </p:txBody>
      </p:sp>
      <p:sp>
        <p:nvSpPr>
          <p:cNvPr id="10" name="Cloud 9"/>
          <p:cNvSpPr/>
          <p:nvPr/>
        </p:nvSpPr>
        <p:spPr>
          <a:xfrm>
            <a:off x="457200" y="5715000"/>
            <a:ext cx="8458200" cy="1143000"/>
          </a:xfrm>
          <a:prstGeom prst="cloud">
            <a:avLst/>
          </a:prstGeom>
          <a:solidFill>
            <a:srgbClr val="0070C0"/>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err="1" smtClean="0">
                <a:solidFill>
                  <a:schemeClr val="bg1"/>
                </a:solidFill>
                <a:latin typeface="Times New Roman" pitchFamily="18" charset="0"/>
                <a:cs typeface="Times New Roman" pitchFamily="18" charset="0"/>
              </a:rPr>
              <a:t>Sói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mặc</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áo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khoát</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trắng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đội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mũ</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thêu</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chữ</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thập</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đỏ</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đeo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ống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nghe</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đeo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kính</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giả</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làm</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bác</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sĩ</a:t>
            </a:r>
            <a:r>
              <a:rPr lang="en-US" sz="2400" b="1" dirty="0" smtClean="0">
                <a:solidFill>
                  <a:schemeClr val="bg1"/>
                </a:solidFill>
                <a:latin typeface="Times New Roman" pitchFamily="18" charset="0"/>
                <a:cs typeface="Times New Roman" pitchFamily="18" charset="0"/>
              </a:rPr>
              <a:t>.</a:t>
            </a:r>
            <a:endParaRPr lang="en-US" sz="2400" b="1" dirty="0">
              <a:solidFill>
                <a:schemeClr val="bg1"/>
              </a:solidFill>
              <a:latin typeface="Times New Roman" pitchFamily="18" charset="0"/>
              <a:cs typeface="Times New Roman" pitchFamily="18" charset="0"/>
            </a:endParaRPr>
          </a:p>
        </p:txBody>
      </p:sp>
      <p:pic>
        <p:nvPicPr>
          <p:cNvPr id="11" name="Picture 10" descr="G:\Images\Photo0135.jpg"/>
          <p:cNvPicPr/>
          <p:nvPr/>
        </p:nvPicPr>
        <p:blipFill>
          <a:blip r:embed="rId3">
            <a:lum bright="10000" contrast="10000"/>
          </a:blip>
          <a:srcRect l="47110" t="16113" r="19606" b="53134"/>
          <a:stretch>
            <a:fillRect/>
          </a:stretch>
        </p:blipFill>
        <p:spPr bwMode="auto">
          <a:xfrm>
            <a:off x="3276600" y="1143000"/>
            <a:ext cx="5715000" cy="40386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question"/>
          <p:cNvPicPr>
            <a:picLocks noChangeAspect="1" noChangeArrowheads="1" noCrop="1"/>
          </p:cNvPicPr>
          <p:nvPr/>
        </p:nvPicPr>
        <p:blipFill>
          <a:blip r:embed="rId2"/>
          <a:srcRect/>
          <a:stretch>
            <a:fillRect/>
          </a:stretch>
        </p:blipFill>
        <p:spPr bwMode="auto">
          <a:xfrm>
            <a:off x="304800" y="4572000"/>
            <a:ext cx="1206500" cy="1271588"/>
          </a:xfrm>
          <a:prstGeom prst="rect">
            <a:avLst/>
          </a:prstGeom>
          <a:noFill/>
        </p:spPr>
      </p:pic>
      <p:sp>
        <p:nvSpPr>
          <p:cNvPr id="9" name="Cloud Callout 8"/>
          <p:cNvSpPr/>
          <p:nvPr/>
        </p:nvSpPr>
        <p:spPr>
          <a:xfrm>
            <a:off x="228600" y="2438400"/>
            <a:ext cx="2438400" cy="1524000"/>
          </a:xfrm>
          <a:prstGeom prst="cloudCallout">
            <a:avLst>
              <a:gd name="adj1" fmla="val -23004"/>
              <a:gd name="adj2" fmla="val 84590"/>
            </a:avLst>
          </a:prstGeom>
          <a:solidFill>
            <a:srgbClr val="FFFF0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800" b="1" i="1" dirty="0" err="1" smtClean="0">
                <a:solidFill>
                  <a:srgbClr val="FF0000"/>
                </a:solidFill>
                <a:latin typeface="Times New Roman" pitchFamily="18" charset="0"/>
                <a:cs typeface="Times New Roman" pitchFamily="18" charset="0"/>
              </a:rPr>
              <a:t>Tranh</a:t>
            </a:r>
            <a:r>
              <a:rPr lang="en-US" sz="2800" b="1" i="1" dirty="0" smtClean="0">
                <a:solidFill>
                  <a:srgbClr val="FF0000"/>
                </a:solidFill>
                <a:latin typeface="Times New Roman" pitchFamily="18" charset="0"/>
                <a:cs typeface="Times New Roman" pitchFamily="18" charset="0"/>
              </a:rPr>
              <a:t> 3 </a:t>
            </a:r>
            <a:r>
              <a:rPr lang="en-US" sz="2800" b="1" i="1" dirty="0" err="1" smtClean="0">
                <a:solidFill>
                  <a:srgbClr val="FF0000"/>
                </a:solidFill>
                <a:latin typeface="Times New Roman" pitchFamily="18" charset="0"/>
                <a:cs typeface="Times New Roman" pitchFamily="18" charset="0"/>
              </a:rPr>
              <a:t>vẽ</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cảnh</a:t>
            </a:r>
            <a:r>
              <a:rPr lang="en-US" sz="2800" b="1" i="1" dirty="0" smtClean="0">
                <a:solidFill>
                  <a:srgbClr val="FF0000"/>
                </a:solidFill>
                <a:latin typeface="Times New Roman" pitchFamily="18" charset="0"/>
                <a:cs typeface="Times New Roman" pitchFamily="18" charset="0"/>
              </a:rPr>
              <a:t> </a:t>
            </a:r>
            <a:r>
              <a:rPr lang="en-US" sz="2800" b="1" i="1" dirty="0" err="1" smtClean="0">
                <a:solidFill>
                  <a:srgbClr val="FF0000"/>
                </a:solidFill>
                <a:latin typeface="Times New Roman" pitchFamily="18" charset="0"/>
                <a:cs typeface="Times New Roman" pitchFamily="18" charset="0"/>
              </a:rPr>
              <a:t>gì</a:t>
            </a:r>
            <a:r>
              <a:rPr lang="en-US" sz="2800" b="1" i="1" dirty="0" smtClean="0">
                <a:solidFill>
                  <a:srgbClr val="FF0000"/>
                </a:solidFill>
                <a:latin typeface="Times New Roman" pitchFamily="18" charset="0"/>
                <a:cs typeface="Times New Roman" pitchFamily="18" charset="0"/>
              </a:rPr>
              <a:t>?</a:t>
            </a:r>
            <a:endParaRPr lang="en-US" sz="2800" b="1" i="1" dirty="0">
              <a:solidFill>
                <a:srgbClr val="FF0000"/>
              </a:solidFill>
              <a:latin typeface="Times New Roman" pitchFamily="18" charset="0"/>
              <a:cs typeface="Times New Roman" pitchFamily="18" charset="0"/>
            </a:endParaRPr>
          </a:p>
        </p:txBody>
      </p:sp>
      <p:sp>
        <p:nvSpPr>
          <p:cNvPr id="10" name="Cloud 9"/>
          <p:cNvSpPr/>
          <p:nvPr/>
        </p:nvSpPr>
        <p:spPr>
          <a:xfrm>
            <a:off x="0" y="5791200"/>
            <a:ext cx="9067800" cy="914400"/>
          </a:xfrm>
          <a:prstGeom prst="cloud">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400" b="1" dirty="0" err="1" smtClean="0">
                <a:solidFill>
                  <a:schemeClr val="bg1"/>
                </a:solidFill>
                <a:latin typeface="Times New Roman" pitchFamily="18" charset="0"/>
                <a:cs typeface="Times New Roman" pitchFamily="18" charset="0"/>
              </a:rPr>
              <a:t>Sói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ngon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ngọt</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dụ</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dỗ</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mon</a:t>
            </a:r>
            <a:r>
              <a:rPr lang="en-US" sz="2400" b="1" dirty="0" smtClean="0">
                <a:solidFill>
                  <a:schemeClr val="bg1"/>
                </a:solidFill>
                <a:latin typeface="Times New Roman" pitchFamily="18" charset="0"/>
                <a:cs typeface="Times New Roman" pitchFamily="18" charset="0"/>
              </a:rPr>
              <a:t> men </a:t>
            </a:r>
            <a:r>
              <a:rPr lang="en-US" sz="2400" b="1" dirty="0" err="1" smtClean="0">
                <a:solidFill>
                  <a:schemeClr val="bg1"/>
                </a:solidFill>
                <a:latin typeface="Times New Roman" pitchFamily="18" charset="0"/>
                <a:cs typeface="Times New Roman" pitchFamily="18" charset="0"/>
              </a:rPr>
              <a:t>tiến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lại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gần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Ngựa</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Ngựa</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nhón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nhón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chân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chuẩn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bị</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đá</a:t>
            </a:r>
            <a:r>
              <a:rPr lang="en-US" sz="2400" b="1" dirty="0" smtClean="0">
                <a:solidFill>
                  <a:schemeClr val="bg1"/>
                </a:solidFill>
                <a:latin typeface="Times New Roman" pitchFamily="18" charset="0"/>
                <a:cs typeface="Times New Roman" pitchFamily="18" charset="0"/>
              </a:rPr>
              <a:t>.</a:t>
            </a:r>
            <a:endParaRPr lang="en-US" sz="2400" b="1" dirty="0">
              <a:solidFill>
                <a:schemeClr val="bg1"/>
              </a:solidFill>
              <a:latin typeface="Times New Roman" pitchFamily="18" charset="0"/>
              <a:cs typeface="Times New Roman" pitchFamily="18" charset="0"/>
            </a:endParaRPr>
          </a:p>
        </p:txBody>
      </p:sp>
      <p:pic>
        <p:nvPicPr>
          <p:cNvPr id="11" name="Picture 10" descr="G:\Images\Photo0135.jpg"/>
          <p:cNvPicPr/>
          <p:nvPr/>
        </p:nvPicPr>
        <p:blipFill>
          <a:blip r:embed="rId3">
            <a:lum bright="10000" contrast="30000"/>
          </a:blip>
          <a:srcRect l="12981" t="42521" r="55929" b="17735"/>
          <a:stretch>
            <a:fillRect/>
          </a:stretch>
        </p:blipFill>
        <p:spPr bwMode="auto">
          <a:xfrm>
            <a:off x="2819400" y="990600"/>
            <a:ext cx="6096000" cy="44196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question"/>
          <p:cNvPicPr>
            <a:picLocks noChangeAspect="1" noChangeArrowheads="1" noCrop="1"/>
          </p:cNvPicPr>
          <p:nvPr/>
        </p:nvPicPr>
        <p:blipFill>
          <a:blip r:embed="rId2"/>
          <a:srcRect/>
          <a:stretch>
            <a:fillRect/>
          </a:stretch>
        </p:blipFill>
        <p:spPr bwMode="auto">
          <a:xfrm>
            <a:off x="304800" y="4572000"/>
            <a:ext cx="1206500" cy="1271588"/>
          </a:xfrm>
          <a:prstGeom prst="rect">
            <a:avLst/>
          </a:prstGeom>
          <a:noFill/>
        </p:spPr>
      </p:pic>
      <p:sp>
        <p:nvSpPr>
          <p:cNvPr id="9" name="Cloud Callout 8"/>
          <p:cNvSpPr/>
          <p:nvPr/>
        </p:nvSpPr>
        <p:spPr>
          <a:xfrm>
            <a:off x="152400" y="2057400"/>
            <a:ext cx="2819400" cy="1828800"/>
          </a:xfrm>
          <a:prstGeom prst="cloudCallout">
            <a:avLst>
              <a:gd name="adj1" fmla="val -23004"/>
              <a:gd name="adj2" fmla="val 84590"/>
            </a:avLst>
          </a:prstGeom>
          <a:solidFill>
            <a:srgbClr val="00B050"/>
          </a:solidFill>
          <a:ln/>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err="1" smtClean="0">
                <a:latin typeface="Times New Roman" pitchFamily="18" charset="0"/>
                <a:cs typeface="Times New Roman" pitchFamily="18" charset="0"/>
              </a:rPr>
              <a:t>Tranh</a:t>
            </a:r>
            <a:r>
              <a:rPr lang="en-US" sz="3200" dirty="0" smtClean="0">
                <a:latin typeface="Times New Roman" pitchFamily="18" charset="0"/>
                <a:cs typeface="Times New Roman" pitchFamily="18" charset="0"/>
              </a:rPr>
              <a:t> 4 </a:t>
            </a:r>
            <a:r>
              <a:rPr lang="en-US" sz="3200" dirty="0" err="1" smtClean="0">
                <a:latin typeface="Times New Roman" pitchFamily="18" charset="0"/>
                <a:cs typeface="Times New Roman" pitchFamily="18" charset="0"/>
              </a:rPr>
              <a:t>vẽ</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cảnh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10" name="Cloud 9"/>
          <p:cNvSpPr/>
          <p:nvPr/>
        </p:nvSpPr>
        <p:spPr>
          <a:xfrm>
            <a:off x="0" y="5638800"/>
            <a:ext cx="9144000" cy="1066800"/>
          </a:xfrm>
          <a:prstGeom prst="cloud">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err="1" smtClean="0">
                <a:solidFill>
                  <a:schemeClr val="bg1"/>
                </a:solidFill>
                <a:latin typeface="Times New Roman" pitchFamily="18" charset="0"/>
                <a:cs typeface="Times New Roman" pitchFamily="18" charset="0"/>
              </a:rPr>
              <a:t>Ngựa</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tung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vó</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đá</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một</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cú</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trời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giáng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Sói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bật</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ngửa</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bốn</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cẳng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huơ</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giữa</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trời</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mũ</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văng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ra</a:t>
            </a:r>
            <a:r>
              <a:rPr lang="en-US" sz="2400" b="1" dirty="0" smtClean="0">
                <a:solidFill>
                  <a:schemeClr val="bg1"/>
                </a:solidFill>
                <a:latin typeface="Times New Roman" pitchFamily="18" charset="0"/>
                <a:cs typeface="Times New Roman" pitchFamily="18" charset="0"/>
              </a:rPr>
              <a:t> ...</a:t>
            </a:r>
            <a:endParaRPr lang="en-US" sz="2400" b="1" dirty="0">
              <a:solidFill>
                <a:schemeClr val="bg1"/>
              </a:solidFill>
              <a:latin typeface="Times New Roman" pitchFamily="18" charset="0"/>
              <a:cs typeface="Times New Roman" pitchFamily="18" charset="0"/>
            </a:endParaRPr>
          </a:p>
        </p:txBody>
      </p:sp>
      <p:pic>
        <p:nvPicPr>
          <p:cNvPr id="13" name="Picture 12" descr="G:\Images\Photo0136.jpg"/>
          <p:cNvPicPr/>
          <p:nvPr/>
        </p:nvPicPr>
        <p:blipFill>
          <a:blip r:embed="rId3">
            <a:lum bright="30000" contrast="20000"/>
          </a:blip>
          <a:srcRect t="10644" b="30109"/>
          <a:stretch>
            <a:fillRect/>
          </a:stretch>
        </p:blipFill>
        <p:spPr bwMode="auto">
          <a:xfrm rot="5400000">
            <a:off x="4000501" y="114301"/>
            <a:ext cx="4114800" cy="5867402"/>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96" name="Text Box 84"/>
          <p:cNvSpPr txBox="1">
            <a:spLocks noChangeArrowheads="1"/>
          </p:cNvSpPr>
          <p:nvPr/>
        </p:nvSpPr>
        <p:spPr bwMode="auto">
          <a:xfrm>
            <a:off x="304800" y="152400"/>
            <a:ext cx="7924800" cy="1066800"/>
          </a:xfrm>
          <a:prstGeom prst="rect">
            <a:avLst/>
          </a:prstGeom>
          <a:noFill/>
          <a:ln w="9525">
            <a:noFill/>
            <a:miter lim="800000"/>
            <a:headEnd/>
            <a:tailEnd/>
          </a:ln>
          <a:effectLst/>
        </p:spPr>
        <p:txBody>
          <a:bodyPr>
            <a:spAutoFit/>
          </a:bodyPr>
          <a:lstStyle/>
          <a:p>
            <a:pPr>
              <a:spcBef>
                <a:spcPct val="50000"/>
              </a:spcBef>
            </a:pPr>
            <a:r>
              <a:rPr lang="en-US" sz="3200" b="1" dirty="0" err="1">
                <a:solidFill>
                  <a:schemeClr val="tx2"/>
                </a:solidFill>
                <a:latin typeface="Times New Roman" pitchFamily="18" charset="0"/>
              </a:rPr>
              <a:t>Dựa</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vào</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tranh</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kể</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từng</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đoạn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của</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câu</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chuyện</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theo</a:t>
            </a:r>
            <a:r>
              <a:rPr lang="en-US" sz="3200" b="1" dirty="0">
                <a:solidFill>
                  <a:schemeClr val="tx2"/>
                </a:solidFill>
                <a:latin typeface="Times New Roman" pitchFamily="18" charset="0"/>
              </a:rPr>
              <a:t> </a:t>
            </a:r>
            <a:r>
              <a:rPr lang="en-US" sz="3200" b="1" dirty="0" err="1">
                <a:solidFill>
                  <a:schemeClr val="tx2"/>
                </a:solidFill>
                <a:latin typeface="Times New Roman" pitchFamily="18" charset="0"/>
              </a:rPr>
              <a:t>nhóm</a:t>
            </a:r>
            <a:r>
              <a:rPr lang="en-US" sz="3200" b="1" dirty="0">
                <a:solidFill>
                  <a:schemeClr val="tx2"/>
                </a:solidFill>
                <a:latin typeface="Times New Roman" pitchFamily="18" charset="0"/>
              </a:rPr>
              <a:t>.</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97396">
                                            <p:txEl>
                                              <p:pRg st="0" end="0"/>
                                            </p:txEl>
                                          </p:spTgt>
                                        </p:tgtEl>
                                        <p:attrNameLst>
                                          <p:attrName>style.visibility</p:attrName>
                                        </p:attrNameLst>
                                      </p:cBhvr>
                                      <p:to>
                                        <p:strVal val="visible"/>
                                      </p:to>
                                    </p:set>
                                    <p:animEffect transition="in" filter="diamond(in)">
                                      <p:cBhvr>
                                        <p:cTn id="7" dur="2000"/>
                                        <p:tgtEl>
                                          <p:spTgt spid="3973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nodeType="clickEffect">
                                  <p:stCondLst>
                                    <p:cond delay="0"/>
                                  </p:stCondLst>
                                  <p:childTnLst>
                                    <p:animEffect transition="out" filter="diamond(in)">
                                      <p:cBhvr>
                                        <p:cTn id="11" dur="2000"/>
                                        <p:tgtEl>
                                          <p:spTgt spid="397396">
                                            <p:txEl>
                                              <p:pRg st="0" end="0"/>
                                            </p:txEl>
                                          </p:spTgt>
                                        </p:tgtEl>
                                      </p:cBhvr>
                                    </p:animEffect>
                                    <p:set>
                                      <p:cBhvr>
                                        <p:cTn id="12" dur="1" fill="hold">
                                          <p:stCondLst>
                                            <p:cond delay="1999"/>
                                          </p:stCondLst>
                                        </p:cTn>
                                        <p:tgtEl>
                                          <p:spTgt spid="39739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Images\Photo0135.jpg"/>
          <p:cNvPicPr/>
          <p:nvPr/>
        </p:nvPicPr>
        <p:blipFill>
          <a:blip r:embed="rId2">
            <a:lum bright="10000" contrast="20000"/>
          </a:blip>
          <a:srcRect l="15068" t="17523" r="54675" b="53102"/>
          <a:stretch>
            <a:fillRect/>
          </a:stretch>
        </p:blipFill>
        <p:spPr bwMode="auto">
          <a:xfrm>
            <a:off x="152400" y="228600"/>
            <a:ext cx="4419600" cy="31242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9" name="Picture 8" descr="G:\Images\Photo0135.jpg"/>
          <p:cNvPicPr/>
          <p:nvPr/>
        </p:nvPicPr>
        <p:blipFill>
          <a:blip r:embed="rId2">
            <a:lum bright="10000" contrast="30000"/>
          </a:blip>
          <a:srcRect l="47110" t="16113" r="19606" b="53134"/>
          <a:stretch>
            <a:fillRect/>
          </a:stretch>
        </p:blipFill>
        <p:spPr bwMode="auto">
          <a:xfrm>
            <a:off x="4800600" y="228600"/>
            <a:ext cx="4191000" cy="32004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 name="Picture 9" descr="G:\Images\Photo0135.jpg"/>
          <p:cNvPicPr/>
          <p:nvPr/>
        </p:nvPicPr>
        <p:blipFill>
          <a:blip r:embed="rId2">
            <a:lum bright="10000" contrast="30000"/>
          </a:blip>
          <a:srcRect l="12981" t="42521" r="55929" b="17735"/>
          <a:stretch>
            <a:fillRect/>
          </a:stretch>
        </p:blipFill>
        <p:spPr bwMode="auto">
          <a:xfrm>
            <a:off x="152400" y="3657600"/>
            <a:ext cx="4495800" cy="3200400"/>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1" name="Picture 10" descr="G:\Images\Photo0136.jpg"/>
          <p:cNvPicPr/>
          <p:nvPr/>
        </p:nvPicPr>
        <p:blipFill>
          <a:blip r:embed="rId3">
            <a:lum bright="30000" contrast="20000"/>
          </a:blip>
          <a:srcRect t="10644" b="30109"/>
          <a:stretch>
            <a:fillRect/>
          </a:stretch>
        </p:blipFill>
        <p:spPr bwMode="auto">
          <a:xfrm rot="5400000">
            <a:off x="5334001" y="3200399"/>
            <a:ext cx="3124200" cy="4191002"/>
          </a:xfrm>
          <a:prstGeom prst="roundRect">
            <a:avLst>
              <a:gd name="adj" fmla="val 11111"/>
            </a:avLst>
          </a:prstGeom>
          <a:ln w="190500" cap="rnd">
            <a:solidFill>
              <a:srgbClr val="00B0F0"/>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191&quot;&gt;&lt;property id=&quot;20148&quot; value=&quot;5&quot;/&gt;&lt;property id=&quot;20300&quot; value=&quot;Slide 2&quot;/&gt;&lt;property id=&quot;20307&quot; value=&quot;260&quot;/&gt;&lt;/object&gt;&lt;object type=&quot;3&quot; unique_id=&quot;10192&quot;&gt;&lt;property id=&quot;20148&quot; value=&quot;5&quot;/&gt;&lt;property id=&quot;20300&quot; value=&quot;Slide 3&quot;/&gt;&lt;property id=&quot;20307&quot; value=&quot;261&quot;/&gt;&lt;/object&gt;&lt;object type=&quot;3&quot; unique_id=&quot;10193&quot;&gt;&lt;property id=&quot;20148&quot; value=&quot;5&quot;/&gt;&lt;property id=&quot;20300&quot; value=&quot;Slide 4&quot;/&gt;&lt;property id=&quot;20307&quot; value=&quot;262&quot;/&gt;&lt;/object&gt;&lt;object type=&quot;3&quot; unique_id=&quot;10194&quot;&gt;&lt;property id=&quot;20148&quot; value=&quot;5&quot;/&gt;&lt;property id=&quot;20300&quot; value=&quot;Slide 5&quot;/&gt;&lt;property id=&quot;20307&quot; value=&quot;272&quot;/&gt;&lt;/object&gt;&lt;object type=&quot;3&quot; unique_id=&quot;10195&quot;&gt;&lt;property id=&quot;20148&quot; value=&quot;5&quot;/&gt;&lt;property id=&quot;20300&quot; value=&quot;Slide 6&quot;/&gt;&lt;property id=&quot;20307&quot; value=&quot;290&quot;/&gt;&lt;/object&gt;&lt;object type=&quot;3&quot; unique_id=&quot;10196&quot;&gt;&lt;property id=&quot;20148&quot; value=&quot;5&quot;/&gt;&lt;property id=&quot;20300&quot; value=&quot;Slide 7&quot;/&gt;&lt;property id=&quot;20307&quot; value=&quot;291&quot;/&gt;&lt;/object&gt;&lt;object type=&quot;3&quot; unique_id=&quot;10197&quot;&gt;&lt;property id=&quot;20148&quot; value=&quot;5&quot;/&gt;&lt;property id=&quot;20300&quot; value=&quot;Slide 8&quot;/&gt;&lt;property id=&quot;20307&quot; value=&quot;292&quot;/&gt;&lt;/object&gt;&lt;object type=&quot;3&quot; unique_id=&quot;10198&quot;&gt;&lt;property id=&quot;20148&quot; value=&quot;5&quot;/&gt;&lt;property id=&quot;20300&quot; value=&quot;Slide 9&quot;/&gt;&lt;property id=&quot;20307&quot; value=&quot;294&quot;/&gt;&lt;/object&gt;&lt;object type=&quot;3&quot; unique_id=&quot;10199&quot;&gt;&lt;property id=&quot;20148&quot; value=&quot;5&quot;/&gt;&lt;property id=&quot;20300&quot; value=&quot;Slide 10&quot;/&gt;&lt;property id=&quot;20307&quot; value=&quot;293&quot;/&gt;&lt;/object&gt;&lt;object type=&quot;3&quot; unique_id=&quot;10200&quot;&gt;&lt;property id=&quot;20148&quot; value=&quot;5&quot;/&gt;&lt;property id=&quot;20300&quot; value=&quot;Slide 11&quot;/&gt;&lt;property id=&quot;20307&quot; value=&quot;267&quot;/&gt;&lt;/object&gt;&lt;object type=&quot;3&quot; unique_id=&quot;10201&quot;&gt;&lt;property id=&quot;20148&quot; value=&quot;5&quot;/&gt;&lt;property id=&quot;20300&quot; value=&quot;Slide 12&quot;/&gt;&lt;property id=&quot;20307&quot; value=&quot;268&quot;/&gt;&lt;/object&gt;&lt;object type=&quot;3&quot; unique_id=&quot;10202&quot;&gt;&lt;property id=&quot;20148&quot; value=&quot;5&quot;/&gt;&lt;property id=&quot;20300&quot; value=&quot;Slide 13&quot;/&gt;&lt;property id=&quot;20307&quot; value=&quot;269&quot;/&gt;&lt;/object&gt;&lt;object type=&quot;3&quot; unique_id=&quot;10203&quot;&gt;&lt;property id=&quot;20148&quot; value=&quot;5&quot;/&gt;&lt;property id=&quot;20300&quot; value=&quot;Slide 14&quot;/&gt;&lt;property id=&quot;20307&quot; value=&quot;270&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TIMING" val="|1|1.7|1.2|1.1"/>
</p:tagLst>
</file>

<file path=ppt/tags/tag3.xml><?xml version="1.0" encoding="utf-8"?>
<p:tagLst xmlns:a="http://schemas.openxmlformats.org/drawingml/2006/main" xmlns:r="http://schemas.openxmlformats.org/officeDocument/2006/relationships" xmlns:p="http://schemas.openxmlformats.org/presentationml/2006/main">
  <p:tag name="TIMING" val="|0.5|1.3|1.5|1.5|1.5|2.5|2.5|1.4|0.7"/>
</p:tagLst>
</file>

<file path=ppt/tags/tag4.xml><?xml version="1.0" encoding="utf-8"?>
<p:tagLst xmlns:a="http://schemas.openxmlformats.org/drawingml/2006/main" xmlns:r="http://schemas.openxmlformats.org/officeDocument/2006/relationships" xmlns:p="http://schemas.openxmlformats.org/presentationml/2006/main">
  <p:tag name="TIMING" val="|0.3|0.5|0.6|0.2"/>
</p:tagLst>
</file>

<file path=ppt/tags/tag5.xml><?xml version="1.0" encoding="utf-8"?>
<p:tagLst xmlns:a="http://schemas.openxmlformats.org/drawingml/2006/main" xmlns:r="http://schemas.openxmlformats.org/officeDocument/2006/relationships" xmlns:p="http://schemas.openxmlformats.org/presentationml/2006/main">
  <p:tag name="TIMING" val="|0.3|0.9|0.3|1|0.6|1.9|0.7|0.6|1.3|0.8|1|1.9|1.4|1.1|1.3|0.8|0.7|0.7|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464</Words>
  <Application>Microsoft Office PowerPoint</Application>
  <PresentationFormat>On-screen Show (4:3)</PresentationFormat>
  <Paragraphs>43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WIN7X64</dc:creator>
  <cp:lastModifiedBy>A</cp:lastModifiedBy>
  <cp:revision>6</cp:revision>
  <dcterms:created xsi:type="dcterms:W3CDTF">2016-02-25T11:39:27Z</dcterms:created>
  <dcterms:modified xsi:type="dcterms:W3CDTF">2018-02-02T05:00:05Z</dcterms:modified>
</cp:coreProperties>
</file>