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63" r:id="rId16"/>
    <p:sldId id="264" r:id="rId17"/>
    <p:sldId id="265"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1131B-6F3F-4ABC-90D2-D7702BE3DA19}" type="datetimeFigureOut">
              <a:rPr lang="en-US" smtClean="0"/>
              <a:t>4/20/2018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6B4D9-22BA-43CD-ACC6-BA01807E7653}" type="slidenum">
              <a:rPr lang="en-US" smtClean="0"/>
              <a:t>‹#›</a:t>
            </a:fld>
            <a:endParaRPr lang="en-US"/>
          </a:p>
        </p:txBody>
      </p:sp>
    </p:spTree>
    <p:extLst>
      <p:ext uri="{BB962C8B-B14F-4D97-AF65-F5344CB8AC3E}">
        <p14:creationId xmlns:p14="http://schemas.microsoft.com/office/powerpoint/2010/main" val="427659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A17E475-5334-4BE2-8113-173CCA0D4D39}" type="slidenum">
              <a:rPr lang="en-US" smtClean="0"/>
              <a:pPr/>
              <a:t>1</a:t>
            </a:fld>
            <a:endParaRPr lang="en-US" smtClean="0"/>
          </a:p>
        </p:txBody>
      </p:sp>
      <p:sp>
        <p:nvSpPr>
          <p:cNvPr id="18435" name="Rectangle 2"/>
          <p:cNvSpPr>
            <a:spLocks noGrp="1" noRot="1" noChangeAspect="1" noTextEdit="1"/>
          </p:cNvSpPr>
          <p:nvPr>
            <p:ph type="sldImg"/>
          </p:nvPr>
        </p:nvSpPr>
        <p:spPr>
          <a:ln/>
        </p:spPr>
      </p:sp>
      <p:sp>
        <p:nvSpPr>
          <p:cNvPr id="18436"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972705-F1EF-46E5-B8A2-F4C0B6917C02}"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72705-F1EF-46E5-B8A2-F4C0B6917C02}"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72705-F1EF-46E5-B8A2-F4C0B6917C02}"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72705-F1EF-46E5-B8A2-F4C0B6917C02}"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72705-F1EF-46E5-B8A2-F4C0B6917C02}"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972705-F1EF-46E5-B8A2-F4C0B6917C02}"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972705-F1EF-46E5-B8A2-F4C0B6917C02}"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972705-F1EF-46E5-B8A2-F4C0B6917C02}"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72705-F1EF-46E5-B8A2-F4C0B6917C02}"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72705-F1EF-46E5-B8A2-F4C0B6917C02}"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72705-F1EF-46E5-B8A2-F4C0B6917C02}"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CDDC3-64E2-410D-BCCD-B322BFEC41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72705-F1EF-46E5-B8A2-F4C0B6917C02}" type="datetimeFigureOut">
              <a:rPr lang="en-US" smtClean="0"/>
              <a:t>4/20/2018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CDDC3-64E2-410D-BCCD-B322BFEC41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D:\My%20Documents\Bai%20hat\Em%20Yeu%20Truong%20Em%20-%20Various%20Artists.mp3"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gi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Program%20Files/School@net/Day%20Tieng%20Viet/Day%20Tieng%20Viet%202%20P1/DTV2.P1.exe"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ABARBLYL"/>
          <p:cNvPicPr>
            <a:picLocks noChangeAspect="1" noChangeArrowheads="1" noCrop="1"/>
          </p:cNvPicPr>
          <p:nvPr/>
        </p:nvPicPr>
        <p:blipFill>
          <a:blip r:embed="rId4"/>
          <a:srcRect/>
          <a:stretch>
            <a:fillRect/>
          </a:stretch>
        </p:blipFill>
        <p:spPr bwMode="auto">
          <a:xfrm>
            <a:off x="0" y="6611938"/>
            <a:ext cx="9144000" cy="184150"/>
          </a:xfrm>
          <a:prstGeom prst="rect">
            <a:avLst/>
          </a:prstGeom>
          <a:noFill/>
          <a:ln w="9525">
            <a:noFill/>
            <a:miter lim="800000"/>
            <a:headEnd/>
            <a:tailEnd/>
          </a:ln>
        </p:spPr>
      </p:pic>
      <p:pic>
        <p:nvPicPr>
          <p:cNvPr id="3075" name="Picture 7" descr="ABARBLYL"/>
          <p:cNvPicPr>
            <a:picLocks noChangeAspect="1" noChangeArrowheads="1" noCrop="1"/>
          </p:cNvPicPr>
          <p:nvPr/>
        </p:nvPicPr>
        <p:blipFill>
          <a:blip r:embed="rId4"/>
          <a:srcRect/>
          <a:stretch>
            <a:fillRect/>
          </a:stretch>
        </p:blipFill>
        <p:spPr bwMode="auto">
          <a:xfrm>
            <a:off x="0" y="103188"/>
            <a:ext cx="9144000" cy="184150"/>
          </a:xfrm>
          <a:prstGeom prst="rect">
            <a:avLst/>
          </a:prstGeom>
          <a:noFill/>
          <a:ln w="9525">
            <a:noFill/>
            <a:miter lim="800000"/>
            <a:headEnd/>
            <a:tailEnd/>
          </a:ln>
        </p:spPr>
      </p:pic>
      <p:pic>
        <p:nvPicPr>
          <p:cNvPr id="3076" name="Picture 8" descr="WhitecornerFlower"/>
          <p:cNvPicPr>
            <a:picLocks noChangeAspect="1" noChangeArrowheads="1"/>
          </p:cNvPicPr>
          <p:nvPr/>
        </p:nvPicPr>
        <p:blipFill>
          <a:blip r:embed="rId5"/>
          <a:srcRect/>
          <a:stretch>
            <a:fillRect/>
          </a:stretch>
        </p:blipFill>
        <p:spPr bwMode="auto">
          <a:xfrm>
            <a:off x="7772400" y="0"/>
            <a:ext cx="1371600" cy="1371600"/>
          </a:xfrm>
          <a:prstGeom prst="rect">
            <a:avLst/>
          </a:prstGeom>
          <a:noFill/>
          <a:ln w="9525">
            <a:noFill/>
            <a:miter lim="800000"/>
            <a:headEnd/>
            <a:tailEnd/>
          </a:ln>
        </p:spPr>
      </p:pic>
      <p:pic>
        <p:nvPicPr>
          <p:cNvPr id="3077" name="Picture 9" descr="WhitecornerFlower"/>
          <p:cNvPicPr>
            <a:picLocks noChangeAspect="1" noChangeArrowheads="1"/>
          </p:cNvPicPr>
          <p:nvPr/>
        </p:nvPicPr>
        <p:blipFill>
          <a:blip r:embed="rId5"/>
          <a:srcRect/>
          <a:stretch>
            <a:fillRect/>
          </a:stretch>
        </p:blipFill>
        <p:spPr bwMode="auto">
          <a:xfrm rot="5256511">
            <a:off x="7710488" y="5486400"/>
            <a:ext cx="1371600" cy="1371600"/>
          </a:xfrm>
          <a:prstGeom prst="rect">
            <a:avLst/>
          </a:prstGeom>
          <a:noFill/>
          <a:ln w="9525">
            <a:noFill/>
            <a:miter lim="800000"/>
            <a:headEnd/>
            <a:tailEnd/>
          </a:ln>
        </p:spPr>
      </p:pic>
      <p:pic>
        <p:nvPicPr>
          <p:cNvPr id="3078" name="Picture 10" descr="WhitecornerFlower"/>
          <p:cNvPicPr>
            <a:picLocks noChangeAspect="1" noChangeArrowheads="1"/>
          </p:cNvPicPr>
          <p:nvPr/>
        </p:nvPicPr>
        <p:blipFill>
          <a:blip r:embed="rId6"/>
          <a:srcRect/>
          <a:stretch>
            <a:fillRect/>
          </a:stretch>
        </p:blipFill>
        <p:spPr bwMode="auto">
          <a:xfrm>
            <a:off x="0" y="103188"/>
            <a:ext cx="1371600" cy="1371600"/>
          </a:xfrm>
          <a:prstGeom prst="rect">
            <a:avLst/>
          </a:prstGeom>
          <a:noFill/>
          <a:ln w="9525">
            <a:noFill/>
            <a:miter lim="800000"/>
            <a:headEnd/>
            <a:tailEnd/>
          </a:ln>
        </p:spPr>
      </p:pic>
      <p:pic>
        <p:nvPicPr>
          <p:cNvPr id="3079" name="Picture 11" descr="WhitecornerFlower"/>
          <p:cNvPicPr>
            <a:picLocks noChangeAspect="1" noChangeArrowheads="1"/>
          </p:cNvPicPr>
          <p:nvPr/>
        </p:nvPicPr>
        <p:blipFill>
          <a:blip r:embed="rId7"/>
          <a:srcRect/>
          <a:stretch>
            <a:fillRect/>
          </a:stretch>
        </p:blipFill>
        <p:spPr bwMode="auto">
          <a:xfrm>
            <a:off x="22225" y="5486400"/>
            <a:ext cx="1371600" cy="1371600"/>
          </a:xfrm>
          <a:prstGeom prst="rect">
            <a:avLst/>
          </a:prstGeom>
          <a:noFill/>
          <a:ln w="9525">
            <a:noFill/>
            <a:miter lim="800000"/>
            <a:headEnd/>
            <a:tailEnd/>
          </a:ln>
        </p:spPr>
      </p:pic>
      <p:pic>
        <p:nvPicPr>
          <p:cNvPr id="3080" name="Picture 12" descr="anim1690[1][1]"/>
          <p:cNvPicPr>
            <a:picLocks noChangeAspect="1" noChangeArrowheads="1" noCrop="1"/>
          </p:cNvPicPr>
          <p:nvPr/>
        </p:nvPicPr>
        <p:blipFill>
          <a:blip r:embed="rId8"/>
          <a:srcRect/>
          <a:stretch>
            <a:fillRect/>
          </a:stretch>
        </p:blipFill>
        <p:spPr bwMode="auto">
          <a:xfrm rot="5400000">
            <a:off x="-2247900" y="3238500"/>
            <a:ext cx="5105400" cy="609600"/>
          </a:xfrm>
          <a:prstGeom prst="rect">
            <a:avLst/>
          </a:prstGeom>
          <a:noFill/>
          <a:ln w="9525">
            <a:noFill/>
            <a:miter lim="800000"/>
            <a:headEnd/>
            <a:tailEnd/>
          </a:ln>
        </p:spPr>
      </p:pic>
      <p:pic>
        <p:nvPicPr>
          <p:cNvPr id="3081" name="Picture 13" descr="!PC8_C2A"/>
          <p:cNvPicPr>
            <a:picLocks noChangeAspect="1" noChangeArrowheads="1" noCrop="1"/>
          </p:cNvPicPr>
          <p:nvPr/>
        </p:nvPicPr>
        <p:blipFill>
          <a:blip r:embed="rId9"/>
          <a:srcRect/>
          <a:stretch>
            <a:fillRect/>
          </a:stretch>
        </p:blipFill>
        <p:spPr bwMode="auto">
          <a:xfrm rot="10800000">
            <a:off x="1787525" y="5645150"/>
            <a:ext cx="5562600" cy="1066800"/>
          </a:xfrm>
          <a:prstGeom prst="rect">
            <a:avLst/>
          </a:prstGeom>
          <a:noFill/>
          <a:ln w="9525">
            <a:noFill/>
            <a:miter lim="800000"/>
            <a:headEnd/>
            <a:tailEnd/>
          </a:ln>
        </p:spPr>
      </p:pic>
      <p:pic>
        <p:nvPicPr>
          <p:cNvPr id="3082" name="Picture 14" descr="anim1690[1][1]"/>
          <p:cNvPicPr>
            <a:picLocks noChangeAspect="1" noChangeArrowheads="1" noCrop="1"/>
          </p:cNvPicPr>
          <p:nvPr/>
        </p:nvPicPr>
        <p:blipFill>
          <a:blip r:embed="rId8"/>
          <a:srcRect/>
          <a:stretch>
            <a:fillRect/>
          </a:stretch>
        </p:blipFill>
        <p:spPr bwMode="auto">
          <a:xfrm rot="-5400000">
            <a:off x="6419850" y="3238500"/>
            <a:ext cx="5105400" cy="609600"/>
          </a:xfrm>
          <a:prstGeom prst="rect">
            <a:avLst/>
          </a:prstGeom>
          <a:noFill/>
          <a:ln w="9525">
            <a:noFill/>
            <a:miter lim="800000"/>
            <a:headEnd/>
            <a:tailEnd/>
          </a:ln>
        </p:spPr>
      </p:pic>
      <p:pic>
        <p:nvPicPr>
          <p:cNvPr id="150555" name="Em Yeu Truong Em - Various Artists.mp3">
            <a:hlinkClick r:id="" action="ppaction://media"/>
          </p:cNvPr>
          <p:cNvPicPr>
            <a:picLocks noRot="1" noChangeAspect="1" noChangeArrowheads="1"/>
          </p:cNvPicPr>
          <p:nvPr>
            <a:audioFile r:link="rId1"/>
          </p:nvPr>
        </p:nvPicPr>
        <p:blipFill>
          <a:blip r:embed="rId10"/>
          <a:srcRect/>
          <a:stretch>
            <a:fillRect/>
          </a:stretch>
        </p:blipFill>
        <p:spPr bwMode="auto">
          <a:xfrm>
            <a:off x="7848600" y="5791200"/>
            <a:ext cx="381000" cy="381000"/>
          </a:xfrm>
          <a:prstGeom prst="rect">
            <a:avLst/>
          </a:prstGeom>
          <a:noFill/>
          <a:ln w="9525">
            <a:noFill/>
            <a:miter lim="800000"/>
            <a:headEnd/>
            <a:tailEnd/>
          </a:ln>
        </p:spPr>
      </p:pic>
      <p:sp>
        <p:nvSpPr>
          <p:cNvPr id="3089" name="WordArt 28"/>
          <p:cNvSpPr>
            <a:spLocks noChangeArrowheads="1" noChangeShapeType="1" noTextEdit="1"/>
          </p:cNvSpPr>
          <p:nvPr/>
        </p:nvSpPr>
        <p:spPr bwMode="auto">
          <a:xfrm>
            <a:off x="1752600" y="2438400"/>
            <a:ext cx="5791200" cy="981075"/>
          </a:xfrm>
          <a:prstGeom prst="rect">
            <a:avLst/>
          </a:prstGeom>
        </p:spPr>
        <p:txBody>
          <a:bodyPr wrap="none" fromWordArt="1">
            <a:prstTxWarp prst="textPlain">
              <a:avLst>
                <a:gd name="adj" fmla="val 50000"/>
              </a:avLst>
            </a:prstTxWarp>
          </a:bodyPr>
          <a:lstStyle/>
          <a:p>
            <a:pPr algn="ctr"/>
            <a:r>
              <a:rPr lang="en-US" sz="2000" b="1" kern="10" smtClean="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Phân môn: Tập đọc</a:t>
            </a:r>
            <a:endParaRPr lang="en-US" sz="2000" b="1" kern="1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29" name="TextBox 28"/>
          <p:cNvSpPr txBox="1"/>
          <p:nvPr/>
        </p:nvSpPr>
        <p:spPr>
          <a:xfrm>
            <a:off x="0" y="685800"/>
            <a:ext cx="9144000" cy="954107"/>
          </a:xfrm>
          <a:prstGeom prst="rect">
            <a:avLst/>
          </a:prstGeom>
          <a:noFill/>
        </p:spPr>
        <p:txBody>
          <a:bodyPr wrap="square" rtlCol="0">
            <a:spAutoFit/>
          </a:bodyPr>
          <a:lstStyle/>
          <a:p>
            <a:pPr algn="ctr"/>
            <a:r>
              <a:rPr lang="en-US" sz="2800" b="1" smtClean="0">
                <a:solidFill>
                  <a:schemeClr val="tx2">
                    <a:lumMod val="75000"/>
                  </a:schemeClr>
                </a:solidFill>
                <a:latin typeface="Times New Roman" pitchFamily="18" charset="0"/>
                <a:cs typeface="Times New Roman" pitchFamily="18" charset="0"/>
              </a:rPr>
              <a:t>PHÒNG GD&amp;ĐT QUẬN LONG BIÊN</a:t>
            </a:r>
          </a:p>
          <a:p>
            <a:pPr algn="ctr"/>
            <a:r>
              <a:rPr lang="en-US" sz="2800" b="1" smtClean="0">
                <a:solidFill>
                  <a:schemeClr val="tx2">
                    <a:lumMod val="75000"/>
                  </a:schemeClr>
                </a:solidFill>
                <a:latin typeface="Times New Roman" pitchFamily="18" charset="0"/>
                <a:cs typeface="Times New Roman" pitchFamily="18" charset="0"/>
              </a:rPr>
              <a:t>TRƯỜNG TIỂU HỌC ÁI MỘ B</a:t>
            </a:r>
            <a:endParaRPr lang="en-US" sz="2800" b="1">
              <a:solidFill>
                <a:schemeClr val="tx2">
                  <a:lumMod val="75000"/>
                </a:schemeClr>
              </a:solidFill>
              <a:latin typeface="Times New Roman" pitchFamily="18" charset="0"/>
              <a:cs typeface="Times New Roman" pitchFamily="18" charset="0"/>
            </a:endParaRPr>
          </a:p>
        </p:txBody>
      </p:sp>
      <p:sp>
        <p:nvSpPr>
          <p:cNvPr id="30" name="TextBox 29"/>
          <p:cNvSpPr txBox="1"/>
          <p:nvPr/>
        </p:nvSpPr>
        <p:spPr>
          <a:xfrm>
            <a:off x="3200400" y="3505200"/>
            <a:ext cx="2667000" cy="707886"/>
          </a:xfrm>
          <a:prstGeom prst="rect">
            <a:avLst/>
          </a:prstGeom>
          <a:noFill/>
        </p:spPr>
        <p:txBody>
          <a:bodyPr wrap="square" rtlCol="0">
            <a:spAutoFit/>
          </a:bodyPr>
          <a:lstStyle/>
          <a:p>
            <a:pPr algn="ctr"/>
            <a:r>
              <a:rPr lang="en-US" sz="4000" b="1" smtClean="0">
                <a:latin typeface="Times New Roman" pitchFamily="18" charset="0"/>
                <a:cs typeface="Times New Roman" pitchFamily="18" charset="0"/>
              </a:rPr>
              <a:t>Lớp: 2</a:t>
            </a:r>
            <a:endParaRPr lang="en-US" sz="4000" b="1">
              <a:latin typeface="Times New Roman" pitchFamily="18" charset="0"/>
              <a:cs typeface="Times New Roman" pitchFamily="18" charset="0"/>
            </a:endParaRPr>
          </a:p>
        </p:txBody>
      </p:sp>
      <p:sp>
        <p:nvSpPr>
          <p:cNvPr id="31" name="TextBox 30"/>
          <p:cNvSpPr txBox="1"/>
          <p:nvPr/>
        </p:nvSpPr>
        <p:spPr>
          <a:xfrm>
            <a:off x="1447800" y="4648200"/>
            <a:ext cx="6477000" cy="707886"/>
          </a:xfrm>
          <a:prstGeom prst="rect">
            <a:avLst/>
          </a:prstGeom>
          <a:noFill/>
        </p:spPr>
        <p:txBody>
          <a:bodyPr wrap="square" rtlCol="0">
            <a:spAutoFit/>
          </a:bodyPr>
          <a:lstStyle/>
          <a:p>
            <a:pPr algn="ctr"/>
            <a:r>
              <a:rPr lang="en-US" sz="4000" b="1" smtClean="0">
                <a:solidFill>
                  <a:srgbClr val="0070C0"/>
                </a:solidFill>
                <a:latin typeface="Times New Roman" pitchFamily="18" charset="0"/>
                <a:cs typeface="Times New Roman" pitchFamily="18" charset="0"/>
              </a:rPr>
              <a:t>Bài: Bóp nát quả cam</a:t>
            </a:r>
            <a:endParaRPr lang="en-US" sz="4000" b="1">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05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505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914400" y="574400"/>
            <a:ext cx="5749925" cy="823913"/>
          </a:xfrm>
          <a:prstGeom prst="rect">
            <a:avLst/>
          </a:prstGeom>
          <a:noFill/>
          <a:ln w="9525">
            <a:noFill/>
            <a:miter lim="800000"/>
            <a:headEnd/>
            <a:tailEnd/>
          </a:ln>
        </p:spPr>
        <p:txBody>
          <a:bodyPr wrap="none">
            <a:spAutoFit/>
          </a:bodyPr>
          <a:lstStyle/>
          <a:p>
            <a:pPr eaLnBrk="0" hangingPunct="0"/>
            <a:r>
              <a:rPr lang="en-US" sz="4800" u="none">
                <a:solidFill>
                  <a:srgbClr val="0000FF"/>
                </a:solidFill>
                <a:latin typeface="Times New Roman" pitchFamily="18" charset="0"/>
              </a:rPr>
              <a:t>Bài đọc có mấy đoạn ?</a:t>
            </a:r>
          </a:p>
        </p:txBody>
      </p:sp>
      <p:sp>
        <p:nvSpPr>
          <p:cNvPr id="123909" name="AutoShape 5"/>
          <p:cNvSpPr>
            <a:spLocks noChangeArrowheads="1"/>
          </p:cNvSpPr>
          <p:nvPr/>
        </p:nvSpPr>
        <p:spPr bwMode="auto">
          <a:xfrm>
            <a:off x="3352800" y="1336400"/>
            <a:ext cx="2819400" cy="2209800"/>
          </a:xfrm>
          <a:prstGeom prst="star5">
            <a:avLst/>
          </a:prstGeom>
          <a:gradFill rotWithShape="1">
            <a:gsLst>
              <a:gs pos="0">
                <a:srgbClr val="FF0000"/>
              </a:gs>
              <a:gs pos="100000">
                <a:srgbClr val="FF0000">
                  <a:gamma/>
                  <a:shade val="46275"/>
                  <a:invGamma/>
                </a:srgbClr>
              </a:gs>
            </a:gsLst>
            <a:path path="shape">
              <a:fillToRect l="50000" t="50000" r="50000" b="50000"/>
            </a:path>
          </a:gradFill>
          <a:ln w="9525">
            <a:solidFill>
              <a:schemeClr val="tx1"/>
            </a:solidFill>
            <a:miter lim="800000"/>
            <a:headEnd type="none" w="sm" len="sm"/>
            <a:tailEnd type="none" w="sm" len="sm"/>
          </a:ln>
          <a:effectLst/>
        </p:spPr>
        <p:txBody>
          <a:bodyPr wrap="none" anchor="ctr"/>
          <a:lstStyle/>
          <a:p>
            <a:pPr algn="ctr">
              <a:defRPr/>
            </a:pPr>
            <a:r>
              <a:rPr lang="en-US" sz="3200" b="1" u="none" dirty="0">
                <a:solidFill>
                  <a:srgbClr val="FFFF66"/>
                </a:solidFill>
                <a:latin typeface="Times New Roman" pitchFamily="18" charset="0"/>
              </a:rPr>
              <a:t>4 </a:t>
            </a:r>
            <a:r>
              <a:rPr lang="en-US" sz="3200" b="1" u="none" dirty="0" err="1">
                <a:solidFill>
                  <a:srgbClr val="FFFF66"/>
                </a:solidFill>
                <a:latin typeface="Times New Roman" pitchFamily="18" charset="0"/>
              </a:rPr>
              <a:t>đoạn</a:t>
            </a:r>
            <a:endParaRPr lang="en-US" sz="3200" b="1" u="none" dirty="0">
              <a:solidFill>
                <a:srgbClr val="FFFF66"/>
              </a:solidFill>
              <a:latin typeface="Times New Roman" pitchFamily="18" charset="0"/>
            </a:endParaRPr>
          </a:p>
        </p:txBody>
      </p:sp>
      <p:sp>
        <p:nvSpPr>
          <p:cNvPr id="123910" name="Text Box 6"/>
          <p:cNvSpPr txBox="1">
            <a:spLocks noChangeArrowheads="1"/>
          </p:cNvSpPr>
          <p:nvPr/>
        </p:nvSpPr>
        <p:spPr bwMode="auto">
          <a:xfrm>
            <a:off x="1295400" y="4079600"/>
            <a:ext cx="7467600" cy="790575"/>
          </a:xfrm>
          <a:prstGeom prst="rect">
            <a:avLst/>
          </a:prstGeom>
          <a:gradFill rotWithShape="1">
            <a:gsLst>
              <a:gs pos="0">
                <a:srgbClr val="008000"/>
              </a:gs>
              <a:gs pos="50000">
                <a:schemeClr val="bg1"/>
              </a:gs>
              <a:gs pos="100000">
                <a:srgbClr val="008000"/>
              </a:gs>
            </a:gsLst>
            <a:lin ang="2700000" scaled="1"/>
          </a:gradFill>
          <a:ln w="28575">
            <a:solidFill>
              <a:schemeClr val="bg1"/>
            </a:solidFill>
            <a:miter lim="800000"/>
            <a:headEnd type="none" w="sm" len="sm"/>
            <a:tailEnd type="none" w="sm" len="sm"/>
          </a:ln>
          <a:effectLst/>
        </p:spPr>
        <p:txBody>
          <a:bodyPr>
            <a:spAutoFit/>
          </a:bodyPr>
          <a:lstStyle/>
          <a:p>
            <a:r>
              <a:rPr lang="en-US" sz="4400" b="1" i="1" u="none">
                <a:solidFill>
                  <a:srgbClr val="0000FF"/>
                </a:solidFill>
                <a:latin typeface="Times New Roman" pitchFamily="18" charset="0"/>
              </a:rPr>
              <a:t>Luyện đọc nối tiếp đoạn lần 1.</a:t>
            </a:r>
          </a:p>
        </p:txBody>
      </p:sp>
      <p:pic>
        <p:nvPicPr>
          <p:cNvPr id="11269" name="Picture 7" descr="671691"/>
          <p:cNvPicPr>
            <a:picLocks noChangeAspect="1" noChangeArrowheads="1" noCrop="1"/>
          </p:cNvPicPr>
          <p:nvPr/>
        </p:nvPicPr>
        <p:blipFill>
          <a:blip r:embed="rId2"/>
          <a:srcRect/>
          <a:stretch>
            <a:fillRect/>
          </a:stretch>
        </p:blipFill>
        <p:spPr bwMode="auto">
          <a:xfrm>
            <a:off x="0" y="2209800"/>
            <a:ext cx="1219200" cy="4648200"/>
          </a:xfrm>
          <a:prstGeom prst="rect">
            <a:avLst/>
          </a:prstGeom>
          <a:noFill/>
          <a:ln w="9525">
            <a:noFill/>
            <a:miter lim="800000"/>
            <a:headEnd/>
            <a:tailEnd/>
          </a:ln>
        </p:spPr>
      </p:pic>
      <p:pic>
        <p:nvPicPr>
          <p:cNvPr id="11270" name="Picture 8" descr="1785687ic4msukw74"/>
          <p:cNvPicPr>
            <a:picLocks noChangeAspect="1" noChangeArrowheads="1" noCrop="1"/>
          </p:cNvPicPr>
          <p:nvPr/>
        </p:nvPicPr>
        <p:blipFill>
          <a:blip r:embed="rId3"/>
          <a:srcRect/>
          <a:stretch>
            <a:fillRect/>
          </a:stretch>
        </p:blipFill>
        <p:spPr bwMode="auto">
          <a:xfrm>
            <a:off x="533400" y="6153150"/>
            <a:ext cx="8610600" cy="704850"/>
          </a:xfrm>
          <a:prstGeom prst="rect">
            <a:avLst/>
          </a:prstGeom>
          <a:noFill/>
          <a:ln w="9525">
            <a:noFill/>
            <a:miter lim="800000"/>
            <a:headEnd/>
            <a:tailEnd/>
          </a:ln>
        </p:spPr>
      </p:pic>
      <p:pic>
        <p:nvPicPr>
          <p:cNvPr id="11271" name="Picture 9" descr="979084a5ntsqaagf"/>
          <p:cNvPicPr>
            <a:picLocks noChangeAspect="1" noChangeArrowheads="1" noCrop="1"/>
          </p:cNvPicPr>
          <p:nvPr/>
        </p:nvPicPr>
        <p:blipFill>
          <a:blip r:embed="rId4"/>
          <a:srcRect/>
          <a:stretch>
            <a:fillRect/>
          </a:stretch>
        </p:blipFill>
        <p:spPr bwMode="auto">
          <a:xfrm>
            <a:off x="8313738" y="0"/>
            <a:ext cx="830262"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3910">
                                            <p:txEl>
                                              <p:pRg st="0" end="0"/>
                                            </p:txEl>
                                          </p:spTgt>
                                        </p:tgtEl>
                                        <p:attrNameLst>
                                          <p:attrName>style.visibility</p:attrName>
                                        </p:attrNameLst>
                                      </p:cBhvr>
                                      <p:to>
                                        <p:strVal val="visible"/>
                                      </p:to>
                                    </p:set>
                                    <p:animEffect transition="in" filter="checkerboard(across)">
                                      <p:cBhvr>
                                        <p:cTn id="13" dur="500"/>
                                        <p:tgtEl>
                                          <p:spTgt spid="1239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6"/>
          <p:cNvSpPr txBox="1">
            <a:spLocks noChangeArrowheads="1"/>
          </p:cNvSpPr>
          <p:nvPr/>
        </p:nvSpPr>
        <p:spPr bwMode="auto">
          <a:xfrm>
            <a:off x="914400" y="1600200"/>
            <a:ext cx="7239000" cy="641350"/>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rPr>
              <a:t>Luyện đọc</a:t>
            </a:r>
            <a:r>
              <a:rPr lang="en-US" sz="3600" u="none">
                <a:solidFill>
                  <a:srgbClr val="0000FF"/>
                </a:solidFill>
                <a:latin typeface="Times New Roman" pitchFamily="18" charset="0"/>
              </a:rPr>
              <a:t>                              </a:t>
            </a:r>
            <a:r>
              <a:rPr lang="en-US" sz="3600" b="1">
                <a:solidFill>
                  <a:srgbClr val="0000FF"/>
                </a:solidFill>
                <a:latin typeface="Times New Roman" pitchFamily="18" charset="0"/>
              </a:rPr>
              <a:t>Từ ngữ</a:t>
            </a:r>
          </a:p>
        </p:txBody>
      </p:sp>
      <p:cxnSp>
        <p:nvCxnSpPr>
          <p:cNvPr id="12291" name="Straight Connector 13"/>
          <p:cNvCxnSpPr>
            <a:cxnSpLocks noChangeShapeType="1"/>
          </p:cNvCxnSpPr>
          <p:nvPr/>
        </p:nvCxnSpPr>
        <p:spPr bwMode="auto">
          <a:xfrm rot="5400000">
            <a:off x="4229100" y="3543300"/>
            <a:ext cx="3581400" cy="0"/>
          </a:xfrm>
          <a:prstGeom prst="line">
            <a:avLst/>
          </a:prstGeom>
          <a:noFill/>
          <a:ln w="9525" algn="ctr">
            <a:solidFill>
              <a:srgbClr val="FF3300"/>
            </a:solidFill>
            <a:round/>
            <a:headEnd/>
            <a:tailEnd/>
          </a:ln>
        </p:spPr>
      </p:cxnSp>
      <p:sp>
        <p:nvSpPr>
          <p:cNvPr id="12292" name="Text Box 27"/>
          <p:cNvSpPr txBox="1">
            <a:spLocks noChangeArrowheads="1"/>
          </p:cNvSpPr>
          <p:nvPr/>
        </p:nvSpPr>
        <p:spPr bwMode="auto">
          <a:xfrm>
            <a:off x="4038600" y="5257800"/>
            <a:ext cx="184150" cy="762000"/>
          </a:xfrm>
          <a:prstGeom prst="rect">
            <a:avLst/>
          </a:prstGeom>
          <a:noFill/>
          <a:ln w="9525">
            <a:noFill/>
            <a:miter lim="800000"/>
            <a:headEnd/>
            <a:tailEnd/>
          </a:ln>
        </p:spPr>
        <p:txBody>
          <a:bodyPr wrap="none">
            <a:spAutoFit/>
          </a:bodyPr>
          <a:lstStyle/>
          <a:p>
            <a:pPr eaLnBrk="0" hangingPunct="0"/>
            <a:endParaRPr lang="vi-VN" sz="4400" b="1" u="none">
              <a:solidFill>
                <a:srgbClr val="FF3300"/>
              </a:solidFill>
              <a:latin typeface="Times New Roman" pitchFamily="18" charset="0"/>
            </a:endParaRPr>
          </a:p>
        </p:txBody>
      </p:sp>
      <p:pic>
        <p:nvPicPr>
          <p:cNvPr id="12293" name="Picture 28" descr="1785687ic4msukw74"/>
          <p:cNvPicPr>
            <a:picLocks noChangeAspect="1" noChangeArrowheads="1" noCrop="1"/>
          </p:cNvPicPr>
          <p:nvPr/>
        </p:nvPicPr>
        <p:blipFill>
          <a:blip r:embed="rId2"/>
          <a:srcRect/>
          <a:stretch>
            <a:fillRect/>
          </a:stretch>
        </p:blipFill>
        <p:spPr bwMode="auto">
          <a:xfrm>
            <a:off x="0" y="6153150"/>
            <a:ext cx="9144000" cy="704850"/>
          </a:xfrm>
          <a:prstGeom prst="rect">
            <a:avLst/>
          </a:prstGeom>
          <a:noFill/>
          <a:ln w="9525">
            <a:noFill/>
            <a:miter lim="800000"/>
            <a:headEnd/>
            <a:tailEnd/>
          </a:ln>
        </p:spPr>
      </p:pic>
      <p:sp>
        <p:nvSpPr>
          <p:cNvPr id="15391" name="Text Box 31"/>
          <p:cNvSpPr txBox="1">
            <a:spLocks noChangeArrowheads="1"/>
          </p:cNvSpPr>
          <p:nvPr/>
        </p:nvSpPr>
        <p:spPr bwMode="auto">
          <a:xfrm>
            <a:off x="6172200" y="2438400"/>
            <a:ext cx="2732088" cy="1800225"/>
          </a:xfrm>
          <a:prstGeom prst="rect">
            <a:avLst/>
          </a:prstGeom>
          <a:noFill/>
          <a:ln w="9525">
            <a:noFill/>
            <a:miter lim="800000"/>
            <a:headEnd/>
            <a:tailEnd/>
          </a:ln>
        </p:spPr>
        <p:txBody>
          <a:bodyPr wrap="none">
            <a:spAutoFit/>
          </a:bodyPr>
          <a:lstStyle/>
          <a:p>
            <a:r>
              <a:rPr lang="en-US" sz="2800" b="1" u="none">
                <a:solidFill>
                  <a:srgbClr val="FF3300"/>
                </a:solidFill>
                <a:latin typeface="Times New Roman" pitchFamily="18" charset="0"/>
              </a:rPr>
              <a:t>Nguyên</a:t>
            </a:r>
          </a:p>
          <a:p>
            <a:r>
              <a:rPr lang="en-US" sz="2800" b="1" u="none">
                <a:solidFill>
                  <a:srgbClr val="FF3300"/>
                </a:solidFill>
                <a:latin typeface="Times New Roman" pitchFamily="18" charset="0"/>
              </a:rPr>
              <a:t>Trần Quốc Toản</a:t>
            </a:r>
          </a:p>
          <a:p>
            <a:endParaRPr lang="en-US" sz="2800" b="1" u="none">
              <a:solidFill>
                <a:srgbClr val="FF3300"/>
              </a:solidFill>
              <a:latin typeface="Times New Roman" pitchFamily="18" charset="0"/>
            </a:endParaRPr>
          </a:p>
          <a:p>
            <a:endParaRPr lang="en-US" sz="2800" b="1" u="none">
              <a:solidFill>
                <a:srgbClr val="FF3300"/>
              </a:solidFill>
              <a:latin typeface="Times New Roman" pitchFamily="18" charset="0"/>
            </a:endParaRPr>
          </a:p>
        </p:txBody>
      </p:sp>
      <p:sp>
        <p:nvSpPr>
          <p:cNvPr id="12295" name="Text Box 47"/>
          <p:cNvSpPr txBox="1">
            <a:spLocks noChangeArrowheads="1"/>
          </p:cNvSpPr>
          <p:nvPr/>
        </p:nvSpPr>
        <p:spPr bwMode="auto">
          <a:xfrm>
            <a:off x="533400" y="228600"/>
            <a:ext cx="7620000" cy="1554163"/>
          </a:xfrm>
          <a:prstGeom prst="rect">
            <a:avLst/>
          </a:prstGeom>
          <a:noFill/>
          <a:ln w="9525">
            <a:noFill/>
            <a:miter lim="800000"/>
            <a:headEnd/>
            <a:tailEnd/>
          </a:ln>
        </p:spPr>
        <p:txBody>
          <a:bodyPr>
            <a:spAutoFit/>
          </a:bodyPr>
          <a:lstStyle/>
          <a:p>
            <a:pPr algn="ctr" eaLnBrk="0" hangingPunct="0"/>
            <a:r>
              <a:rPr lang="en-US" sz="3200" b="1" u="none">
                <a:solidFill>
                  <a:srgbClr val="FF3300"/>
                </a:solidFill>
                <a:latin typeface="Times New Roman" pitchFamily="18" charset="0"/>
              </a:rPr>
              <a:t>Thứ </a:t>
            </a:r>
            <a:r>
              <a:rPr lang="en-US" sz="3200" b="1" u="none">
                <a:solidFill>
                  <a:srgbClr val="FF3300"/>
                </a:solidFill>
                <a:latin typeface=".VnTime" pitchFamily="34" charset="0"/>
              </a:rPr>
              <a:t>n¨m</a:t>
            </a:r>
            <a:r>
              <a:rPr lang="en-US" sz="3200" b="1" u="none">
                <a:solidFill>
                  <a:srgbClr val="FF3300"/>
                </a:solidFill>
                <a:latin typeface="Times New Roman" pitchFamily="18" charset="0"/>
              </a:rPr>
              <a:t> ngày 4 tháng 5 năm 2015</a:t>
            </a:r>
          </a:p>
          <a:p>
            <a:pPr algn="ctr" eaLnBrk="0" hangingPunct="0"/>
            <a:r>
              <a:rPr lang="en-US" sz="3200" b="1" i="1" u="none">
                <a:latin typeface="Times New Roman" pitchFamily="18" charset="0"/>
              </a:rPr>
              <a:t>Tập đọc</a:t>
            </a:r>
            <a:r>
              <a:rPr lang="en-US" sz="3200" b="1" u="none">
                <a:solidFill>
                  <a:srgbClr val="0000FF"/>
                </a:solidFill>
                <a:latin typeface="Times New Roman" pitchFamily="18" charset="0"/>
              </a:rPr>
              <a:t>: Bóp nát quả cam</a:t>
            </a:r>
          </a:p>
          <a:p>
            <a:pPr algn="r" eaLnBrk="0" hangingPunct="0"/>
            <a:r>
              <a:rPr lang="en-US" sz="3200" b="1" i="1" u="none">
                <a:solidFill>
                  <a:srgbClr val="0000FF"/>
                </a:solidFill>
                <a:latin typeface="Times New Roman" pitchFamily="18" charset="0"/>
              </a:rPr>
              <a:t>Theo Nguyễn Huy Tưởng</a:t>
            </a:r>
            <a:endParaRPr lang="en-US" sz="3600" b="1" i="1" u="none">
              <a:solidFill>
                <a:srgbClr val="0000FF"/>
              </a:solidFill>
              <a:latin typeface="Times New Roman" pitchFamily="18" charset="0"/>
            </a:endParaRPr>
          </a:p>
        </p:txBody>
      </p:sp>
      <p:sp>
        <p:nvSpPr>
          <p:cNvPr id="17" name="Text Box 6"/>
          <p:cNvSpPr txBox="1">
            <a:spLocks noChangeArrowheads="1"/>
          </p:cNvSpPr>
          <p:nvPr/>
        </p:nvSpPr>
        <p:spPr bwMode="auto">
          <a:xfrm>
            <a:off x="0" y="2133600"/>
            <a:ext cx="5943600" cy="946150"/>
          </a:xfrm>
          <a:prstGeom prst="rect">
            <a:avLst/>
          </a:prstGeom>
          <a:noFill/>
          <a:ln w="9525">
            <a:noFill/>
            <a:miter lim="800000"/>
            <a:headEnd/>
            <a:tailEnd/>
          </a:ln>
        </p:spPr>
        <p:txBody>
          <a:bodyPr>
            <a:spAutoFit/>
          </a:bodyPr>
          <a:lstStyle/>
          <a:p>
            <a:r>
              <a:rPr lang="en-US" sz="2800" b="1" i="1" u="none">
                <a:solidFill>
                  <a:srgbClr val="FF3300"/>
                </a:solidFill>
                <a:latin typeface="Times New Roman" pitchFamily="18" charset="0"/>
              </a:rPr>
              <a:t>- Ta xuống xin bệ kiến Vua, không kẻ nào được giữ ta lại.</a:t>
            </a:r>
          </a:p>
        </p:txBody>
      </p:sp>
      <p:sp>
        <p:nvSpPr>
          <p:cNvPr id="18" name="Text Box 6"/>
          <p:cNvSpPr txBox="1">
            <a:spLocks noChangeArrowheads="1"/>
          </p:cNvSpPr>
          <p:nvPr/>
        </p:nvSpPr>
        <p:spPr bwMode="auto">
          <a:xfrm>
            <a:off x="0" y="3352800"/>
            <a:ext cx="5943600" cy="946150"/>
          </a:xfrm>
          <a:prstGeom prst="rect">
            <a:avLst/>
          </a:prstGeom>
          <a:noFill/>
          <a:ln w="9525">
            <a:noFill/>
            <a:miter lim="800000"/>
            <a:headEnd/>
            <a:tailEnd/>
          </a:ln>
        </p:spPr>
        <p:txBody>
          <a:bodyPr>
            <a:spAutoFit/>
          </a:bodyPr>
          <a:lstStyle/>
          <a:p>
            <a:r>
              <a:rPr lang="en-US" sz="2800" b="1" i="1" u="none">
                <a:solidFill>
                  <a:srgbClr val="FF3300"/>
                </a:solidFill>
                <a:latin typeface="Times New Roman" pitchFamily="18" charset="0"/>
              </a:rPr>
              <a:t>- Quốc Toản làm trái phép nước, lẽ ra phải trị tội. </a:t>
            </a:r>
          </a:p>
        </p:txBody>
      </p:sp>
      <p:cxnSp>
        <p:nvCxnSpPr>
          <p:cNvPr id="12298" name="Straight Connector 19"/>
          <p:cNvCxnSpPr>
            <a:cxnSpLocks noChangeShapeType="1"/>
          </p:cNvCxnSpPr>
          <p:nvPr/>
        </p:nvCxnSpPr>
        <p:spPr bwMode="auto">
          <a:xfrm rot="5400000">
            <a:off x="4857750" y="3581400"/>
            <a:ext cx="304800" cy="152400"/>
          </a:xfrm>
          <a:prstGeom prst="line">
            <a:avLst/>
          </a:prstGeom>
          <a:noFill/>
          <a:ln w="28575" algn="ctr">
            <a:solidFill>
              <a:srgbClr val="0000FF"/>
            </a:solidFill>
            <a:round/>
            <a:headEnd/>
            <a:tailEnd/>
          </a:ln>
        </p:spPr>
      </p:cxnSp>
      <p:cxnSp>
        <p:nvCxnSpPr>
          <p:cNvPr id="12299" name="Straight Connector 20"/>
          <p:cNvCxnSpPr>
            <a:cxnSpLocks noChangeShapeType="1"/>
          </p:cNvCxnSpPr>
          <p:nvPr/>
        </p:nvCxnSpPr>
        <p:spPr bwMode="auto">
          <a:xfrm rot="5400000">
            <a:off x="4100513" y="2362200"/>
            <a:ext cx="304800" cy="152400"/>
          </a:xfrm>
          <a:prstGeom prst="line">
            <a:avLst/>
          </a:prstGeom>
          <a:noFill/>
          <a:ln w="28575" algn="ctr">
            <a:solidFill>
              <a:srgbClr val="0000FF"/>
            </a:solidFill>
            <a:round/>
            <a:headEnd/>
            <a:tailEnd/>
          </a:ln>
        </p:spPr>
      </p:cxnSp>
      <p:cxnSp>
        <p:nvCxnSpPr>
          <p:cNvPr id="12309" name="Straight Connector 19"/>
          <p:cNvCxnSpPr>
            <a:cxnSpLocks noChangeShapeType="1"/>
          </p:cNvCxnSpPr>
          <p:nvPr/>
        </p:nvCxnSpPr>
        <p:spPr bwMode="auto">
          <a:xfrm rot="5400000">
            <a:off x="1676400" y="4038600"/>
            <a:ext cx="304800" cy="152400"/>
          </a:xfrm>
          <a:prstGeom prst="line">
            <a:avLst/>
          </a:prstGeom>
          <a:noFill/>
          <a:ln w="28575" algn="ctr">
            <a:solidFill>
              <a:srgbClr val="0000FF"/>
            </a:solidFill>
            <a:round/>
            <a:headEnd/>
            <a:tailEnd/>
          </a:ln>
        </p:spPr>
      </p:cxnSp>
      <p:cxnSp>
        <p:nvCxnSpPr>
          <p:cNvPr id="12310" name="Straight Connector 19"/>
          <p:cNvCxnSpPr>
            <a:cxnSpLocks noChangeShapeType="1"/>
          </p:cNvCxnSpPr>
          <p:nvPr/>
        </p:nvCxnSpPr>
        <p:spPr bwMode="auto">
          <a:xfrm rot="5400000">
            <a:off x="2895600" y="2743200"/>
            <a:ext cx="304800" cy="152400"/>
          </a:xfrm>
          <a:prstGeom prst="line">
            <a:avLst/>
          </a:prstGeom>
          <a:noFill/>
          <a:ln w="28575" algn="ctr">
            <a:solidFill>
              <a:srgbClr val="0000FF"/>
            </a:solidFill>
            <a:round/>
            <a:headEnd/>
            <a:tailEnd/>
          </a:ln>
        </p:spPr>
      </p:cxnSp>
      <p:cxnSp>
        <p:nvCxnSpPr>
          <p:cNvPr id="12311" name="Straight Connector 19"/>
          <p:cNvCxnSpPr>
            <a:cxnSpLocks noChangeShapeType="1"/>
          </p:cNvCxnSpPr>
          <p:nvPr/>
        </p:nvCxnSpPr>
        <p:spPr bwMode="auto">
          <a:xfrm rot="5400000">
            <a:off x="2971800" y="2743200"/>
            <a:ext cx="304800" cy="152400"/>
          </a:xfrm>
          <a:prstGeom prst="line">
            <a:avLst/>
          </a:prstGeom>
          <a:noFill/>
          <a:ln w="28575" algn="ctr">
            <a:solidFill>
              <a:srgbClr val="0000FF"/>
            </a:solidFill>
            <a:round/>
            <a:headEnd/>
            <a:tailEnd/>
          </a:ln>
        </p:spPr>
      </p:cxnSp>
      <p:cxnSp>
        <p:nvCxnSpPr>
          <p:cNvPr id="12312" name="Straight Connector 19"/>
          <p:cNvCxnSpPr>
            <a:cxnSpLocks noChangeShapeType="1"/>
          </p:cNvCxnSpPr>
          <p:nvPr/>
        </p:nvCxnSpPr>
        <p:spPr bwMode="auto">
          <a:xfrm rot="5400000">
            <a:off x="1600200" y="4038600"/>
            <a:ext cx="304800" cy="152400"/>
          </a:xfrm>
          <a:prstGeom prst="line">
            <a:avLst/>
          </a:prstGeom>
          <a:noFill/>
          <a:ln w="28575" algn="ctr">
            <a:solidFill>
              <a:srgbClr val="0000FF"/>
            </a:solidFill>
            <a:round/>
            <a:headEnd/>
            <a:tailEnd/>
          </a:ln>
        </p:spPr>
      </p:cxnSp>
      <p:pic>
        <p:nvPicPr>
          <p:cNvPr id="12319" name="Picture 31" descr="qqqqqqqqqqqqqqqqq"/>
          <p:cNvPicPr>
            <a:picLocks noChangeAspect="1" noChangeArrowheads="1"/>
          </p:cNvPicPr>
          <p:nvPr/>
        </p:nvPicPr>
        <p:blipFill>
          <a:blip r:embed="rId3" cstate="print"/>
          <a:srcRect/>
          <a:stretch>
            <a:fillRect/>
          </a:stretch>
        </p:blipFill>
        <p:spPr bwMode="auto">
          <a:xfrm>
            <a:off x="0" y="2209800"/>
            <a:ext cx="6019800" cy="4648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91">
                                            <p:txEl>
                                              <p:pRg st="0" end="0"/>
                                            </p:txEl>
                                          </p:spTgt>
                                        </p:tgtEl>
                                        <p:attrNameLst>
                                          <p:attrName>style.visibility</p:attrName>
                                        </p:attrNameLst>
                                      </p:cBhvr>
                                      <p:to>
                                        <p:strVal val="visible"/>
                                      </p:to>
                                    </p:set>
                                    <p:anim calcmode="lin" valueType="num">
                                      <p:cBhvr additive="base">
                                        <p:cTn id="7" dur="500" fill="hold"/>
                                        <p:tgtEl>
                                          <p:spTgt spid="153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2319"/>
                                        </p:tgtEl>
                                        <p:attrNameLst>
                                          <p:attrName>style.visibility</p:attrName>
                                        </p:attrNameLst>
                                      </p:cBhvr>
                                      <p:to>
                                        <p:strVal val="visible"/>
                                      </p:to>
                                    </p:set>
                                    <p:animEffect transition="in" filter="fade">
                                      <p:cBhvr>
                                        <p:cTn id="13" dur="2000"/>
                                        <p:tgtEl>
                                          <p:spTgt spid="12319"/>
                                        </p:tgtEl>
                                      </p:cBhvr>
                                    </p:animEffect>
                                    <p:anim calcmode="lin" valueType="num">
                                      <p:cBhvr>
                                        <p:cTn id="14" dur="2000" fill="hold"/>
                                        <p:tgtEl>
                                          <p:spTgt spid="12319"/>
                                        </p:tgtEl>
                                        <p:attrNameLst>
                                          <p:attrName>ppt_x</p:attrName>
                                        </p:attrNameLst>
                                      </p:cBhvr>
                                      <p:tavLst>
                                        <p:tav tm="0">
                                          <p:val>
                                            <p:strVal val="#ppt_x"/>
                                          </p:val>
                                        </p:tav>
                                        <p:tav tm="100000">
                                          <p:val>
                                            <p:strVal val="#ppt_x"/>
                                          </p:val>
                                        </p:tav>
                                      </p:tavLst>
                                    </p:anim>
                                    <p:anim calcmode="lin" valueType="num">
                                      <p:cBhvr>
                                        <p:cTn id="15" dur="2000" fill="hold"/>
                                        <p:tgtEl>
                                          <p:spTgt spid="123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391">
                                            <p:txEl>
                                              <p:pRg st="1" end="1"/>
                                            </p:txEl>
                                          </p:spTgt>
                                        </p:tgtEl>
                                        <p:attrNameLst>
                                          <p:attrName>style.visibility</p:attrName>
                                        </p:attrNameLst>
                                      </p:cBhvr>
                                      <p:to>
                                        <p:strVal val="visible"/>
                                      </p:to>
                                    </p:set>
                                    <p:anim calcmode="lin" valueType="num">
                                      <p:cBhvr additive="base">
                                        <p:cTn id="20" dur="500" fill="hold"/>
                                        <p:tgtEl>
                                          <p:spTgt spid="1539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3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2000"/>
                                        <p:tgtEl>
                                          <p:spTgt spid="12319"/>
                                        </p:tgtEl>
                                        <p:attrNameLst>
                                          <p:attrName>ppt_x</p:attrName>
                                        </p:attrNameLst>
                                      </p:cBhvr>
                                      <p:tavLst>
                                        <p:tav tm="0">
                                          <p:val>
                                            <p:strVal val="ppt_x"/>
                                          </p:val>
                                        </p:tav>
                                        <p:tav tm="100000">
                                          <p:val>
                                            <p:strVal val="ppt_x"/>
                                          </p:val>
                                        </p:tav>
                                      </p:tavLst>
                                    </p:anim>
                                    <p:anim calcmode="lin" valueType="num">
                                      <p:cBhvr additive="base">
                                        <p:cTn id="26" dur="2000"/>
                                        <p:tgtEl>
                                          <p:spTgt spid="12319"/>
                                        </p:tgtEl>
                                        <p:attrNameLst>
                                          <p:attrName>ppt_y</p:attrName>
                                        </p:attrNameLst>
                                      </p:cBhvr>
                                      <p:tavLst>
                                        <p:tav tm="0">
                                          <p:val>
                                            <p:strVal val="ppt_y"/>
                                          </p:val>
                                        </p:tav>
                                        <p:tav tm="100000">
                                          <p:val>
                                            <p:strVal val="1+ppt_h/2"/>
                                          </p:val>
                                        </p:tav>
                                      </p:tavLst>
                                    </p:anim>
                                    <p:set>
                                      <p:cBhvr>
                                        <p:cTn id="27" dur="1" fill="hold">
                                          <p:stCondLst>
                                            <p:cond delay="1999"/>
                                          </p:stCondLst>
                                        </p:cTn>
                                        <p:tgtEl>
                                          <p:spTgt spid="123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299"/>
                                        </p:tgtEl>
                                        <p:attrNameLst>
                                          <p:attrName>style.visibility</p:attrName>
                                        </p:attrNameLst>
                                      </p:cBhvr>
                                      <p:to>
                                        <p:strVal val="visible"/>
                                      </p:to>
                                    </p:set>
                                    <p:anim calcmode="lin" valueType="num">
                                      <p:cBhvr additive="base">
                                        <p:cTn id="38" dur="500" fill="hold"/>
                                        <p:tgtEl>
                                          <p:spTgt spid="12299"/>
                                        </p:tgtEl>
                                        <p:attrNameLst>
                                          <p:attrName>ppt_x</p:attrName>
                                        </p:attrNameLst>
                                      </p:cBhvr>
                                      <p:tavLst>
                                        <p:tav tm="0">
                                          <p:val>
                                            <p:strVal val="#ppt_x"/>
                                          </p:val>
                                        </p:tav>
                                        <p:tav tm="100000">
                                          <p:val>
                                            <p:strVal val="#ppt_x"/>
                                          </p:val>
                                        </p:tav>
                                      </p:tavLst>
                                    </p:anim>
                                    <p:anim calcmode="lin" valueType="num">
                                      <p:cBhvr additive="base">
                                        <p:cTn id="39"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310"/>
                                        </p:tgtEl>
                                        <p:attrNameLst>
                                          <p:attrName>style.visibility</p:attrName>
                                        </p:attrNameLst>
                                      </p:cBhvr>
                                      <p:to>
                                        <p:strVal val="visible"/>
                                      </p:to>
                                    </p:set>
                                    <p:anim calcmode="lin" valueType="num">
                                      <p:cBhvr additive="base">
                                        <p:cTn id="44" dur="500" fill="hold"/>
                                        <p:tgtEl>
                                          <p:spTgt spid="12310"/>
                                        </p:tgtEl>
                                        <p:attrNameLst>
                                          <p:attrName>ppt_x</p:attrName>
                                        </p:attrNameLst>
                                      </p:cBhvr>
                                      <p:tavLst>
                                        <p:tav tm="0">
                                          <p:val>
                                            <p:strVal val="#ppt_x"/>
                                          </p:val>
                                        </p:tav>
                                        <p:tav tm="100000">
                                          <p:val>
                                            <p:strVal val="#ppt_x"/>
                                          </p:val>
                                        </p:tav>
                                      </p:tavLst>
                                    </p:anim>
                                    <p:anim calcmode="lin" valueType="num">
                                      <p:cBhvr additive="base">
                                        <p:cTn id="45" dur="500" fill="hold"/>
                                        <p:tgtEl>
                                          <p:spTgt spid="123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311"/>
                                        </p:tgtEl>
                                        <p:attrNameLst>
                                          <p:attrName>style.visibility</p:attrName>
                                        </p:attrNameLst>
                                      </p:cBhvr>
                                      <p:to>
                                        <p:strVal val="visible"/>
                                      </p:to>
                                    </p:set>
                                    <p:anim calcmode="lin" valueType="num">
                                      <p:cBhvr additive="base">
                                        <p:cTn id="50" dur="500" fill="hold"/>
                                        <p:tgtEl>
                                          <p:spTgt spid="12311"/>
                                        </p:tgtEl>
                                        <p:attrNameLst>
                                          <p:attrName>ppt_x</p:attrName>
                                        </p:attrNameLst>
                                      </p:cBhvr>
                                      <p:tavLst>
                                        <p:tav tm="0">
                                          <p:val>
                                            <p:strVal val="#ppt_x"/>
                                          </p:val>
                                        </p:tav>
                                        <p:tav tm="100000">
                                          <p:val>
                                            <p:strVal val="#ppt_x"/>
                                          </p:val>
                                        </p:tav>
                                      </p:tavLst>
                                    </p:anim>
                                    <p:anim calcmode="lin" valueType="num">
                                      <p:cBhvr additive="base">
                                        <p:cTn id="51" dur="500" fill="hold"/>
                                        <p:tgtEl>
                                          <p:spTgt spid="123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298"/>
                                        </p:tgtEl>
                                        <p:attrNameLst>
                                          <p:attrName>style.visibility</p:attrName>
                                        </p:attrNameLst>
                                      </p:cBhvr>
                                      <p:to>
                                        <p:strVal val="visible"/>
                                      </p:to>
                                    </p:set>
                                    <p:anim calcmode="lin" valueType="num">
                                      <p:cBhvr additive="base">
                                        <p:cTn id="62" dur="500" fill="hold"/>
                                        <p:tgtEl>
                                          <p:spTgt spid="12298"/>
                                        </p:tgtEl>
                                        <p:attrNameLst>
                                          <p:attrName>ppt_x</p:attrName>
                                        </p:attrNameLst>
                                      </p:cBhvr>
                                      <p:tavLst>
                                        <p:tav tm="0">
                                          <p:val>
                                            <p:strVal val="#ppt_x"/>
                                          </p:val>
                                        </p:tav>
                                        <p:tav tm="100000">
                                          <p:val>
                                            <p:strVal val="#ppt_x"/>
                                          </p:val>
                                        </p:tav>
                                      </p:tavLst>
                                    </p:anim>
                                    <p:anim calcmode="lin" valueType="num">
                                      <p:cBhvr additive="base">
                                        <p:cTn id="63"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2312"/>
                                        </p:tgtEl>
                                        <p:attrNameLst>
                                          <p:attrName>style.visibility</p:attrName>
                                        </p:attrNameLst>
                                      </p:cBhvr>
                                      <p:to>
                                        <p:strVal val="visible"/>
                                      </p:to>
                                    </p:set>
                                    <p:anim calcmode="lin" valueType="num">
                                      <p:cBhvr additive="base">
                                        <p:cTn id="68" dur="500" fill="hold"/>
                                        <p:tgtEl>
                                          <p:spTgt spid="12312"/>
                                        </p:tgtEl>
                                        <p:attrNameLst>
                                          <p:attrName>ppt_x</p:attrName>
                                        </p:attrNameLst>
                                      </p:cBhvr>
                                      <p:tavLst>
                                        <p:tav tm="0">
                                          <p:val>
                                            <p:strVal val="#ppt_x"/>
                                          </p:val>
                                        </p:tav>
                                        <p:tav tm="100000">
                                          <p:val>
                                            <p:strVal val="#ppt_x"/>
                                          </p:val>
                                        </p:tav>
                                      </p:tavLst>
                                    </p:anim>
                                    <p:anim calcmode="lin" valueType="num">
                                      <p:cBhvr additive="base">
                                        <p:cTn id="69" dur="500" fill="hold"/>
                                        <p:tgtEl>
                                          <p:spTgt spid="123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309"/>
                                        </p:tgtEl>
                                        <p:attrNameLst>
                                          <p:attrName>style.visibility</p:attrName>
                                        </p:attrNameLst>
                                      </p:cBhvr>
                                      <p:to>
                                        <p:strVal val="visible"/>
                                      </p:to>
                                    </p:set>
                                    <p:anim calcmode="lin" valueType="num">
                                      <p:cBhvr additive="base">
                                        <p:cTn id="74" dur="500" fill="hold"/>
                                        <p:tgtEl>
                                          <p:spTgt spid="12309"/>
                                        </p:tgtEl>
                                        <p:attrNameLst>
                                          <p:attrName>ppt_x</p:attrName>
                                        </p:attrNameLst>
                                      </p:cBhvr>
                                      <p:tavLst>
                                        <p:tav tm="0">
                                          <p:val>
                                            <p:strVal val="#ppt_x"/>
                                          </p:val>
                                        </p:tav>
                                        <p:tav tm="100000">
                                          <p:val>
                                            <p:strVal val="#ppt_x"/>
                                          </p:val>
                                        </p:tav>
                                      </p:tavLst>
                                    </p:anim>
                                    <p:anim calcmode="lin" valueType="num">
                                      <p:cBhvr additive="base">
                                        <p:cTn id="75" dur="500" fill="hold"/>
                                        <p:tgtEl>
                                          <p:spTgt spid="12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ANd9GcR4Z8mTHnTq9E0nA2XScL766BP_wweojygGOA7lrpz2eOrUx5Uu"/>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6"/>
          <p:cNvSpPr txBox="1">
            <a:spLocks noChangeArrowheads="1"/>
          </p:cNvSpPr>
          <p:nvPr/>
        </p:nvSpPr>
        <p:spPr bwMode="auto">
          <a:xfrm>
            <a:off x="914400" y="685800"/>
            <a:ext cx="7239000" cy="641350"/>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rPr>
              <a:t>Luyện đọc</a:t>
            </a:r>
            <a:r>
              <a:rPr lang="en-US" sz="3600" u="none">
                <a:solidFill>
                  <a:srgbClr val="0000FF"/>
                </a:solidFill>
                <a:latin typeface="Times New Roman" pitchFamily="18" charset="0"/>
              </a:rPr>
              <a:t>                              </a:t>
            </a:r>
            <a:r>
              <a:rPr lang="en-US" sz="3600" b="1">
                <a:solidFill>
                  <a:srgbClr val="0000FF"/>
                </a:solidFill>
                <a:latin typeface="Times New Roman" pitchFamily="18" charset="0"/>
              </a:rPr>
              <a:t>Từ ngữ</a:t>
            </a:r>
          </a:p>
        </p:txBody>
      </p:sp>
      <p:cxnSp>
        <p:nvCxnSpPr>
          <p:cNvPr id="47107" name="Straight Connector 13"/>
          <p:cNvCxnSpPr>
            <a:cxnSpLocks noChangeShapeType="1"/>
          </p:cNvCxnSpPr>
          <p:nvPr/>
        </p:nvCxnSpPr>
        <p:spPr bwMode="auto">
          <a:xfrm rot="5400000">
            <a:off x="4229100" y="2628900"/>
            <a:ext cx="3581400" cy="0"/>
          </a:xfrm>
          <a:prstGeom prst="line">
            <a:avLst/>
          </a:prstGeom>
          <a:noFill/>
          <a:ln w="9525" algn="ctr">
            <a:solidFill>
              <a:srgbClr val="FF3300"/>
            </a:solidFill>
            <a:round/>
            <a:headEnd/>
            <a:tailEnd/>
          </a:ln>
        </p:spPr>
      </p:cxnSp>
      <p:sp>
        <p:nvSpPr>
          <p:cNvPr id="47108" name="Text Box 27"/>
          <p:cNvSpPr txBox="1">
            <a:spLocks noChangeArrowheads="1"/>
          </p:cNvSpPr>
          <p:nvPr/>
        </p:nvSpPr>
        <p:spPr bwMode="auto">
          <a:xfrm>
            <a:off x="4038600" y="4343400"/>
            <a:ext cx="184150" cy="762000"/>
          </a:xfrm>
          <a:prstGeom prst="rect">
            <a:avLst/>
          </a:prstGeom>
          <a:noFill/>
          <a:ln w="9525">
            <a:noFill/>
            <a:miter lim="800000"/>
            <a:headEnd/>
            <a:tailEnd/>
          </a:ln>
        </p:spPr>
        <p:txBody>
          <a:bodyPr wrap="none">
            <a:spAutoFit/>
          </a:bodyPr>
          <a:lstStyle/>
          <a:p>
            <a:pPr eaLnBrk="0" hangingPunct="0"/>
            <a:endParaRPr lang="vi-VN" sz="4400" b="1" u="none">
              <a:solidFill>
                <a:srgbClr val="FF3300"/>
              </a:solidFill>
              <a:latin typeface="Times New Roman" pitchFamily="18" charset="0"/>
            </a:endParaRPr>
          </a:p>
        </p:txBody>
      </p:sp>
      <p:pic>
        <p:nvPicPr>
          <p:cNvPr id="47109" name="Picture 28" descr="1785687ic4msukw74"/>
          <p:cNvPicPr>
            <a:picLocks noChangeAspect="1" noChangeArrowheads="1" noCrop="1"/>
          </p:cNvPicPr>
          <p:nvPr/>
        </p:nvPicPr>
        <p:blipFill>
          <a:blip r:embed="rId2"/>
          <a:srcRect/>
          <a:stretch>
            <a:fillRect/>
          </a:stretch>
        </p:blipFill>
        <p:spPr bwMode="auto">
          <a:xfrm>
            <a:off x="0" y="5238750"/>
            <a:ext cx="9144000" cy="704850"/>
          </a:xfrm>
          <a:prstGeom prst="rect">
            <a:avLst/>
          </a:prstGeom>
          <a:noFill/>
          <a:ln w="9525">
            <a:noFill/>
            <a:miter lim="800000"/>
            <a:headEnd/>
            <a:tailEnd/>
          </a:ln>
        </p:spPr>
      </p:pic>
      <p:sp>
        <p:nvSpPr>
          <p:cNvPr id="15391" name="Text Box 31"/>
          <p:cNvSpPr txBox="1">
            <a:spLocks noChangeArrowheads="1"/>
          </p:cNvSpPr>
          <p:nvPr/>
        </p:nvSpPr>
        <p:spPr bwMode="auto">
          <a:xfrm>
            <a:off x="6172200" y="1524000"/>
            <a:ext cx="2732088" cy="2227263"/>
          </a:xfrm>
          <a:prstGeom prst="rect">
            <a:avLst/>
          </a:prstGeom>
          <a:noFill/>
          <a:ln w="9525">
            <a:noFill/>
            <a:miter lim="800000"/>
            <a:headEnd/>
            <a:tailEnd/>
          </a:ln>
        </p:spPr>
        <p:txBody>
          <a:bodyPr wrap="none">
            <a:spAutoFit/>
          </a:bodyPr>
          <a:lstStyle/>
          <a:p>
            <a:r>
              <a:rPr lang="en-US" sz="2800" b="1" u="none">
                <a:solidFill>
                  <a:srgbClr val="FF3300"/>
                </a:solidFill>
                <a:latin typeface="Times New Roman" pitchFamily="18" charset="0"/>
              </a:rPr>
              <a:t>Nguyên</a:t>
            </a:r>
          </a:p>
          <a:p>
            <a:r>
              <a:rPr lang="en-US" sz="2800" b="1" u="none">
                <a:solidFill>
                  <a:srgbClr val="FF3300"/>
                </a:solidFill>
                <a:latin typeface="Times New Roman" pitchFamily="18" charset="0"/>
              </a:rPr>
              <a:t>Trần Quốc Toản</a:t>
            </a:r>
          </a:p>
          <a:p>
            <a:r>
              <a:rPr lang="en-US" sz="2800" b="1" u="none">
                <a:solidFill>
                  <a:srgbClr val="FF3300"/>
                </a:solidFill>
                <a:latin typeface="Times New Roman" pitchFamily="18" charset="0"/>
              </a:rPr>
              <a:t>Thuyền rồng</a:t>
            </a:r>
          </a:p>
          <a:p>
            <a:endParaRPr lang="en-US" sz="2800" b="1" u="none">
              <a:solidFill>
                <a:srgbClr val="FF3300"/>
              </a:solidFill>
              <a:latin typeface="Times New Roman" pitchFamily="18" charset="0"/>
            </a:endParaRPr>
          </a:p>
          <a:p>
            <a:endParaRPr lang="en-US" sz="2800" b="1" u="none">
              <a:solidFill>
                <a:srgbClr val="FF3300"/>
              </a:solidFill>
              <a:latin typeface="Times New Roman" pitchFamily="18" charset="0"/>
            </a:endParaRPr>
          </a:p>
        </p:txBody>
      </p:sp>
      <p:sp>
        <p:nvSpPr>
          <p:cNvPr id="17" name="Text Box 6"/>
          <p:cNvSpPr txBox="1">
            <a:spLocks noChangeArrowheads="1"/>
          </p:cNvSpPr>
          <p:nvPr/>
        </p:nvSpPr>
        <p:spPr bwMode="auto">
          <a:xfrm>
            <a:off x="0" y="1219200"/>
            <a:ext cx="5943600" cy="946150"/>
          </a:xfrm>
          <a:prstGeom prst="rect">
            <a:avLst/>
          </a:prstGeom>
          <a:noFill/>
          <a:ln w="9525">
            <a:noFill/>
            <a:miter lim="800000"/>
            <a:headEnd/>
            <a:tailEnd/>
          </a:ln>
        </p:spPr>
        <p:txBody>
          <a:bodyPr>
            <a:spAutoFit/>
          </a:bodyPr>
          <a:lstStyle/>
          <a:p>
            <a:r>
              <a:rPr lang="en-US" sz="2800" b="1" i="1" u="none">
                <a:solidFill>
                  <a:srgbClr val="FF3300"/>
                </a:solidFill>
                <a:latin typeface="Times New Roman" pitchFamily="18" charset="0"/>
              </a:rPr>
              <a:t>- Ta xuống xin bệ kiến Vua, không kẻ nào được giữ ta lại.</a:t>
            </a:r>
          </a:p>
        </p:txBody>
      </p:sp>
      <p:sp>
        <p:nvSpPr>
          <p:cNvPr id="18" name="Text Box 6"/>
          <p:cNvSpPr txBox="1">
            <a:spLocks noChangeArrowheads="1"/>
          </p:cNvSpPr>
          <p:nvPr/>
        </p:nvSpPr>
        <p:spPr bwMode="auto">
          <a:xfrm>
            <a:off x="0" y="2438400"/>
            <a:ext cx="5943600" cy="946150"/>
          </a:xfrm>
          <a:prstGeom prst="rect">
            <a:avLst/>
          </a:prstGeom>
          <a:noFill/>
          <a:ln w="9525">
            <a:noFill/>
            <a:miter lim="800000"/>
            <a:headEnd/>
            <a:tailEnd/>
          </a:ln>
        </p:spPr>
        <p:txBody>
          <a:bodyPr>
            <a:spAutoFit/>
          </a:bodyPr>
          <a:lstStyle/>
          <a:p>
            <a:r>
              <a:rPr lang="en-US" sz="2800" b="1" i="1" u="none">
                <a:solidFill>
                  <a:srgbClr val="FF3300"/>
                </a:solidFill>
                <a:latin typeface="Times New Roman" pitchFamily="18" charset="0"/>
              </a:rPr>
              <a:t>- Quốc Toản làm trái phép nước, lẽ ra phải trị tội. </a:t>
            </a:r>
          </a:p>
        </p:txBody>
      </p:sp>
      <p:cxnSp>
        <p:nvCxnSpPr>
          <p:cNvPr id="47114" name="Straight Connector 19"/>
          <p:cNvCxnSpPr>
            <a:cxnSpLocks noChangeShapeType="1"/>
          </p:cNvCxnSpPr>
          <p:nvPr/>
        </p:nvCxnSpPr>
        <p:spPr bwMode="auto">
          <a:xfrm rot="5400000">
            <a:off x="4857750" y="2667000"/>
            <a:ext cx="304800" cy="152400"/>
          </a:xfrm>
          <a:prstGeom prst="line">
            <a:avLst/>
          </a:prstGeom>
          <a:noFill/>
          <a:ln w="28575" algn="ctr">
            <a:solidFill>
              <a:srgbClr val="0000FF"/>
            </a:solidFill>
            <a:round/>
            <a:headEnd/>
            <a:tailEnd/>
          </a:ln>
        </p:spPr>
      </p:cxnSp>
      <p:cxnSp>
        <p:nvCxnSpPr>
          <p:cNvPr id="47115" name="Straight Connector 20"/>
          <p:cNvCxnSpPr>
            <a:cxnSpLocks noChangeShapeType="1"/>
          </p:cNvCxnSpPr>
          <p:nvPr/>
        </p:nvCxnSpPr>
        <p:spPr bwMode="auto">
          <a:xfrm rot="5400000">
            <a:off x="4100513" y="1447800"/>
            <a:ext cx="304800" cy="152400"/>
          </a:xfrm>
          <a:prstGeom prst="line">
            <a:avLst/>
          </a:prstGeom>
          <a:noFill/>
          <a:ln w="28575" algn="ctr">
            <a:solidFill>
              <a:srgbClr val="0000FF"/>
            </a:solidFill>
            <a:round/>
            <a:headEnd/>
            <a:tailEnd/>
          </a:ln>
        </p:spPr>
      </p:cxnSp>
      <p:sp>
        <p:nvSpPr>
          <p:cNvPr id="2" name="Text Box 6"/>
          <p:cNvSpPr txBox="1">
            <a:spLocks noChangeArrowheads="1"/>
          </p:cNvSpPr>
          <p:nvPr/>
        </p:nvSpPr>
        <p:spPr bwMode="auto">
          <a:xfrm>
            <a:off x="0" y="3657600"/>
            <a:ext cx="6019800" cy="1373188"/>
          </a:xfrm>
          <a:prstGeom prst="rect">
            <a:avLst/>
          </a:prstGeom>
          <a:noFill/>
          <a:ln w="9525">
            <a:noFill/>
            <a:miter lim="800000"/>
            <a:headEnd/>
            <a:tailEnd/>
          </a:ln>
        </p:spPr>
        <p:txBody>
          <a:bodyPr>
            <a:spAutoFit/>
          </a:bodyPr>
          <a:lstStyle/>
          <a:p>
            <a:r>
              <a:rPr lang="en-US" sz="2800" b="1" i="1" u="none">
                <a:solidFill>
                  <a:srgbClr val="FF3300"/>
                </a:solidFill>
                <a:latin typeface="Times New Roman" pitchFamily="18" charset="0"/>
              </a:rPr>
              <a:t>- Nghĩ đến quân giặc đang lăm le đè đầu cưỡi cổ dân mình, cậu nghiến răng, hai bàn tay bóp chặt.</a:t>
            </a:r>
          </a:p>
        </p:txBody>
      </p:sp>
      <p:cxnSp>
        <p:nvCxnSpPr>
          <p:cNvPr id="47117" name="Straight Connector 19"/>
          <p:cNvCxnSpPr>
            <a:cxnSpLocks noChangeShapeType="1"/>
          </p:cNvCxnSpPr>
          <p:nvPr/>
        </p:nvCxnSpPr>
        <p:spPr bwMode="auto">
          <a:xfrm rot="5400000">
            <a:off x="1676400" y="3124200"/>
            <a:ext cx="304800" cy="152400"/>
          </a:xfrm>
          <a:prstGeom prst="line">
            <a:avLst/>
          </a:prstGeom>
          <a:noFill/>
          <a:ln w="28575" algn="ctr">
            <a:solidFill>
              <a:srgbClr val="0000FF"/>
            </a:solidFill>
            <a:round/>
            <a:headEnd/>
            <a:tailEnd/>
          </a:ln>
        </p:spPr>
      </p:cxnSp>
      <p:cxnSp>
        <p:nvCxnSpPr>
          <p:cNvPr id="47118" name="Straight Connector 19"/>
          <p:cNvCxnSpPr>
            <a:cxnSpLocks noChangeShapeType="1"/>
          </p:cNvCxnSpPr>
          <p:nvPr/>
        </p:nvCxnSpPr>
        <p:spPr bwMode="auto">
          <a:xfrm rot="5400000">
            <a:off x="2895600" y="1828800"/>
            <a:ext cx="304800" cy="152400"/>
          </a:xfrm>
          <a:prstGeom prst="line">
            <a:avLst/>
          </a:prstGeom>
          <a:noFill/>
          <a:ln w="28575" algn="ctr">
            <a:solidFill>
              <a:srgbClr val="0000FF"/>
            </a:solidFill>
            <a:round/>
            <a:headEnd/>
            <a:tailEnd/>
          </a:ln>
        </p:spPr>
      </p:cxnSp>
      <p:cxnSp>
        <p:nvCxnSpPr>
          <p:cNvPr id="47119" name="Straight Connector 19"/>
          <p:cNvCxnSpPr>
            <a:cxnSpLocks noChangeShapeType="1"/>
          </p:cNvCxnSpPr>
          <p:nvPr/>
        </p:nvCxnSpPr>
        <p:spPr bwMode="auto">
          <a:xfrm rot="5400000">
            <a:off x="2971800" y="1828800"/>
            <a:ext cx="304800" cy="152400"/>
          </a:xfrm>
          <a:prstGeom prst="line">
            <a:avLst/>
          </a:prstGeom>
          <a:noFill/>
          <a:ln w="28575" algn="ctr">
            <a:solidFill>
              <a:srgbClr val="0000FF"/>
            </a:solidFill>
            <a:round/>
            <a:headEnd/>
            <a:tailEnd/>
          </a:ln>
        </p:spPr>
      </p:cxnSp>
      <p:cxnSp>
        <p:nvCxnSpPr>
          <p:cNvPr id="47120" name="Straight Connector 19"/>
          <p:cNvCxnSpPr>
            <a:cxnSpLocks noChangeShapeType="1"/>
          </p:cNvCxnSpPr>
          <p:nvPr/>
        </p:nvCxnSpPr>
        <p:spPr bwMode="auto">
          <a:xfrm rot="5400000">
            <a:off x="1600200" y="3124200"/>
            <a:ext cx="304800" cy="152400"/>
          </a:xfrm>
          <a:prstGeom prst="line">
            <a:avLst/>
          </a:prstGeom>
          <a:noFill/>
          <a:ln w="28575" algn="ctr">
            <a:solidFill>
              <a:srgbClr val="0000FF"/>
            </a:solidFill>
            <a:round/>
            <a:headEnd/>
            <a:tailEnd/>
          </a:ln>
        </p:spPr>
      </p:cxnSp>
      <p:cxnSp>
        <p:nvCxnSpPr>
          <p:cNvPr id="47121" name="Straight Connector 19"/>
          <p:cNvCxnSpPr>
            <a:cxnSpLocks noChangeShapeType="1"/>
          </p:cNvCxnSpPr>
          <p:nvPr/>
        </p:nvCxnSpPr>
        <p:spPr bwMode="auto">
          <a:xfrm rot="5400000">
            <a:off x="576263" y="4267200"/>
            <a:ext cx="304800" cy="152400"/>
          </a:xfrm>
          <a:prstGeom prst="line">
            <a:avLst/>
          </a:prstGeom>
          <a:noFill/>
          <a:ln w="28575" algn="ctr">
            <a:solidFill>
              <a:srgbClr val="0000FF"/>
            </a:solidFill>
            <a:round/>
            <a:headEnd/>
            <a:tailEnd/>
          </a:ln>
        </p:spPr>
      </p:cxnSp>
      <p:cxnSp>
        <p:nvCxnSpPr>
          <p:cNvPr id="47122" name="Straight Connector 19"/>
          <p:cNvCxnSpPr>
            <a:cxnSpLocks noChangeShapeType="1"/>
          </p:cNvCxnSpPr>
          <p:nvPr/>
        </p:nvCxnSpPr>
        <p:spPr bwMode="auto">
          <a:xfrm rot="5400000">
            <a:off x="3276600" y="4343400"/>
            <a:ext cx="304800" cy="152400"/>
          </a:xfrm>
          <a:prstGeom prst="line">
            <a:avLst/>
          </a:prstGeom>
          <a:noFill/>
          <a:ln w="28575" algn="ctr">
            <a:solidFill>
              <a:srgbClr val="0000FF"/>
            </a:solidFill>
            <a:round/>
            <a:headEnd/>
            <a:tailEnd/>
          </a:ln>
        </p:spPr>
      </p:cxnSp>
      <p:cxnSp>
        <p:nvCxnSpPr>
          <p:cNvPr id="47123" name="Straight Connector 19"/>
          <p:cNvCxnSpPr>
            <a:cxnSpLocks noChangeShapeType="1"/>
          </p:cNvCxnSpPr>
          <p:nvPr/>
        </p:nvCxnSpPr>
        <p:spPr bwMode="auto">
          <a:xfrm rot="5400000">
            <a:off x="762000" y="4724400"/>
            <a:ext cx="304800" cy="152400"/>
          </a:xfrm>
          <a:prstGeom prst="line">
            <a:avLst/>
          </a:prstGeom>
          <a:noFill/>
          <a:ln w="28575" algn="ctr">
            <a:solidFill>
              <a:srgbClr val="0000FF"/>
            </a:solidFill>
            <a:round/>
            <a:headEnd/>
            <a:tailEnd/>
          </a:ln>
        </p:spPr>
      </p:cxnSp>
      <p:cxnSp>
        <p:nvCxnSpPr>
          <p:cNvPr id="47124" name="Straight Connector 19"/>
          <p:cNvCxnSpPr>
            <a:cxnSpLocks noChangeShapeType="1"/>
          </p:cNvCxnSpPr>
          <p:nvPr/>
        </p:nvCxnSpPr>
        <p:spPr bwMode="auto">
          <a:xfrm rot="5400000">
            <a:off x="3886200" y="4800600"/>
            <a:ext cx="304800" cy="152400"/>
          </a:xfrm>
          <a:prstGeom prst="line">
            <a:avLst/>
          </a:prstGeom>
          <a:noFill/>
          <a:ln w="28575" algn="ctr">
            <a:solidFill>
              <a:srgbClr val="0000FF"/>
            </a:solidFill>
            <a:round/>
            <a:headEnd/>
            <a:tailEnd/>
          </a:ln>
        </p:spPr>
      </p:cxnSp>
      <p:cxnSp>
        <p:nvCxnSpPr>
          <p:cNvPr id="47125" name="Straight Connector 19"/>
          <p:cNvCxnSpPr>
            <a:cxnSpLocks noChangeShapeType="1"/>
          </p:cNvCxnSpPr>
          <p:nvPr/>
        </p:nvCxnSpPr>
        <p:spPr bwMode="auto">
          <a:xfrm rot="5400000">
            <a:off x="3962400" y="4800600"/>
            <a:ext cx="304800" cy="152400"/>
          </a:xfrm>
          <a:prstGeom prst="line">
            <a:avLst/>
          </a:prstGeom>
          <a:noFill/>
          <a:ln w="28575" algn="ctr">
            <a:solidFill>
              <a:srgbClr val="0000FF"/>
            </a:solidFill>
            <a:round/>
            <a:headEnd/>
            <a:tailEnd/>
          </a:ln>
        </p:spPr>
      </p:cxnSp>
      <p:sp>
        <p:nvSpPr>
          <p:cNvPr id="176136" name="Text Box 8"/>
          <p:cNvSpPr txBox="1">
            <a:spLocks noChangeArrowheads="1"/>
          </p:cNvSpPr>
          <p:nvPr/>
        </p:nvSpPr>
        <p:spPr bwMode="auto">
          <a:xfrm>
            <a:off x="1981200" y="5241925"/>
            <a:ext cx="5081588" cy="701675"/>
          </a:xfrm>
          <a:prstGeom prst="rect">
            <a:avLst/>
          </a:prstGeom>
          <a:solidFill>
            <a:srgbClr val="CCFF33"/>
          </a:solidFill>
          <a:ln w="9525">
            <a:noFill/>
            <a:miter lim="800000"/>
            <a:headEnd/>
            <a:tailEnd/>
          </a:ln>
        </p:spPr>
        <p:txBody>
          <a:bodyPr wrap="none">
            <a:spAutoFit/>
          </a:bodyPr>
          <a:lstStyle/>
          <a:p>
            <a:r>
              <a:rPr lang="en-US" sz="4000" b="1" i="1" u="none">
                <a:solidFill>
                  <a:srgbClr val="FF3300"/>
                </a:solidFill>
                <a:latin typeface="Times New Roman" pitchFamily="18" charset="0"/>
              </a:rPr>
              <a:t>Đọc nối tiếp đoạn lần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91">
                                            <p:txEl>
                                              <p:pRg st="2" end="2"/>
                                            </p:txEl>
                                          </p:spTgt>
                                        </p:tgtEl>
                                        <p:attrNameLst>
                                          <p:attrName>style.visibility</p:attrName>
                                        </p:attrNameLst>
                                      </p:cBhvr>
                                      <p:to>
                                        <p:strVal val="visible"/>
                                      </p:to>
                                    </p:set>
                                    <p:anim calcmode="lin" valueType="num">
                                      <p:cBhvr additive="base">
                                        <p:cTn id="7" dur="500" fill="hold"/>
                                        <p:tgtEl>
                                          <p:spTgt spid="153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21"/>
                                        </p:tgtEl>
                                        <p:attrNameLst>
                                          <p:attrName>style.visibility</p:attrName>
                                        </p:attrNameLst>
                                      </p:cBhvr>
                                      <p:to>
                                        <p:strVal val="visible"/>
                                      </p:to>
                                    </p:set>
                                    <p:anim calcmode="lin" valueType="num">
                                      <p:cBhvr additive="base">
                                        <p:cTn id="19" dur="500" fill="hold"/>
                                        <p:tgtEl>
                                          <p:spTgt spid="47121"/>
                                        </p:tgtEl>
                                        <p:attrNameLst>
                                          <p:attrName>ppt_x</p:attrName>
                                        </p:attrNameLst>
                                      </p:cBhvr>
                                      <p:tavLst>
                                        <p:tav tm="0">
                                          <p:val>
                                            <p:strVal val="#ppt_x"/>
                                          </p:val>
                                        </p:tav>
                                        <p:tav tm="100000">
                                          <p:val>
                                            <p:strVal val="#ppt_x"/>
                                          </p:val>
                                        </p:tav>
                                      </p:tavLst>
                                    </p:anim>
                                    <p:anim calcmode="lin" valueType="num">
                                      <p:cBhvr additive="base">
                                        <p:cTn id="20" dur="500" fill="hold"/>
                                        <p:tgtEl>
                                          <p:spTgt spid="471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22"/>
                                        </p:tgtEl>
                                        <p:attrNameLst>
                                          <p:attrName>style.visibility</p:attrName>
                                        </p:attrNameLst>
                                      </p:cBhvr>
                                      <p:to>
                                        <p:strVal val="visible"/>
                                      </p:to>
                                    </p:set>
                                    <p:anim calcmode="lin" valueType="num">
                                      <p:cBhvr additive="base">
                                        <p:cTn id="25" dur="500" fill="hold"/>
                                        <p:tgtEl>
                                          <p:spTgt spid="47122"/>
                                        </p:tgtEl>
                                        <p:attrNameLst>
                                          <p:attrName>ppt_x</p:attrName>
                                        </p:attrNameLst>
                                      </p:cBhvr>
                                      <p:tavLst>
                                        <p:tav tm="0">
                                          <p:val>
                                            <p:strVal val="#ppt_x"/>
                                          </p:val>
                                        </p:tav>
                                        <p:tav tm="100000">
                                          <p:val>
                                            <p:strVal val="#ppt_x"/>
                                          </p:val>
                                        </p:tav>
                                      </p:tavLst>
                                    </p:anim>
                                    <p:anim calcmode="lin" valueType="num">
                                      <p:cBhvr additive="base">
                                        <p:cTn id="26" dur="500" fill="hold"/>
                                        <p:tgtEl>
                                          <p:spTgt spid="471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23"/>
                                        </p:tgtEl>
                                        <p:attrNameLst>
                                          <p:attrName>style.visibility</p:attrName>
                                        </p:attrNameLst>
                                      </p:cBhvr>
                                      <p:to>
                                        <p:strVal val="visible"/>
                                      </p:to>
                                    </p:set>
                                    <p:anim calcmode="lin" valueType="num">
                                      <p:cBhvr additive="base">
                                        <p:cTn id="31" dur="500" fill="hold"/>
                                        <p:tgtEl>
                                          <p:spTgt spid="47123"/>
                                        </p:tgtEl>
                                        <p:attrNameLst>
                                          <p:attrName>ppt_x</p:attrName>
                                        </p:attrNameLst>
                                      </p:cBhvr>
                                      <p:tavLst>
                                        <p:tav tm="0">
                                          <p:val>
                                            <p:strVal val="#ppt_x"/>
                                          </p:val>
                                        </p:tav>
                                        <p:tav tm="100000">
                                          <p:val>
                                            <p:strVal val="#ppt_x"/>
                                          </p:val>
                                        </p:tav>
                                      </p:tavLst>
                                    </p:anim>
                                    <p:anim calcmode="lin" valueType="num">
                                      <p:cBhvr additive="base">
                                        <p:cTn id="32" dur="500" fill="hold"/>
                                        <p:tgtEl>
                                          <p:spTgt spid="471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24"/>
                                        </p:tgtEl>
                                        <p:attrNameLst>
                                          <p:attrName>style.visibility</p:attrName>
                                        </p:attrNameLst>
                                      </p:cBhvr>
                                      <p:to>
                                        <p:strVal val="visible"/>
                                      </p:to>
                                    </p:set>
                                    <p:anim calcmode="lin" valueType="num">
                                      <p:cBhvr additive="base">
                                        <p:cTn id="37" dur="500" fill="hold"/>
                                        <p:tgtEl>
                                          <p:spTgt spid="47124"/>
                                        </p:tgtEl>
                                        <p:attrNameLst>
                                          <p:attrName>ppt_x</p:attrName>
                                        </p:attrNameLst>
                                      </p:cBhvr>
                                      <p:tavLst>
                                        <p:tav tm="0">
                                          <p:val>
                                            <p:strVal val="#ppt_x"/>
                                          </p:val>
                                        </p:tav>
                                        <p:tav tm="100000">
                                          <p:val>
                                            <p:strVal val="#ppt_x"/>
                                          </p:val>
                                        </p:tav>
                                      </p:tavLst>
                                    </p:anim>
                                    <p:anim calcmode="lin" valueType="num">
                                      <p:cBhvr additive="base">
                                        <p:cTn id="38" dur="500" fill="hold"/>
                                        <p:tgtEl>
                                          <p:spTgt spid="471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125"/>
                                        </p:tgtEl>
                                        <p:attrNameLst>
                                          <p:attrName>style.visibility</p:attrName>
                                        </p:attrNameLst>
                                      </p:cBhvr>
                                      <p:to>
                                        <p:strVal val="visible"/>
                                      </p:to>
                                    </p:set>
                                    <p:anim calcmode="lin" valueType="num">
                                      <p:cBhvr additive="base">
                                        <p:cTn id="43" dur="500" fill="hold"/>
                                        <p:tgtEl>
                                          <p:spTgt spid="47125"/>
                                        </p:tgtEl>
                                        <p:attrNameLst>
                                          <p:attrName>ppt_x</p:attrName>
                                        </p:attrNameLst>
                                      </p:cBhvr>
                                      <p:tavLst>
                                        <p:tav tm="0">
                                          <p:val>
                                            <p:strVal val="#ppt_x"/>
                                          </p:val>
                                        </p:tav>
                                        <p:tav tm="100000">
                                          <p:val>
                                            <p:strVal val="#ppt_x"/>
                                          </p:val>
                                        </p:tav>
                                      </p:tavLst>
                                    </p:anim>
                                    <p:anim calcmode="lin" valueType="num">
                                      <p:cBhvr additive="base">
                                        <p:cTn id="44" dur="500" fill="hold"/>
                                        <p:tgtEl>
                                          <p:spTgt spid="471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76136"/>
                                        </p:tgtEl>
                                        <p:attrNameLst>
                                          <p:attrName>style.visibility</p:attrName>
                                        </p:attrNameLst>
                                      </p:cBhvr>
                                      <p:to>
                                        <p:strVal val="visible"/>
                                      </p:to>
                                    </p:set>
                                    <p:animEffect transition="in" filter="diamond(in)">
                                      <p:cBhvr>
                                        <p:cTn id="49" dur="2000"/>
                                        <p:tgtEl>
                                          <p:spTgt spid="17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61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body" idx="1"/>
          </p:nvPr>
        </p:nvSpPr>
        <p:spPr>
          <a:xfrm>
            <a:off x="1219200" y="2057400"/>
            <a:ext cx="6781800" cy="1143000"/>
          </a:xfrm>
          <a:noFill/>
        </p:spPr>
        <p:txBody>
          <a:bodyPr/>
          <a:lstStyle/>
          <a:p>
            <a:pPr algn="ctr" eaLnBrk="1" hangingPunct="1">
              <a:lnSpc>
                <a:spcPct val="90000"/>
              </a:lnSpc>
              <a:buFont typeface="Wingdings" pitchFamily="2" charset="2"/>
              <a:buNone/>
            </a:pPr>
            <a:r>
              <a:rPr lang="en-US" sz="6000" b="1" smtClean="0">
                <a:solidFill>
                  <a:srgbClr val="0000FF"/>
                </a:solidFill>
                <a:latin typeface="Times New Roman" pitchFamily="18" charset="0"/>
              </a:rPr>
              <a:t>Đọc bài trong nhóm</a:t>
            </a:r>
          </a:p>
        </p:txBody>
      </p:sp>
      <p:sp>
        <p:nvSpPr>
          <p:cNvPr id="148488" name="Text Box 8"/>
          <p:cNvSpPr txBox="1">
            <a:spLocks noChangeArrowheads="1"/>
          </p:cNvSpPr>
          <p:nvPr/>
        </p:nvSpPr>
        <p:spPr bwMode="auto">
          <a:xfrm>
            <a:off x="1447800" y="2895600"/>
            <a:ext cx="7162800" cy="1920875"/>
          </a:xfrm>
          <a:prstGeom prst="rect">
            <a:avLst/>
          </a:prstGeom>
          <a:noFill/>
          <a:ln w="9525">
            <a:noFill/>
            <a:miter lim="800000"/>
            <a:headEnd/>
            <a:tailEnd/>
          </a:ln>
        </p:spPr>
        <p:txBody>
          <a:bodyPr>
            <a:spAutoFit/>
          </a:bodyPr>
          <a:lstStyle/>
          <a:p>
            <a:pPr algn="ctr" eaLnBrk="0" hangingPunct="0"/>
            <a:r>
              <a:rPr lang="en-US" sz="6000" b="1" u="none">
                <a:solidFill>
                  <a:srgbClr val="FF3300"/>
                </a:solidFill>
                <a:latin typeface="Times New Roman" pitchFamily="18" charset="0"/>
              </a:rPr>
              <a:t>Đại diện các nhóm</a:t>
            </a:r>
          </a:p>
          <a:p>
            <a:pPr algn="ctr" eaLnBrk="0" hangingPunct="0"/>
            <a:r>
              <a:rPr lang="en-US" sz="6000" b="1" u="none">
                <a:solidFill>
                  <a:srgbClr val="FF3300"/>
                </a:solidFill>
                <a:latin typeface="Times New Roman" pitchFamily="18" charset="0"/>
              </a:rPr>
              <a:t> thi đọc</a:t>
            </a:r>
          </a:p>
        </p:txBody>
      </p:sp>
      <p:pic>
        <p:nvPicPr>
          <p:cNvPr id="14341" name="Picture 11" descr="724608s7aonrbepf"/>
          <p:cNvPicPr>
            <a:picLocks noChangeAspect="1" noChangeArrowheads="1" noCrop="1"/>
          </p:cNvPicPr>
          <p:nvPr/>
        </p:nvPicPr>
        <p:blipFill>
          <a:blip r:embed="rId2"/>
          <a:srcRect/>
          <a:stretch>
            <a:fillRect/>
          </a:stretch>
        </p:blipFill>
        <p:spPr bwMode="auto">
          <a:xfrm>
            <a:off x="0" y="2133600"/>
            <a:ext cx="762000" cy="4724400"/>
          </a:xfrm>
          <a:prstGeom prst="rect">
            <a:avLst/>
          </a:prstGeom>
          <a:noFill/>
          <a:ln w="9525">
            <a:noFill/>
            <a:miter lim="800000"/>
            <a:headEnd/>
            <a:tailEnd/>
          </a:ln>
        </p:spPr>
      </p:pic>
      <p:pic>
        <p:nvPicPr>
          <p:cNvPr id="14342" name="Picture 13" descr="979084a5ntsqaagf"/>
          <p:cNvPicPr>
            <a:picLocks noChangeAspect="1" noChangeArrowheads="1" noCrop="1"/>
          </p:cNvPicPr>
          <p:nvPr/>
        </p:nvPicPr>
        <p:blipFill>
          <a:blip r:embed="rId3"/>
          <a:srcRect/>
          <a:stretch>
            <a:fillRect/>
          </a:stretch>
        </p:blipFill>
        <p:spPr bwMode="auto">
          <a:xfrm>
            <a:off x="8382000" y="0"/>
            <a:ext cx="762000" cy="4114800"/>
          </a:xfrm>
          <a:prstGeom prst="rect">
            <a:avLst/>
          </a:prstGeom>
          <a:noFill/>
          <a:ln w="9525">
            <a:noFill/>
            <a:miter lim="800000"/>
            <a:headEnd/>
            <a:tailEnd/>
          </a:ln>
        </p:spPr>
      </p:pic>
      <p:pic>
        <p:nvPicPr>
          <p:cNvPr id="14343" name="Picture 14" descr="1785687ic4msukw74"/>
          <p:cNvPicPr>
            <a:picLocks noChangeAspect="1" noChangeArrowheads="1" noCrop="1"/>
          </p:cNvPicPr>
          <p:nvPr/>
        </p:nvPicPr>
        <p:blipFill>
          <a:blip r:embed="rId4"/>
          <a:srcRect/>
          <a:stretch>
            <a:fillRect/>
          </a:stretch>
        </p:blipFill>
        <p:spPr bwMode="auto">
          <a:xfrm>
            <a:off x="685800" y="6153150"/>
            <a:ext cx="8458200" cy="704850"/>
          </a:xfrm>
          <a:prstGeom prst="rect">
            <a:avLst/>
          </a:prstGeom>
          <a:noFill/>
          <a:ln w="9525">
            <a:noFill/>
            <a:miter lim="800000"/>
            <a:headEnd/>
            <a:tailEnd/>
          </a:ln>
        </p:spPr>
      </p:pic>
      <p:sp>
        <p:nvSpPr>
          <p:cNvPr id="2" name="Text Box 8"/>
          <p:cNvSpPr txBox="1">
            <a:spLocks noChangeArrowheads="1"/>
          </p:cNvSpPr>
          <p:nvPr/>
        </p:nvSpPr>
        <p:spPr bwMode="auto">
          <a:xfrm>
            <a:off x="1524000" y="3276600"/>
            <a:ext cx="7162800" cy="1006475"/>
          </a:xfrm>
          <a:prstGeom prst="rect">
            <a:avLst/>
          </a:prstGeom>
          <a:noFill/>
          <a:ln w="9525">
            <a:noFill/>
            <a:miter lim="800000"/>
            <a:headEnd/>
            <a:tailEnd/>
          </a:ln>
        </p:spPr>
        <p:txBody>
          <a:bodyPr>
            <a:spAutoFit/>
          </a:bodyPr>
          <a:lstStyle/>
          <a:p>
            <a:pPr algn="ctr" eaLnBrk="0" hangingPunct="0"/>
            <a:r>
              <a:rPr lang="en-US" sz="6000" b="1" u="none">
                <a:solidFill>
                  <a:srgbClr val="FF3300"/>
                </a:solidFill>
                <a:latin typeface="Times New Roman" pitchFamily="18" charset="0"/>
              </a:rPr>
              <a:t>Đọc đồng thanh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48487">
                                            <p:txEl>
                                              <p:pRg st="0" end="0"/>
                                            </p:txEl>
                                          </p:spTgt>
                                        </p:tgtEl>
                                      </p:cBhvr>
                                    </p:animEffect>
                                    <p:set>
                                      <p:cBhvr>
                                        <p:cTn id="7" dur="1" fill="hold">
                                          <p:stCondLst>
                                            <p:cond delay="499"/>
                                          </p:stCondLst>
                                        </p:cTn>
                                        <p:tgtEl>
                                          <p:spTgt spid="148487">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8488"/>
                                        </p:tgtEl>
                                        <p:attrNameLst>
                                          <p:attrName>style.visibility</p:attrName>
                                        </p:attrNameLst>
                                      </p:cBhvr>
                                      <p:to>
                                        <p:strVal val="visible"/>
                                      </p:to>
                                    </p:set>
                                    <p:anim calcmode="lin" valueType="num">
                                      <p:cBhvr>
                                        <p:cTn id="12" dur="500" fill="hold"/>
                                        <p:tgtEl>
                                          <p:spTgt spid="148488"/>
                                        </p:tgtEl>
                                        <p:attrNameLst>
                                          <p:attrName>ppt_w</p:attrName>
                                        </p:attrNameLst>
                                      </p:cBhvr>
                                      <p:tavLst>
                                        <p:tav tm="0">
                                          <p:val>
                                            <p:fltVal val="0"/>
                                          </p:val>
                                        </p:tav>
                                        <p:tav tm="100000">
                                          <p:val>
                                            <p:strVal val="#ppt_w"/>
                                          </p:val>
                                        </p:tav>
                                      </p:tavLst>
                                    </p:anim>
                                    <p:anim calcmode="lin" valueType="num">
                                      <p:cBhvr>
                                        <p:cTn id="13" dur="500" fill="hold"/>
                                        <p:tgtEl>
                                          <p:spTgt spid="148488"/>
                                        </p:tgtEl>
                                        <p:attrNameLst>
                                          <p:attrName>ppt_h</p:attrName>
                                        </p:attrNameLst>
                                      </p:cBhvr>
                                      <p:tavLst>
                                        <p:tav tm="0">
                                          <p:val>
                                            <p:fltVal val="0"/>
                                          </p:val>
                                        </p:tav>
                                        <p:tav tm="100000">
                                          <p:val>
                                            <p:strVal val="#ppt_h"/>
                                          </p:val>
                                        </p:tav>
                                      </p:tavLst>
                                    </p:anim>
                                    <p:animEffect transition="in" filter="fade">
                                      <p:cBhvr>
                                        <p:cTn id="14" dur="500"/>
                                        <p:tgtEl>
                                          <p:spTgt spid="14848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48488"/>
                                        </p:tgtEl>
                                        <p:attrNameLst>
                                          <p:attrName>ppt_x</p:attrName>
                                        </p:attrNameLst>
                                      </p:cBhvr>
                                      <p:tavLst>
                                        <p:tav tm="0">
                                          <p:val>
                                            <p:strVal val="ppt_x"/>
                                          </p:val>
                                        </p:tav>
                                        <p:tav tm="100000">
                                          <p:val>
                                            <p:strVal val="ppt_x"/>
                                          </p:val>
                                        </p:tav>
                                      </p:tavLst>
                                    </p:anim>
                                    <p:anim calcmode="lin" valueType="num">
                                      <p:cBhvr additive="base">
                                        <p:cTn id="19" dur="500"/>
                                        <p:tgtEl>
                                          <p:spTgt spid="148488"/>
                                        </p:tgtEl>
                                        <p:attrNameLst>
                                          <p:attrName>ppt_y</p:attrName>
                                        </p:attrNameLst>
                                      </p:cBhvr>
                                      <p:tavLst>
                                        <p:tav tm="0">
                                          <p:val>
                                            <p:strVal val="ppt_y"/>
                                          </p:val>
                                        </p:tav>
                                        <p:tav tm="100000">
                                          <p:val>
                                            <p:strVal val="1+ppt_h/2"/>
                                          </p:val>
                                        </p:tav>
                                      </p:tavLst>
                                    </p:anim>
                                    <p:set>
                                      <p:cBhvr>
                                        <p:cTn id="20" dur="1" fill="hold">
                                          <p:stCondLst>
                                            <p:cond delay="499"/>
                                          </p:stCondLst>
                                        </p:cTn>
                                        <p:tgtEl>
                                          <p:spTgt spid="14848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1+ppt_h/2"/>
                                          </p:val>
                                        </p:tav>
                                      </p:tavLst>
                                    </p:anim>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p:bldP spid="148488"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0" y="1371600"/>
            <a:ext cx="4191000" cy="830997"/>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Giặc Nguyên có âm mưu gì đối với nước ta?</a:t>
            </a:r>
          </a:p>
        </p:txBody>
      </p:sp>
      <p:sp>
        <p:nvSpPr>
          <p:cNvPr id="15369" name="Line 9"/>
          <p:cNvSpPr>
            <a:spLocks noChangeShapeType="1"/>
          </p:cNvSpPr>
          <p:nvPr/>
        </p:nvSpPr>
        <p:spPr bwMode="auto">
          <a:xfrm flipH="1">
            <a:off x="4648200" y="1371600"/>
            <a:ext cx="0" cy="3733800"/>
          </a:xfrm>
          <a:prstGeom prst="line">
            <a:avLst/>
          </a:prstGeom>
          <a:noFill/>
          <a:ln w="9525">
            <a:solidFill>
              <a:schemeClr val="tx1"/>
            </a:solidFill>
            <a:round/>
            <a:headEnd/>
            <a:tailEnd/>
          </a:ln>
          <a:effectLst/>
        </p:spPr>
        <p:txBody>
          <a:bodyPr/>
          <a:lstStyle/>
          <a:p>
            <a:endParaRPr lang="en-US" sz="2400" b="1">
              <a:latin typeface="Times New Roman" pitchFamily="18" charset="0"/>
              <a:cs typeface="Times New Roman" pitchFamily="18" charset="0"/>
            </a:endParaRPr>
          </a:p>
        </p:txBody>
      </p:sp>
      <p:sp>
        <p:nvSpPr>
          <p:cNvPr id="15373" name="Text Box 13"/>
          <p:cNvSpPr txBox="1">
            <a:spLocks noChangeArrowheads="1"/>
          </p:cNvSpPr>
          <p:nvPr/>
        </p:nvSpPr>
        <p:spPr bwMode="auto">
          <a:xfrm>
            <a:off x="4648200" y="1295400"/>
            <a:ext cx="4495800" cy="830997"/>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 Giặc giả vờ mượn đường để xâm chiếm nước ta.</a:t>
            </a:r>
          </a:p>
        </p:txBody>
      </p:sp>
      <p:sp>
        <p:nvSpPr>
          <p:cNvPr id="15374" name="Text Box 14"/>
          <p:cNvSpPr txBox="1">
            <a:spLocks noChangeArrowheads="1"/>
          </p:cNvSpPr>
          <p:nvPr/>
        </p:nvSpPr>
        <p:spPr bwMode="auto">
          <a:xfrm>
            <a:off x="4800600" y="2514600"/>
            <a:ext cx="4343400" cy="830997"/>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Trần Quốc Toản gặp Vua để nói hai tiếng: Xin đánh.</a:t>
            </a:r>
            <a:endParaRPr lang="en-US" sz="2400" b="1">
              <a:latin typeface="Times New Roman" pitchFamily="18" charset="0"/>
              <a:cs typeface="Times New Roman" pitchFamily="18" charset="0"/>
            </a:endParaRPr>
          </a:p>
        </p:txBody>
      </p:sp>
      <p:sp>
        <p:nvSpPr>
          <p:cNvPr id="15385" name="AutoShape 25"/>
          <p:cNvSpPr>
            <a:spLocks noChangeArrowheads="1"/>
          </p:cNvSpPr>
          <p:nvPr/>
        </p:nvSpPr>
        <p:spPr bwMode="auto">
          <a:xfrm>
            <a:off x="1524000" y="152400"/>
            <a:ext cx="6248400" cy="990600"/>
          </a:xfrm>
          <a:prstGeom prst="flowChartDecision">
            <a:avLst/>
          </a:prstGeom>
          <a:solidFill>
            <a:schemeClr val="bg1"/>
          </a:solidFill>
          <a:ln w="9525">
            <a:solidFill>
              <a:schemeClr val="bg1"/>
            </a:solidFill>
            <a:miter lim="800000"/>
            <a:headEnd/>
            <a:tailEnd/>
          </a:ln>
          <a:effectLst/>
        </p:spPr>
        <p:txBody>
          <a:bodyPr wrap="none" anchor="ctr"/>
          <a:lstStyle/>
          <a:p>
            <a:pPr algn="ctr"/>
            <a:r>
              <a:rPr lang="nl-NL" sz="2400" b="1">
                <a:solidFill>
                  <a:srgbClr val="3333FF"/>
                </a:solidFill>
                <a:latin typeface="Times New Roman" pitchFamily="18" charset="0"/>
                <a:cs typeface="Times New Roman" pitchFamily="18" charset="0"/>
                <a:sym typeface="Wingdings" pitchFamily="2" charset="2"/>
              </a:rPr>
              <a:t></a:t>
            </a:r>
            <a:r>
              <a:rPr lang="nl-NL" sz="2400" b="1">
                <a:solidFill>
                  <a:srgbClr val="3333FF"/>
                </a:solidFill>
                <a:latin typeface="Times New Roman" pitchFamily="18" charset="0"/>
                <a:cs typeface="Times New Roman" pitchFamily="18" charset="0"/>
              </a:rPr>
              <a:t> Hoạt động 2: Tìm hiểu bài</a:t>
            </a:r>
            <a:r>
              <a:rPr lang="en-US" sz="2400" b="1">
                <a:solidFill>
                  <a:srgbClr val="3333FF"/>
                </a:solidFill>
                <a:latin typeface="Times New Roman" pitchFamily="18" charset="0"/>
                <a:cs typeface="Times New Roman" pitchFamily="18" charset="0"/>
              </a:rPr>
              <a:t> </a:t>
            </a:r>
          </a:p>
        </p:txBody>
      </p:sp>
      <p:sp>
        <p:nvSpPr>
          <p:cNvPr id="15386" name="AutoShape 26"/>
          <p:cNvSpPr>
            <a:spLocks noChangeArrowheads="1"/>
          </p:cNvSpPr>
          <p:nvPr/>
        </p:nvSpPr>
        <p:spPr bwMode="auto">
          <a:xfrm>
            <a:off x="381000" y="685800"/>
            <a:ext cx="2590800" cy="762000"/>
          </a:xfrm>
          <a:prstGeom prst="sun">
            <a:avLst>
              <a:gd name="adj" fmla="val 12500"/>
            </a:avLst>
          </a:prstGeom>
          <a:solidFill>
            <a:schemeClr val="bg1"/>
          </a:solidFill>
          <a:ln w="9525">
            <a:solidFill>
              <a:schemeClr val="bg1"/>
            </a:solidFill>
            <a:miter lim="800000"/>
            <a:headEnd/>
            <a:tailEnd/>
          </a:ln>
          <a:effectLst/>
        </p:spPr>
        <p:txBody>
          <a:bodyPr wrap="none" anchor="ctr"/>
          <a:lstStyle/>
          <a:p>
            <a:pPr algn="ctr"/>
            <a:r>
              <a:rPr lang="en-US" sz="2400" b="1">
                <a:solidFill>
                  <a:srgbClr val="3333FF"/>
                </a:solidFill>
                <a:latin typeface="Times New Roman" pitchFamily="18" charset="0"/>
                <a:cs typeface="Times New Roman" pitchFamily="18" charset="0"/>
              </a:rPr>
              <a:t>CÂU HỎI</a:t>
            </a:r>
          </a:p>
        </p:txBody>
      </p:sp>
      <p:sp>
        <p:nvSpPr>
          <p:cNvPr id="15387" name="AutoShape 27"/>
          <p:cNvSpPr>
            <a:spLocks noChangeArrowheads="1"/>
          </p:cNvSpPr>
          <p:nvPr/>
        </p:nvSpPr>
        <p:spPr bwMode="auto">
          <a:xfrm>
            <a:off x="6248400" y="609600"/>
            <a:ext cx="2590800" cy="838200"/>
          </a:xfrm>
          <a:prstGeom prst="sun">
            <a:avLst>
              <a:gd name="adj" fmla="val 12500"/>
            </a:avLst>
          </a:prstGeom>
          <a:solidFill>
            <a:schemeClr val="bg1"/>
          </a:solidFill>
          <a:ln w="9525">
            <a:solidFill>
              <a:schemeClr val="bg1"/>
            </a:solidFill>
            <a:miter lim="800000"/>
            <a:headEnd/>
            <a:tailEnd/>
          </a:ln>
          <a:effectLst/>
        </p:spPr>
        <p:txBody>
          <a:bodyPr wrap="none" anchor="ctr"/>
          <a:lstStyle/>
          <a:p>
            <a:pPr algn="ctr"/>
            <a:r>
              <a:rPr lang="en-US" sz="2400" b="1">
                <a:solidFill>
                  <a:srgbClr val="3333FF"/>
                </a:solidFill>
                <a:latin typeface="Times New Roman" pitchFamily="18" charset="0"/>
                <a:cs typeface="Times New Roman" pitchFamily="18" charset="0"/>
              </a:rPr>
              <a:t>TRẢ LỜI</a:t>
            </a:r>
          </a:p>
        </p:txBody>
      </p:sp>
      <p:sp>
        <p:nvSpPr>
          <p:cNvPr id="15388" name="Line 28"/>
          <p:cNvSpPr>
            <a:spLocks noChangeShapeType="1"/>
          </p:cNvSpPr>
          <p:nvPr/>
        </p:nvSpPr>
        <p:spPr bwMode="auto">
          <a:xfrm flipH="1">
            <a:off x="4648200" y="1371600"/>
            <a:ext cx="0" cy="3733800"/>
          </a:xfrm>
          <a:prstGeom prst="line">
            <a:avLst/>
          </a:prstGeom>
          <a:noFill/>
          <a:ln w="9525">
            <a:solidFill>
              <a:schemeClr val="tx1"/>
            </a:solidFill>
            <a:round/>
            <a:headEnd/>
            <a:tailEnd/>
          </a:ln>
          <a:effectLst/>
        </p:spPr>
        <p:txBody>
          <a:bodyPr/>
          <a:lstStyle/>
          <a:p>
            <a:endParaRPr lang="en-US" sz="2400" b="1">
              <a:latin typeface="Times New Roman" pitchFamily="18" charset="0"/>
              <a:cs typeface="Times New Roman" pitchFamily="18" charset="0"/>
            </a:endParaRPr>
          </a:p>
        </p:txBody>
      </p:sp>
      <p:sp>
        <p:nvSpPr>
          <p:cNvPr id="15390" name="Text Box 30"/>
          <p:cNvSpPr txBox="1">
            <a:spLocks noChangeArrowheads="1"/>
          </p:cNvSpPr>
          <p:nvPr/>
        </p:nvSpPr>
        <p:spPr bwMode="auto">
          <a:xfrm>
            <a:off x="228600" y="4114800"/>
            <a:ext cx="4572000" cy="461665"/>
          </a:xfrm>
          <a:prstGeom prst="rect">
            <a:avLst/>
          </a:prstGeom>
          <a:noFill/>
          <a:ln w="9525">
            <a:noFill/>
            <a:miter lim="800000"/>
            <a:headEnd/>
            <a:tailEnd/>
          </a:ln>
          <a:effectLst/>
        </p:spPr>
        <p:txBody>
          <a:bodyPr>
            <a:spAutoFit/>
          </a:bodyPr>
          <a:lstStyle/>
          <a:p>
            <a:endParaRPr lang="en-US" sz="2400" b="1">
              <a:latin typeface="Times New Roman" pitchFamily="18" charset="0"/>
              <a:cs typeface="Times New Roman" pitchFamily="18" charset="0"/>
            </a:endParaRPr>
          </a:p>
        </p:txBody>
      </p:sp>
      <p:sp>
        <p:nvSpPr>
          <p:cNvPr id="15393" name="Text Box 33"/>
          <p:cNvSpPr txBox="1">
            <a:spLocks noChangeArrowheads="1"/>
          </p:cNvSpPr>
          <p:nvPr/>
        </p:nvSpPr>
        <p:spPr bwMode="auto">
          <a:xfrm>
            <a:off x="0" y="2514600"/>
            <a:ext cx="4572000" cy="830997"/>
          </a:xfrm>
          <a:prstGeom prst="rect">
            <a:avLst/>
          </a:prstGeom>
          <a:noFill/>
          <a:ln w="9525">
            <a:noFill/>
            <a:miter lim="800000"/>
            <a:headEnd/>
            <a:tailEnd/>
          </a:ln>
          <a:effectLst/>
        </p:spPr>
        <p:txBody>
          <a:bodyPr>
            <a:spAutoFit/>
          </a:bodyPr>
          <a:lstStyle/>
          <a:p>
            <a:pPr>
              <a:spcBef>
                <a:spcPct val="50000"/>
              </a:spcBef>
            </a:pPr>
            <a:r>
              <a:rPr lang="nl-NL" sz="2400" b="1">
                <a:latin typeface="Times New Roman" pitchFamily="18" charset="0"/>
                <a:cs typeface="Times New Roman" pitchFamily="18" charset="0"/>
              </a:rPr>
              <a:t>+ Trần Quốc Toản xin gặp vua để làm gì?</a:t>
            </a:r>
            <a:endParaRPr lang="en-US" sz="2400" b="1">
              <a:latin typeface="Times New Roman" pitchFamily="18" charset="0"/>
              <a:cs typeface="Times New Roman" pitchFamily="18" charset="0"/>
            </a:endParaRPr>
          </a:p>
        </p:txBody>
      </p:sp>
      <p:sp>
        <p:nvSpPr>
          <p:cNvPr id="15394" name="Text Box 34"/>
          <p:cNvSpPr txBox="1">
            <a:spLocks noChangeArrowheads="1"/>
          </p:cNvSpPr>
          <p:nvPr/>
        </p:nvSpPr>
        <p:spPr bwMode="auto">
          <a:xfrm>
            <a:off x="0" y="3505200"/>
            <a:ext cx="4572000" cy="1200329"/>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Tìm những từ ngữ thể hiện Trần Quốc Toản rất nóng lòng muốn gặp Vua.</a:t>
            </a:r>
            <a:endParaRPr lang="en-US" sz="2400" b="1">
              <a:latin typeface="Times New Roman" pitchFamily="18" charset="0"/>
              <a:cs typeface="Times New Roman" pitchFamily="18" charset="0"/>
            </a:endParaRPr>
          </a:p>
        </p:txBody>
      </p:sp>
      <p:sp>
        <p:nvSpPr>
          <p:cNvPr id="15395" name="Text Box 35"/>
          <p:cNvSpPr txBox="1">
            <a:spLocks noChangeArrowheads="1"/>
          </p:cNvSpPr>
          <p:nvPr/>
        </p:nvSpPr>
        <p:spPr bwMode="auto">
          <a:xfrm>
            <a:off x="4724400" y="3457575"/>
            <a:ext cx="4419600" cy="1200329"/>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 Đợi từ sáng đến trưa, liều chết xô lính gác, xăm xăm xuống bến.</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86"/>
                                        </p:tgtEl>
                                        <p:attrNameLst>
                                          <p:attrName>style.visibility</p:attrName>
                                        </p:attrNameLst>
                                      </p:cBhvr>
                                      <p:to>
                                        <p:strVal val="visible"/>
                                      </p:to>
                                    </p:set>
                                    <p:animEffect transition="in" filter="slide(fromBottom)">
                                      <p:cBhvr>
                                        <p:cTn id="7" dur="500"/>
                                        <p:tgtEl>
                                          <p:spTgt spid="1538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385"/>
                                        </p:tgtEl>
                                        <p:attrNameLst>
                                          <p:attrName>style.visibility</p:attrName>
                                        </p:attrNameLst>
                                      </p:cBhvr>
                                      <p:to>
                                        <p:strVal val="visible"/>
                                      </p:to>
                                    </p:set>
                                    <p:animEffect transition="in" filter="slide(fromBottom)">
                                      <p:cBhvr>
                                        <p:cTn id="10" dur="500"/>
                                        <p:tgtEl>
                                          <p:spTgt spid="15385"/>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387"/>
                                        </p:tgtEl>
                                        <p:attrNameLst>
                                          <p:attrName>style.visibility</p:attrName>
                                        </p:attrNameLst>
                                      </p:cBhvr>
                                      <p:to>
                                        <p:strVal val="visible"/>
                                      </p:to>
                                    </p:set>
                                    <p:animEffect transition="in" filter="slide(fromBottom)">
                                      <p:cBhvr>
                                        <p:cTn id="13" dur="500"/>
                                        <p:tgtEl>
                                          <p:spTgt spid="15387"/>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365"/>
                                        </p:tgtEl>
                                        <p:attrNameLst>
                                          <p:attrName>style.visibility</p:attrName>
                                        </p:attrNameLst>
                                      </p:cBhvr>
                                      <p:to>
                                        <p:strVal val="visible"/>
                                      </p:to>
                                    </p:set>
                                    <p:anim calcmode="discrete" valueType="clr">
                                      <p:cBhvr override="childStyle">
                                        <p:cTn id="18"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5"/>
                                        </p:tgtEl>
                                        <p:attrNameLst>
                                          <p:attrName>fillcolor</p:attrName>
                                        </p:attrNameLst>
                                      </p:cBhvr>
                                      <p:tavLst>
                                        <p:tav tm="0">
                                          <p:val>
                                            <p:clrVal>
                                              <a:schemeClr val="accent2"/>
                                            </p:clrVal>
                                          </p:val>
                                        </p:tav>
                                        <p:tav tm="50000">
                                          <p:val>
                                            <p:clrVal>
                                              <a:schemeClr val="hlink"/>
                                            </p:clrVal>
                                          </p:val>
                                        </p:tav>
                                      </p:tavLst>
                                    </p:anim>
                                    <p:set>
                                      <p:cBhvr>
                                        <p:cTn id="20" dur="80"/>
                                        <p:tgtEl>
                                          <p:spTgt spid="1536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5373">
                                            <p:txEl>
                                              <p:pRg st="0" end="0"/>
                                            </p:txEl>
                                          </p:spTgt>
                                        </p:tgtEl>
                                        <p:attrNameLst>
                                          <p:attrName>style.visibility</p:attrName>
                                        </p:attrNameLst>
                                      </p:cBhvr>
                                      <p:to>
                                        <p:strVal val="visible"/>
                                      </p:to>
                                    </p:set>
                                    <p:anim calcmode="discrete" valueType="clr">
                                      <p:cBhvr override="childStyle">
                                        <p:cTn id="25" dur="80"/>
                                        <p:tgtEl>
                                          <p:spTgt spid="153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37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5373">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393"/>
                                        </p:tgtEl>
                                        <p:attrNameLst>
                                          <p:attrName>style.visibility</p:attrName>
                                        </p:attrNameLst>
                                      </p:cBhvr>
                                      <p:to>
                                        <p:strVal val="visible"/>
                                      </p:to>
                                    </p:set>
                                    <p:anim calcmode="discrete" valueType="clr">
                                      <p:cBhvr override="childStyle">
                                        <p:cTn id="32" dur="80"/>
                                        <p:tgtEl>
                                          <p:spTgt spid="1539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393"/>
                                        </p:tgtEl>
                                        <p:attrNameLst>
                                          <p:attrName>fillcolor</p:attrName>
                                        </p:attrNameLst>
                                      </p:cBhvr>
                                      <p:tavLst>
                                        <p:tav tm="0">
                                          <p:val>
                                            <p:clrVal>
                                              <a:schemeClr val="accent2"/>
                                            </p:clrVal>
                                          </p:val>
                                        </p:tav>
                                        <p:tav tm="50000">
                                          <p:val>
                                            <p:clrVal>
                                              <a:schemeClr val="hlink"/>
                                            </p:clrVal>
                                          </p:val>
                                        </p:tav>
                                      </p:tavLst>
                                    </p:anim>
                                    <p:set>
                                      <p:cBhvr>
                                        <p:cTn id="34" dur="80"/>
                                        <p:tgtEl>
                                          <p:spTgt spid="15393"/>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5374"/>
                                        </p:tgtEl>
                                        <p:attrNameLst>
                                          <p:attrName>style.visibility</p:attrName>
                                        </p:attrNameLst>
                                      </p:cBhvr>
                                      <p:to>
                                        <p:strVal val="visible"/>
                                      </p:to>
                                    </p:set>
                                    <p:anim calcmode="discrete" valueType="clr">
                                      <p:cBhvr override="childStyle">
                                        <p:cTn id="39" dur="80"/>
                                        <p:tgtEl>
                                          <p:spTgt spid="1537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374"/>
                                        </p:tgtEl>
                                        <p:attrNameLst>
                                          <p:attrName>fillcolor</p:attrName>
                                        </p:attrNameLst>
                                      </p:cBhvr>
                                      <p:tavLst>
                                        <p:tav tm="0">
                                          <p:val>
                                            <p:clrVal>
                                              <a:schemeClr val="accent2"/>
                                            </p:clrVal>
                                          </p:val>
                                        </p:tav>
                                        <p:tav tm="50000">
                                          <p:val>
                                            <p:clrVal>
                                              <a:schemeClr val="hlink"/>
                                            </p:clrVal>
                                          </p:val>
                                        </p:tav>
                                      </p:tavLst>
                                    </p:anim>
                                    <p:set>
                                      <p:cBhvr>
                                        <p:cTn id="41" dur="80"/>
                                        <p:tgtEl>
                                          <p:spTgt spid="1537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nodePh="1">
                                  <p:stCondLst>
                                    <p:cond delay="0"/>
                                  </p:stCondLst>
                                  <p:endCondLst>
                                    <p:cond evt="begin" delay="0">
                                      <p:tn val="44"/>
                                    </p:cond>
                                  </p:endCondLst>
                                  <p:iterate type="lt">
                                    <p:tmPct val="50000"/>
                                  </p:iterate>
                                  <p:childTnLst>
                                    <p:set>
                                      <p:cBhvr>
                                        <p:cTn id="45" dur="1" fill="hold">
                                          <p:stCondLst>
                                            <p:cond delay="0"/>
                                          </p:stCondLst>
                                        </p:cTn>
                                        <p:tgtEl>
                                          <p:spTgt spid="15390"/>
                                        </p:tgtEl>
                                        <p:attrNameLst>
                                          <p:attrName>style.visibility</p:attrName>
                                        </p:attrNameLst>
                                      </p:cBhvr>
                                      <p:to>
                                        <p:strVal val="visible"/>
                                      </p:to>
                                    </p:set>
                                    <p:anim calcmode="discrete" valueType="clr">
                                      <p:cBhvr override="childStyle">
                                        <p:cTn id="46" dur="80"/>
                                        <p:tgtEl>
                                          <p:spTgt spid="15390"/>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5390"/>
                                        </p:tgtEl>
                                        <p:attrNameLst>
                                          <p:attrName>fillcolor</p:attrName>
                                        </p:attrNameLst>
                                      </p:cBhvr>
                                      <p:tavLst>
                                        <p:tav tm="0">
                                          <p:val>
                                            <p:clrVal>
                                              <a:schemeClr val="accent2"/>
                                            </p:clrVal>
                                          </p:val>
                                        </p:tav>
                                        <p:tav tm="50000">
                                          <p:val>
                                            <p:clrVal>
                                              <a:schemeClr val="hlink"/>
                                            </p:clrVal>
                                          </p:val>
                                        </p:tav>
                                      </p:tavLst>
                                    </p:anim>
                                    <p:set>
                                      <p:cBhvr>
                                        <p:cTn id="48" dur="80"/>
                                        <p:tgtEl>
                                          <p:spTgt spid="1539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5394"/>
                                        </p:tgtEl>
                                        <p:attrNameLst>
                                          <p:attrName>style.visibility</p:attrName>
                                        </p:attrNameLst>
                                      </p:cBhvr>
                                      <p:to>
                                        <p:strVal val="visible"/>
                                      </p:to>
                                    </p:set>
                                    <p:anim calcmode="discrete" valueType="clr">
                                      <p:cBhvr override="childStyle">
                                        <p:cTn id="53" dur="80"/>
                                        <p:tgtEl>
                                          <p:spTgt spid="1539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5394"/>
                                        </p:tgtEl>
                                        <p:attrNameLst>
                                          <p:attrName>fillcolor</p:attrName>
                                        </p:attrNameLst>
                                      </p:cBhvr>
                                      <p:tavLst>
                                        <p:tav tm="0">
                                          <p:val>
                                            <p:clrVal>
                                              <a:schemeClr val="accent2"/>
                                            </p:clrVal>
                                          </p:val>
                                        </p:tav>
                                        <p:tav tm="50000">
                                          <p:val>
                                            <p:clrVal>
                                              <a:schemeClr val="hlink"/>
                                            </p:clrVal>
                                          </p:val>
                                        </p:tav>
                                      </p:tavLst>
                                    </p:anim>
                                    <p:set>
                                      <p:cBhvr>
                                        <p:cTn id="55" dur="80"/>
                                        <p:tgtEl>
                                          <p:spTgt spid="15394"/>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5395"/>
                                        </p:tgtEl>
                                        <p:attrNameLst>
                                          <p:attrName>style.visibility</p:attrName>
                                        </p:attrNameLst>
                                      </p:cBhvr>
                                      <p:to>
                                        <p:strVal val="visible"/>
                                      </p:to>
                                    </p:set>
                                    <p:animEffect transition="in" filter="slide(fromBottom)">
                                      <p:cBhvr>
                                        <p:cTn id="60" dur="500"/>
                                        <p:tgtEl>
                                          <p:spTgt spid="1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74" grpId="0"/>
      <p:bldP spid="15385" grpId="0" animBg="1"/>
      <p:bldP spid="15386" grpId="0" animBg="1"/>
      <p:bldP spid="15387" grpId="0" animBg="1"/>
      <p:bldP spid="15390" grpId="0"/>
      <p:bldP spid="15393" grpId="0"/>
      <p:bldP spid="15394" grpId="0"/>
      <p:bldP spid="153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Line 4"/>
          <p:cNvSpPr>
            <a:spLocks noChangeShapeType="1"/>
          </p:cNvSpPr>
          <p:nvPr/>
        </p:nvSpPr>
        <p:spPr bwMode="auto">
          <a:xfrm flipH="1">
            <a:off x="4648200" y="1676400"/>
            <a:ext cx="0" cy="3124200"/>
          </a:xfrm>
          <a:prstGeom prst="line">
            <a:avLst/>
          </a:prstGeom>
          <a:noFill/>
          <a:ln w="9525">
            <a:solidFill>
              <a:schemeClr val="tx1"/>
            </a:solidFill>
            <a:round/>
            <a:headEnd/>
            <a:tailEnd/>
          </a:ln>
          <a:effectLst/>
        </p:spPr>
        <p:txBody>
          <a:bodyPr/>
          <a:lstStyle/>
          <a:p>
            <a:endParaRPr lang="en-US" sz="2400" b="1">
              <a:latin typeface="Times New Roman" pitchFamily="18" charset="0"/>
              <a:cs typeface="Times New Roman" pitchFamily="18" charset="0"/>
            </a:endParaRPr>
          </a:p>
        </p:txBody>
      </p:sp>
      <p:sp>
        <p:nvSpPr>
          <p:cNvPr id="29702" name="Text Box 6"/>
          <p:cNvSpPr txBox="1">
            <a:spLocks noChangeArrowheads="1"/>
          </p:cNvSpPr>
          <p:nvPr/>
        </p:nvSpPr>
        <p:spPr bwMode="auto">
          <a:xfrm>
            <a:off x="0" y="1752600"/>
            <a:ext cx="4572000" cy="1200329"/>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Vì sao Vua không những tha tội mà còn ban cho Trần Quốc Toản cam quý?</a:t>
            </a:r>
            <a:r>
              <a:rPr lang="en-US" sz="2400" b="1">
                <a:latin typeface="Times New Roman" pitchFamily="18" charset="0"/>
                <a:cs typeface="Times New Roman" pitchFamily="18" charset="0"/>
              </a:rPr>
              <a:t> </a:t>
            </a:r>
            <a:endParaRPr lang="nl-NL" sz="2400" b="1">
              <a:latin typeface="Times New Roman" pitchFamily="18" charset="0"/>
              <a:cs typeface="Times New Roman" pitchFamily="18" charset="0"/>
            </a:endParaRPr>
          </a:p>
        </p:txBody>
      </p:sp>
      <p:sp>
        <p:nvSpPr>
          <p:cNvPr id="29707" name="Text Box 11"/>
          <p:cNvSpPr txBox="1">
            <a:spLocks noChangeArrowheads="1"/>
          </p:cNvSpPr>
          <p:nvPr/>
        </p:nvSpPr>
        <p:spPr bwMode="auto">
          <a:xfrm>
            <a:off x="4724400" y="1752600"/>
            <a:ext cx="4419600" cy="830997"/>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Vì Vua thấy Trần Quốc Toản còn nhỏ mà đã biết lo việc nước.</a:t>
            </a:r>
            <a:endParaRPr lang="en-US" sz="2400" b="1">
              <a:latin typeface="Times New Roman" pitchFamily="18" charset="0"/>
              <a:cs typeface="Times New Roman" pitchFamily="18" charset="0"/>
            </a:endParaRPr>
          </a:p>
        </p:txBody>
      </p:sp>
      <p:sp>
        <p:nvSpPr>
          <p:cNvPr id="29708" name="AutoShape 12"/>
          <p:cNvSpPr>
            <a:spLocks noChangeArrowheads="1"/>
          </p:cNvSpPr>
          <p:nvPr/>
        </p:nvSpPr>
        <p:spPr bwMode="auto">
          <a:xfrm>
            <a:off x="1143000" y="152400"/>
            <a:ext cx="6248400" cy="990600"/>
          </a:xfrm>
          <a:prstGeom prst="flowChartDecision">
            <a:avLst/>
          </a:prstGeom>
          <a:solidFill>
            <a:schemeClr val="bg1"/>
          </a:solidFill>
          <a:ln w="9525">
            <a:solidFill>
              <a:schemeClr val="bg1"/>
            </a:solidFill>
            <a:miter lim="800000"/>
            <a:headEnd/>
            <a:tailEnd/>
          </a:ln>
          <a:effectLst/>
        </p:spPr>
        <p:txBody>
          <a:bodyPr wrap="none" anchor="ctr"/>
          <a:lstStyle/>
          <a:p>
            <a:pPr algn="ctr"/>
            <a:r>
              <a:rPr lang="nl-NL" sz="2400" b="1">
                <a:solidFill>
                  <a:srgbClr val="3333FF"/>
                </a:solidFill>
                <a:latin typeface="Times New Roman" pitchFamily="18" charset="0"/>
                <a:cs typeface="Times New Roman" pitchFamily="18" charset="0"/>
                <a:sym typeface="Wingdings" pitchFamily="2" charset="2"/>
              </a:rPr>
              <a:t></a:t>
            </a:r>
            <a:r>
              <a:rPr lang="nl-NL" sz="2400" b="1">
                <a:solidFill>
                  <a:srgbClr val="3333FF"/>
                </a:solidFill>
                <a:latin typeface="Times New Roman" pitchFamily="18" charset="0"/>
                <a:cs typeface="Times New Roman" pitchFamily="18" charset="0"/>
              </a:rPr>
              <a:t> Hoạt động 2: Tìm hiểu bài</a:t>
            </a:r>
            <a:r>
              <a:rPr lang="en-US" sz="2400" b="1">
                <a:solidFill>
                  <a:srgbClr val="3333FF"/>
                </a:solidFill>
                <a:latin typeface="Times New Roman" pitchFamily="18" charset="0"/>
                <a:cs typeface="Times New Roman" pitchFamily="18" charset="0"/>
              </a:rPr>
              <a:t> </a:t>
            </a:r>
          </a:p>
        </p:txBody>
      </p:sp>
      <p:sp>
        <p:nvSpPr>
          <p:cNvPr id="29709" name="AutoShape 13"/>
          <p:cNvSpPr>
            <a:spLocks noChangeArrowheads="1"/>
          </p:cNvSpPr>
          <p:nvPr/>
        </p:nvSpPr>
        <p:spPr bwMode="auto">
          <a:xfrm>
            <a:off x="381000" y="685800"/>
            <a:ext cx="2590800" cy="990600"/>
          </a:xfrm>
          <a:prstGeom prst="sun">
            <a:avLst>
              <a:gd name="adj" fmla="val 12500"/>
            </a:avLst>
          </a:prstGeom>
          <a:solidFill>
            <a:schemeClr val="bg1"/>
          </a:solidFill>
          <a:ln w="9525">
            <a:solidFill>
              <a:schemeClr val="bg1"/>
            </a:solidFill>
            <a:miter lim="800000"/>
            <a:headEnd/>
            <a:tailEnd/>
          </a:ln>
          <a:effectLst/>
        </p:spPr>
        <p:txBody>
          <a:bodyPr wrap="none" anchor="ctr"/>
          <a:lstStyle/>
          <a:p>
            <a:pPr algn="ctr"/>
            <a:r>
              <a:rPr lang="en-US" sz="2400" b="1">
                <a:solidFill>
                  <a:srgbClr val="3333FF"/>
                </a:solidFill>
                <a:latin typeface="Times New Roman" pitchFamily="18" charset="0"/>
                <a:cs typeface="Times New Roman" pitchFamily="18" charset="0"/>
              </a:rPr>
              <a:t>CÂU HỎI</a:t>
            </a:r>
          </a:p>
        </p:txBody>
      </p:sp>
      <p:sp>
        <p:nvSpPr>
          <p:cNvPr id="29710" name="AutoShape 14"/>
          <p:cNvSpPr>
            <a:spLocks noChangeArrowheads="1"/>
          </p:cNvSpPr>
          <p:nvPr/>
        </p:nvSpPr>
        <p:spPr bwMode="auto">
          <a:xfrm>
            <a:off x="5943600" y="762000"/>
            <a:ext cx="2590800" cy="914400"/>
          </a:xfrm>
          <a:prstGeom prst="sun">
            <a:avLst>
              <a:gd name="adj" fmla="val 12500"/>
            </a:avLst>
          </a:prstGeom>
          <a:solidFill>
            <a:schemeClr val="bg1"/>
          </a:solidFill>
          <a:ln w="9525">
            <a:solidFill>
              <a:schemeClr val="bg1"/>
            </a:solidFill>
            <a:miter lim="800000"/>
            <a:headEnd/>
            <a:tailEnd/>
          </a:ln>
          <a:effectLst/>
        </p:spPr>
        <p:txBody>
          <a:bodyPr wrap="none" anchor="ctr"/>
          <a:lstStyle/>
          <a:p>
            <a:pPr algn="ctr"/>
            <a:r>
              <a:rPr lang="en-US" sz="2400" b="1">
                <a:solidFill>
                  <a:srgbClr val="3333FF"/>
                </a:solidFill>
                <a:latin typeface="Times New Roman" pitchFamily="18" charset="0"/>
                <a:cs typeface="Times New Roman" pitchFamily="18" charset="0"/>
              </a:rPr>
              <a:t>TRẢ LỜI</a:t>
            </a:r>
          </a:p>
        </p:txBody>
      </p:sp>
      <p:sp>
        <p:nvSpPr>
          <p:cNvPr id="29713" name="Text Box 17"/>
          <p:cNvSpPr txBox="1">
            <a:spLocks noChangeArrowheads="1"/>
          </p:cNvSpPr>
          <p:nvPr/>
        </p:nvSpPr>
        <p:spPr bwMode="auto">
          <a:xfrm>
            <a:off x="0" y="3124200"/>
            <a:ext cx="4572000" cy="830997"/>
          </a:xfrm>
          <a:prstGeom prst="rect">
            <a:avLst/>
          </a:prstGeom>
          <a:noFill/>
          <a:ln w="9525">
            <a:noFill/>
            <a:miter lim="800000"/>
            <a:headEnd/>
            <a:tailEnd/>
          </a:ln>
          <a:effectLst/>
        </p:spPr>
        <p:txBody>
          <a:bodyPr>
            <a:spAutoFit/>
          </a:bodyPr>
          <a:lstStyle/>
          <a:p>
            <a:r>
              <a:rPr lang="nl-NL" sz="2400" b="1">
                <a:latin typeface="Times New Roman" pitchFamily="18" charset="0"/>
                <a:cs typeface="Times New Roman" pitchFamily="18" charset="0"/>
              </a:rPr>
              <a:t>+ Quốc Toản vô tình bóp nát quả cam vì điều gì?</a:t>
            </a:r>
            <a:endParaRPr lang="en-US" sz="2400" b="1">
              <a:latin typeface="Times New Roman" pitchFamily="18" charset="0"/>
              <a:cs typeface="Times New Roman" pitchFamily="18" charset="0"/>
            </a:endParaRPr>
          </a:p>
        </p:txBody>
      </p:sp>
      <p:sp>
        <p:nvSpPr>
          <p:cNvPr id="29714" name="Text Box 18"/>
          <p:cNvSpPr txBox="1">
            <a:spLocks noChangeArrowheads="1"/>
          </p:cNvSpPr>
          <p:nvPr/>
        </p:nvSpPr>
        <p:spPr bwMode="auto">
          <a:xfrm>
            <a:off x="4648200" y="3030538"/>
            <a:ext cx="4495800" cy="1938992"/>
          </a:xfrm>
          <a:prstGeom prst="rect">
            <a:avLst/>
          </a:prstGeom>
          <a:noFill/>
          <a:ln w="9525">
            <a:noFill/>
            <a:miter lim="800000"/>
            <a:headEnd/>
            <a:tailEnd/>
          </a:ln>
          <a:effectLst/>
        </p:spPr>
        <p:txBody>
          <a:bodyPr>
            <a:spAutoFit/>
          </a:bodyPr>
          <a:lstStyle/>
          <a:p>
            <a:pPr>
              <a:spcBef>
                <a:spcPct val="50000"/>
              </a:spcBef>
            </a:pPr>
            <a:r>
              <a:rPr lang="nl-NL" sz="2400" b="1">
                <a:latin typeface="Times New Roman" pitchFamily="18" charset="0"/>
                <a:cs typeface="Times New Roman" pitchFamily="18" charset="0"/>
              </a:rPr>
              <a:t> + Vì bị Vua xem như trẻ con và lòng căm giận khi nghĩ đến quân giặc khiến Trần Quốc Toản nghiến răng, hai bàn tay bóp chặt làm nát quả cam.</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2"/>
                                        </p:tgtEl>
                                        <p:attrNameLst>
                                          <p:attrName>style.visibility</p:attrName>
                                        </p:attrNameLst>
                                      </p:cBhvr>
                                      <p:to>
                                        <p:strVal val="visible"/>
                                      </p:to>
                                    </p:set>
                                    <p:anim calcmode="discrete" valueType="clr">
                                      <p:cBhvr override="childStyle">
                                        <p:cTn id="7" dur="80"/>
                                        <p:tgtEl>
                                          <p:spTgt spid="297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2"/>
                                        </p:tgtEl>
                                        <p:attrNameLst>
                                          <p:attrName>fillcolor</p:attrName>
                                        </p:attrNameLst>
                                      </p:cBhvr>
                                      <p:tavLst>
                                        <p:tav tm="0">
                                          <p:val>
                                            <p:clrVal>
                                              <a:schemeClr val="accent2"/>
                                            </p:clrVal>
                                          </p:val>
                                        </p:tav>
                                        <p:tav tm="50000">
                                          <p:val>
                                            <p:clrVal>
                                              <a:schemeClr val="hlink"/>
                                            </p:clrVal>
                                          </p:val>
                                        </p:tav>
                                      </p:tavLst>
                                    </p:anim>
                                    <p:set>
                                      <p:cBhvr>
                                        <p:cTn id="9" dur="80"/>
                                        <p:tgtEl>
                                          <p:spTgt spid="2970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7"/>
                                        </p:tgtEl>
                                        <p:attrNameLst>
                                          <p:attrName>style.visibility</p:attrName>
                                        </p:attrNameLst>
                                      </p:cBhvr>
                                      <p:to>
                                        <p:strVal val="visible"/>
                                      </p:to>
                                    </p:set>
                                    <p:anim calcmode="discrete" valueType="clr">
                                      <p:cBhvr override="childStyle">
                                        <p:cTn id="14"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07"/>
                                        </p:tgtEl>
                                        <p:attrNameLst>
                                          <p:attrName>fillcolor</p:attrName>
                                        </p:attrNameLst>
                                      </p:cBhvr>
                                      <p:tavLst>
                                        <p:tav tm="0">
                                          <p:val>
                                            <p:clrVal>
                                              <a:schemeClr val="accent2"/>
                                            </p:clrVal>
                                          </p:val>
                                        </p:tav>
                                        <p:tav tm="50000">
                                          <p:val>
                                            <p:clrVal>
                                              <a:schemeClr val="hlink"/>
                                            </p:clrVal>
                                          </p:val>
                                        </p:tav>
                                      </p:tavLst>
                                    </p:anim>
                                    <p:set>
                                      <p:cBhvr>
                                        <p:cTn id="16" dur="80"/>
                                        <p:tgtEl>
                                          <p:spTgt spid="2970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713"/>
                                        </p:tgtEl>
                                        <p:attrNameLst>
                                          <p:attrName>style.visibility</p:attrName>
                                        </p:attrNameLst>
                                      </p:cBhvr>
                                      <p:to>
                                        <p:strVal val="visible"/>
                                      </p:to>
                                    </p:set>
                                    <p:anim calcmode="discrete" valueType="clr">
                                      <p:cBhvr override="childStyle">
                                        <p:cTn id="21" dur="80"/>
                                        <p:tgtEl>
                                          <p:spTgt spid="297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713"/>
                                        </p:tgtEl>
                                        <p:attrNameLst>
                                          <p:attrName>fillcolor</p:attrName>
                                        </p:attrNameLst>
                                      </p:cBhvr>
                                      <p:tavLst>
                                        <p:tav tm="0">
                                          <p:val>
                                            <p:clrVal>
                                              <a:schemeClr val="accent2"/>
                                            </p:clrVal>
                                          </p:val>
                                        </p:tav>
                                        <p:tav tm="50000">
                                          <p:val>
                                            <p:clrVal>
                                              <a:schemeClr val="hlink"/>
                                            </p:clrVal>
                                          </p:val>
                                        </p:tav>
                                      </p:tavLst>
                                    </p:anim>
                                    <p:set>
                                      <p:cBhvr>
                                        <p:cTn id="23" dur="80"/>
                                        <p:tgtEl>
                                          <p:spTgt spid="2971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9714"/>
                                        </p:tgtEl>
                                        <p:attrNameLst>
                                          <p:attrName>style.visibility</p:attrName>
                                        </p:attrNameLst>
                                      </p:cBhvr>
                                      <p:to>
                                        <p:strVal val="visible"/>
                                      </p:to>
                                    </p:set>
                                    <p:anim calcmode="discrete" valueType="clr">
                                      <p:cBhvr override="childStyle">
                                        <p:cTn id="28" dur="80"/>
                                        <p:tgtEl>
                                          <p:spTgt spid="2971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9714"/>
                                        </p:tgtEl>
                                        <p:attrNameLst>
                                          <p:attrName>fillcolor</p:attrName>
                                        </p:attrNameLst>
                                      </p:cBhvr>
                                      <p:tavLst>
                                        <p:tav tm="0">
                                          <p:val>
                                            <p:clrVal>
                                              <a:schemeClr val="accent2"/>
                                            </p:clrVal>
                                          </p:val>
                                        </p:tav>
                                        <p:tav tm="50000">
                                          <p:val>
                                            <p:clrVal>
                                              <a:schemeClr val="hlink"/>
                                            </p:clrVal>
                                          </p:val>
                                        </p:tav>
                                      </p:tavLst>
                                    </p:anim>
                                    <p:set>
                                      <p:cBhvr>
                                        <p:cTn id="30" dur="80"/>
                                        <p:tgtEl>
                                          <p:spTgt spid="297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7" grpId="0"/>
      <p:bldP spid="29713" grpId="0"/>
      <p:bldP spid="297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604963" y="1798638"/>
            <a:ext cx="184731" cy="523220"/>
          </a:xfrm>
          <a:prstGeom prst="rect">
            <a:avLst/>
          </a:prstGeom>
          <a:noFill/>
          <a:ln w="9525">
            <a:noFill/>
            <a:miter lim="800000"/>
            <a:headEnd/>
            <a:tailEnd/>
          </a:ln>
          <a:effectLst/>
        </p:spPr>
        <p:txBody>
          <a:bodyPr wrap="none">
            <a:spAutoFit/>
          </a:bodyPr>
          <a:lstStyle/>
          <a:p>
            <a:endParaRPr lang="en-US" sz="2800" b="1">
              <a:latin typeface="Times New Roman" pitchFamily="18" charset="0"/>
              <a:cs typeface="Times New Roman" pitchFamily="18" charset="0"/>
            </a:endParaRPr>
          </a:p>
        </p:txBody>
      </p:sp>
      <p:sp>
        <p:nvSpPr>
          <p:cNvPr id="14341" name="AutoShape 5"/>
          <p:cNvSpPr>
            <a:spLocks noChangeArrowheads="1"/>
          </p:cNvSpPr>
          <p:nvPr/>
        </p:nvSpPr>
        <p:spPr bwMode="auto">
          <a:xfrm>
            <a:off x="1676400" y="457200"/>
            <a:ext cx="6019800" cy="990600"/>
          </a:xfrm>
          <a:prstGeom prst="flowChartDecision">
            <a:avLst/>
          </a:prstGeom>
          <a:solidFill>
            <a:schemeClr val="bg1"/>
          </a:solidFill>
          <a:ln w="9525">
            <a:solidFill>
              <a:schemeClr val="bg1"/>
            </a:solidFill>
            <a:miter lim="800000"/>
            <a:headEnd/>
            <a:tailEnd/>
          </a:ln>
          <a:effectLst/>
        </p:spPr>
        <p:txBody>
          <a:bodyPr wrap="none" anchor="ctr"/>
          <a:lstStyle/>
          <a:p>
            <a:pPr algn="ctr"/>
            <a:r>
              <a:rPr lang="nl-NL" sz="2800" b="1">
                <a:solidFill>
                  <a:schemeClr val="bg1"/>
                </a:solidFill>
                <a:latin typeface="Times New Roman" pitchFamily="18" charset="0"/>
                <a:cs typeface="Times New Roman" pitchFamily="18" charset="0"/>
                <a:sym typeface="Wingdings" pitchFamily="2" charset="2"/>
              </a:rPr>
              <a:t></a:t>
            </a:r>
            <a:r>
              <a:rPr lang="nl-NL" sz="2800" b="1">
                <a:solidFill>
                  <a:schemeClr val="bg1"/>
                </a:solidFill>
                <a:latin typeface="Times New Roman" pitchFamily="18" charset="0"/>
                <a:cs typeface="Times New Roman" pitchFamily="18" charset="0"/>
              </a:rPr>
              <a:t> </a:t>
            </a:r>
            <a:r>
              <a:rPr lang="nl-NL" sz="2800" b="1">
                <a:solidFill>
                  <a:srgbClr val="3333FF"/>
                </a:solidFill>
                <a:latin typeface="Times New Roman" pitchFamily="18" charset="0"/>
                <a:cs typeface="Times New Roman" pitchFamily="18" charset="0"/>
              </a:rPr>
              <a:t>Hoạt động 3: Luyện đọc lại</a:t>
            </a:r>
            <a:endParaRPr lang="en-US" sz="2800" b="1">
              <a:solidFill>
                <a:srgbClr val="3333FF"/>
              </a:solidFill>
              <a:latin typeface="Times New Roman" pitchFamily="18" charset="0"/>
              <a:cs typeface="Times New Roman" pitchFamily="18" charset="0"/>
            </a:endParaRPr>
          </a:p>
        </p:txBody>
      </p:sp>
      <p:sp>
        <p:nvSpPr>
          <p:cNvPr id="14343" name="Text Box 7"/>
          <p:cNvSpPr txBox="1">
            <a:spLocks noChangeArrowheads="1"/>
          </p:cNvSpPr>
          <p:nvPr/>
        </p:nvSpPr>
        <p:spPr bwMode="auto">
          <a:xfrm>
            <a:off x="990600" y="1371600"/>
            <a:ext cx="7162800" cy="523220"/>
          </a:xfrm>
          <a:prstGeom prst="rect">
            <a:avLst/>
          </a:prstGeom>
          <a:noFill/>
          <a:ln w="9525">
            <a:noFill/>
            <a:miter lim="800000"/>
            <a:headEnd/>
            <a:tailEnd/>
          </a:ln>
          <a:effectLst/>
        </p:spPr>
        <p:txBody>
          <a:bodyPr>
            <a:spAutoFit/>
          </a:bodyPr>
          <a:lstStyle/>
          <a:p>
            <a:r>
              <a:rPr lang="nl-NL" sz="2800" b="1">
                <a:latin typeface="Times New Roman" pitchFamily="18" charset="0"/>
                <a:cs typeface="Times New Roman" pitchFamily="18" charset="0"/>
              </a:rPr>
              <a:t>- Câu chuyện nói lên điều gì?</a:t>
            </a:r>
            <a:r>
              <a:rPr lang="en-US" sz="2800" b="1">
                <a:latin typeface="Times New Roman" pitchFamily="18" charset="0"/>
                <a:cs typeface="Times New Roman" pitchFamily="18" charset="0"/>
              </a:rPr>
              <a:t> </a:t>
            </a:r>
          </a:p>
        </p:txBody>
      </p:sp>
      <p:sp>
        <p:nvSpPr>
          <p:cNvPr id="14350" name="Text Box 14"/>
          <p:cNvSpPr txBox="1">
            <a:spLocks noChangeArrowheads="1"/>
          </p:cNvSpPr>
          <p:nvPr/>
        </p:nvSpPr>
        <p:spPr bwMode="auto">
          <a:xfrm>
            <a:off x="914400" y="1905000"/>
            <a:ext cx="7696200" cy="1815882"/>
          </a:xfrm>
          <a:prstGeom prst="rect">
            <a:avLst/>
          </a:prstGeom>
          <a:noFill/>
          <a:ln w="9525">
            <a:noFill/>
            <a:miter lim="800000"/>
            <a:headEnd/>
            <a:tailEnd/>
          </a:ln>
          <a:effectLst/>
        </p:spPr>
        <p:txBody>
          <a:bodyPr>
            <a:spAutoFit/>
          </a:bodyPr>
          <a:lstStyle/>
          <a:p>
            <a:r>
              <a:rPr lang="nl-NL" sz="2800" b="1">
                <a:latin typeface="Times New Roman" pitchFamily="18" charset="0"/>
                <a:cs typeface="Times New Roman" pitchFamily="18" charset="0"/>
              </a:rPr>
              <a:t>- Câu chuyện nói lên :</a:t>
            </a:r>
            <a:r>
              <a:rPr lang="en-US" sz="2800" b="1">
                <a:latin typeface="Times New Roman" pitchFamily="18" charset="0"/>
                <a:cs typeface="Times New Roman" pitchFamily="18" charset="0"/>
              </a:rPr>
              <a:t> </a:t>
            </a:r>
          </a:p>
          <a:p>
            <a:r>
              <a:rPr lang="nl-NL" sz="2800" b="1">
                <a:latin typeface="Times New Roman" pitchFamily="18" charset="0"/>
                <a:cs typeface="Times New Roman" pitchFamily="18" charset="0"/>
              </a:rPr>
              <a:t> Trần Quốc Toản là một thiếu niên nhỏ tuổi nhưng chí lớn./ Trần Quốc Toản còn nhỏ tuổi nhưng có chí lớn, biết lo cho dân, cho nước./</a:t>
            </a: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14341"/>
                                        </p:tgtEl>
                                      </p:cBhvr>
                                    </p:animEffect>
                                    <p:set>
                                      <p:cBhvr>
                                        <p:cTn id="13" dur="1" fill="hold">
                                          <p:stCondLst>
                                            <p:cond delay="499"/>
                                          </p:stCondLst>
                                        </p:cTn>
                                        <p:tgtEl>
                                          <p:spTgt spid="1434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iterate type="lt">
                                    <p:tmPct val="0"/>
                                  </p:iterate>
                                  <p:childTnLst>
                                    <p:animEffect transition="out" filter="box(in)">
                                      <p:cBhvr>
                                        <p:cTn id="24" dur="500"/>
                                        <p:tgtEl>
                                          <p:spTgt spid="14343"/>
                                        </p:tgtEl>
                                      </p:cBhvr>
                                    </p:animEffect>
                                    <p:set>
                                      <p:cBhvr>
                                        <p:cTn id="25" dur="1" fill="hold">
                                          <p:stCondLst>
                                            <p:cond delay="499"/>
                                          </p:stCondLst>
                                        </p:cTn>
                                        <p:tgtEl>
                                          <p:spTgt spid="1434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4350"/>
                                        </p:tgtEl>
                                        <p:attrNameLst>
                                          <p:attrName>style.visibility</p:attrName>
                                        </p:attrNameLst>
                                      </p:cBhvr>
                                      <p:to>
                                        <p:strVal val="visible"/>
                                      </p:to>
                                    </p:set>
                                    <p:anim calcmode="discrete" valueType="clr">
                                      <p:cBhvr override="childStyle">
                                        <p:cTn id="30" dur="80"/>
                                        <p:tgtEl>
                                          <p:spTgt spid="14350"/>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350"/>
                                        </p:tgtEl>
                                        <p:attrNameLst>
                                          <p:attrName>fillcolor</p:attrName>
                                        </p:attrNameLst>
                                      </p:cBhvr>
                                      <p:tavLst>
                                        <p:tav tm="0">
                                          <p:val>
                                            <p:clrVal>
                                              <a:schemeClr val="accent2"/>
                                            </p:clrVal>
                                          </p:val>
                                        </p:tav>
                                        <p:tav tm="50000">
                                          <p:val>
                                            <p:clrVal>
                                              <a:schemeClr val="hlink"/>
                                            </p:clrVal>
                                          </p:val>
                                        </p:tav>
                                      </p:tavLst>
                                    </p:anim>
                                    <p:set>
                                      <p:cBhvr>
                                        <p:cTn id="32" dur="80"/>
                                        <p:tgtEl>
                                          <p:spTgt spid="143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1" grpId="1" animBg="1"/>
      <p:bldP spid="14343" grpId="0"/>
      <p:bldP spid="14343" grpId="1"/>
      <p:bldP spid="143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khung65"/>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95237" name="WordArt 5"/>
          <p:cNvSpPr>
            <a:spLocks noChangeArrowheads="1" noChangeShapeType="1" noTextEdit="1"/>
          </p:cNvSpPr>
          <p:nvPr/>
        </p:nvSpPr>
        <p:spPr bwMode="auto">
          <a:xfrm>
            <a:off x="1447800" y="2286000"/>
            <a:ext cx="6705600" cy="1066800"/>
          </a:xfrm>
          <a:prstGeom prst="rect">
            <a:avLst/>
          </a:prstGeom>
        </p:spPr>
        <p:txBody>
          <a:bodyPr wrap="none" fromWordArt="1">
            <a:prstTxWarp prst="textPlain">
              <a:avLst>
                <a:gd name="adj" fmla="val 50000"/>
              </a:avLst>
            </a:prstTxWarp>
          </a:bodyPr>
          <a:lstStyle/>
          <a:p>
            <a:pPr algn="ctr">
              <a:defRPr/>
            </a:pPr>
            <a:r>
              <a:rPr lang="en-US" sz="3600" b="1" kern="1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Ôn </a:t>
            </a:r>
            <a:r>
              <a:rPr 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bài cũ</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a:hlinkClick r:id="rId2" action="ppaction://hlinkfile"/>
          </p:cNvPr>
          <p:cNvSpPr>
            <a:spLocks noChangeArrowheads="1"/>
          </p:cNvSpPr>
          <p:nvPr/>
        </p:nvSpPr>
        <p:spPr bwMode="auto">
          <a:xfrm>
            <a:off x="990600" y="1447800"/>
            <a:ext cx="7391400" cy="4678363"/>
          </a:xfrm>
          <a:prstGeom prst="rect">
            <a:avLst/>
          </a:prstGeom>
          <a:noFill/>
          <a:ln w="9525">
            <a:solidFill>
              <a:srgbClr val="FF00FF"/>
            </a:solidFill>
            <a:miter lim="800000"/>
            <a:headEnd/>
            <a:tailEnd/>
          </a:ln>
        </p:spPr>
        <p:txBody>
          <a:bodyPr/>
          <a:lstStyle/>
          <a:p>
            <a:pPr marL="342900" indent="-342900">
              <a:spcBef>
                <a:spcPct val="20000"/>
              </a:spcBef>
              <a:buClr>
                <a:schemeClr val="accent1"/>
              </a:buClr>
              <a:buSzPct val="65000"/>
              <a:buFont typeface="Wingdings" pitchFamily="2" charset="2"/>
              <a:buNone/>
            </a:pPr>
            <a:r>
              <a:rPr lang="en-US" sz="2800" b="1" u="none">
                <a:solidFill>
                  <a:srgbClr val="FF3300"/>
                </a:solidFill>
                <a:latin typeface="Times New Roman" pitchFamily="18" charset="0"/>
              </a:rPr>
              <a:t>Câu 1: Có chuyện gì lạ xảy ra với hai vợ chồng sau nạn lụt ?</a:t>
            </a:r>
          </a:p>
          <a:p>
            <a:pPr marL="342900" indent="-342900">
              <a:spcBef>
                <a:spcPct val="20000"/>
              </a:spcBef>
              <a:buClr>
                <a:schemeClr val="accent1"/>
              </a:buClr>
              <a:buSzPct val="65000"/>
              <a:buFont typeface="Wingdings" pitchFamily="2" charset="2"/>
              <a:buNone/>
            </a:pPr>
            <a:r>
              <a:rPr lang="en-US" sz="2800" b="1" u="none">
                <a:solidFill>
                  <a:srgbClr val="0000FF"/>
                </a:solidFill>
                <a:latin typeface="Times New Roman" pitchFamily="18" charset="0"/>
              </a:rPr>
              <a:t>=&gt; Người vợ sinh ra một quả bầu thấy </a:t>
            </a:r>
            <a:r>
              <a:rPr lang="en-US" sz="2800" b="1" u="none">
                <a:solidFill>
                  <a:srgbClr val="0000FF"/>
                </a:solidFill>
                <a:latin typeface=".VnTime" pitchFamily="34" charset="0"/>
              </a:rPr>
              <a:t>chång </a:t>
            </a:r>
            <a:r>
              <a:rPr lang="en-US" sz="2800" b="1" u="none">
                <a:solidFill>
                  <a:srgbClr val="0000FF"/>
                </a:solidFill>
                <a:latin typeface="Times New Roman" pitchFamily="18" charset="0"/>
              </a:rPr>
              <a:t>buồn bèn đem bầu cất lên giàn bếp. Một lần, hai vợ chồng đi làm nương về, nghe thấy tiếng cười đùa trong bếp, lấy bầu xuống áp tai nghe thì thấy có tiếng lao xao. Người vợ lấy que đốt thành dùi, dùi quả bầu. Từ trong quả bầu những con người bé nhỏ nhảy ra</a:t>
            </a:r>
            <a:r>
              <a:rPr lang="en-US" sz="2800" b="1" u="none">
                <a:solidFill>
                  <a:srgbClr val="FF3300"/>
                </a:solidFill>
                <a:latin typeface="Times New Roman" pitchFamily="18" charset="0"/>
              </a:rPr>
              <a:t>.</a:t>
            </a:r>
            <a:endParaRPr lang="en-US" sz="2800" b="1" u="none"/>
          </a:p>
        </p:txBody>
      </p:sp>
      <p:pic>
        <p:nvPicPr>
          <p:cNvPr id="5123" name="Picture 5" descr="659204qfhni5vgxw"/>
          <p:cNvPicPr>
            <a:picLocks noChangeAspect="1" noChangeArrowheads="1" noCrop="1"/>
          </p:cNvPicPr>
          <p:nvPr/>
        </p:nvPicPr>
        <p:blipFill>
          <a:blip r:embed="rId3"/>
          <a:srcRect/>
          <a:stretch>
            <a:fillRect/>
          </a:stretch>
        </p:blipFill>
        <p:spPr bwMode="auto">
          <a:xfrm>
            <a:off x="0" y="0"/>
            <a:ext cx="1295400" cy="4648200"/>
          </a:xfrm>
          <a:prstGeom prst="rect">
            <a:avLst/>
          </a:prstGeom>
          <a:noFill/>
          <a:ln w="9525">
            <a:noFill/>
            <a:miter lim="800000"/>
            <a:headEnd/>
            <a:tailEnd/>
          </a:ln>
        </p:spPr>
      </p:pic>
      <p:pic>
        <p:nvPicPr>
          <p:cNvPr id="5124" name="Picture 6" descr="597876oto1c630fc"/>
          <p:cNvPicPr>
            <a:picLocks noChangeAspect="1" noChangeArrowheads="1" noCrop="1"/>
          </p:cNvPicPr>
          <p:nvPr/>
        </p:nvPicPr>
        <p:blipFill>
          <a:blip r:embed="rId4"/>
          <a:srcRect/>
          <a:stretch>
            <a:fillRect/>
          </a:stretch>
        </p:blipFill>
        <p:spPr bwMode="auto">
          <a:xfrm>
            <a:off x="8077200" y="1295400"/>
            <a:ext cx="1066800" cy="5562600"/>
          </a:xfrm>
          <a:prstGeom prst="rect">
            <a:avLst/>
          </a:prstGeom>
          <a:noFill/>
          <a:ln w="9525">
            <a:noFill/>
            <a:miter lim="800000"/>
            <a:headEnd/>
            <a:tailEnd/>
          </a:ln>
        </p:spPr>
      </p:pic>
      <p:pic>
        <p:nvPicPr>
          <p:cNvPr id="5125" name="Picture 7" descr="1785687ic4msukw74"/>
          <p:cNvPicPr>
            <a:picLocks noChangeAspect="1" noChangeArrowheads="1" noCrop="1"/>
          </p:cNvPicPr>
          <p:nvPr/>
        </p:nvPicPr>
        <p:blipFill>
          <a:blip r:embed="rId5"/>
          <a:srcRect/>
          <a:stretch>
            <a:fillRect/>
          </a:stretch>
        </p:blipFill>
        <p:spPr bwMode="auto">
          <a:xfrm>
            <a:off x="0" y="6153150"/>
            <a:ext cx="914400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764">
                                            <p:txEl>
                                              <p:pRg st="1" end="1"/>
                                            </p:txEl>
                                          </p:spTgt>
                                        </p:tgtEl>
                                        <p:attrNameLst>
                                          <p:attrName>style.visibility</p:attrName>
                                        </p:attrNameLst>
                                      </p:cBhvr>
                                      <p:to>
                                        <p:strVal val="visible"/>
                                      </p:to>
                                    </p:set>
                                    <p:animEffect transition="in" filter="blinds(horizontal)">
                                      <p:cBhvr>
                                        <p:cTn id="7" dur="500"/>
                                        <p:tgtEl>
                                          <p:spTgt spid="1177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990600" y="2209800"/>
            <a:ext cx="7696200" cy="2667000"/>
          </a:xfrm>
          <a:prstGeom prst="rect">
            <a:avLst/>
          </a:prstGeom>
          <a:noFill/>
          <a:ln w="9525">
            <a:solidFill>
              <a:srgbClr val="FF00FF"/>
            </a:solidFill>
            <a:miter lim="800000"/>
            <a:headEnd/>
            <a:tailEnd/>
          </a:ln>
        </p:spPr>
        <p:txBody>
          <a:bodyPr/>
          <a:lstStyle/>
          <a:p>
            <a:pPr marL="342900" indent="-342900">
              <a:spcBef>
                <a:spcPct val="20000"/>
              </a:spcBef>
              <a:buClr>
                <a:schemeClr val="accent1"/>
              </a:buClr>
              <a:buSzPct val="65000"/>
              <a:buFont typeface="Wingdings" pitchFamily="2" charset="2"/>
              <a:buNone/>
            </a:pPr>
            <a:r>
              <a:rPr lang="en-US" sz="3600" b="1" u="none">
                <a:solidFill>
                  <a:srgbClr val="FF3300"/>
                </a:solidFill>
                <a:latin typeface="Times New Roman" pitchFamily="18" charset="0"/>
              </a:rPr>
              <a:t>Câu 2: Những con người đó là tổ tiên những dân tộc nào ?</a:t>
            </a:r>
          </a:p>
          <a:p>
            <a:pPr marL="342900" indent="-342900">
              <a:spcBef>
                <a:spcPct val="20000"/>
              </a:spcBef>
              <a:buClr>
                <a:schemeClr val="accent1"/>
              </a:buClr>
              <a:buSzPct val="65000"/>
              <a:buFont typeface="Wingdings" pitchFamily="2" charset="2"/>
              <a:buNone/>
            </a:pPr>
            <a:r>
              <a:rPr lang="en-US" sz="3600" b="1" u="none">
                <a:solidFill>
                  <a:srgbClr val="0000FF"/>
                </a:solidFill>
                <a:latin typeface="Times New Roman" pitchFamily="18" charset="0"/>
              </a:rPr>
              <a:t>=&gt; Khơ- mú, Thái, Mường, Dao, Hmông, Ê- đê, Ba na, Kinh,…</a:t>
            </a:r>
            <a:endParaRPr lang="en-US" sz="3600" b="1" u="none"/>
          </a:p>
        </p:txBody>
      </p:sp>
      <p:pic>
        <p:nvPicPr>
          <p:cNvPr id="45059" name="Picture 5" descr="659204qfhni5vgxw"/>
          <p:cNvPicPr>
            <a:picLocks noChangeAspect="1" noChangeArrowheads="1" noCrop="1"/>
          </p:cNvPicPr>
          <p:nvPr/>
        </p:nvPicPr>
        <p:blipFill>
          <a:blip r:embed="rId2"/>
          <a:srcRect/>
          <a:stretch>
            <a:fillRect/>
          </a:stretch>
        </p:blipFill>
        <p:spPr bwMode="auto">
          <a:xfrm>
            <a:off x="0" y="0"/>
            <a:ext cx="1295400" cy="4648200"/>
          </a:xfrm>
          <a:prstGeom prst="rect">
            <a:avLst/>
          </a:prstGeom>
          <a:noFill/>
          <a:ln w="9525">
            <a:noFill/>
            <a:miter lim="800000"/>
            <a:headEnd/>
            <a:tailEnd/>
          </a:ln>
        </p:spPr>
      </p:pic>
      <p:pic>
        <p:nvPicPr>
          <p:cNvPr id="45060" name="Picture 6" descr="597876oto1c630fc"/>
          <p:cNvPicPr>
            <a:picLocks noChangeAspect="1" noChangeArrowheads="1" noCrop="1"/>
          </p:cNvPicPr>
          <p:nvPr/>
        </p:nvPicPr>
        <p:blipFill>
          <a:blip r:embed="rId3"/>
          <a:srcRect/>
          <a:stretch>
            <a:fillRect/>
          </a:stretch>
        </p:blipFill>
        <p:spPr bwMode="auto">
          <a:xfrm>
            <a:off x="8077200" y="1295400"/>
            <a:ext cx="1066800" cy="5562600"/>
          </a:xfrm>
          <a:prstGeom prst="rect">
            <a:avLst/>
          </a:prstGeom>
          <a:noFill/>
          <a:ln w="9525">
            <a:noFill/>
            <a:miter lim="800000"/>
            <a:headEnd/>
            <a:tailEnd/>
          </a:ln>
        </p:spPr>
      </p:pic>
      <p:pic>
        <p:nvPicPr>
          <p:cNvPr id="45061" name="Picture 7" descr="1785687ic4msukw74"/>
          <p:cNvPicPr>
            <a:picLocks noChangeAspect="1" noChangeArrowheads="1" noCrop="1"/>
          </p:cNvPicPr>
          <p:nvPr/>
        </p:nvPicPr>
        <p:blipFill>
          <a:blip r:embed="rId4"/>
          <a:srcRect/>
          <a:stretch>
            <a:fillRect/>
          </a:stretch>
        </p:blipFill>
        <p:spPr bwMode="auto">
          <a:xfrm>
            <a:off x="0" y="6153150"/>
            <a:ext cx="914400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764">
                                            <p:txEl>
                                              <p:pRg st="1" end="1"/>
                                            </p:txEl>
                                          </p:spTgt>
                                        </p:tgtEl>
                                        <p:attrNameLst>
                                          <p:attrName>style.visibility</p:attrName>
                                        </p:attrNameLst>
                                      </p:cBhvr>
                                      <p:to>
                                        <p:strVal val="visible"/>
                                      </p:to>
                                    </p:set>
                                    <p:animEffect transition="in" filter="blinds(horizontal)">
                                      <p:cBhvr>
                                        <p:cTn id="7" dur="500"/>
                                        <p:tgtEl>
                                          <p:spTgt spid="1177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LGG_2002"/>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94214" name="WordArt 6"/>
          <p:cNvSpPr>
            <a:spLocks noChangeArrowheads="1" noChangeShapeType="1" noTextEdit="1"/>
          </p:cNvSpPr>
          <p:nvPr/>
        </p:nvSpPr>
        <p:spPr bwMode="auto">
          <a:xfrm>
            <a:off x="304800" y="1905000"/>
            <a:ext cx="5257800" cy="1143000"/>
          </a:xfrm>
          <a:prstGeom prst="rect">
            <a:avLst/>
          </a:prstGeom>
        </p:spPr>
        <p:txBody>
          <a:bodyPr wrap="none" fromWordArt="1">
            <a:prstTxWarp prst="textWave1">
              <a:avLst>
                <a:gd name="adj1" fmla="val 13005"/>
                <a:gd name="adj2" fmla="val 0"/>
              </a:avLst>
            </a:prstTxWarp>
          </a:bodyPr>
          <a:lstStyle/>
          <a:p>
            <a:pPr algn="ctr">
              <a:defRPr/>
            </a:pPr>
            <a:r>
              <a:rPr lang="en-US"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Bài mới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Text Box 6"/>
          <p:cNvSpPr txBox="1">
            <a:spLocks noChangeArrowheads="1"/>
          </p:cNvSpPr>
          <p:nvPr/>
        </p:nvSpPr>
        <p:spPr bwMode="auto">
          <a:xfrm>
            <a:off x="3276600" y="228600"/>
            <a:ext cx="1662113" cy="579438"/>
          </a:xfrm>
          <a:prstGeom prst="rect">
            <a:avLst/>
          </a:prstGeom>
          <a:noFill/>
          <a:ln w="9525">
            <a:noFill/>
            <a:miter lim="800000"/>
            <a:headEnd/>
            <a:tailEnd/>
          </a:ln>
        </p:spPr>
        <p:txBody>
          <a:bodyPr wrap="none">
            <a:spAutoFit/>
          </a:bodyPr>
          <a:lstStyle/>
          <a:p>
            <a:pPr eaLnBrk="0" hangingPunct="0"/>
            <a:r>
              <a:rPr lang="en-US" sz="3200" b="1" i="1" u="none">
                <a:latin typeface="Times New Roman" pitchFamily="18" charset="0"/>
              </a:rPr>
              <a:t>Tập đọc:</a:t>
            </a:r>
          </a:p>
        </p:txBody>
      </p:sp>
      <p:pic>
        <p:nvPicPr>
          <p:cNvPr id="7177" name="Picture 9" descr="qqqqqqqqqqqqqqqqq"/>
          <p:cNvPicPr>
            <a:picLocks noChangeAspect="1" noChangeArrowheads="1"/>
          </p:cNvPicPr>
          <p:nvPr/>
        </p:nvPicPr>
        <p:blipFill>
          <a:blip r:embed="rId3"/>
          <a:srcRect/>
          <a:stretch>
            <a:fillRect/>
          </a:stretch>
        </p:blipFill>
        <p:spPr bwMode="auto">
          <a:xfrm>
            <a:off x="0" y="2057400"/>
            <a:ext cx="9144000" cy="4800600"/>
          </a:xfrm>
          <a:prstGeom prst="rect">
            <a:avLst/>
          </a:prstGeom>
          <a:noFill/>
        </p:spPr>
      </p:pic>
      <p:sp>
        <p:nvSpPr>
          <p:cNvPr id="5" name="Text Box 4"/>
          <p:cNvSpPr txBox="1">
            <a:spLocks noChangeArrowheads="1"/>
          </p:cNvSpPr>
          <p:nvPr/>
        </p:nvSpPr>
        <p:spPr bwMode="auto">
          <a:xfrm>
            <a:off x="2133600" y="838200"/>
            <a:ext cx="4237038" cy="762000"/>
          </a:xfrm>
          <a:prstGeom prst="rect">
            <a:avLst/>
          </a:prstGeom>
          <a:noFill/>
          <a:ln w="9525">
            <a:noFill/>
            <a:miter lim="800000"/>
            <a:headEnd/>
            <a:tailEnd/>
          </a:ln>
        </p:spPr>
        <p:txBody>
          <a:bodyPr wrap="none">
            <a:spAutoFit/>
          </a:bodyPr>
          <a:lstStyle/>
          <a:p>
            <a:pPr eaLnBrk="0" hangingPunct="0"/>
            <a:r>
              <a:rPr lang="en-US" sz="4400" b="1" u="none">
                <a:solidFill>
                  <a:srgbClr val="0000FF"/>
                </a:solidFill>
                <a:latin typeface="Times New Roman" pitchFamily="18" charset="0"/>
              </a:rPr>
              <a:t>Bóp nát quả cam</a:t>
            </a:r>
          </a:p>
        </p:txBody>
      </p:sp>
      <p:sp>
        <p:nvSpPr>
          <p:cNvPr id="6" name="Text Box 13"/>
          <p:cNvSpPr txBox="1">
            <a:spLocks noChangeArrowheads="1"/>
          </p:cNvSpPr>
          <p:nvPr/>
        </p:nvSpPr>
        <p:spPr bwMode="auto">
          <a:xfrm>
            <a:off x="4114800" y="1447800"/>
            <a:ext cx="4343400" cy="579438"/>
          </a:xfrm>
          <a:prstGeom prst="rect">
            <a:avLst/>
          </a:prstGeom>
          <a:noFill/>
          <a:ln w="9525">
            <a:noFill/>
            <a:miter lim="800000"/>
            <a:headEnd/>
            <a:tailEnd/>
          </a:ln>
        </p:spPr>
        <p:txBody>
          <a:bodyPr>
            <a:spAutoFit/>
          </a:bodyPr>
          <a:lstStyle/>
          <a:p>
            <a:r>
              <a:rPr lang="en-US" sz="3200" i="1" u="none">
                <a:latin typeface="Times New Roman" pitchFamily="18" charset="0"/>
              </a:rPr>
              <a:t>    </a:t>
            </a:r>
            <a:r>
              <a:rPr lang="en-US" sz="2800" i="1" u="none">
                <a:latin typeface="Times New Roman" pitchFamily="18" charset="0"/>
              </a:rPr>
              <a:t>Theo Nguyễn Huy Tưởng</a:t>
            </a:r>
            <a:endParaRPr lang="en-US" sz="2800">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checkerboard(across)">
                                      <p:cBhvr>
                                        <p:cTn id="7" dur="5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6" name="WordArt 6"/>
          <p:cNvSpPr>
            <a:spLocks noChangeArrowheads="1" noChangeShapeType="1" noTextEdit="1"/>
          </p:cNvSpPr>
          <p:nvPr/>
        </p:nvSpPr>
        <p:spPr bwMode="auto">
          <a:xfrm>
            <a:off x="1295400" y="533400"/>
            <a:ext cx="6781800" cy="1828800"/>
          </a:xfrm>
          <a:prstGeom prst="rect">
            <a:avLst/>
          </a:prstGeom>
        </p:spPr>
        <p:txBody>
          <a:bodyPr wrap="none" fromWordArt="1">
            <a:prstTxWarp prst="textSlantUp">
              <a:avLst>
                <a:gd name="adj" fmla="val 32056"/>
              </a:avLst>
            </a:prstTxWarp>
          </a:bodyPr>
          <a:lstStyle/>
          <a:p>
            <a:pPr algn="ctr">
              <a:defRPr/>
            </a:pP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THEO DÕI CÔ ĐỌC BÀI</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additive="base">
                                        <p:cTn id="7" dur="500" fill="hold"/>
                                        <p:tgtEl>
                                          <p:spTgt spid="168966"/>
                                        </p:tgtEl>
                                        <p:attrNameLst>
                                          <p:attrName>ppt_x</p:attrName>
                                        </p:attrNameLst>
                                      </p:cBhvr>
                                      <p:tavLst>
                                        <p:tav tm="0">
                                          <p:val>
                                            <p:strVal val="#ppt_x"/>
                                          </p:val>
                                        </p:tav>
                                        <p:tav tm="100000">
                                          <p:val>
                                            <p:strVal val="#ppt_x"/>
                                          </p:val>
                                        </p:tav>
                                      </p:tavLst>
                                    </p:anim>
                                    <p:anim calcmode="lin" valueType="num">
                                      <p:cBhvr additive="base">
                                        <p:cTn id="8" dur="500" fill="hold"/>
                                        <p:tgtEl>
                                          <p:spTgt spid="168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914400" y="391516"/>
            <a:ext cx="2667000" cy="609600"/>
          </a:xfrm>
          <a:noFill/>
        </p:spPr>
        <p:txBody>
          <a:bodyPr anchor="ctr"/>
          <a:lstStyle/>
          <a:p>
            <a:pPr eaLnBrk="1" hangingPunct="1"/>
            <a:r>
              <a:rPr lang="en-US" sz="2800" b="1" u="sng" smtClean="0">
                <a:latin typeface="Times New Roman" pitchFamily="18" charset="0"/>
              </a:rPr>
              <a:t>LƯU Ý</a:t>
            </a:r>
          </a:p>
        </p:txBody>
      </p:sp>
      <p:sp>
        <p:nvSpPr>
          <p:cNvPr id="9219" name="Rectangle 5"/>
          <p:cNvSpPr>
            <a:spLocks noChangeArrowheads="1"/>
          </p:cNvSpPr>
          <p:nvPr/>
        </p:nvSpPr>
        <p:spPr bwMode="auto">
          <a:xfrm>
            <a:off x="762000" y="848716"/>
            <a:ext cx="7772400" cy="1371600"/>
          </a:xfrm>
          <a:prstGeom prst="rect">
            <a:avLst/>
          </a:prstGeom>
          <a:noFill/>
          <a:ln w="9525">
            <a:solidFill>
              <a:schemeClr val="bg1"/>
            </a:solidFill>
            <a:miter lim="800000"/>
            <a:headEnd/>
            <a:tailEnd/>
          </a:ln>
        </p:spPr>
        <p:txBody>
          <a:bodyPr/>
          <a:lstStyle/>
          <a:p>
            <a:pPr marL="342900" indent="-342900">
              <a:spcBef>
                <a:spcPct val="20000"/>
              </a:spcBef>
              <a:buClr>
                <a:schemeClr val="accent1"/>
              </a:buClr>
              <a:buSzPct val="65000"/>
              <a:buFont typeface="Wingdings" pitchFamily="2" charset="2"/>
              <a:buNone/>
            </a:pPr>
            <a:r>
              <a:rPr lang="en-US" sz="4300" b="1" u="none">
                <a:solidFill>
                  <a:srgbClr val="0000FF"/>
                </a:solidFill>
                <a:latin typeface="Times New Roman" pitchFamily="18" charset="0"/>
              </a:rPr>
              <a:t>* - </a:t>
            </a:r>
            <a:r>
              <a:rPr lang="en-US" sz="2800" b="1" u="none">
                <a:solidFill>
                  <a:srgbClr val="0000FF"/>
                </a:solidFill>
                <a:latin typeface="Times New Roman" pitchFamily="18" charset="0"/>
              </a:rPr>
              <a:t>Lời người dẫn chuyện đọc với giọng nhanh, hồi hộp</a:t>
            </a:r>
            <a:r>
              <a:rPr lang="en-US" sz="4300" b="1" u="none">
                <a:solidFill>
                  <a:srgbClr val="0000FF"/>
                </a:solidFill>
                <a:latin typeface="Times New Roman" pitchFamily="18" charset="0"/>
              </a:rPr>
              <a:t>.</a:t>
            </a:r>
          </a:p>
          <a:p>
            <a:pPr marL="342900" indent="-342900">
              <a:spcBef>
                <a:spcPct val="20000"/>
              </a:spcBef>
              <a:buClr>
                <a:schemeClr val="accent1"/>
              </a:buClr>
              <a:buSzPct val="65000"/>
              <a:buFont typeface="Wingdings" pitchFamily="2" charset="2"/>
              <a:buNone/>
            </a:pPr>
            <a:r>
              <a:rPr lang="en-US" sz="2800" b="1" u="none">
                <a:solidFill>
                  <a:srgbClr val="0000FF"/>
                </a:solidFill>
                <a:latin typeface="Times New Roman" pitchFamily="18" charset="0"/>
              </a:rPr>
              <a:t>- Lời Trần Quốc Toản giọng giận dữ khi nói với lính gác cản đường, khi thì dõng dạc tâu với Vua.</a:t>
            </a:r>
          </a:p>
          <a:p>
            <a:pPr marL="342900" indent="-342900">
              <a:spcBef>
                <a:spcPct val="20000"/>
              </a:spcBef>
              <a:buClr>
                <a:schemeClr val="accent1"/>
              </a:buClr>
              <a:buSzPct val="65000"/>
              <a:buFont typeface="Wingdings" pitchFamily="2" charset="2"/>
              <a:buNone/>
            </a:pPr>
            <a:r>
              <a:rPr lang="en-US" sz="2800" b="1" u="none">
                <a:solidFill>
                  <a:srgbClr val="0000FF"/>
                </a:solidFill>
                <a:latin typeface="Times New Roman" pitchFamily="18" charset="0"/>
              </a:rPr>
              <a:t>- Lời Vua giọng khoan thai, ôn tồn.</a:t>
            </a:r>
          </a:p>
        </p:txBody>
      </p:sp>
      <p:pic>
        <p:nvPicPr>
          <p:cNvPr id="9220" name="Picture 7" descr="671691"/>
          <p:cNvPicPr>
            <a:picLocks noChangeAspect="1" noChangeArrowheads="1" noCrop="1"/>
          </p:cNvPicPr>
          <p:nvPr/>
        </p:nvPicPr>
        <p:blipFill>
          <a:blip r:embed="rId3"/>
          <a:srcRect/>
          <a:stretch>
            <a:fillRect/>
          </a:stretch>
        </p:blipFill>
        <p:spPr bwMode="auto">
          <a:xfrm>
            <a:off x="0" y="2971800"/>
            <a:ext cx="1219200" cy="3886200"/>
          </a:xfrm>
          <a:prstGeom prst="rect">
            <a:avLst/>
          </a:prstGeom>
          <a:noFill/>
          <a:ln w="9525">
            <a:noFill/>
            <a:miter lim="800000"/>
            <a:headEnd/>
            <a:tailEnd/>
          </a:ln>
        </p:spPr>
      </p:pic>
      <p:pic>
        <p:nvPicPr>
          <p:cNvPr id="9221" name="Picture 8" descr="697124lyvlntaq14"/>
          <p:cNvPicPr>
            <a:picLocks noChangeAspect="1" noChangeArrowheads="1" noCrop="1"/>
          </p:cNvPicPr>
          <p:nvPr/>
        </p:nvPicPr>
        <p:blipFill>
          <a:blip r:embed="rId4"/>
          <a:srcRect/>
          <a:stretch>
            <a:fillRect/>
          </a:stretch>
        </p:blipFill>
        <p:spPr bwMode="auto">
          <a:xfrm>
            <a:off x="8382000" y="0"/>
            <a:ext cx="762000" cy="4800600"/>
          </a:xfrm>
          <a:prstGeom prst="rect">
            <a:avLst/>
          </a:prstGeom>
          <a:noFill/>
          <a:ln w="9525">
            <a:noFill/>
            <a:miter lim="800000"/>
            <a:headEnd/>
            <a:tailEnd/>
          </a:ln>
        </p:spPr>
      </p:pic>
      <p:pic>
        <p:nvPicPr>
          <p:cNvPr id="9222" name="Picture 9" descr="1785687ic4msukw74"/>
          <p:cNvPicPr>
            <a:picLocks noChangeAspect="1" noChangeArrowheads="1" noCrop="1"/>
          </p:cNvPicPr>
          <p:nvPr/>
        </p:nvPicPr>
        <p:blipFill>
          <a:blip r:embed="rId5"/>
          <a:srcRect/>
          <a:stretch>
            <a:fillRect/>
          </a:stretch>
        </p:blipFill>
        <p:spPr bwMode="auto">
          <a:xfrm>
            <a:off x="1447800" y="6153150"/>
            <a:ext cx="7086600" cy="704850"/>
          </a:xfrm>
          <a:prstGeom prst="rect">
            <a:avLst/>
          </a:prstGeom>
          <a:noFill/>
          <a:ln w="9525">
            <a:noFill/>
            <a:miter lim="800000"/>
            <a:headEnd/>
            <a:tailEnd/>
          </a:ln>
        </p:spPr>
      </p:pic>
      <p:sp>
        <p:nvSpPr>
          <p:cNvPr id="119818" name="Text Box 10"/>
          <p:cNvSpPr txBox="1">
            <a:spLocks noChangeArrowheads="1"/>
          </p:cNvSpPr>
          <p:nvPr/>
        </p:nvSpPr>
        <p:spPr bwMode="auto">
          <a:xfrm>
            <a:off x="990600" y="6096000"/>
            <a:ext cx="7391400" cy="588963"/>
          </a:xfrm>
          <a:prstGeom prst="rect">
            <a:avLst/>
          </a:prstGeom>
          <a:solidFill>
            <a:srgbClr val="CCFF33"/>
          </a:solidFill>
          <a:ln w="9525">
            <a:solidFill>
              <a:srgbClr val="CCFF33"/>
            </a:solidFill>
            <a:miter lim="800000"/>
            <a:headEnd/>
            <a:tailEnd/>
          </a:ln>
        </p:spPr>
        <p:txBody>
          <a:bodyPr>
            <a:spAutoFit/>
          </a:bodyPr>
          <a:lstStyle/>
          <a:p>
            <a:pPr algn="ctr"/>
            <a:r>
              <a:rPr lang="en-US" sz="3200" b="1" i="1" u="none">
                <a:solidFill>
                  <a:srgbClr val="0000FF"/>
                </a:solidFill>
                <a:latin typeface="Times New Roman" pitchFamily="18" charset="0"/>
              </a:rPr>
              <a:t>Đọc nối tiếp câu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9818"/>
                                        </p:tgtEl>
                                        <p:attrNameLst>
                                          <p:attrName>style.visibility</p:attrName>
                                        </p:attrNameLst>
                                      </p:cBhvr>
                                      <p:to>
                                        <p:strVal val="visible"/>
                                      </p:to>
                                    </p:set>
                                    <p:animEffect transition="in" filter="diamond(in)">
                                      <p:cBhvr>
                                        <p:cTn id="7" dur="20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990600" y="445440"/>
            <a:ext cx="7435850" cy="823913"/>
          </a:xfrm>
          <a:prstGeom prst="rect">
            <a:avLst/>
          </a:prstGeom>
          <a:noFill/>
          <a:ln w="9525">
            <a:noFill/>
            <a:miter lim="800000"/>
            <a:headEnd/>
            <a:tailEnd/>
          </a:ln>
        </p:spPr>
        <p:txBody>
          <a:bodyPr wrap="none">
            <a:spAutoFit/>
          </a:bodyPr>
          <a:lstStyle/>
          <a:p>
            <a:r>
              <a:rPr lang="en-US" sz="4800" b="1">
                <a:solidFill>
                  <a:srgbClr val="0000FF"/>
                </a:solidFill>
                <a:latin typeface="Times New Roman" pitchFamily="18" charset="0"/>
              </a:rPr>
              <a:t>Luyện đọc</a:t>
            </a:r>
            <a:r>
              <a:rPr lang="en-US" sz="4800" u="none">
                <a:solidFill>
                  <a:srgbClr val="0000FF"/>
                </a:solidFill>
                <a:latin typeface="Times New Roman" pitchFamily="18" charset="0"/>
              </a:rPr>
              <a:t>                 </a:t>
            </a:r>
            <a:r>
              <a:rPr lang="en-US" sz="4800" b="1">
                <a:solidFill>
                  <a:srgbClr val="0000FF"/>
                </a:solidFill>
                <a:latin typeface="Times New Roman" pitchFamily="18" charset="0"/>
              </a:rPr>
              <a:t>Từ ngữ</a:t>
            </a:r>
          </a:p>
        </p:txBody>
      </p:sp>
      <p:cxnSp>
        <p:nvCxnSpPr>
          <p:cNvPr id="10243" name="Straight Connector 13"/>
          <p:cNvCxnSpPr>
            <a:cxnSpLocks noChangeShapeType="1"/>
          </p:cNvCxnSpPr>
          <p:nvPr/>
        </p:nvCxnSpPr>
        <p:spPr bwMode="auto">
          <a:xfrm rot="5400000">
            <a:off x="3924300" y="2617140"/>
            <a:ext cx="3733800" cy="0"/>
          </a:xfrm>
          <a:prstGeom prst="line">
            <a:avLst/>
          </a:prstGeom>
          <a:noFill/>
          <a:ln w="9525" algn="ctr">
            <a:solidFill>
              <a:srgbClr val="FF3300"/>
            </a:solidFill>
            <a:round/>
            <a:headEnd/>
            <a:tailEnd/>
          </a:ln>
        </p:spPr>
      </p:cxnSp>
      <p:sp>
        <p:nvSpPr>
          <p:cNvPr id="149510" name="Text Box 6"/>
          <p:cNvSpPr txBox="1">
            <a:spLocks noChangeArrowheads="1"/>
          </p:cNvSpPr>
          <p:nvPr/>
        </p:nvSpPr>
        <p:spPr bwMode="auto">
          <a:xfrm>
            <a:off x="1295400" y="1359840"/>
            <a:ext cx="3886200" cy="2530475"/>
          </a:xfrm>
          <a:prstGeom prst="rect">
            <a:avLst/>
          </a:prstGeom>
          <a:noFill/>
          <a:ln w="9525">
            <a:noFill/>
            <a:miter lim="800000"/>
            <a:headEnd/>
            <a:tailEnd/>
          </a:ln>
        </p:spPr>
        <p:txBody>
          <a:bodyPr>
            <a:spAutoFit/>
          </a:bodyPr>
          <a:lstStyle/>
          <a:p>
            <a:r>
              <a:rPr lang="en-US" sz="4000" u="none">
                <a:solidFill>
                  <a:srgbClr val="FF3300"/>
                </a:solidFill>
                <a:latin typeface="Times New Roman" pitchFamily="18" charset="0"/>
              </a:rPr>
              <a:t>Nước ta</a:t>
            </a:r>
          </a:p>
          <a:p>
            <a:r>
              <a:rPr lang="en-US" sz="4000" u="none">
                <a:solidFill>
                  <a:srgbClr val="FF3300"/>
                </a:solidFill>
                <a:latin typeface="Times New Roman" pitchFamily="18" charset="0"/>
              </a:rPr>
              <a:t>Ngang ngược</a:t>
            </a:r>
          </a:p>
          <a:p>
            <a:r>
              <a:rPr lang="en-US" sz="4000" u="none">
                <a:solidFill>
                  <a:srgbClr val="FF3300"/>
                </a:solidFill>
                <a:latin typeface="Times New Roman" pitchFamily="18" charset="0"/>
              </a:rPr>
              <a:t>Thuyền rồng</a:t>
            </a:r>
          </a:p>
          <a:p>
            <a:r>
              <a:rPr lang="en-US" sz="4000" u="none">
                <a:solidFill>
                  <a:srgbClr val="FF3300"/>
                </a:solidFill>
                <a:latin typeface="Times New Roman" pitchFamily="18" charset="0"/>
              </a:rPr>
              <a:t>Lăm le</a:t>
            </a:r>
          </a:p>
        </p:txBody>
      </p:sp>
      <p:pic>
        <p:nvPicPr>
          <p:cNvPr id="10245" name="Picture 9" descr="671691"/>
          <p:cNvPicPr>
            <a:picLocks noChangeAspect="1" noChangeArrowheads="1" noCrop="1"/>
          </p:cNvPicPr>
          <p:nvPr/>
        </p:nvPicPr>
        <p:blipFill>
          <a:blip r:embed="rId2"/>
          <a:srcRect/>
          <a:stretch>
            <a:fillRect/>
          </a:stretch>
        </p:blipFill>
        <p:spPr bwMode="auto">
          <a:xfrm>
            <a:off x="-304800" y="2667000"/>
            <a:ext cx="1219200" cy="4191000"/>
          </a:xfrm>
          <a:prstGeom prst="rect">
            <a:avLst/>
          </a:prstGeom>
          <a:noFill/>
          <a:ln w="9525">
            <a:noFill/>
            <a:miter lim="800000"/>
            <a:headEnd/>
            <a:tailEnd/>
          </a:ln>
        </p:spPr>
      </p:pic>
      <p:pic>
        <p:nvPicPr>
          <p:cNvPr id="10246" name="Picture 10" descr="1785687ic4msukw74"/>
          <p:cNvPicPr>
            <a:picLocks noChangeAspect="1" noChangeArrowheads="1" noCrop="1"/>
          </p:cNvPicPr>
          <p:nvPr/>
        </p:nvPicPr>
        <p:blipFill>
          <a:blip r:embed="rId3"/>
          <a:srcRect/>
          <a:stretch>
            <a:fillRect/>
          </a:stretch>
        </p:blipFill>
        <p:spPr bwMode="auto">
          <a:xfrm>
            <a:off x="685800" y="6153150"/>
            <a:ext cx="8077200" cy="704850"/>
          </a:xfrm>
          <a:prstGeom prst="rect">
            <a:avLst/>
          </a:prstGeom>
          <a:noFill/>
          <a:ln w="9525">
            <a:noFill/>
            <a:miter lim="800000"/>
            <a:headEnd/>
            <a:tailEnd/>
          </a:ln>
        </p:spPr>
      </p:pic>
      <p:pic>
        <p:nvPicPr>
          <p:cNvPr id="10247" name="Picture 11" descr="979084a5ntsqaagf"/>
          <p:cNvPicPr>
            <a:picLocks noChangeAspect="1" noChangeArrowheads="1" noCrop="1"/>
          </p:cNvPicPr>
          <p:nvPr/>
        </p:nvPicPr>
        <p:blipFill>
          <a:blip r:embed="rId4"/>
          <a:srcRect/>
          <a:stretch>
            <a:fillRect/>
          </a:stretch>
        </p:blipFill>
        <p:spPr bwMode="auto">
          <a:xfrm>
            <a:off x="8534400" y="0"/>
            <a:ext cx="609600" cy="4191000"/>
          </a:xfrm>
          <a:prstGeom prst="rect">
            <a:avLst/>
          </a:prstGeom>
          <a:noFill/>
          <a:ln w="9525">
            <a:noFill/>
            <a:miter lim="800000"/>
            <a:headEnd/>
            <a:tailEnd/>
          </a:ln>
        </p:spPr>
      </p:pic>
      <p:sp>
        <p:nvSpPr>
          <p:cNvPr id="149522" name="Text Box 18"/>
          <p:cNvSpPr txBox="1">
            <a:spLocks noChangeArrowheads="1"/>
          </p:cNvSpPr>
          <p:nvPr/>
        </p:nvSpPr>
        <p:spPr bwMode="auto">
          <a:xfrm>
            <a:off x="1219200" y="5943600"/>
            <a:ext cx="7010400" cy="790575"/>
          </a:xfrm>
          <a:prstGeom prst="rect">
            <a:avLst/>
          </a:prstGeom>
          <a:gradFill rotWithShape="1">
            <a:gsLst>
              <a:gs pos="0">
                <a:srgbClr val="008000"/>
              </a:gs>
              <a:gs pos="50000">
                <a:schemeClr val="bg1"/>
              </a:gs>
              <a:gs pos="100000">
                <a:srgbClr val="008000"/>
              </a:gs>
            </a:gsLst>
            <a:lin ang="2700000" scaled="1"/>
          </a:gradFill>
          <a:ln w="28575">
            <a:solidFill>
              <a:schemeClr val="bg1"/>
            </a:solidFill>
            <a:miter lim="800000"/>
            <a:headEnd type="none" w="sm" len="sm"/>
            <a:tailEnd type="none" w="sm" len="sm"/>
          </a:ln>
          <a:effectLst/>
        </p:spPr>
        <p:txBody>
          <a:bodyPr>
            <a:spAutoFit/>
          </a:bodyPr>
          <a:lstStyle/>
          <a:p>
            <a:pPr>
              <a:defRPr/>
            </a:pPr>
            <a:r>
              <a:rPr lang="en-US" sz="4400" b="1" i="1" u="none">
                <a:latin typeface="Times New Roman" pitchFamily="18" charset="0"/>
              </a:rPr>
              <a:t>Luyện đọc nối tiếp câu lần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diamond(in)">
                                      <p:cBhvr>
                                        <p:cTn id="7" dur="2000"/>
                                        <p:tgtEl>
                                          <p:spTgt spid="1495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9522">
                                            <p:txEl>
                                              <p:pRg st="0" end="0"/>
                                            </p:txEl>
                                          </p:spTgt>
                                        </p:tgtEl>
                                        <p:attrNameLst>
                                          <p:attrName>style.visibility</p:attrName>
                                        </p:attrNameLst>
                                      </p:cBhvr>
                                      <p:to>
                                        <p:strVal val="visible"/>
                                      </p:to>
                                    </p:set>
                                    <p:animEffect transition="in" filter="checkerboard(across)">
                                      <p:cBhvr>
                                        <p:cTn id="12" dur="500"/>
                                        <p:tgtEl>
                                          <p:spTgt spid="149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quot;/&gt;&lt;property id=&quot;20307&quot; value=&quot;268&quot;/&gt;&lt;/object&gt;&lt;object type=&quot;3&quot; unique_id=&quot;10007&quot;&gt;&lt;property id=&quot;20148&quot; value=&quot;5&quot;/&gt;&lt;property id=&quot;20300&quot; value=&quot;Slide 3&quot;/&gt;&lt;property id=&quot;20307&quot; value=&quot;269&quot;/&gt;&lt;/object&gt;&lt;object type=&quot;3&quot; unique_id=&quot;10008&quot;&gt;&lt;property id=&quot;20148&quot; value=&quot;5&quot;/&gt;&lt;property id=&quot;20300&quot; value=&quot;Slide 4&quot;/&gt;&lt;property id=&quot;20307&quot; value=&quot;270&quot;/&gt;&lt;/object&gt;&lt;object type=&quot;3&quot; unique_id=&quot;10009&quot;&gt;&lt;property id=&quot;20148&quot; value=&quot;5&quot;/&gt;&lt;property id=&quot;20300&quot; value=&quot;Slide 5&quot;/&gt;&lt;property id=&quot;20307&quot; value=&quot;271&quot;/&gt;&lt;/object&gt;&lt;object type=&quot;3&quot; unique_id=&quot;10010&quot;&gt;&lt;property id=&quot;20148&quot; value=&quot;5&quot;/&gt;&lt;property id=&quot;20300&quot; value=&quot;Slide 6&quot;/&gt;&lt;property id=&quot;20307&quot; value=&quot;272&quot;/&gt;&lt;/object&gt;&lt;object type=&quot;3&quot; unique_id=&quot;10011&quot;&gt;&lt;property id=&quot;20148&quot; value=&quot;5&quot;/&gt;&lt;property id=&quot;20300&quot; value=&quot;Slide 7&quot;/&gt;&lt;property id=&quot;20307&quot; value=&quot;273&quot;/&gt;&lt;/object&gt;&lt;object type=&quot;3&quot; unique_id=&quot;10012&quot;&gt;&lt;property id=&quot;20148&quot; value=&quot;5&quot;/&gt;&lt;property id=&quot;20300&quot; value=&quot;Slide 8 - &amp;quot;LƯU Ý&amp;quot;&quot;/&gt;&lt;property id=&quot;20307&quot; value=&quot;274&quot;/&gt;&lt;/object&gt;&lt;object type=&quot;3&quot; unique_id=&quot;10013&quot;&gt;&lt;property id=&quot;20148&quot; value=&quot;5&quot;/&gt;&lt;property id=&quot;20300&quot; value=&quot;Slide 9&quot;/&gt;&lt;property id=&quot;20307&quot; value=&quot;275&quot;/&gt;&lt;/object&gt;&lt;object type=&quot;3&quot; unique_id=&quot;10014&quot;&gt;&lt;property id=&quot;20148&quot; value=&quot;5&quot;/&gt;&lt;property id=&quot;20300&quot; value=&quot;Slide 10&quot;/&gt;&lt;property id=&quot;20307&quot; value=&quot;276&quot;/&gt;&lt;/object&gt;&lt;object type=&quot;3&quot; unique_id=&quot;10015&quot;&gt;&lt;property id=&quot;20148&quot; value=&quot;5&quot;/&gt;&lt;property id=&quot;20300&quot; value=&quot;Slide 11&quot;/&gt;&lt;property id=&quot;20307&quot; value=&quot;277&quot;/&gt;&lt;/object&gt;&lt;object type=&quot;3&quot; unique_id=&quot;10016&quot;&gt;&lt;property id=&quot;20148&quot; value=&quot;5&quot;/&gt;&lt;property id=&quot;20300&quot; value=&quot;Slide 12&quot;/&gt;&lt;property id=&quot;20307&quot; value=&quot;278&quot;/&gt;&lt;/object&gt;&lt;object type=&quot;3&quot; unique_id=&quot;10017&quot;&gt;&lt;property id=&quot;20148&quot; value=&quot;5&quot;/&gt;&lt;property id=&quot;20300&quot; value=&quot;Slide 13&quot;/&gt;&lt;property id=&quot;20307&quot; value=&quot;279&quot;/&gt;&lt;/object&gt;&lt;object type=&quot;3&quot; unique_id=&quot;10018&quot;&gt;&lt;property id=&quot;20148&quot; value=&quot;5&quot;/&gt;&lt;property id=&quot;20300&quot; value=&quot;Slide 14&quot;/&gt;&lt;property id=&quot;20307&quot; value=&quot;280&quot;/&gt;&lt;/object&gt;&lt;object type=&quot;3&quot; unique_id=&quot;10026&quot;&gt;&lt;property id=&quot;20148&quot; value=&quot;5&quot;/&gt;&lt;property id=&quot;20300&quot; value=&quot;Slide 15&quot;/&gt;&lt;property id=&quot;20307&quot; value=&quot;263&quot;/&gt;&lt;/object&gt;&lt;object type=&quot;3&quot; unique_id=&quot;10027&quot;&gt;&lt;property id=&quot;20148&quot; value=&quot;5&quot;/&gt;&lt;property id=&quot;20300&quot; value=&quot;Slide 16&quot;/&gt;&lt;property id=&quot;20307&quot; value=&quot;264&quot;/&gt;&lt;/object&gt;&lt;object type=&quot;3&quot; unique_id=&quot;10028&quot;&gt;&lt;property id=&quot;20148&quot; value=&quot;5&quot;/&gt;&lt;property id=&quot;20300&quot; value=&quot;Slide 17&quot;/&gt;&lt;property id=&quot;20307&quot; value=&quot;265&quot;/&gt;&lt;/object&gt;&lt;object type=&quot;3&quot; unique_id=&quot;10254&quot;&gt;&lt;property id=&quot;20148&quot; value=&quot;5&quot;/&gt;&lt;property id=&quot;20300&quot; value=&quot;Slide 1&quot;/&gt;&lt;property id=&quot;20307&quot; value=&quot;282&quot;/&gt;&lt;/object&gt;&lt;object type=&quot;3&quot; unique_id=&quot;10255&quot;&gt;&lt;property id=&quot;20148&quot; value=&quot;5&quot;/&gt;&lt;property id=&quot;20300&quot; value=&quot;Slide 18&quot;/&gt;&lt;property id=&quot;20307&quot; value=&quot;28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0.6|0.8"/>
</p:tagLst>
</file>

<file path=ppt/tags/tag4.xml><?xml version="1.0" encoding="utf-8"?>
<p:tagLst xmlns:a="http://schemas.openxmlformats.org/drawingml/2006/main" xmlns:r="http://schemas.openxmlformats.org/officeDocument/2006/relationships" xmlns:p="http://schemas.openxmlformats.org/presentationml/2006/main">
  <p:tag name="TIMING" val="|0.8|2|0.7"/>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653</Words>
  <Application>Microsoft Office PowerPoint</Application>
  <PresentationFormat>On-screen Show (4:3)</PresentationFormat>
  <Paragraphs>70</Paragraphs>
  <Slides>17</Slides>
  <Notes>1</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A</cp:lastModifiedBy>
  <cp:revision>4</cp:revision>
  <dcterms:created xsi:type="dcterms:W3CDTF">2016-04-18T17:34:10Z</dcterms:created>
  <dcterms:modified xsi:type="dcterms:W3CDTF">2018-04-20T04:56:38Z</dcterms:modified>
</cp:coreProperties>
</file>