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handoutMasterIdLst>
    <p:handoutMasterId r:id="rId21"/>
  </p:handoutMasterIdLst>
  <p:sldIdLst>
    <p:sldId id="2007577112" r:id="rId4"/>
    <p:sldId id="2007577113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007577095" r:id="rId14"/>
    <p:sldId id="2007577098" r:id="rId15"/>
    <p:sldId id="2007577110" r:id="rId16"/>
    <p:sldId id="2007577111" r:id="rId17"/>
    <p:sldId id="2007577105" r:id="rId18"/>
    <p:sldId id="2007577103" r:id="rId19"/>
    <p:sldId id="20075770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37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22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4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34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43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86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35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19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6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792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6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2021/11/1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5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3.xml"/><Relationship Id="rId7" Type="http://schemas.openxmlformats.org/officeDocument/2006/relationships/image" Target="../media/image4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jpe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slide" Target="slide9.xml"/><Relationship Id="rId18" Type="http://schemas.openxmlformats.org/officeDocument/2006/relationships/image" Target="../media/image34.png"/><Relationship Id="rId3" Type="http://schemas.openxmlformats.org/officeDocument/2006/relationships/slide" Target="slide8.xml"/><Relationship Id="rId7" Type="http://schemas.openxmlformats.org/officeDocument/2006/relationships/slide" Target="slide5.xml"/><Relationship Id="rId12" Type="http://schemas.openxmlformats.org/officeDocument/2006/relationships/image" Target="../media/image40.gif"/><Relationship Id="rId17" Type="http://schemas.openxmlformats.org/officeDocument/2006/relationships/image" Target="../media/image43.jpeg"/><Relationship Id="rId2" Type="http://schemas.openxmlformats.org/officeDocument/2006/relationships/image" Target="../media/image32.png"/><Relationship Id="rId16" Type="http://schemas.openxmlformats.org/officeDocument/2006/relationships/slide" Target="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gif"/><Relationship Id="rId11" Type="http://schemas.openxmlformats.org/officeDocument/2006/relationships/slide" Target="slide6.xml"/><Relationship Id="rId5" Type="http://schemas.openxmlformats.org/officeDocument/2006/relationships/slide" Target="slide7.xml"/><Relationship Id="rId15" Type="http://schemas.openxmlformats.org/officeDocument/2006/relationships/image" Target="../media/image42.gif"/><Relationship Id="rId10" Type="http://schemas.openxmlformats.org/officeDocument/2006/relationships/image" Target="../media/image39.gif"/><Relationship Id="rId4" Type="http://schemas.openxmlformats.org/officeDocument/2006/relationships/image" Target="../media/image36.gif"/><Relationship Id="rId9" Type="http://schemas.openxmlformats.org/officeDocument/2006/relationships/slide" Target="slide4.xml"/><Relationship Id="rId14" Type="http://schemas.openxmlformats.org/officeDocument/2006/relationships/image" Target="../media/image4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3.xml"/><Relationship Id="rId7" Type="http://schemas.openxmlformats.org/officeDocument/2006/relationships/image" Target="../media/image4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jpe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3.xml"/><Relationship Id="rId7" Type="http://schemas.openxmlformats.org/officeDocument/2006/relationships/image" Target="../media/image4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jpe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3.xml"/><Relationship Id="rId7" Type="http://schemas.openxmlformats.org/officeDocument/2006/relationships/image" Target="../media/image4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jpe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3.xml"/><Relationship Id="rId7" Type="http://schemas.openxmlformats.org/officeDocument/2006/relationships/image" Target="../media/image4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jpe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3.xml"/><Relationship Id="rId7" Type="http://schemas.openxmlformats.org/officeDocument/2006/relationships/image" Target="../media/image4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jpe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3.xml"/><Relationship Id="rId7" Type="http://schemas.openxmlformats.org/officeDocument/2006/relationships/image" Target="../media/image4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jpe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</a:t>
            </a: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: TOÁN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9" y="4982065"/>
            <a:ext cx="118694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18: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Luyện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5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23377" y="1600201"/>
            <a:ext cx="2520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7 kg + 8 kg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54283" y="4759404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15 kg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18: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707822" y="1059622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KHỐI LƯỢNG, DUNG TÍCH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2ABB03-2BEE-4488-85C0-778864E289E5}"/>
              </a:ext>
            </a:extLst>
          </p:cNvPr>
          <p:cNvSpPr txBox="1"/>
          <p:nvPr/>
        </p:nvSpPr>
        <p:spPr>
          <a:xfrm>
            <a:off x="887970" y="2344327"/>
            <a:ext cx="107637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a)40kg + 20kg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60kg</a:t>
            </a:r>
            <a:r>
              <a:rPr lang="en-US" sz="2800" dirty="0"/>
              <a:t>      8kg + 5kg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13kg</a:t>
            </a:r>
            <a:r>
              <a:rPr lang="en-US" sz="2800" dirty="0"/>
              <a:t>      25kg + 31kg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56kg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60kg – 40kg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20kg</a:t>
            </a:r>
            <a:r>
              <a:rPr lang="en-US" sz="2800" dirty="0"/>
              <a:t>     13kg – 8kg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5kg</a:t>
            </a:r>
            <a:r>
              <a:rPr lang="en-US" sz="2800" dirty="0"/>
              <a:t>      56kg – 31kg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25kg</a:t>
            </a:r>
          </a:p>
          <a:p>
            <a:pPr>
              <a:lnSpc>
                <a:spcPct val="150000"/>
              </a:lnSpc>
            </a:pPr>
            <a:endParaRPr lang="en-US" sz="2800" dirty="0"/>
          </a:p>
          <a:p>
            <a:pPr marL="457200" indent="-457200">
              <a:lnSpc>
                <a:spcPct val="150000"/>
              </a:lnSpc>
              <a:buAutoNum type="alphaLcParenR" startAt="2"/>
            </a:pPr>
            <a:r>
              <a:rPr lang="en-US" sz="2800" dirty="0"/>
              <a:t>30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+ 10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40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              7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+ 6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             45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+ 23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68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40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– 10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30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              13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– 7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             68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-23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45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A77D31-A3E5-49DC-93D3-6AC610B0C212}"/>
              </a:ext>
            </a:extLst>
          </p:cNvPr>
          <p:cNvGrpSpPr/>
          <p:nvPr/>
        </p:nvGrpSpPr>
        <p:grpSpPr>
          <a:xfrm>
            <a:off x="1300920" y="1627132"/>
            <a:ext cx="1805131" cy="617957"/>
            <a:chOff x="1183342" y="1464303"/>
            <a:chExt cx="1805131" cy="61795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A81F3E-0078-413C-AA03-DACB126F8D76}"/>
                </a:ext>
              </a:extLst>
            </p:cNvPr>
            <p:cNvSpPr txBox="1"/>
            <p:nvPr/>
          </p:nvSpPr>
          <p:spPr>
            <a:xfrm>
              <a:off x="1801299" y="1511671"/>
              <a:ext cx="11871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endParaRPr lang="en-US" sz="2800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8314B47-2A7A-4B61-81CE-CB4F16A10614}"/>
                </a:ext>
              </a:extLst>
            </p:cNvPr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186FE5-09C8-4FFC-8C53-FC7714E3C951}"/>
              </a:ext>
            </a:extLst>
          </p:cNvPr>
          <p:cNvSpPr/>
          <p:nvPr/>
        </p:nvSpPr>
        <p:spPr>
          <a:xfrm>
            <a:off x="3557334" y="2437416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E2AC5F-B111-47EB-82C6-BDDB6BAC705D}"/>
              </a:ext>
            </a:extLst>
          </p:cNvPr>
          <p:cNvSpPr/>
          <p:nvPr/>
        </p:nvSpPr>
        <p:spPr>
          <a:xfrm>
            <a:off x="3699638" y="3092208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1DA89B-3898-46D3-862C-83855A8E7F5F}"/>
              </a:ext>
            </a:extLst>
          </p:cNvPr>
          <p:cNvSpPr/>
          <p:nvPr/>
        </p:nvSpPr>
        <p:spPr>
          <a:xfrm>
            <a:off x="6868658" y="2437416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38D869-0625-4DAD-8B97-00EB959B21ED}"/>
              </a:ext>
            </a:extLst>
          </p:cNvPr>
          <p:cNvSpPr/>
          <p:nvPr/>
        </p:nvSpPr>
        <p:spPr>
          <a:xfrm>
            <a:off x="7010962" y="3092208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86FA3-6047-4A73-B062-D5A75818F133}"/>
              </a:ext>
            </a:extLst>
          </p:cNvPr>
          <p:cNvSpPr/>
          <p:nvPr/>
        </p:nvSpPr>
        <p:spPr>
          <a:xfrm>
            <a:off x="10606894" y="2437416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EB4C33-4D1E-448C-8E24-11724056946E}"/>
              </a:ext>
            </a:extLst>
          </p:cNvPr>
          <p:cNvSpPr/>
          <p:nvPr/>
        </p:nvSpPr>
        <p:spPr>
          <a:xfrm>
            <a:off x="10606894" y="3092208"/>
            <a:ext cx="1044870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B3176A-1DAE-42F1-B6C9-3C770AA35C50}"/>
              </a:ext>
            </a:extLst>
          </p:cNvPr>
          <p:cNvSpPr/>
          <p:nvPr/>
        </p:nvSpPr>
        <p:spPr>
          <a:xfrm>
            <a:off x="3106051" y="4401792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A61FC-A28E-4FFD-AA36-1ABC1A3EE666}"/>
              </a:ext>
            </a:extLst>
          </p:cNvPr>
          <p:cNvSpPr/>
          <p:nvPr/>
        </p:nvSpPr>
        <p:spPr>
          <a:xfrm>
            <a:off x="3248355" y="5056584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CAF1D9-5BBE-40C4-8A6F-7AFD5F9CB852}"/>
              </a:ext>
            </a:extLst>
          </p:cNvPr>
          <p:cNvSpPr/>
          <p:nvPr/>
        </p:nvSpPr>
        <p:spPr>
          <a:xfrm>
            <a:off x="6643016" y="4401792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A09858-E8A9-407D-A32B-E33BDA2E65E9}"/>
              </a:ext>
            </a:extLst>
          </p:cNvPr>
          <p:cNvSpPr/>
          <p:nvPr/>
        </p:nvSpPr>
        <p:spPr>
          <a:xfrm>
            <a:off x="6785320" y="5056584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FB43C6-D958-4CFA-BA74-B2920B7D1015}"/>
              </a:ext>
            </a:extLst>
          </p:cNvPr>
          <p:cNvSpPr/>
          <p:nvPr/>
        </p:nvSpPr>
        <p:spPr>
          <a:xfrm>
            <a:off x="10179981" y="4401792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AE9242-5401-4DD6-9BAA-82F8E8B02437}"/>
              </a:ext>
            </a:extLst>
          </p:cNvPr>
          <p:cNvSpPr/>
          <p:nvPr/>
        </p:nvSpPr>
        <p:spPr>
          <a:xfrm>
            <a:off x="10021839" y="5094150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C:\Users\TUAN\Downloads\Luyện tập 1.png">
            <a:extLst>
              <a:ext uri="{FF2B5EF4-FFF2-40B4-BE49-F238E27FC236}">
                <a16:creationId xmlns:a16="http://schemas.microsoft.com/office/drawing/2014/main" id="{3D78EA5D-0E6D-4CC8-B612-9796694F1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804" y="57886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18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4D393B-6684-445D-91C9-6F1F80B56CC7}"/>
              </a:ext>
            </a:extLst>
          </p:cNvPr>
          <p:cNvGrpSpPr/>
          <p:nvPr/>
        </p:nvGrpSpPr>
        <p:grpSpPr>
          <a:xfrm>
            <a:off x="849132" y="1403151"/>
            <a:ext cx="1907887" cy="617957"/>
            <a:chOff x="1144472" y="1425114"/>
            <a:chExt cx="1907887" cy="6179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BC24791-0843-4C75-B42D-A402FDBF5514}"/>
                </a:ext>
              </a:extLst>
            </p:cNvPr>
            <p:cNvGrpSpPr/>
            <p:nvPr/>
          </p:nvGrpSpPr>
          <p:grpSpPr>
            <a:xfrm>
              <a:off x="1470232" y="1476668"/>
              <a:ext cx="1582127" cy="523220"/>
              <a:chOff x="1171235" y="4800441"/>
              <a:chExt cx="1582127" cy="523220"/>
            </a:xfrm>
          </p:grpSpPr>
          <p:sp>
            <p:nvSpPr>
              <p:cNvPr id="5" name="Rounded Rectangle 2">
                <a:extLst>
                  <a:ext uri="{FF2B5EF4-FFF2-40B4-BE49-F238E27FC236}">
                    <a16:creationId xmlns:a16="http://schemas.microsoft.com/office/drawing/2014/main" id="{25C37083-7C43-426E-BD8A-9855B95752A3}"/>
                  </a:ext>
                </a:extLst>
              </p:cNvPr>
              <p:cNvSpPr/>
              <p:nvPr/>
            </p:nvSpPr>
            <p:spPr>
              <a:xfrm>
                <a:off x="1563797" y="4822566"/>
                <a:ext cx="613345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B1EC7A-C6BA-416B-B735-4E0D2C5259EE}"/>
                  </a:ext>
                </a:extLst>
              </p:cNvPr>
              <p:cNvSpPr txBox="1"/>
              <p:nvPr/>
            </p:nvSpPr>
            <p:spPr>
              <a:xfrm>
                <a:off x="1171235" y="4800441"/>
                <a:ext cx="1582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    </a:t>
                </a:r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B79D783-2B18-4153-9401-358A287021EF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69DE5-351E-4F4C-BEBF-9CEBBA5BDB64}"/>
              </a:ext>
            </a:extLst>
          </p:cNvPr>
          <p:cNvGrpSpPr/>
          <p:nvPr/>
        </p:nvGrpSpPr>
        <p:grpSpPr>
          <a:xfrm>
            <a:off x="4925983" y="1802673"/>
            <a:ext cx="5877000" cy="4304213"/>
            <a:chOff x="4306528" y="884903"/>
            <a:chExt cx="6538977" cy="4683318"/>
          </a:xfrm>
        </p:grpSpPr>
        <p:pic>
          <p:nvPicPr>
            <p:cNvPr id="8" name="Picture 2" descr="20210409041757_wm_shs-toan-2-tap-1">
              <a:extLst>
                <a:ext uri="{FF2B5EF4-FFF2-40B4-BE49-F238E27FC236}">
                  <a16:creationId xmlns:a16="http://schemas.microsoft.com/office/drawing/2014/main" id="{3A9472E3-2830-4D11-B290-E204F05DDB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3" t="51485" r="20296" b="17785"/>
            <a:stretch/>
          </p:blipFill>
          <p:spPr bwMode="auto">
            <a:xfrm>
              <a:off x="4306528" y="884903"/>
              <a:ext cx="6538977" cy="4683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E90A2C05-7CE8-49FA-B712-067B2A328385}"/>
                </a:ext>
              </a:extLst>
            </p:cNvPr>
            <p:cNvSpPr/>
            <p:nvPr/>
          </p:nvSpPr>
          <p:spPr>
            <a:xfrm>
              <a:off x="5810256" y="884903"/>
              <a:ext cx="3575044" cy="175754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5044" h="590558">
                  <a:moveTo>
                    <a:pt x="0" y="0"/>
                  </a:moveTo>
                  <a:lnTo>
                    <a:pt x="3575044" y="0"/>
                  </a:lnTo>
                  <a:lnTo>
                    <a:pt x="3575044" y="561703"/>
                  </a:lnTo>
                  <a:cubicBezTo>
                    <a:pt x="2390983" y="592183"/>
                    <a:pt x="1199301" y="607423"/>
                    <a:pt x="0" y="56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DF66F5C7-97AE-49FB-97C1-76E746D1C916}"/>
                </a:ext>
              </a:extLst>
            </p:cNvPr>
            <p:cNvSpPr/>
            <p:nvPr/>
          </p:nvSpPr>
          <p:spPr>
            <a:xfrm>
              <a:off x="6329050" y="1722181"/>
              <a:ext cx="1234434" cy="240192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8591" h="807079">
                  <a:moveTo>
                    <a:pt x="154264" y="0"/>
                  </a:moveTo>
                  <a:lnTo>
                    <a:pt x="3748591" y="117353"/>
                  </a:lnTo>
                  <a:cubicBezTo>
                    <a:pt x="3449705" y="180124"/>
                    <a:pt x="3083329" y="232223"/>
                    <a:pt x="2803725" y="807079"/>
                  </a:cubicBezTo>
                  <a:lnTo>
                    <a:pt x="0" y="753733"/>
                  </a:lnTo>
                  <a:lnTo>
                    <a:pt x="1542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9D12D31A-4B5A-4994-A8F8-054F7634956E}"/>
                </a:ext>
              </a:extLst>
            </p:cNvPr>
            <p:cNvSpPr/>
            <p:nvPr/>
          </p:nvSpPr>
          <p:spPr>
            <a:xfrm flipH="1">
              <a:off x="7597779" y="1738850"/>
              <a:ext cx="1193792" cy="233841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 w 3594328"/>
                <a:gd name="connsiteY0" fmla="*/ 0 h 841749"/>
                <a:gd name="connsiteX1" fmla="*/ 3594328 w 3594328"/>
                <a:gd name="connsiteY1" fmla="*/ 117353 h 841749"/>
                <a:gd name="connsiteX2" fmla="*/ 2649462 w 3594328"/>
                <a:gd name="connsiteY2" fmla="*/ 807079 h 841749"/>
                <a:gd name="connsiteX3" fmla="*/ 83214 w 3594328"/>
                <a:gd name="connsiteY3" fmla="*/ 841749 h 841749"/>
                <a:gd name="connsiteX4" fmla="*/ 1 w 3594328"/>
                <a:gd name="connsiteY4" fmla="*/ 0 h 841749"/>
                <a:gd name="connsiteX0" fmla="*/ 188365 w 3782692"/>
                <a:gd name="connsiteY0" fmla="*/ 0 h 841749"/>
                <a:gd name="connsiteX1" fmla="*/ 3782692 w 3782692"/>
                <a:gd name="connsiteY1" fmla="*/ 117353 h 841749"/>
                <a:gd name="connsiteX2" fmla="*/ 2837826 w 3782692"/>
                <a:gd name="connsiteY2" fmla="*/ 807079 h 841749"/>
                <a:gd name="connsiteX3" fmla="*/ 271578 w 3782692"/>
                <a:gd name="connsiteY3" fmla="*/ 841749 h 841749"/>
                <a:gd name="connsiteX4" fmla="*/ 188365 w 3782692"/>
                <a:gd name="connsiteY4" fmla="*/ 0 h 841749"/>
                <a:gd name="connsiteX0" fmla="*/ 60403 w 3860547"/>
                <a:gd name="connsiteY0" fmla="*/ 0 h 785739"/>
                <a:gd name="connsiteX1" fmla="*/ 3860547 w 3860547"/>
                <a:gd name="connsiteY1" fmla="*/ 61343 h 785739"/>
                <a:gd name="connsiteX2" fmla="*/ 2915681 w 3860547"/>
                <a:gd name="connsiteY2" fmla="*/ 751069 h 785739"/>
                <a:gd name="connsiteX3" fmla="*/ 349433 w 3860547"/>
                <a:gd name="connsiteY3" fmla="*/ 785739 h 785739"/>
                <a:gd name="connsiteX4" fmla="*/ 60403 w 3860547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8503" h="785739">
                  <a:moveTo>
                    <a:pt x="168359" y="0"/>
                  </a:moveTo>
                  <a:lnTo>
                    <a:pt x="3968503" y="61343"/>
                  </a:lnTo>
                  <a:cubicBezTo>
                    <a:pt x="3669617" y="124114"/>
                    <a:pt x="3303241" y="176213"/>
                    <a:pt x="3023637" y="751069"/>
                  </a:cubicBezTo>
                  <a:lnTo>
                    <a:pt x="457389" y="785739"/>
                  </a:lnTo>
                  <a:cubicBezTo>
                    <a:pt x="-116549" y="497157"/>
                    <a:pt x="-73045" y="144557"/>
                    <a:pt x="1683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5C0B9F-562A-46E9-A27A-844732715858}"/>
                </a:ext>
              </a:extLst>
            </p:cNvPr>
            <p:cNvSpPr/>
            <p:nvPr/>
          </p:nvSpPr>
          <p:spPr>
            <a:xfrm>
              <a:off x="6619875" y="1498793"/>
              <a:ext cx="1905000" cy="255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60FA77-9B1F-4F75-90BC-CDE1D23A5945}"/>
                </a:ext>
              </a:extLst>
            </p:cNvPr>
            <p:cNvSpPr/>
            <p:nvPr/>
          </p:nvSpPr>
          <p:spPr>
            <a:xfrm>
              <a:off x="792003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B4E26790-A619-4963-BE04-A9D4744038D0}"/>
                </a:ext>
              </a:extLst>
            </p:cNvPr>
            <p:cNvSpPr/>
            <p:nvPr/>
          </p:nvSpPr>
          <p:spPr>
            <a:xfrm>
              <a:off x="575468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30541AFD-8677-4A10-A07D-0D430661C5DC}"/>
                </a:ext>
              </a:extLst>
            </p:cNvPr>
            <p:cNvSpPr/>
            <p:nvPr/>
          </p:nvSpPr>
          <p:spPr>
            <a:xfrm>
              <a:off x="7253288" y="2137457"/>
              <a:ext cx="641351" cy="56764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226" h="422863">
                  <a:moveTo>
                    <a:pt x="0" y="0"/>
                  </a:moveTo>
                  <a:cubicBezTo>
                    <a:pt x="530444" y="39058"/>
                    <a:pt x="819718" y="58603"/>
                    <a:pt x="1476226" y="96"/>
                  </a:cubicBez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4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79C08DC-CBFE-4E7E-9993-2D6D98CFA52A}"/>
              </a:ext>
            </a:extLst>
          </p:cNvPr>
          <p:cNvSpPr txBox="1"/>
          <p:nvPr/>
        </p:nvSpPr>
        <p:spPr>
          <a:xfrm>
            <a:off x="4690172" y="706877"/>
            <a:ext cx="638773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Thỏ</a:t>
            </a:r>
            <a:r>
              <a:rPr lang="en-US" sz="2400" dirty="0"/>
              <a:t>, </a:t>
            </a:r>
            <a:r>
              <a:rPr lang="en-US" sz="2400" dirty="0" err="1"/>
              <a:t>gà</a:t>
            </a:r>
            <a:r>
              <a:rPr lang="en-US" sz="2400" dirty="0"/>
              <a:t>, </a:t>
            </a:r>
            <a:r>
              <a:rPr lang="en-US" sz="2400" dirty="0" err="1"/>
              <a:t>chó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thăng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.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thăng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890238-6149-45B9-B862-7324E1330CC3}"/>
              </a:ext>
            </a:extLst>
          </p:cNvPr>
          <p:cNvGrpSpPr/>
          <p:nvPr/>
        </p:nvGrpSpPr>
        <p:grpSpPr>
          <a:xfrm>
            <a:off x="626906" y="984065"/>
            <a:ext cx="4830482" cy="3939540"/>
            <a:chOff x="626906" y="984065"/>
            <a:chExt cx="4830482" cy="393954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6E9D7A9-BAEF-4305-8B43-0BDC39E298BF}"/>
                </a:ext>
              </a:extLst>
            </p:cNvPr>
            <p:cNvSpPr txBox="1"/>
            <p:nvPr/>
          </p:nvSpPr>
          <p:spPr>
            <a:xfrm>
              <a:off x="626906" y="984065"/>
              <a:ext cx="4830482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ts val="15000"/>
                </a:lnSpc>
                <a:buAutoNum type="alphaLcParenR"/>
              </a:pPr>
              <a:r>
                <a:rPr lang="en-US" sz="2400" dirty="0"/>
                <a:t>Con </a:t>
              </a:r>
              <a:r>
                <a:rPr lang="en-US" sz="2400" dirty="0" err="1"/>
                <a:t>thỏ</a:t>
              </a:r>
              <a:r>
                <a:rPr lang="en-US" sz="2400" dirty="0"/>
                <a:t> </a:t>
              </a:r>
              <a:r>
                <a:rPr lang="en-US" sz="2400" dirty="0" err="1"/>
                <a:t>nặng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      con </a:t>
              </a:r>
              <a:r>
                <a:rPr lang="en-US" sz="2400" dirty="0" err="1"/>
                <a:t>gà</a:t>
              </a:r>
              <a:r>
                <a:rPr lang="en-US" sz="2400" dirty="0"/>
                <a:t>.</a:t>
              </a:r>
            </a:p>
            <a:p>
              <a:pPr marL="342900" indent="-342900">
                <a:lnSpc>
                  <a:spcPts val="15000"/>
                </a:lnSpc>
                <a:buAutoNum type="alphaLcParenR"/>
              </a:pPr>
              <a:r>
                <a:rPr lang="en-US" sz="2400" dirty="0"/>
                <a:t>Con </a:t>
              </a:r>
              <a:r>
                <a:rPr lang="en-US" sz="2400" dirty="0" err="1"/>
                <a:t>chó</a:t>
              </a:r>
              <a:r>
                <a:rPr lang="en-US" sz="2400" dirty="0"/>
                <a:t> </a:t>
              </a:r>
              <a:r>
                <a:rPr lang="en-US" sz="2400" dirty="0" err="1"/>
                <a:t>nặng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      con </a:t>
              </a:r>
              <a:r>
                <a:rPr lang="en-US" sz="2400" dirty="0" err="1"/>
                <a:t>gà</a:t>
              </a:r>
              <a:r>
                <a:rPr lang="en-US" sz="2400" dirty="0"/>
                <a:t>.</a:t>
              </a:r>
            </a:p>
          </p:txBody>
        </p:sp>
        <p:sp>
          <p:nvSpPr>
            <p:cNvPr id="19" name="Rounded Rectangle 19">
              <a:extLst>
                <a:ext uri="{FF2B5EF4-FFF2-40B4-BE49-F238E27FC236}">
                  <a16:creationId xmlns:a16="http://schemas.microsoft.com/office/drawing/2014/main" id="{D78AA838-EB5B-4964-ABF6-3F131B79623A}"/>
                </a:ext>
              </a:extLst>
            </p:cNvPr>
            <p:cNvSpPr/>
            <p:nvPr/>
          </p:nvSpPr>
          <p:spPr>
            <a:xfrm>
              <a:off x="3709244" y="2021108"/>
              <a:ext cx="485149" cy="49080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23">
              <a:extLst>
                <a:ext uri="{FF2B5EF4-FFF2-40B4-BE49-F238E27FC236}">
                  <a16:creationId xmlns:a16="http://schemas.microsoft.com/office/drawing/2014/main" id="{F8B9DE1E-8241-4C78-B120-6F5072C099E5}"/>
                </a:ext>
              </a:extLst>
            </p:cNvPr>
            <p:cNvSpPr/>
            <p:nvPr/>
          </p:nvSpPr>
          <p:spPr>
            <a:xfrm>
              <a:off x="3770204" y="3954779"/>
              <a:ext cx="485149" cy="49080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7275D9F-6145-432C-825C-5A9FAE0B6794}"/>
              </a:ext>
            </a:extLst>
          </p:cNvPr>
          <p:cNvSpPr txBox="1"/>
          <p:nvPr/>
        </p:nvSpPr>
        <p:spPr>
          <a:xfrm>
            <a:off x="3793192" y="2068781"/>
            <a:ext cx="50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05D41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067B7F-180A-4F59-9CA9-488A0A309F44}"/>
              </a:ext>
            </a:extLst>
          </p:cNvPr>
          <p:cNvSpPr txBox="1"/>
          <p:nvPr/>
        </p:nvSpPr>
        <p:spPr>
          <a:xfrm>
            <a:off x="3844437" y="3954045"/>
            <a:ext cx="50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05D41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39F43B-1152-4B3C-99FF-2DB9D43AD248}"/>
              </a:ext>
            </a:extLst>
          </p:cNvPr>
          <p:cNvSpPr txBox="1"/>
          <p:nvPr/>
        </p:nvSpPr>
        <p:spPr>
          <a:xfrm>
            <a:off x="1103282" y="2662159"/>
            <a:ext cx="400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2 con </a:t>
            </a:r>
            <a:r>
              <a:rPr lang="en-US" sz="2400" dirty="0" err="1"/>
              <a:t>thỏ</a:t>
            </a:r>
            <a:r>
              <a:rPr lang="en-US" sz="2400" dirty="0"/>
              <a:t> = (2 + 2) con </a:t>
            </a:r>
            <a:r>
              <a:rPr lang="en-US" sz="2400" dirty="0" err="1"/>
              <a:t>gà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2 con </a:t>
            </a:r>
            <a:r>
              <a:rPr lang="en-US" sz="2400" dirty="0" err="1"/>
              <a:t>thỏ</a:t>
            </a:r>
            <a:r>
              <a:rPr lang="en-US" sz="2400" dirty="0"/>
              <a:t> = 4 con </a:t>
            </a:r>
            <a:r>
              <a:rPr lang="en-US" sz="2400" dirty="0" err="1"/>
              <a:t>gà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62A4F7-6CD1-4C0F-965E-66812254D102}"/>
              </a:ext>
            </a:extLst>
          </p:cNvPr>
          <p:cNvSpPr txBox="1"/>
          <p:nvPr/>
        </p:nvSpPr>
        <p:spPr>
          <a:xfrm>
            <a:off x="928377" y="4503539"/>
            <a:ext cx="4354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Con </a:t>
            </a:r>
            <a:r>
              <a:rPr lang="en-US" sz="2400" dirty="0" err="1"/>
              <a:t>chó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2 con </a:t>
            </a:r>
            <a:r>
              <a:rPr lang="en-US" sz="2400" dirty="0" err="1"/>
              <a:t>thỏ</a:t>
            </a:r>
            <a:endParaRPr lang="en-US" sz="2400" dirty="0"/>
          </a:p>
        </p:txBody>
      </p:sp>
      <p:pic>
        <p:nvPicPr>
          <p:cNvPr id="25" name="Picture 24" descr="C:\Users\TUAN\Downloads\Luyện tập 1.png">
            <a:extLst>
              <a:ext uri="{FF2B5EF4-FFF2-40B4-BE49-F238E27FC236}">
                <a16:creationId xmlns:a16="http://schemas.microsoft.com/office/drawing/2014/main" id="{DC9CA532-2FE8-40D1-947F-A69E1D8F5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804" y="57886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76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83BA8F-AEA5-4629-B496-EBCD4C27629B}"/>
              </a:ext>
            </a:extLst>
          </p:cNvPr>
          <p:cNvGrpSpPr/>
          <p:nvPr/>
        </p:nvGrpSpPr>
        <p:grpSpPr>
          <a:xfrm>
            <a:off x="825189" y="499825"/>
            <a:ext cx="9958959" cy="1951496"/>
            <a:chOff x="1183342" y="1400251"/>
            <a:chExt cx="9958959" cy="195149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9D45B60-9A09-4855-956C-9A59CB8BDA6A}"/>
                </a:ext>
              </a:extLst>
            </p:cNvPr>
            <p:cNvSpPr txBox="1"/>
            <p:nvPr/>
          </p:nvSpPr>
          <p:spPr>
            <a:xfrm>
              <a:off x="1801299" y="1400251"/>
              <a:ext cx="9341002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Tại</a:t>
              </a:r>
              <a:r>
                <a:rPr lang="en-US" sz="2800" dirty="0"/>
                <a:t> </a:t>
              </a:r>
              <a:r>
                <a:rPr lang="en-US" sz="2800" dirty="0" err="1"/>
                <a:t>cửa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 </a:t>
              </a:r>
              <a:r>
                <a:rPr lang="en-US" sz="2800" dirty="0" err="1"/>
                <a:t>dầu</a:t>
              </a:r>
              <a:r>
                <a:rPr lang="en-US" sz="2800" dirty="0"/>
                <a:t>,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ô </a:t>
              </a:r>
              <a:r>
                <a:rPr lang="en-US" sz="2800" dirty="0" err="1"/>
                <a:t>tô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mua</a:t>
              </a:r>
              <a:r>
                <a:rPr lang="en-US" sz="2800" dirty="0"/>
                <a:t> 25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,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mua</a:t>
              </a:r>
              <a:r>
                <a:rPr lang="en-US" sz="2800" dirty="0"/>
                <a:t> 3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cả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mua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lít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AFA1BBA-82DC-4DCD-B0A5-32DDE8E691EF}"/>
                </a:ext>
              </a:extLst>
            </p:cNvPr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dirty="0"/>
                <a:t>3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D7609D-48C5-4519-B00B-37F7235FA491}"/>
              </a:ext>
            </a:extLst>
          </p:cNvPr>
          <p:cNvCxnSpPr/>
          <p:nvPr/>
        </p:nvCxnSpPr>
        <p:spPr>
          <a:xfrm>
            <a:off x="8942285" y="1090393"/>
            <a:ext cx="1188720" cy="0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07BD85-E3CF-4AA9-8C49-439ABF222FD6}"/>
              </a:ext>
            </a:extLst>
          </p:cNvPr>
          <p:cNvCxnSpPr/>
          <p:nvPr/>
        </p:nvCxnSpPr>
        <p:spPr>
          <a:xfrm>
            <a:off x="5062617" y="1769662"/>
            <a:ext cx="1188720" cy="0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7F8C72-CD91-4F76-9EAC-CAC9006C00DF}"/>
              </a:ext>
            </a:extLst>
          </p:cNvPr>
          <p:cNvCxnSpPr/>
          <p:nvPr/>
        </p:nvCxnSpPr>
        <p:spPr>
          <a:xfrm>
            <a:off x="7035108" y="1769662"/>
            <a:ext cx="3409405" cy="0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9AC6D47-E429-4461-BABF-FFE02D73C82C}"/>
              </a:ext>
            </a:extLst>
          </p:cNvPr>
          <p:cNvCxnSpPr/>
          <p:nvPr/>
        </p:nvCxnSpPr>
        <p:spPr>
          <a:xfrm>
            <a:off x="1535645" y="2399069"/>
            <a:ext cx="875211" cy="0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20210409041757_wm_shs-toan-2-tap-1">
            <a:extLst>
              <a:ext uri="{FF2B5EF4-FFF2-40B4-BE49-F238E27FC236}">
                <a16:creationId xmlns:a16="http://schemas.microsoft.com/office/drawing/2014/main" id="{4A4E10E3-7F5A-4296-B0D0-C46CB83E6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13500" r="13713" b="48907"/>
          <a:stretch/>
        </p:blipFill>
        <p:spPr bwMode="auto">
          <a:xfrm>
            <a:off x="6113647" y="2129614"/>
            <a:ext cx="5014820" cy="3714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85B657-F7CB-4E4A-8DBE-43F5E0F03893}"/>
              </a:ext>
            </a:extLst>
          </p:cNvPr>
          <p:cNvSpPr txBox="1"/>
          <p:nvPr/>
        </p:nvSpPr>
        <p:spPr>
          <a:xfrm>
            <a:off x="977965" y="2653244"/>
            <a:ext cx="56008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Cả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hai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mua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lít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xăng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        25 + 3 = 28 (</a:t>
            </a:r>
            <a:r>
              <a:rPr lang="en-US" sz="2800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                   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Đáp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: 28</a:t>
            </a:r>
            <a:r>
              <a:rPr lang="en-US" sz="2800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FE1C26-9040-4639-B25A-FBBE3ABAB5EC}"/>
              </a:ext>
            </a:extLst>
          </p:cNvPr>
          <p:cNvGrpSpPr/>
          <p:nvPr/>
        </p:nvGrpSpPr>
        <p:grpSpPr>
          <a:xfrm>
            <a:off x="857087" y="446662"/>
            <a:ext cx="9958959" cy="682009"/>
            <a:chOff x="1183342" y="1400251"/>
            <a:chExt cx="9958959" cy="68200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030737-581A-4225-A1CC-9478F4DCA3BB}"/>
                </a:ext>
              </a:extLst>
            </p:cNvPr>
            <p:cNvSpPr txBox="1"/>
            <p:nvPr/>
          </p:nvSpPr>
          <p:spPr>
            <a:xfrm>
              <a:off x="1801299" y="1400251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năm</a:t>
              </a:r>
              <a:r>
                <a:rPr lang="en-US" sz="2800" dirty="0"/>
                <a:t> </a:t>
              </a:r>
              <a:r>
                <a:rPr lang="en-US" sz="2800" dirty="0" err="1"/>
                <a:t>túi</a:t>
              </a:r>
              <a:r>
                <a:rPr lang="en-US" sz="2800" dirty="0"/>
                <a:t> </a:t>
              </a:r>
              <a:r>
                <a:rPr lang="en-US" sz="2800" dirty="0" err="1"/>
                <a:t>gạo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AD9948C-EB83-47EB-AA4F-86023843B481}"/>
                </a:ext>
              </a:extLst>
            </p:cNvPr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dirty="0"/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0A094D4-2DF9-4E83-BE6A-2D9F52ED62C4}"/>
              </a:ext>
            </a:extLst>
          </p:cNvPr>
          <p:cNvSpPr txBox="1"/>
          <p:nvPr/>
        </p:nvSpPr>
        <p:spPr>
          <a:xfrm>
            <a:off x="639294" y="2983808"/>
            <a:ext cx="1107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a)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2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13kg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2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20210409041757_wm_shs-toan-2-tap-1">
            <a:extLst>
              <a:ext uri="{FF2B5EF4-FFF2-40B4-BE49-F238E27FC236}">
                <a16:creationId xmlns:a16="http://schemas.microsoft.com/office/drawing/2014/main" id="{C210930B-5B5B-4BB1-82AC-10D9A260E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60528" r="70041" b="27839"/>
          <a:stretch/>
        </p:blipFill>
        <p:spPr bwMode="auto">
          <a:xfrm>
            <a:off x="3017520" y="1197587"/>
            <a:ext cx="1334499" cy="13816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20210409041757_wm_shs-toan-2-tap-1">
            <a:extLst>
              <a:ext uri="{FF2B5EF4-FFF2-40B4-BE49-F238E27FC236}">
                <a16:creationId xmlns:a16="http://schemas.microsoft.com/office/drawing/2014/main" id="{9493074A-C950-476D-95BA-7B8F7F0E3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64493" r="54642" b="22155"/>
          <a:stretch/>
        </p:blipFill>
        <p:spPr bwMode="auto">
          <a:xfrm>
            <a:off x="4156199" y="1550038"/>
            <a:ext cx="1538598" cy="1585698"/>
          </a:xfrm>
          <a:prstGeom prst="trapezoid">
            <a:avLst>
              <a:gd name="adj" fmla="val 29082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20210409041757_wm_shs-toan-2-tap-1">
            <a:extLst>
              <a:ext uri="{FF2B5EF4-FFF2-40B4-BE49-F238E27FC236}">
                <a16:creationId xmlns:a16="http://schemas.microsoft.com/office/drawing/2014/main" id="{E73ACA17-3A6F-4F65-97F8-40B11596D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58412" r="40543" b="28236"/>
          <a:stretch/>
        </p:blipFill>
        <p:spPr bwMode="auto">
          <a:xfrm>
            <a:off x="5460183" y="853215"/>
            <a:ext cx="1475798" cy="1585699"/>
          </a:xfrm>
          <a:prstGeom prst="snip2SameRect">
            <a:avLst>
              <a:gd name="adj1" fmla="val 40426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20210409041757_wm_shs-toan-2-tap-1">
            <a:extLst>
              <a:ext uri="{FF2B5EF4-FFF2-40B4-BE49-F238E27FC236}">
                <a16:creationId xmlns:a16="http://schemas.microsoft.com/office/drawing/2014/main" id="{7C3BC966-482E-4B5A-B8AC-B2AF122E6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9" t="65417" r="26072" b="21231"/>
          <a:stretch/>
        </p:blipFill>
        <p:spPr bwMode="auto">
          <a:xfrm>
            <a:off x="6802961" y="1550038"/>
            <a:ext cx="1475798" cy="1585699"/>
          </a:xfrm>
          <a:prstGeom prst="trapezoid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0210409041757_wm_shs-toan-2-tap-1">
            <a:extLst>
              <a:ext uri="{FF2B5EF4-FFF2-40B4-BE49-F238E27FC236}">
                <a16:creationId xmlns:a16="http://schemas.microsoft.com/office/drawing/2014/main" id="{41141A0C-E7A3-4390-90E5-17B41DA65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16" t="56061" r="9175" b="27180"/>
          <a:stretch/>
        </p:blipFill>
        <p:spPr bwMode="auto">
          <a:xfrm>
            <a:off x="8323871" y="641039"/>
            <a:ext cx="1634071" cy="1990317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6882A95-762C-4E88-9952-D1A5A1A70634}"/>
              </a:ext>
            </a:extLst>
          </p:cNvPr>
          <p:cNvSpPr/>
          <p:nvPr/>
        </p:nvSpPr>
        <p:spPr>
          <a:xfrm>
            <a:off x="8759715" y="1476106"/>
            <a:ext cx="609600" cy="609600"/>
          </a:xfrm>
          <a:prstGeom prst="ellipse">
            <a:avLst/>
          </a:prstGeom>
          <a:solidFill>
            <a:srgbClr val="E1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7kg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7471BA-57F9-48E7-95FF-3CDAA979DA16}"/>
              </a:ext>
            </a:extLst>
          </p:cNvPr>
          <p:cNvSpPr/>
          <p:nvPr/>
        </p:nvSpPr>
        <p:spPr>
          <a:xfrm>
            <a:off x="5909534" y="1575149"/>
            <a:ext cx="609600" cy="609600"/>
          </a:xfrm>
          <a:prstGeom prst="ellipse">
            <a:avLst/>
          </a:prstGeom>
          <a:solidFill>
            <a:srgbClr val="AD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6kg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AC4859C-74D0-4F53-80B7-F546C51A3D2A}"/>
              </a:ext>
            </a:extLst>
          </p:cNvPr>
          <p:cNvSpPr/>
          <p:nvPr/>
        </p:nvSpPr>
        <p:spPr>
          <a:xfrm>
            <a:off x="2160609" y="3722472"/>
            <a:ext cx="1032533" cy="1032533"/>
          </a:xfrm>
          <a:prstGeom prst="ellipse">
            <a:avLst/>
          </a:prstGeom>
          <a:solidFill>
            <a:srgbClr val="AD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6kg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CA9A467-806E-4CB4-9C56-C48ADFFE8FE8}"/>
              </a:ext>
            </a:extLst>
          </p:cNvPr>
          <p:cNvSpPr/>
          <p:nvPr/>
        </p:nvSpPr>
        <p:spPr>
          <a:xfrm>
            <a:off x="3892965" y="3722472"/>
            <a:ext cx="1032533" cy="1032533"/>
          </a:xfrm>
          <a:prstGeom prst="ellipse">
            <a:avLst/>
          </a:prstGeom>
          <a:solidFill>
            <a:srgbClr val="E1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7kg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A9E298-B387-40C7-9D1A-4FF159880127}"/>
              </a:ext>
            </a:extLst>
          </p:cNvPr>
          <p:cNvSpPr txBox="1"/>
          <p:nvPr/>
        </p:nvSpPr>
        <p:spPr>
          <a:xfrm>
            <a:off x="3369533" y="3974634"/>
            <a:ext cx="441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               =     13kg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B72081-EF96-43BB-93CA-434F7AC7D2CA}"/>
              </a:ext>
            </a:extLst>
          </p:cNvPr>
          <p:cNvSpPr txBox="1"/>
          <p:nvPr/>
        </p:nvSpPr>
        <p:spPr>
          <a:xfrm>
            <a:off x="639294" y="4644715"/>
            <a:ext cx="1107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3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9kg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3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A93D83D-04F9-4D65-8866-CE7719AB106D}"/>
              </a:ext>
            </a:extLst>
          </p:cNvPr>
          <p:cNvSpPr/>
          <p:nvPr/>
        </p:nvSpPr>
        <p:spPr>
          <a:xfrm>
            <a:off x="2613660" y="4755005"/>
            <a:ext cx="342900" cy="533275"/>
          </a:xfrm>
          <a:prstGeom prst="ellipse">
            <a:avLst/>
          </a:prstGeom>
          <a:noFill/>
          <a:ln w="28575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C80986-D5D2-4144-B4A5-4A33539B6B3C}"/>
              </a:ext>
            </a:extLst>
          </p:cNvPr>
          <p:cNvSpPr/>
          <p:nvPr/>
        </p:nvSpPr>
        <p:spPr>
          <a:xfrm>
            <a:off x="3331862" y="1776040"/>
            <a:ext cx="609600" cy="609600"/>
          </a:xfrm>
          <a:prstGeom prst="ellipse">
            <a:avLst/>
          </a:prstGeom>
          <a:solidFill>
            <a:srgbClr val="D3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2kg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DE182DA-AB6D-4939-B2F7-512907ADEEC3}"/>
              </a:ext>
            </a:extLst>
          </p:cNvPr>
          <p:cNvSpPr/>
          <p:nvPr/>
        </p:nvSpPr>
        <p:spPr>
          <a:xfrm>
            <a:off x="4566756" y="2171898"/>
            <a:ext cx="609600" cy="609600"/>
          </a:xfrm>
          <a:prstGeom prst="ellipse">
            <a:avLst/>
          </a:prstGeom>
          <a:solidFill>
            <a:srgbClr val="D7A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4kg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893BA1B-A1A0-4E4E-A315-D3490F9349A2}"/>
              </a:ext>
            </a:extLst>
          </p:cNvPr>
          <p:cNvSpPr/>
          <p:nvPr/>
        </p:nvSpPr>
        <p:spPr>
          <a:xfrm>
            <a:off x="7212528" y="2227347"/>
            <a:ext cx="609600" cy="609600"/>
          </a:xfrm>
          <a:prstGeom prst="ellipse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3kg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F56FE43-45A6-4B2A-B026-B14AB76A3606}"/>
              </a:ext>
            </a:extLst>
          </p:cNvPr>
          <p:cNvSpPr/>
          <p:nvPr/>
        </p:nvSpPr>
        <p:spPr>
          <a:xfrm>
            <a:off x="1752577" y="5383379"/>
            <a:ext cx="1032533" cy="1032533"/>
          </a:xfrm>
          <a:prstGeom prst="ellipse">
            <a:avLst/>
          </a:prstGeom>
          <a:solidFill>
            <a:srgbClr val="D3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2kg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8C5DA6C-56D4-4694-9391-69350F3DEAD8}"/>
              </a:ext>
            </a:extLst>
          </p:cNvPr>
          <p:cNvSpPr/>
          <p:nvPr/>
        </p:nvSpPr>
        <p:spPr>
          <a:xfrm>
            <a:off x="3367513" y="5383379"/>
            <a:ext cx="1032533" cy="1032533"/>
          </a:xfrm>
          <a:prstGeom prst="ellipse">
            <a:avLst/>
          </a:prstGeom>
          <a:solidFill>
            <a:srgbClr val="D7A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4kg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4B3451-0FDA-4236-AE79-5D811F2B2D42}"/>
              </a:ext>
            </a:extLst>
          </p:cNvPr>
          <p:cNvSpPr/>
          <p:nvPr/>
        </p:nvSpPr>
        <p:spPr>
          <a:xfrm>
            <a:off x="4982449" y="5383379"/>
            <a:ext cx="1032533" cy="1032533"/>
          </a:xfrm>
          <a:prstGeom prst="ellipse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3kg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B22C2E-022E-411D-948B-5E412E56FEA1}"/>
              </a:ext>
            </a:extLst>
          </p:cNvPr>
          <p:cNvSpPr txBox="1"/>
          <p:nvPr/>
        </p:nvSpPr>
        <p:spPr>
          <a:xfrm>
            <a:off x="2835281" y="5655044"/>
            <a:ext cx="4986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              +               =   9kg</a:t>
            </a:r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4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22222E-6 L -0.38659 0.3645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36" y="1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07407E-6 L -0.2931 0.35672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61" y="17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1589 0.55996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94" y="27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1.11111E-6 L -0.0819 0.50023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2" y="2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-0.16615 0.49422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07" y="2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20" grpId="0" animBg="1"/>
          <p:bldP spid="21" grpId="0"/>
          <p:bldP spid="22" grpId="0"/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8" grpId="0" animBg="1"/>
          <p:bldP spid="29" grpId="0" animBg="1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22222E-6 L -0.38659 0.3645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36" y="1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07407E-6 L -0.2931 0.35672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61" y="17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1589 0.55996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94" y="27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1.11111E-6 L -0.0819 0.50023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2" y="2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-0.16615 0.49422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07" y="2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20" grpId="0" animBg="1"/>
          <p:bldP spid="21" grpId="0"/>
          <p:bldP spid="22" grpId="0"/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8" grpId="0" animBg="1"/>
          <p:bldP spid="29" grpId="0" animBg="1"/>
          <p:bldP spid="30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5867400"/>
            <a:ext cx="137160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" y="38815"/>
            <a:ext cx="2946399" cy="33750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1219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Than Chien Tranh" panose="02040403050506020204" pitchFamily="18" charset="0"/>
                <a:ea typeface="+mn-ea"/>
                <a:cs typeface="+mn-cs"/>
              </a:rPr>
              <a:t>CÂU CÁ CÙNG </a:t>
            </a:r>
          </a:p>
          <a:p>
            <a:pPr marL="0" marR="0" lvl="0" indent="0" algn="ctr" defTabSz="1219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Than Chien Tranh" panose="02040403050506020204" pitchFamily="18" charset="0"/>
                <a:ea typeface="+mn-ea"/>
                <a:cs typeface="+mn-cs"/>
              </a:rPr>
              <a:t>TOM &amp; JERRY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0188"/>
            <a:ext cx="1374636" cy="1796555"/>
          </a:xfrm>
          <a:prstGeom prst="rect">
            <a:avLst/>
          </a:prstGeom>
        </p:spPr>
      </p:pic>
      <p:pic>
        <p:nvPicPr>
          <p:cNvPr id="2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200" y="3482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DMIN\Desktop\Doreamon cau ca\allison-mcgrath-crayonsswimming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59400"/>
            <a:ext cx="1450656" cy="15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3" y="5512527"/>
            <a:ext cx="1494972" cy="13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00" y="3611881"/>
            <a:ext cx="1079501" cy="99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301" y="4511129"/>
            <a:ext cx="1066301" cy="8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44742" y="5180682"/>
            <a:ext cx="1875797" cy="10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3501190"/>
            <a:ext cx="137160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698067"/>
            <a:ext cx="812800" cy="108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Doreamon cau ca\largemouth_bass_swimming_hg_clr1.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200" y="5664200"/>
            <a:ext cx="1503741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8996741" y="26924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6" name="Explosion 1 2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094">
            <a:off x="4043113" y="3734170"/>
            <a:ext cx="1479620" cy="14796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5554"/>
            <a:ext cx="1406869" cy="183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6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4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6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8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2" dur="3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6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9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92071" y="1600201"/>
            <a:ext cx="1782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13 – 9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4920" y="475940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08711" y="1600201"/>
            <a:ext cx="1949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5 l + 9 l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96945" y="4759404"/>
            <a:ext cx="788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14 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1" y="3922867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6263" y="1600201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8 + 9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90725" y="475940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17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0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45581" y="1600201"/>
            <a:ext cx="1875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17 –  8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4920" y="475940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4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6263" y="1600201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6 + 6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90725" y="475940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12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78212" y="963103"/>
            <a:ext cx="48673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72"/>
            <a:r>
              <a:rPr lang="en-US" sz="3200" dirty="0" err="1">
                <a:solidFill>
                  <a:srgbClr val="0033CC"/>
                </a:solidFill>
                <a:latin typeface="Calibri"/>
              </a:rPr>
              <a:t>Nhà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Mai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có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18 con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vịt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.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Trong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đó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có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7 con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vịt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cái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.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Hỏi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nhà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Mai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có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bao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nhiêu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con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vịt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đực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?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90725" y="475940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>
                <a:solidFill>
                  <a:srgbClr val="0033CC"/>
                </a:solidFill>
                <a:latin typeface="Calibri"/>
              </a:rPr>
              <a:t>11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2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386</Words>
  <Application>Microsoft Office PowerPoint</Application>
  <PresentationFormat>Widescreen</PresentationFormat>
  <Paragraphs>71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Microsoft YaHei</vt:lpstr>
      <vt:lpstr>Arial</vt:lpstr>
      <vt:lpstr>Arial-Rounded</vt:lpstr>
      <vt:lpstr>Calibri</vt:lpstr>
      <vt:lpstr>等线</vt:lpstr>
      <vt:lpstr>Times New Roman</vt:lpstr>
      <vt:lpstr>UTM Avo</vt:lpstr>
      <vt:lpstr>UTM Than Chien Tranh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18</cp:revision>
  <dcterms:created xsi:type="dcterms:W3CDTF">2021-07-24T01:07:49Z</dcterms:created>
  <dcterms:modified xsi:type="dcterms:W3CDTF">2021-11-01T09:19:31Z</dcterms:modified>
</cp:coreProperties>
</file>