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
  </p:notesMasterIdLst>
  <p:sldIdLst>
    <p:sldId id="382" r:id="rId2"/>
    <p:sldId id="516" r:id="rId3"/>
    <p:sldId id="517" r:id="rId4"/>
    <p:sldId id="51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1" d="100"/>
          <a:sy n="81" d="100"/>
        </p:scale>
        <p:origin x="77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2021/11/26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38239950"/>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150000"/>
              </a:lnSpc>
            </a:pPr>
            <a:r>
              <a:rPr lang="en-US" sz="2800" b="1" dirty="0">
                <a:solidFill>
                  <a:srgbClr val="FF0000"/>
                </a:solidFill>
                <a:cs typeface="Times New Roman" pitchFamily="18" charset="0"/>
              </a:rPr>
              <a:t>PHÒNG GIÁO DỤC VÀ ĐÀO TẠO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68454" y="333015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err="1">
                <a:solidFill>
                  <a:srgbClr val="7030A0"/>
                </a:solidFill>
                <a:cs typeface="Times New Roman" pitchFamily="18" charset="0"/>
              </a:rPr>
              <a:t>Bài</a:t>
            </a:r>
            <a:r>
              <a:rPr lang="en-US" sz="3600" b="1">
                <a:solidFill>
                  <a:srgbClr val="7030A0"/>
                </a:solidFill>
                <a:cs typeface="Times New Roman" pitchFamily="18" charset="0"/>
              </a:rPr>
              <a:t>: Viết đoạn văn tả đồ chơi</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92886712"/>
      </p:ext>
    </p:extLst>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C9823-8208-410D-A57C-116DAF019551}"/>
              </a:ext>
            </a:extLst>
          </p:cNvPr>
          <p:cNvSpPr txBox="1"/>
          <p:nvPr/>
        </p:nvSpPr>
        <p:spPr>
          <a:xfrm>
            <a:off x="2398543" y="984592"/>
            <a:ext cx="8674767" cy="1754326"/>
          </a:xfrm>
          <a:prstGeom prst="rect">
            <a:avLst/>
          </a:prstGeom>
          <a:noFill/>
        </p:spPr>
        <p:txBody>
          <a:bodyPr wrap="square" rtlCol="0">
            <a:spAutoFit/>
          </a:bodyPr>
          <a:lstStyle/>
          <a:p>
            <a:r>
              <a:rPr lang="en-US" sz="3600" b="1" dirty="0">
                <a:solidFill>
                  <a:schemeClr val="accent4">
                    <a:lumMod val="50000"/>
                  </a:schemeClr>
                </a:solidFill>
                <a:latin typeface="+mj-lt"/>
              </a:rPr>
              <a:t>      1. </a:t>
            </a:r>
            <a:r>
              <a:rPr lang="vi-VN" sz="3600" b="1" dirty="0">
                <a:solidFill>
                  <a:schemeClr val="accent4">
                    <a:lumMod val="50000"/>
                  </a:schemeClr>
                </a:solidFill>
                <a:latin typeface="+mj-lt"/>
              </a:rPr>
              <a:t>Kể tên những đồ chơi của em. Em thích đồ chơi nào nhất? Vì sao?</a:t>
            </a:r>
          </a:p>
          <a:p>
            <a:endParaRPr lang="vi-VN" sz="3600" b="1" dirty="0">
              <a:solidFill>
                <a:schemeClr val="accent4">
                  <a:lumMod val="50000"/>
                </a:schemeClr>
              </a:solidFill>
              <a:latin typeface="+mj-lt"/>
            </a:endParaRPr>
          </a:p>
        </p:txBody>
      </p:sp>
      <p:pic>
        <p:nvPicPr>
          <p:cNvPr id="3" name="Picture 2" descr="20210409090849_wm_shs-tieng-viet-2-tap-1">
            <a:extLst>
              <a:ext uri="{FF2B5EF4-FFF2-40B4-BE49-F238E27FC236}">
                <a16:creationId xmlns:a16="http://schemas.microsoft.com/office/drawing/2014/main" id="{DD7EC413-5D04-4225-88C0-DCD89DB5096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874737" y="850226"/>
            <a:ext cx="1047613" cy="887534"/>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C7D3ECA-0F82-43AF-A2C1-083A1B74983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46000"/>
                    </a14:imgEffect>
                  </a14:imgLayer>
                </a14:imgProps>
              </a:ext>
            </a:extLst>
          </a:blip>
          <a:stretch>
            <a:fillRect/>
          </a:stretch>
        </p:blipFill>
        <p:spPr>
          <a:xfrm>
            <a:off x="1745829" y="2393265"/>
            <a:ext cx="9423308" cy="1980363"/>
          </a:xfrm>
          <a:prstGeom prst="rect">
            <a:avLst/>
          </a:prstGeom>
        </p:spPr>
      </p:pic>
      <p:sp>
        <p:nvSpPr>
          <p:cNvPr id="5" name="TextBox 4">
            <a:extLst>
              <a:ext uri="{FF2B5EF4-FFF2-40B4-BE49-F238E27FC236}">
                <a16:creationId xmlns:a16="http://schemas.microsoft.com/office/drawing/2014/main" id="{08AD1D6B-006D-409C-8D56-C9E2A519803E}"/>
              </a:ext>
            </a:extLst>
          </p:cNvPr>
          <p:cNvSpPr txBox="1"/>
          <p:nvPr/>
        </p:nvSpPr>
        <p:spPr>
          <a:xfrm>
            <a:off x="3347702" y="4490524"/>
            <a:ext cx="7821435" cy="1077218"/>
          </a:xfrm>
          <a:prstGeom prst="rect">
            <a:avLst/>
          </a:prstGeom>
          <a:noFill/>
        </p:spPr>
        <p:txBody>
          <a:bodyPr wrap="square" rtlCol="0">
            <a:spAutoFit/>
          </a:bodyPr>
          <a:lstStyle/>
          <a:p>
            <a:r>
              <a:rPr lang="vi-VN" sz="3200" dirty="0">
                <a:latin typeface="+mj-lt"/>
              </a:rPr>
              <a:t>- Đồ chơi có đặc điểm gì?</a:t>
            </a:r>
          </a:p>
          <a:p>
            <a:r>
              <a:rPr lang="vi-VN" sz="3200" dirty="0">
                <a:latin typeface="+mj-lt"/>
              </a:rPr>
              <a:t>- Vì sao em thích đồ chơi đó?</a:t>
            </a:r>
          </a:p>
        </p:txBody>
      </p:sp>
      <p:sp>
        <p:nvSpPr>
          <p:cNvPr id="6" name="Rectangle 5">
            <a:extLst>
              <a:ext uri="{FF2B5EF4-FFF2-40B4-BE49-F238E27FC236}">
                <a16:creationId xmlns:a16="http://schemas.microsoft.com/office/drawing/2014/main" id="{4FA27499-E559-46E5-9AAE-993B65A0CF5C}"/>
              </a:ext>
            </a:extLst>
          </p:cNvPr>
          <p:cNvSpPr/>
          <p:nvPr/>
        </p:nvSpPr>
        <p:spPr>
          <a:xfrm>
            <a:off x="9306560" y="0"/>
            <a:ext cx="2885440" cy="29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030972D-1A4C-40AF-9233-93EDF29F8E98}"/>
              </a:ext>
            </a:extLst>
          </p:cNvPr>
          <p:cNvSpPr txBox="1"/>
          <p:nvPr/>
        </p:nvSpPr>
        <p:spPr>
          <a:xfrm>
            <a:off x="2574341" y="579417"/>
            <a:ext cx="6798762" cy="477054"/>
          </a:xfrm>
          <a:prstGeom prst="rect">
            <a:avLst/>
          </a:prstGeom>
          <a:noFill/>
        </p:spPr>
        <p:txBody>
          <a:bodyPr wrap="square" rtlCol="0">
            <a:spAutoFit/>
          </a:bodyPr>
          <a:lstStyle/>
          <a:p>
            <a:pPr>
              <a:lnSpc>
                <a:spcPts val="3000"/>
              </a:lnSpc>
              <a:buClr>
                <a:srgbClr val="000000"/>
              </a:buClr>
              <a:buFont typeface="Arial"/>
              <a:buNone/>
            </a:pPr>
            <a:r>
              <a:rPr lang="en-US" sz="2800" b="1" kern="0" dirty="0">
                <a:solidFill>
                  <a:srgbClr val="BAE5E4">
                    <a:lumMod val="50000"/>
                  </a:srgbClr>
                </a:solidFill>
                <a:latin typeface="+mj-lt"/>
                <a:cs typeface="Arial"/>
                <a:sym typeface="Arial"/>
              </a:rPr>
              <a:t>2. </a:t>
            </a:r>
            <a:r>
              <a:rPr lang="vi-VN" sz="2800" b="1" kern="0" dirty="0">
                <a:solidFill>
                  <a:srgbClr val="BAE5E4">
                    <a:lumMod val="50000"/>
                  </a:srgbClr>
                </a:solidFill>
                <a:latin typeface="+mj-lt"/>
                <a:cs typeface="Arial"/>
                <a:sym typeface="Arial"/>
              </a:rPr>
              <a:t>Viết 3 – 4 câu tả đồ chơi của em.</a:t>
            </a:r>
          </a:p>
        </p:txBody>
      </p:sp>
      <p:cxnSp>
        <p:nvCxnSpPr>
          <p:cNvPr id="24" name="Straight Connector 23">
            <a:extLst>
              <a:ext uri="{FF2B5EF4-FFF2-40B4-BE49-F238E27FC236}">
                <a16:creationId xmlns:a16="http://schemas.microsoft.com/office/drawing/2014/main" id="{8EB17523-788F-4C6A-B6E1-376D21282094}"/>
              </a:ext>
            </a:extLst>
          </p:cNvPr>
          <p:cNvCxnSpPr>
            <a:cxnSpLocks/>
            <a:stCxn id="37" idx="3"/>
          </p:cNvCxnSpPr>
          <p:nvPr/>
        </p:nvCxnSpPr>
        <p:spPr>
          <a:xfrm>
            <a:off x="3778715" y="3701091"/>
            <a:ext cx="1356167" cy="0"/>
          </a:xfrm>
          <a:prstGeom prst="line">
            <a:avLst/>
          </a:prstGeom>
          <a:noFill/>
          <a:ln w="76200" cap="flat" cmpd="sng" algn="ctr">
            <a:solidFill>
              <a:srgbClr val="3F9795"/>
            </a:solidFill>
            <a:prstDash val="solid"/>
          </a:ln>
          <a:effectLst/>
        </p:spPr>
      </p:cxnSp>
      <p:cxnSp>
        <p:nvCxnSpPr>
          <p:cNvPr id="25" name="Straight Connector 24">
            <a:extLst>
              <a:ext uri="{FF2B5EF4-FFF2-40B4-BE49-F238E27FC236}">
                <a16:creationId xmlns:a16="http://schemas.microsoft.com/office/drawing/2014/main" id="{888C0C3B-DE61-4DF8-BA15-EED42D54B1A6}"/>
              </a:ext>
            </a:extLst>
          </p:cNvPr>
          <p:cNvCxnSpPr>
            <a:cxnSpLocks/>
          </p:cNvCxnSpPr>
          <p:nvPr/>
        </p:nvCxnSpPr>
        <p:spPr>
          <a:xfrm flipV="1">
            <a:off x="6819055" y="3683976"/>
            <a:ext cx="2107281" cy="17115"/>
          </a:xfrm>
          <a:prstGeom prst="line">
            <a:avLst/>
          </a:prstGeom>
          <a:noFill/>
          <a:ln w="76200" cap="flat" cmpd="sng" algn="ctr">
            <a:solidFill>
              <a:srgbClr val="3F9795"/>
            </a:solidFill>
            <a:prstDash val="solid"/>
          </a:ln>
          <a:effectLst/>
        </p:spPr>
      </p:cxnSp>
      <p:cxnSp>
        <p:nvCxnSpPr>
          <p:cNvPr id="26" name="Straight Connector 25">
            <a:extLst>
              <a:ext uri="{FF2B5EF4-FFF2-40B4-BE49-F238E27FC236}">
                <a16:creationId xmlns:a16="http://schemas.microsoft.com/office/drawing/2014/main" id="{5DDC6B5C-E55F-4E0A-ACD6-6F9FAD79EBFC}"/>
              </a:ext>
            </a:extLst>
          </p:cNvPr>
          <p:cNvCxnSpPr>
            <a:cxnSpLocks/>
            <a:endCxn id="28" idx="4"/>
          </p:cNvCxnSpPr>
          <p:nvPr/>
        </p:nvCxnSpPr>
        <p:spPr>
          <a:xfrm flipV="1">
            <a:off x="5991462" y="4736727"/>
            <a:ext cx="0" cy="325652"/>
          </a:xfrm>
          <a:prstGeom prst="line">
            <a:avLst/>
          </a:prstGeom>
          <a:noFill/>
          <a:ln w="76200" cap="flat" cmpd="sng" algn="ctr">
            <a:solidFill>
              <a:srgbClr val="3F9795"/>
            </a:solidFill>
            <a:prstDash val="solid"/>
          </a:ln>
          <a:effectLst/>
        </p:spPr>
      </p:cxnSp>
      <p:grpSp>
        <p:nvGrpSpPr>
          <p:cNvPr id="27" name="Group 26">
            <a:extLst>
              <a:ext uri="{FF2B5EF4-FFF2-40B4-BE49-F238E27FC236}">
                <a16:creationId xmlns:a16="http://schemas.microsoft.com/office/drawing/2014/main" id="{599E3BB0-1D35-480C-8C15-B58AE76F14BF}"/>
              </a:ext>
            </a:extLst>
          </p:cNvPr>
          <p:cNvGrpSpPr/>
          <p:nvPr/>
        </p:nvGrpSpPr>
        <p:grpSpPr>
          <a:xfrm>
            <a:off x="4935091" y="2632414"/>
            <a:ext cx="2107280" cy="2104313"/>
            <a:chOff x="2736690" y="2050473"/>
            <a:chExt cx="1450117" cy="1146835"/>
          </a:xfrm>
        </p:grpSpPr>
        <p:sp>
          <p:nvSpPr>
            <p:cNvPr id="28" name="Oval 27">
              <a:extLst>
                <a:ext uri="{FF2B5EF4-FFF2-40B4-BE49-F238E27FC236}">
                  <a16:creationId xmlns:a16="http://schemas.microsoft.com/office/drawing/2014/main" id="{DED87DB0-5604-45F0-B360-AF6EEEEFF8D9}"/>
                </a:ext>
              </a:extLst>
            </p:cNvPr>
            <p:cNvSpPr/>
            <p:nvPr/>
          </p:nvSpPr>
          <p:spPr>
            <a:xfrm>
              <a:off x="2826319" y="2050473"/>
              <a:ext cx="1274618" cy="1146835"/>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29" name="TextBox 28">
              <a:extLst>
                <a:ext uri="{FF2B5EF4-FFF2-40B4-BE49-F238E27FC236}">
                  <a16:creationId xmlns:a16="http://schemas.microsoft.com/office/drawing/2014/main" id="{DA3DA2F2-9F15-417E-A5BD-8C750E53E9D7}"/>
                </a:ext>
              </a:extLst>
            </p:cNvPr>
            <p:cNvSpPr txBox="1"/>
            <p:nvPr/>
          </p:nvSpPr>
          <p:spPr>
            <a:xfrm>
              <a:off x="2736690" y="2325499"/>
              <a:ext cx="1450117" cy="7212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mj-lt"/>
                  <a:cs typeface="Arial"/>
                  <a:sym typeface="Arial"/>
                </a:rPr>
                <a:t>Tả đồ chơi</a:t>
              </a:r>
              <a:endParaRPr kumimoji="0" lang="en-VN" sz="40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0" name="Group 29">
            <a:extLst>
              <a:ext uri="{FF2B5EF4-FFF2-40B4-BE49-F238E27FC236}">
                <a16:creationId xmlns:a16="http://schemas.microsoft.com/office/drawing/2014/main" id="{6CF9F96B-D2B0-430A-AD0F-BAEE9807B578}"/>
              </a:ext>
            </a:extLst>
          </p:cNvPr>
          <p:cNvGrpSpPr/>
          <p:nvPr/>
        </p:nvGrpSpPr>
        <p:grpSpPr>
          <a:xfrm>
            <a:off x="8439543" y="2442579"/>
            <a:ext cx="2601831" cy="2733203"/>
            <a:chOff x="4830610" y="1884218"/>
            <a:chExt cx="1825265" cy="1745160"/>
          </a:xfrm>
        </p:grpSpPr>
        <p:sp>
          <p:nvSpPr>
            <p:cNvPr id="31" name="Rounded Rectangle 49">
              <a:extLst>
                <a:ext uri="{FF2B5EF4-FFF2-40B4-BE49-F238E27FC236}">
                  <a16:creationId xmlns:a16="http://schemas.microsoft.com/office/drawing/2014/main" id="{E9CD8AA9-F302-4375-8BB2-11B1A02FDF87}"/>
                </a:ext>
              </a:extLst>
            </p:cNvPr>
            <p:cNvSpPr/>
            <p:nvPr/>
          </p:nvSpPr>
          <p:spPr>
            <a:xfrm>
              <a:off x="4830610" y="1884218"/>
              <a:ext cx="166629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2" name="TextBox 31">
              <a:extLst>
                <a:ext uri="{FF2B5EF4-FFF2-40B4-BE49-F238E27FC236}">
                  <a16:creationId xmlns:a16="http://schemas.microsoft.com/office/drawing/2014/main" id="{55CFCAAF-AA15-41F7-8EDD-67E26C3B7080}"/>
                </a:ext>
              </a:extLst>
            </p:cNvPr>
            <p:cNvSpPr txBox="1"/>
            <p:nvPr/>
          </p:nvSpPr>
          <p:spPr>
            <a:xfrm>
              <a:off x="4851399" y="1919685"/>
              <a:ext cx="1804476" cy="1709693"/>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(2) Nó có đặc điểm gì? (hình dạng, màu sắc, hoạt động, …)</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grpSp>
        <p:nvGrpSpPr>
          <p:cNvPr id="33" name="Group 32">
            <a:extLst>
              <a:ext uri="{FF2B5EF4-FFF2-40B4-BE49-F238E27FC236}">
                <a16:creationId xmlns:a16="http://schemas.microsoft.com/office/drawing/2014/main" id="{808D11D7-3DA6-4778-91D5-A1B581DE423B}"/>
              </a:ext>
            </a:extLst>
          </p:cNvPr>
          <p:cNvGrpSpPr/>
          <p:nvPr/>
        </p:nvGrpSpPr>
        <p:grpSpPr>
          <a:xfrm>
            <a:off x="3985485" y="5018311"/>
            <a:ext cx="3817009" cy="1511528"/>
            <a:chOff x="1813995" y="3867973"/>
            <a:chExt cx="3299265" cy="965116"/>
          </a:xfrm>
        </p:grpSpPr>
        <p:sp>
          <p:nvSpPr>
            <p:cNvPr id="34" name="Rounded Rectangle 50">
              <a:extLst>
                <a:ext uri="{FF2B5EF4-FFF2-40B4-BE49-F238E27FC236}">
                  <a16:creationId xmlns:a16="http://schemas.microsoft.com/office/drawing/2014/main" id="{80B8F735-02EB-4DFC-8F21-822C062555C8}"/>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5" name="TextBox 34">
              <a:extLst>
                <a:ext uri="{FF2B5EF4-FFF2-40B4-BE49-F238E27FC236}">
                  <a16:creationId xmlns:a16="http://schemas.microsoft.com/office/drawing/2014/main" id="{FEA7B0A9-7A71-4BD8-8791-90DB8147DA00}"/>
                </a:ext>
              </a:extLst>
            </p:cNvPr>
            <p:cNvSpPr txBox="1"/>
            <p:nvPr/>
          </p:nvSpPr>
          <p:spPr>
            <a:xfrm>
              <a:off x="1928825" y="3936409"/>
              <a:ext cx="3018821" cy="884324"/>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(3) Em thường chơi đồ chơi đó vào những lúc nào?</a:t>
              </a:r>
            </a:p>
          </p:txBody>
        </p:sp>
      </p:grpSp>
      <p:grpSp>
        <p:nvGrpSpPr>
          <p:cNvPr id="36" name="Group 35">
            <a:extLst>
              <a:ext uri="{FF2B5EF4-FFF2-40B4-BE49-F238E27FC236}">
                <a16:creationId xmlns:a16="http://schemas.microsoft.com/office/drawing/2014/main" id="{4192615C-BA06-448A-B333-F7468E3290F6}"/>
              </a:ext>
            </a:extLst>
          </p:cNvPr>
          <p:cNvGrpSpPr/>
          <p:nvPr/>
        </p:nvGrpSpPr>
        <p:grpSpPr>
          <a:xfrm>
            <a:off x="1305606" y="2442579"/>
            <a:ext cx="2473109" cy="2517023"/>
            <a:chOff x="-235703" y="1792813"/>
            <a:chExt cx="2244639" cy="1607128"/>
          </a:xfrm>
        </p:grpSpPr>
        <p:sp>
          <p:nvSpPr>
            <p:cNvPr id="37" name="Rounded Rectangle 20">
              <a:extLst>
                <a:ext uri="{FF2B5EF4-FFF2-40B4-BE49-F238E27FC236}">
                  <a16:creationId xmlns:a16="http://schemas.microsoft.com/office/drawing/2014/main" id="{F3E41A66-DD09-40D7-B5A4-FD9704A433B4}"/>
                </a:ext>
              </a:extLst>
            </p:cNvPr>
            <p:cNvSpPr/>
            <p:nvPr/>
          </p:nvSpPr>
          <p:spPr>
            <a:xfrm>
              <a:off x="-212299" y="1792813"/>
              <a:ext cx="2221235"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38" name="TextBox 37">
              <a:extLst>
                <a:ext uri="{FF2B5EF4-FFF2-40B4-BE49-F238E27FC236}">
                  <a16:creationId xmlns:a16="http://schemas.microsoft.com/office/drawing/2014/main" id="{C533521A-72B9-4CD8-A1EB-06E994532C26}"/>
                </a:ext>
              </a:extLst>
            </p:cNvPr>
            <p:cNvSpPr txBox="1"/>
            <p:nvPr/>
          </p:nvSpPr>
          <p:spPr>
            <a:xfrm>
              <a:off x="-235703" y="1948229"/>
              <a:ext cx="2188877" cy="1159447"/>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(4) Tình cảm của em với đồ chơi đó như thế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cxnSp>
        <p:nvCxnSpPr>
          <p:cNvPr id="39" name="Straight Connector 38">
            <a:extLst>
              <a:ext uri="{FF2B5EF4-FFF2-40B4-BE49-F238E27FC236}">
                <a16:creationId xmlns:a16="http://schemas.microsoft.com/office/drawing/2014/main" id="{7D674BE4-6862-44E3-B09B-3C50FEEFF18E}"/>
              </a:ext>
            </a:extLst>
          </p:cNvPr>
          <p:cNvCxnSpPr>
            <a:cxnSpLocks/>
          </p:cNvCxnSpPr>
          <p:nvPr/>
        </p:nvCxnSpPr>
        <p:spPr>
          <a:xfrm>
            <a:off x="5893990" y="2362969"/>
            <a:ext cx="0" cy="314130"/>
          </a:xfrm>
          <a:prstGeom prst="line">
            <a:avLst/>
          </a:prstGeom>
          <a:noFill/>
          <a:ln w="76200" cap="flat" cmpd="sng" algn="ctr">
            <a:solidFill>
              <a:srgbClr val="3F9795"/>
            </a:solidFill>
            <a:prstDash val="solid"/>
          </a:ln>
          <a:effectLst/>
        </p:spPr>
      </p:cxnSp>
      <p:grpSp>
        <p:nvGrpSpPr>
          <p:cNvPr id="40" name="Group 39">
            <a:extLst>
              <a:ext uri="{FF2B5EF4-FFF2-40B4-BE49-F238E27FC236}">
                <a16:creationId xmlns:a16="http://schemas.microsoft.com/office/drawing/2014/main" id="{83FCAE10-8BB3-4F57-A7E9-4CA936F7294D}"/>
              </a:ext>
            </a:extLst>
          </p:cNvPr>
          <p:cNvGrpSpPr/>
          <p:nvPr/>
        </p:nvGrpSpPr>
        <p:grpSpPr>
          <a:xfrm>
            <a:off x="4576249" y="1101408"/>
            <a:ext cx="2653907" cy="1258511"/>
            <a:chOff x="2282035" y="823636"/>
            <a:chExt cx="2293928" cy="803564"/>
          </a:xfrm>
        </p:grpSpPr>
        <p:sp>
          <p:nvSpPr>
            <p:cNvPr id="41" name="Rounded Rectangle 25">
              <a:extLst>
                <a:ext uri="{FF2B5EF4-FFF2-40B4-BE49-F238E27FC236}">
                  <a16:creationId xmlns:a16="http://schemas.microsoft.com/office/drawing/2014/main" id="{8D19AD90-9BBE-45C4-9D06-398F2BC55BA5}"/>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eaLnBrk="1" fontAlgn="auto" latinLnBrk="0" hangingPunct="1">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2" name="TextBox 41">
              <a:extLst>
                <a:ext uri="{FF2B5EF4-FFF2-40B4-BE49-F238E27FC236}">
                  <a16:creationId xmlns:a16="http://schemas.microsoft.com/office/drawing/2014/main" id="{8695D9A9-3CC6-4673-9C54-AB3B5D699D6F}"/>
                </a:ext>
              </a:extLst>
            </p:cNvPr>
            <p:cNvSpPr txBox="1"/>
            <p:nvPr/>
          </p:nvSpPr>
          <p:spPr>
            <a:xfrm>
              <a:off x="2282035" y="826097"/>
              <a:ext cx="2293928" cy="609201"/>
            </a:xfrm>
            <a:prstGeom prst="rect">
              <a:avLst/>
            </a:prstGeom>
            <a:noFill/>
          </p:spPr>
          <p:txBody>
            <a:bodyPr wrap="square" rtlCol="0">
              <a:sp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mj-lt"/>
                  <a:cs typeface="Arial"/>
                  <a:sym typeface="Arial"/>
                </a:rPr>
                <a:t>(1) Em chọn tả đồ chơi nào?</a:t>
              </a:r>
              <a:endParaRPr kumimoji="0" lang="en-VN" sz="2800" b="0" i="0" u="none" strike="noStrike" kern="0" cap="none" spc="0" normalizeH="0" baseline="0" noProof="0" dirty="0">
                <a:ln>
                  <a:noFill/>
                </a:ln>
                <a:solidFill>
                  <a:srgbClr val="000000"/>
                </a:solidFill>
                <a:effectLst/>
                <a:uLnTx/>
                <a:uFillTx/>
                <a:latin typeface="+mj-lt"/>
                <a:cs typeface="Arial"/>
                <a:sym typeface="Arial"/>
              </a:endParaRPr>
            </a:p>
          </p:txBody>
        </p:sp>
      </p:grpSp>
      <p:sp>
        <p:nvSpPr>
          <p:cNvPr id="43" name="Oval 42">
            <a:extLst>
              <a:ext uri="{FF2B5EF4-FFF2-40B4-BE49-F238E27FC236}">
                <a16:creationId xmlns:a16="http://schemas.microsoft.com/office/drawing/2014/main" id="{35483790-F60A-4F42-8AC6-1961A99A2D52}"/>
              </a:ext>
            </a:extLst>
          </p:cNvPr>
          <p:cNvSpPr/>
          <p:nvPr/>
        </p:nvSpPr>
        <p:spPr>
          <a:xfrm>
            <a:off x="5122105" y="2740467"/>
            <a:ext cx="1709728" cy="1996258"/>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mj-lt"/>
              <a:ea typeface="+mn-ea"/>
              <a:cs typeface="+mn-cs"/>
              <a:sym typeface="Arial"/>
            </a:endParaRPr>
          </a:p>
        </p:txBody>
      </p:sp>
      <p:sp>
        <p:nvSpPr>
          <p:cNvPr id="44" name="Rectangle 43">
            <a:extLst>
              <a:ext uri="{FF2B5EF4-FFF2-40B4-BE49-F238E27FC236}">
                <a16:creationId xmlns:a16="http://schemas.microsoft.com/office/drawing/2014/main" id="{9C10DBC3-C1DB-4CCB-9E0A-6E7CCF670DEB}"/>
              </a:ext>
            </a:extLst>
          </p:cNvPr>
          <p:cNvSpPr/>
          <p:nvPr/>
        </p:nvSpPr>
        <p:spPr>
          <a:xfrm>
            <a:off x="9306560" y="0"/>
            <a:ext cx="2885440" cy="29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82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00"/>
                                        <p:tgtEl>
                                          <p:spTgt spid="39"/>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1000" fill="hold"/>
                                        <p:tgtEl>
                                          <p:spTgt spid="30"/>
                                        </p:tgtEl>
                                        <p:attrNameLst>
                                          <p:attrName>ppt_w</p:attrName>
                                        </p:attrNameLst>
                                      </p:cBhvr>
                                      <p:tavLst>
                                        <p:tav tm="0">
                                          <p:val>
                                            <p:strVal val="#ppt_w*0.70"/>
                                          </p:val>
                                        </p:tav>
                                        <p:tav tm="100000">
                                          <p:val>
                                            <p:strVal val="#ppt_w"/>
                                          </p:val>
                                        </p:tav>
                                      </p:tavLst>
                                    </p:anim>
                                    <p:anim calcmode="lin" valueType="num">
                                      <p:cBhvr>
                                        <p:cTn id="27" dur="1000" fill="hold"/>
                                        <p:tgtEl>
                                          <p:spTgt spid="30"/>
                                        </p:tgtEl>
                                        <p:attrNameLst>
                                          <p:attrName>ppt_h</p:attrName>
                                        </p:attrNameLst>
                                      </p:cBhvr>
                                      <p:tavLst>
                                        <p:tav tm="0">
                                          <p:val>
                                            <p:strVal val="#ppt_h"/>
                                          </p:val>
                                        </p:tav>
                                        <p:tav tm="100000">
                                          <p:val>
                                            <p:strVal val="#ppt_h"/>
                                          </p:val>
                                        </p:tav>
                                      </p:tavLst>
                                    </p:anim>
                                    <p:animEffect transition="in" filter="fade">
                                      <p:cBhvr>
                                        <p:cTn id="28" dur="10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right)">
                                      <p:cBhvr>
                                        <p:cTn id="44" dur="500"/>
                                        <p:tgtEl>
                                          <p:spTgt spid="24"/>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p:cTn id="48" dur="1000" fill="hold"/>
                                        <p:tgtEl>
                                          <p:spTgt spid="36"/>
                                        </p:tgtEl>
                                        <p:attrNameLst>
                                          <p:attrName>ppt_w</p:attrName>
                                        </p:attrNameLst>
                                      </p:cBhvr>
                                      <p:tavLst>
                                        <p:tav tm="0">
                                          <p:val>
                                            <p:fltVal val="0"/>
                                          </p:val>
                                        </p:tav>
                                        <p:tav tm="100000">
                                          <p:val>
                                            <p:strVal val="#ppt_w"/>
                                          </p:val>
                                        </p:tav>
                                      </p:tavLst>
                                    </p:anim>
                                    <p:anim calcmode="lin" valueType="num">
                                      <p:cBhvr>
                                        <p:cTn id="49" dur="1000" fill="hold"/>
                                        <p:tgtEl>
                                          <p:spTgt spid="36"/>
                                        </p:tgtEl>
                                        <p:attrNameLst>
                                          <p:attrName>ppt_h</p:attrName>
                                        </p:attrNameLst>
                                      </p:cBhvr>
                                      <p:tavLst>
                                        <p:tav tm="0">
                                          <p:val>
                                            <p:fltVal val="0"/>
                                          </p:val>
                                        </p:tav>
                                        <p:tav tm="100000">
                                          <p:val>
                                            <p:strVal val="#ppt_h"/>
                                          </p:val>
                                        </p:tav>
                                      </p:tavLst>
                                    </p:anim>
                                    <p:anim calcmode="lin" valueType="num">
                                      <p:cBhvr>
                                        <p:cTn id="50" dur="1000" fill="hold"/>
                                        <p:tgtEl>
                                          <p:spTgt spid="36"/>
                                        </p:tgtEl>
                                        <p:attrNameLst>
                                          <p:attrName>style.rotation</p:attrName>
                                        </p:attrNameLst>
                                      </p:cBhvr>
                                      <p:tavLst>
                                        <p:tav tm="0">
                                          <p:val>
                                            <p:fltVal val="90"/>
                                          </p:val>
                                        </p:tav>
                                        <p:tav tm="100000">
                                          <p:val>
                                            <p:fltVal val="0"/>
                                          </p:val>
                                        </p:tav>
                                      </p:tavLst>
                                    </p:anim>
                                    <p:animEffect transition="in" filter="fade">
                                      <p:cBhvr>
                                        <p:cTn id="51"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99FCC0-AAC9-4D91-BA61-59CFEB8524A2}"/>
              </a:ext>
            </a:extLst>
          </p:cNvPr>
          <p:cNvSpPr/>
          <p:nvPr/>
        </p:nvSpPr>
        <p:spPr>
          <a:xfrm>
            <a:off x="994300" y="798989"/>
            <a:ext cx="9575789" cy="33296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rất thích đồ chơi gấu bông của em. Đó là món quà mẹ mua cho em nhân dịp sinh nhật. Chú gấu bông được làm từ lông mịn, có màu trắng tinh rất xinh xắn. Gấu bông to bằng người em, em có thể dùng ôm khi đi ngủ. Với em, gấu bông như một người bạn đồng hành và chơi đùa cùng với em. Em rất yêu quý món đồ chơi này và sẽ giữ gìn nó thật cẩn thận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CC8A9F5D-063C-4AED-B831-10BB27712460}"/>
              </a:ext>
            </a:extLst>
          </p:cNvPr>
          <p:cNvSpPr/>
          <p:nvPr/>
        </p:nvSpPr>
        <p:spPr>
          <a:xfrm>
            <a:off x="9306560" y="0"/>
            <a:ext cx="2885440" cy="29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84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239</Words>
  <Application>Microsoft Office PowerPoint</Application>
  <PresentationFormat>Widescreen</PresentationFormat>
  <Paragraphs>16</Paragraphs>
  <Slides>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等线</vt:lpstr>
      <vt:lpstr>Arial</vt:lpstr>
      <vt:lpstr>Arial-Rounded</vt:lpstr>
      <vt:lpstr>Calibri</vt:lpstr>
      <vt:lpstr>Times New Roman</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34</cp:revision>
  <dcterms:created xsi:type="dcterms:W3CDTF">2021-07-20T01:55:21Z</dcterms:created>
  <dcterms:modified xsi:type="dcterms:W3CDTF">2021-11-26T08:55:24Z</dcterms:modified>
</cp:coreProperties>
</file>