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26"/>
  </p:notesMasterIdLst>
  <p:sldIdLst>
    <p:sldId id="382" r:id="rId4"/>
    <p:sldId id="257" r:id="rId5"/>
    <p:sldId id="258" r:id="rId6"/>
    <p:sldId id="259" r:id="rId7"/>
    <p:sldId id="260" r:id="rId8"/>
    <p:sldId id="261" r:id="rId9"/>
    <p:sldId id="262" r:id="rId10"/>
    <p:sldId id="2007577099" r:id="rId11"/>
    <p:sldId id="517" r:id="rId12"/>
    <p:sldId id="266" r:id="rId13"/>
    <p:sldId id="516" r:id="rId14"/>
    <p:sldId id="518" r:id="rId15"/>
    <p:sldId id="270" r:id="rId16"/>
    <p:sldId id="525" r:id="rId17"/>
    <p:sldId id="271" r:id="rId18"/>
    <p:sldId id="2007577100" r:id="rId19"/>
    <p:sldId id="522" r:id="rId20"/>
    <p:sldId id="521" r:id="rId21"/>
    <p:sldId id="523" r:id="rId22"/>
    <p:sldId id="519" r:id="rId23"/>
    <p:sldId id="524" r:id="rId24"/>
    <p:sldId id="20075771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70" d="100"/>
          <a:sy n="70" d="100"/>
        </p:scale>
        <p:origin x="86"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579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255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783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2565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4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848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918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0814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0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89275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6382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483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4374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5678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37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37792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2594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844503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7071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351912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7216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85426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059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33123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1624181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13" Type="http://schemas.openxmlformats.org/officeDocument/2006/relationships/image" Target="../media/image3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49.png"/><Relationship Id="rId21" Type="http://schemas.openxmlformats.org/officeDocument/2006/relationships/image" Target="../media/image40.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32.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44.png"/><Relationship Id="rId41"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48.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37.png"/><Relationship Id="rId23" Type="http://schemas.openxmlformats.org/officeDocument/2006/relationships/image" Target="../media/image41.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39.png"/><Relationship Id="rId31" Type="http://schemas.openxmlformats.org/officeDocument/2006/relationships/image" Target="../media/image45.png"/><Relationship Id="rId44" Type="http://schemas.microsoft.com/office/2007/relationships/hdphoto" Target="../media/hdphoto19.wdp"/><Relationship Id="rId4" Type="http://schemas.openxmlformats.org/officeDocument/2006/relationships/image" Target="../media/image33.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43.png"/><Relationship Id="rId30" Type="http://schemas.microsoft.com/office/2007/relationships/hdphoto" Target="../media/hdphoto12.wdp"/><Relationship Id="rId35" Type="http://schemas.openxmlformats.org/officeDocument/2006/relationships/image" Target="../media/image47.png"/><Relationship Id="rId43" Type="http://schemas.openxmlformats.org/officeDocument/2006/relationships/image" Target="../media/image51.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35.GIF"/><Relationship Id="rId17" Type="http://schemas.openxmlformats.org/officeDocument/2006/relationships/image" Target="../media/image38.png"/><Relationship Id="rId25" Type="http://schemas.openxmlformats.org/officeDocument/2006/relationships/image" Target="../media/image42.png"/><Relationship Id="rId33" Type="http://schemas.openxmlformats.org/officeDocument/2006/relationships/image" Target="../media/image46.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5.png"/><Relationship Id="rId11" Type="http://schemas.microsoft.com/office/2007/relationships/hdphoto" Target="../media/hdphoto5.wdp"/><Relationship Id="rId5" Type="http://schemas.openxmlformats.org/officeDocument/2006/relationships/image" Target="../media/image54.png"/><Relationship Id="rId10" Type="http://schemas.openxmlformats.org/officeDocument/2006/relationships/image" Target="../media/image37.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5.png"/><Relationship Id="rId11" Type="http://schemas.microsoft.com/office/2007/relationships/hdphoto" Target="../media/hdphoto5.wdp"/><Relationship Id="rId5" Type="http://schemas.openxmlformats.org/officeDocument/2006/relationships/image" Target="../media/image54.png"/><Relationship Id="rId10" Type="http://schemas.openxmlformats.org/officeDocument/2006/relationships/image" Target="../media/image37.png"/><Relationship Id="rId4" Type="http://schemas.openxmlformats.org/officeDocument/2006/relationships/audio" Target="../media/audio3.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20.wdp"/><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7.png"/><Relationship Id="rId1" Type="http://schemas.openxmlformats.org/officeDocument/2006/relationships/slideLayout" Target="../slideLayouts/slideLayout8.xml"/><Relationship Id="rId5" Type="http://schemas.microsoft.com/office/2007/relationships/hdphoto" Target="../media/hdphoto22.wdp"/><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err="1">
                <a:solidFill>
                  <a:srgbClr val="7030A0"/>
                </a:solidFill>
                <a:cs typeface="Times New Roman" pitchFamily="18" charset="0"/>
              </a:rPr>
              <a:t>Bài</a:t>
            </a:r>
            <a:r>
              <a:rPr lang="en-US" sz="3600" b="1">
                <a:solidFill>
                  <a:srgbClr val="7030A0"/>
                </a:solidFill>
                <a:cs typeface="Times New Roman" pitchFamily="18" charset="0"/>
              </a:rPr>
              <a:t>: Tớ là lê - gô</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ellipse">
            <a:avLst/>
          </a:prstGeom>
          <a:ln w="31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886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pPr algn="ct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dirty="0"/>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F44CB-2971-4F39-A9EF-2FA0C0A332F2}"/>
              </a:ext>
            </a:extLst>
          </p:cNvPr>
          <p:cNvSpPr txBox="1"/>
          <p:nvPr/>
        </p:nvSpPr>
        <p:spPr>
          <a:xfrm>
            <a:off x="1856064" y="367205"/>
            <a:ext cx="2251213"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C72AE312-73ED-4260-BB17-136C683A1EC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841374" y="495960"/>
            <a:ext cx="582308" cy="525172"/>
          </a:xfrm>
          <a:prstGeom prst="rect">
            <a:avLst/>
          </a:prstGeom>
        </p:spPr>
      </p:pic>
      <p:sp>
        <p:nvSpPr>
          <p:cNvPr id="4" name="TextBox 3">
            <a:extLst>
              <a:ext uri="{FF2B5EF4-FFF2-40B4-BE49-F238E27FC236}">
                <a16:creationId xmlns:a16="http://schemas.microsoft.com/office/drawing/2014/main" id="{D388A96C-5179-4C07-8A2E-9A327B7F85F6}"/>
              </a:ext>
            </a:extLst>
          </p:cNvPr>
          <p:cNvSpPr txBox="1"/>
          <p:nvPr/>
        </p:nvSpPr>
        <p:spPr>
          <a:xfrm>
            <a:off x="3125240" y="858822"/>
            <a:ext cx="5365827" cy="969433"/>
          </a:xfrm>
          <a:prstGeom prst="rect">
            <a:avLst/>
          </a:prstGeom>
          <a:noFill/>
        </p:spPr>
        <p:txBody>
          <a:bodyPr wrap="square" rtlCol="0">
            <a:spAutoFit/>
          </a:bodyPr>
          <a:lstStyle/>
          <a:p>
            <a:pPr algn="ctr">
              <a:lnSpc>
                <a:spcPct val="150000"/>
              </a:lnSpc>
            </a:pPr>
            <a:r>
              <a:rPr lang="en-US" sz="4400" b="1" dirty="0" err="1">
                <a:solidFill>
                  <a:srgbClr val="FF0000"/>
                </a:solidFill>
                <a:latin typeface="+mj-lt"/>
              </a:rPr>
              <a:t>Giải</a:t>
            </a:r>
            <a:r>
              <a:rPr lang="en-US" sz="4400" b="1" dirty="0">
                <a:solidFill>
                  <a:srgbClr val="FF0000"/>
                </a:solidFill>
                <a:latin typeface="+mj-lt"/>
              </a:rPr>
              <a:t> </a:t>
            </a:r>
            <a:r>
              <a:rPr lang="en-US" sz="4400" b="1" dirty="0" err="1">
                <a:solidFill>
                  <a:srgbClr val="FF0000"/>
                </a:solidFill>
                <a:latin typeface="+mj-lt"/>
              </a:rPr>
              <a:t>nghĩa</a:t>
            </a:r>
            <a:r>
              <a:rPr lang="en-US" sz="4400" b="1" dirty="0">
                <a:solidFill>
                  <a:srgbClr val="FF0000"/>
                </a:solidFill>
                <a:latin typeface="+mj-lt"/>
              </a:rPr>
              <a:t> </a:t>
            </a:r>
            <a:r>
              <a:rPr lang="en-US" sz="4400" b="1" dirty="0" err="1">
                <a:solidFill>
                  <a:srgbClr val="FF0000"/>
                </a:solidFill>
                <a:latin typeface="+mj-lt"/>
              </a:rPr>
              <a:t>từ</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21FF62C4-4A8B-439E-B692-08FF8F788FD3}"/>
              </a:ext>
            </a:extLst>
          </p:cNvPr>
          <p:cNvSpPr/>
          <p:nvPr/>
        </p:nvSpPr>
        <p:spPr>
          <a:xfrm>
            <a:off x="2044224" y="1589672"/>
            <a:ext cx="5595465" cy="730200"/>
          </a:xfrm>
          <a:prstGeom prst="rect">
            <a:avLst/>
          </a:prstGeom>
        </p:spPr>
        <p:txBody>
          <a:bodyPr wrap="square">
            <a:spAutoFit/>
          </a:bodyPr>
          <a:lstStyle/>
          <a:p>
            <a:pPr algn="just">
              <a:lnSpc>
                <a:spcPct val="150000"/>
              </a:lnSpc>
            </a:pPr>
            <a:r>
              <a:rPr lang="vi-VN" sz="3200" dirty="0">
                <a:latin typeface="+mj-lt"/>
              </a:rPr>
              <a:t> lắp ráp</a:t>
            </a:r>
            <a:endParaRPr lang="vi-VN" sz="3200" b="1" dirty="0">
              <a:latin typeface="+mj-lt"/>
            </a:endParaRPr>
          </a:p>
        </p:txBody>
      </p:sp>
      <p:sp>
        <p:nvSpPr>
          <p:cNvPr id="6" name="Oval 5">
            <a:extLst>
              <a:ext uri="{FF2B5EF4-FFF2-40B4-BE49-F238E27FC236}">
                <a16:creationId xmlns:a16="http://schemas.microsoft.com/office/drawing/2014/main" id="{971F4800-196D-4FEE-BC31-0348146A7988}"/>
              </a:ext>
            </a:extLst>
          </p:cNvPr>
          <p:cNvSpPr/>
          <p:nvPr/>
        </p:nvSpPr>
        <p:spPr>
          <a:xfrm>
            <a:off x="1761984" y="187246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7" name="TextBox 6">
            <a:extLst>
              <a:ext uri="{FF2B5EF4-FFF2-40B4-BE49-F238E27FC236}">
                <a16:creationId xmlns:a16="http://schemas.microsoft.com/office/drawing/2014/main" id="{CFFBA31F-9B59-4F33-AEFC-90A04E2FF849}"/>
              </a:ext>
            </a:extLst>
          </p:cNvPr>
          <p:cNvSpPr txBox="1"/>
          <p:nvPr/>
        </p:nvSpPr>
        <p:spPr>
          <a:xfrm>
            <a:off x="3510830" y="1598042"/>
            <a:ext cx="7329768" cy="146886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lắp các bộ phận vào với</a:t>
            </a:r>
            <a:r>
              <a:rPr lang="en-US" sz="3200" dirty="0">
                <a:solidFill>
                  <a:schemeClr val="accent6">
                    <a:lumMod val="50000"/>
                  </a:schemeClr>
                </a:solidFill>
                <a:latin typeface="+mj-lt"/>
              </a:rPr>
              <a:t> </a:t>
            </a:r>
            <a:r>
              <a:rPr lang="vi-VN" sz="3200" dirty="0">
                <a:solidFill>
                  <a:schemeClr val="accent6">
                    <a:lumMod val="50000"/>
                  </a:schemeClr>
                </a:solidFill>
              </a:rPr>
              <a:t>nhau cho đúng vị trí để tại nên một</a:t>
            </a:r>
            <a:r>
              <a:rPr lang="en-US" sz="3200" dirty="0">
                <a:solidFill>
                  <a:schemeClr val="accent6">
                    <a:lumMod val="50000"/>
                  </a:schemeClr>
                </a:solidFill>
              </a:rPr>
              <a:t> </a:t>
            </a:r>
            <a:r>
              <a:rPr lang="vi-VN" sz="3200" dirty="0">
                <a:solidFill>
                  <a:schemeClr val="accent6">
                    <a:lumMod val="50000"/>
                  </a:schemeClr>
                </a:solidFill>
              </a:rPr>
              <a:t>vật hoàn chỉnh</a:t>
            </a:r>
            <a:r>
              <a:rPr lang="vi-VN" sz="3200" dirty="0">
                <a:solidFill>
                  <a:srgbClr val="FC7D77">
                    <a:lumMod val="50000"/>
                  </a:srgbClr>
                </a:solidFill>
              </a:rPr>
              <a:t>.</a:t>
            </a:r>
          </a:p>
        </p:txBody>
      </p:sp>
      <p:pic>
        <p:nvPicPr>
          <p:cNvPr id="10" name="Picture 9">
            <a:extLst>
              <a:ext uri="{FF2B5EF4-FFF2-40B4-BE49-F238E27FC236}">
                <a16:creationId xmlns:a16="http://schemas.microsoft.com/office/drawing/2014/main" id="{2AD66281-6485-44DB-8573-C336478916D9}"/>
              </a:ext>
            </a:extLst>
          </p:cNvPr>
          <p:cNvPicPr>
            <a:picLocks noChangeAspect="1"/>
          </p:cNvPicPr>
          <p:nvPr/>
        </p:nvPicPr>
        <p:blipFill rotWithShape="1">
          <a:blip r:embed="rId4"/>
          <a:srcRect t="33539"/>
          <a:stretch/>
        </p:blipFill>
        <p:spPr>
          <a:xfrm>
            <a:off x="6213513" y="3251855"/>
            <a:ext cx="3670239" cy="3259113"/>
          </a:xfrm>
          <a:prstGeom prst="rect">
            <a:avLst/>
          </a:prstGeom>
        </p:spPr>
      </p:pic>
      <p:pic>
        <p:nvPicPr>
          <p:cNvPr id="11" name="Picture 2" descr="Bộ Đồ Chơi Lắp Ráp 92 Mảnh Ghép 3292 - DC00032CL.01">
            <a:extLst>
              <a:ext uri="{FF2B5EF4-FFF2-40B4-BE49-F238E27FC236}">
                <a16:creationId xmlns:a16="http://schemas.microsoft.com/office/drawing/2014/main" id="{78C4FE2D-F1BD-4147-AA9D-BF37FF052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96" y="3264168"/>
            <a:ext cx="3444592" cy="313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B6EE0-03EE-407C-9E30-D32905D4FA08}"/>
              </a:ext>
            </a:extLst>
          </p:cNvPr>
          <p:cNvSpPr txBox="1"/>
          <p:nvPr/>
        </p:nvSpPr>
        <p:spPr>
          <a:xfrm>
            <a:off x="2015544" y="437071"/>
            <a:ext cx="1163085" cy="577850"/>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A512EFF7-5B09-411E-9E61-EAD5279854F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33236" y="467116"/>
            <a:ext cx="582308" cy="525172"/>
          </a:xfrm>
          <a:prstGeom prst="rect">
            <a:avLst/>
          </a:prstGeom>
        </p:spPr>
      </p:pic>
      <p:sp>
        <p:nvSpPr>
          <p:cNvPr id="4" name="TextBox 3">
            <a:extLst>
              <a:ext uri="{FF2B5EF4-FFF2-40B4-BE49-F238E27FC236}">
                <a16:creationId xmlns:a16="http://schemas.microsoft.com/office/drawing/2014/main" id="{6B52F49B-44A9-4C04-96C2-04D6A9C9858C}"/>
              </a:ext>
            </a:extLst>
          </p:cNvPr>
          <p:cNvSpPr txBox="1"/>
          <p:nvPr/>
        </p:nvSpPr>
        <p:spPr>
          <a:xfrm>
            <a:off x="3846018" y="1043313"/>
            <a:ext cx="5365827" cy="809965"/>
          </a:xfrm>
          <a:prstGeom prst="rect">
            <a:avLst/>
          </a:prstGeom>
          <a:noFill/>
        </p:spPr>
        <p:txBody>
          <a:bodyPr wrap="square" rtlCol="0">
            <a:spAutoFit/>
          </a:bodyPr>
          <a:lstStyle/>
          <a:p>
            <a:pPr algn="ctr">
              <a:lnSpc>
                <a:spcPct val="150000"/>
              </a:lnSpc>
            </a:pPr>
            <a:r>
              <a:rPr lang="vi-VN" sz="3600" b="1" dirty="0">
                <a:solidFill>
                  <a:srgbClr val="00B050"/>
                </a:solidFill>
                <a:latin typeface="+mj-lt"/>
              </a:rPr>
              <a:t>Ngắt nghỉ câu dài</a:t>
            </a:r>
            <a:endParaRPr lang="en-US" sz="3600" b="1" dirty="0">
              <a:solidFill>
                <a:srgbClr val="00B050"/>
              </a:solidFill>
              <a:latin typeface="+mj-lt"/>
            </a:endParaRPr>
          </a:p>
        </p:txBody>
      </p:sp>
      <p:sp>
        <p:nvSpPr>
          <p:cNvPr id="5" name="Rectangle 4">
            <a:extLst>
              <a:ext uri="{FF2B5EF4-FFF2-40B4-BE49-F238E27FC236}">
                <a16:creationId xmlns:a16="http://schemas.microsoft.com/office/drawing/2014/main" id="{CF4EFA85-D45F-4C75-9488-F079C9D32DC6}"/>
              </a:ext>
            </a:extLst>
          </p:cNvPr>
          <p:cNvSpPr/>
          <p:nvPr/>
        </p:nvSpPr>
        <p:spPr>
          <a:xfrm>
            <a:off x="3530551" y="1987073"/>
            <a:ext cx="5996762" cy="2207527"/>
          </a:xfrm>
          <a:prstGeom prst="rect">
            <a:avLst/>
          </a:prstGeom>
        </p:spPr>
        <p:txBody>
          <a:bodyPr wrap="square">
            <a:spAutoFit/>
          </a:bodyPr>
          <a:lstStyle/>
          <a:p>
            <a:pPr marL="44450" lvl="0" algn="just">
              <a:lnSpc>
                <a:spcPct val="150000"/>
              </a:lnSpc>
              <a:defRPr/>
            </a:pPr>
            <a:r>
              <a:rPr lang="vi-VN" sz="3200" dirty="0">
                <a:latin typeface="+mj-lt"/>
              </a:rPr>
              <a:t>  Chúng tớ giúp các bạn có trí tưởng tượng phong phú, khả năng sáng tạo và tính kiên nhẫn.</a:t>
            </a:r>
          </a:p>
        </p:txBody>
      </p:sp>
      <p:cxnSp>
        <p:nvCxnSpPr>
          <p:cNvPr id="6" name="Straight Connector 5">
            <a:extLst>
              <a:ext uri="{FF2B5EF4-FFF2-40B4-BE49-F238E27FC236}">
                <a16:creationId xmlns:a16="http://schemas.microsoft.com/office/drawing/2014/main" id="{856D9059-3A8A-484D-B20A-0F0D6C798644}"/>
              </a:ext>
            </a:extLst>
          </p:cNvPr>
          <p:cNvCxnSpPr/>
          <p:nvPr/>
        </p:nvCxnSpPr>
        <p:spPr>
          <a:xfrm flipH="1">
            <a:off x="8489773" y="2958187"/>
            <a:ext cx="93075"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D6D9C6-0D51-40EA-9AFC-8C5D84B54239}"/>
              </a:ext>
            </a:extLst>
          </p:cNvPr>
          <p:cNvCxnSpPr/>
          <p:nvPr/>
        </p:nvCxnSpPr>
        <p:spPr>
          <a:xfrm flipH="1">
            <a:off x="8377153" y="2219784"/>
            <a:ext cx="112620"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8CD97B-4EA2-4D3F-81C3-2402C6D607B3}"/>
              </a:ext>
            </a:extLst>
          </p:cNvPr>
          <p:cNvCxnSpPr/>
          <p:nvPr/>
        </p:nvCxnSpPr>
        <p:spPr>
          <a:xfrm flipH="1">
            <a:off x="6096541" y="3714511"/>
            <a:ext cx="123882" cy="428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0891456-C1C1-4B22-932C-0A94BD51B970}"/>
              </a:ext>
            </a:extLst>
          </p:cNvPr>
          <p:cNvGrpSpPr/>
          <p:nvPr/>
        </p:nvGrpSpPr>
        <p:grpSpPr>
          <a:xfrm>
            <a:off x="9274207" y="3632474"/>
            <a:ext cx="230207" cy="470813"/>
            <a:chOff x="4944388" y="3399410"/>
            <a:chExt cx="230207" cy="470813"/>
          </a:xfrm>
        </p:grpSpPr>
        <p:cxnSp>
          <p:nvCxnSpPr>
            <p:cNvPr id="10" name="Straight Connector 9">
              <a:extLst>
                <a:ext uri="{FF2B5EF4-FFF2-40B4-BE49-F238E27FC236}">
                  <a16:creationId xmlns:a16="http://schemas.microsoft.com/office/drawing/2014/main" id="{CE97057A-EF94-4666-A1C6-302AF8624482}"/>
                </a:ext>
              </a:extLst>
            </p:cNvPr>
            <p:cNvCxnSpPr/>
            <p:nvPr/>
          </p:nvCxnSpPr>
          <p:spPr>
            <a:xfrm flipH="1">
              <a:off x="4993219"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DD996-1B17-48DA-B928-56BB618CF338}"/>
                </a:ext>
              </a:extLst>
            </p:cNvPr>
            <p:cNvCxnSpPr/>
            <p:nvPr/>
          </p:nvCxnSpPr>
          <p:spPr>
            <a:xfrm flipH="1">
              <a:off x="4944388"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4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12024" y="6179820"/>
            <a:ext cx="574472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DA39DE9-CE70-4D97-A950-0D323F2FC4EE}"/>
              </a:ext>
            </a:extLst>
          </p:cNvPr>
          <p:cNvSpPr txBox="1"/>
          <p:nvPr/>
        </p:nvSpPr>
        <p:spPr>
          <a:xfrm>
            <a:off x="7794594"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554896" y="6179820"/>
            <a:ext cx="4501849"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75086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F8A0-038D-42F7-9182-1C5D5BCCD3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C90AD8-9633-41F0-8A56-C1AC4761C0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916511"/>
          </a:xfrm>
        </p:spPr>
      </p:pic>
    </p:spTree>
    <p:extLst>
      <p:ext uri="{BB962C8B-B14F-4D97-AF65-F5344CB8AC3E}">
        <p14:creationId xmlns:p14="http://schemas.microsoft.com/office/powerpoint/2010/main" val="2167837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43A59-DEE8-4B90-8CA8-1316445C7426}"/>
              </a:ext>
            </a:extLst>
          </p:cNvPr>
          <p:cNvSpPr txBox="1"/>
          <p:nvPr/>
        </p:nvSpPr>
        <p:spPr>
          <a:xfrm>
            <a:off x="2165990" y="2060928"/>
            <a:ext cx="9513770"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Đồ chơi lê-gô còn được các bạn nhỏ gọi là gì?</a:t>
            </a:r>
          </a:p>
        </p:txBody>
      </p:sp>
      <p:sp>
        <p:nvSpPr>
          <p:cNvPr id="3" name="TextBox 2">
            <a:extLst>
              <a:ext uri="{FF2B5EF4-FFF2-40B4-BE49-F238E27FC236}">
                <a16:creationId xmlns:a16="http://schemas.microsoft.com/office/drawing/2014/main" id="{A0E5108B-4E17-4BEB-A59D-62DC65394068}"/>
              </a:ext>
            </a:extLst>
          </p:cNvPr>
          <p:cNvSpPr txBox="1"/>
          <p:nvPr/>
        </p:nvSpPr>
        <p:spPr>
          <a:xfrm>
            <a:off x="1696066" y="2633891"/>
            <a:ext cx="9513770"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Đồ chơi lê-gô còn được các bạn nhỏ gọi là đồ chơi lắp ráp.</a:t>
            </a:r>
          </a:p>
        </p:txBody>
      </p:sp>
      <p:sp>
        <p:nvSpPr>
          <p:cNvPr id="4" name="TextBox 3">
            <a:extLst>
              <a:ext uri="{FF2B5EF4-FFF2-40B4-BE49-F238E27FC236}">
                <a16:creationId xmlns:a16="http://schemas.microsoft.com/office/drawing/2014/main" id="{B54DEF35-AE2C-4CF1-A244-8F99E4D668D8}"/>
              </a:ext>
            </a:extLst>
          </p:cNvPr>
          <p:cNvSpPr txBox="1"/>
          <p:nvPr/>
        </p:nvSpPr>
        <p:spPr>
          <a:xfrm>
            <a:off x="2764234" y="1232016"/>
            <a:ext cx="7026907"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pic>
        <p:nvPicPr>
          <p:cNvPr id="5" name="Picture 4">
            <a:extLst>
              <a:ext uri="{FF2B5EF4-FFF2-40B4-BE49-F238E27FC236}">
                <a16:creationId xmlns:a16="http://schemas.microsoft.com/office/drawing/2014/main" id="{037D6064-9880-4459-9BAA-8B76C3835BF0}"/>
              </a:ext>
            </a:extLst>
          </p:cNvPr>
          <p:cNvPicPr>
            <a:picLocks noChangeAspect="1"/>
          </p:cNvPicPr>
          <p:nvPr/>
        </p:nvPicPr>
        <p:blipFill>
          <a:blip r:embed="rId2"/>
          <a:stretch>
            <a:fillRect/>
          </a:stretch>
        </p:blipFill>
        <p:spPr>
          <a:xfrm>
            <a:off x="436282" y="340242"/>
            <a:ext cx="2519569" cy="1947255"/>
          </a:xfrm>
          <a:prstGeom prst="ellipse">
            <a:avLst/>
          </a:prstGeom>
        </p:spPr>
      </p:pic>
      <p:sp>
        <p:nvSpPr>
          <p:cNvPr id="6" name="TextBox 5">
            <a:extLst>
              <a:ext uri="{FF2B5EF4-FFF2-40B4-BE49-F238E27FC236}">
                <a16:creationId xmlns:a16="http://schemas.microsoft.com/office/drawing/2014/main" id="{AC8C70BE-C101-4CD2-A97C-23347FA41D4C}"/>
              </a:ext>
            </a:extLst>
          </p:cNvPr>
          <p:cNvSpPr txBox="1"/>
          <p:nvPr/>
        </p:nvSpPr>
        <p:spPr>
          <a:xfrm>
            <a:off x="2165990" y="3291250"/>
            <a:ext cx="9513770"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Nêu cách chơi lê-gô</a:t>
            </a:r>
          </a:p>
        </p:txBody>
      </p:sp>
      <p:sp>
        <p:nvSpPr>
          <p:cNvPr id="7" name="TextBox 6">
            <a:extLst>
              <a:ext uri="{FF2B5EF4-FFF2-40B4-BE49-F238E27FC236}">
                <a16:creationId xmlns:a16="http://schemas.microsoft.com/office/drawing/2014/main" id="{04AA2412-3472-43D7-B76F-8A229722F382}"/>
              </a:ext>
            </a:extLst>
          </p:cNvPr>
          <p:cNvSpPr txBox="1"/>
          <p:nvPr/>
        </p:nvSpPr>
        <p:spPr>
          <a:xfrm>
            <a:off x="1805442" y="3941749"/>
            <a:ext cx="9135461"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Các khối lê-gô được lắp ráp thành các đồ vật rồi được tháo rời ra để ghép thành những đồ vật khác.</a:t>
            </a:r>
          </a:p>
        </p:txBody>
      </p:sp>
      <p:sp>
        <p:nvSpPr>
          <p:cNvPr id="10" name="Rectangle 9">
            <a:extLst>
              <a:ext uri="{FF2B5EF4-FFF2-40B4-BE49-F238E27FC236}">
                <a16:creationId xmlns:a16="http://schemas.microsoft.com/office/drawing/2014/main" id="{19B56C88-2FB3-49C1-9D4A-F695A10B92A5}"/>
              </a:ext>
            </a:extLst>
          </p:cNvPr>
          <p:cNvSpPr/>
          <p:nvPr/>
        </p:nvSpPr>
        <p:spPr>
          <a:xfrm>
            <a:off x="9174480" y="0"/>
            <a:ext cx="3017520" cy="337277"/>
          </a:xfrm>
          <a:prstGeom prst="rect">
            <a:avLst/>
          </a:prstGeom>
          <a:solidFill>
            <a:srgbClr val="E6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30">
            <a:extLst>
              <a:ext uri="{FF2B5EF4-FFF2-40B4-BE49-F238E27FC236}">
                <a16:creationId xmlns:a16="http://schemas.microsoft.com/office/drawing/2014/main" id="{E95D6575-B554-4879-AF9B-9D5E6783A05F}"/>
              </a:ext>
            </a:extLst>
          </p:cNvPr>
          <p:cNvSpPr/>
          <p:nvPr/>
        </p:nvSpPr>
        <p:spPr>
          <a:xfrm>
            <a:off x="4752865" y="5529064"/>
            <a:ext cx="564120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d.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Tả</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đặc</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điểm</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0" name="TextBox 29">
            <a:extLst>
              <a:ext uri="{FF2B5EF4-FFF2-40B4-BE49-F238E27FC236}">
                <a16:creationId xmlns:a16="http://schemas.microsoft.com/office/drawing/2014/main" id="{FE1FD2B6-DDF8-4EA2-8EDB-7240784DFB0B}"/>
              </a:ext>
            </a:extLst>
          </p:cNvPr>
          <p:cNvSpPr txBox="1"/>
          <p:nvPr/>
        </p:nvSpPr>
        <p:spPr>
          <a:xfrm>
            <a:off x="2054616" y="451400"/>
            <a:ext cx="9489599" cy="650499"/>
          </a:xfrm>
          <a:prstGeom prst="rect">
            <a:avLst/>
          </a:prstGeom>
          <a:noFill/>
        </p:spPr>
        <p:txBody>
          <a:bodyPr wrap="square" rtlCol="0">
            <a:spAutoFit/>
          </a:bodyPr>
          <a:lstStyle/>
          <a:p>
            <a:pPr>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Trò chơi lê-gô đem lại lợi ích gì?</a:t>
            </a:r>
          </a:p>
        </p:txBody>
      </p:sp>
      <p:sp>
        <p:nvSpPr>
          <p:cNvPr id="31" name="TextBox 30">
            <a:extLst>
              <a:ext uri="{FF2B5EF4-FFF2-40B4-BE49-F238E27FC236}">
                <a16:creationId xmlns:a16="http://schemas.microsoft.com/office/drawing/2014/main" id="{4619152F-1A50-40AB-ACAB-A22506348AB7}"/>
              </a:ext>
            </a:extLst>
          </p:cNvPr>
          <p:cNvSpPr txBox="1"/>
          <p:nvPr/>
        </p:nvSpPr>
        <p:spPr>
          <a:xfrm>
            <a:off x="2054616" y="904409"/>
            <a:ext cx="9323681" cy="1296830"/>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Trò chơi lê - gô giúp các bạn nhỏ </a:t>
            </a:r>
            <a:r>
              <a:rPr lang="vi-VN" sz="2800" kern="0" dirty="0">
                <a:solidFill>
                  <a:srgbClr val="FC7D77">
                    <a:lumMod val="75000"/>
                  </a:srgbClr>
                </a:solidFill>
                <a:latin typeface="+mj-lt"/>
                <a:cs typeface="Arial"/>
                <a:sym typeface="Arial"/>
              </a:rPr>
              <a:t>có trí tưởng tượng phong phú, khả năng sáng tạo và tính kiên nhẫn.</a:t>
            </a:r>
          </a:p>
        </p:txBody>
      </p:sp>
      <p:sp>
        <p:nvSpPr>
          <p:cNvPr id="32" name="TextBox 31">
            <a:extLst>
              <a:ext uri="{FF2B5EF4-FFF2-40B4-BE49-F238E27FC236}">
                <a16:creationId xmlns:a16="http://schemas.microsoft.com/office/drawing/2014/main" id="{404AECCD-3FFE-4215-B604-7CFA527D7726}"/>
              </a:ext>
            </a:extLst>
          </p:cNvPr>
          <p:cNvSpPr txBox="1"/>
          <p:nvPr/>
        </p:nvSpPr>
        <p:spPr>
          <a:xfrm>
            <a:off x="1785336" y="2226324"/>
            <a:ext cx="9323681"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Chọn nội dung phù hợp với mỗi đoạn trong bài đọc.</a:t>
            </a:r>
          </a:p>
        </p:txBody>
      </p:sp>
      <p:sp>
        <p:nvSpPr>
          <p:cNvPr id="33" name="Rounded Rectangle 6">
            <a:extLst>
              <a:ext uri="{FF2B5EF4-FFF2-40B4-BE49-F238E27FC236}">
                <a16:creationId xmlns:a16="http://schemas.microsoft.com/office/drawing/2014/main" id="{B2B9FFFD-D66F-428B-B6EB-BD6ECD0770B2}"/>
              </a:ext>
            </a:extLst>
          </p:cNvPr>
          <p:cNvSpPr/>
          <p:nvPr/>
        </p:nvSpPr>
        <p:spPr>
          <a:xfrm>
            <a:off x="1604443" y="366804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1</a:t>
            </a:r>
          </a:p>
        </p:txBody>
      </p:sp>
      <p:sp>
        <p:nvSpPr>
          <p:cNvPr id="34" name="Rounded Rectangle 7">
            <a:extLst>
              <a:ext uri="{FF2B5EF4-FFF2-40B4-BE49-F238E27FC236}">
                <a16:creationId xmlns:a16="http://schemas.microsoft.com/office/drawing/2014/main" id="{205D0147-E772-442C-9BBA-DCC66D43DD6B}"/>
              </a:ext>
            </a:extLst>
          </p:cNvPr>
          <p:cNvSpPr/>
          <p:nvPr/>
        </p:nvSpPr>
        <p:spPr>
          <a:xfrm>
            <a:off x="1604443" y="430188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2</a:t>
            </a:r>
          </a:p>
        </p:txBody>
      </p:sp>
      <p:sp>
        <p:nvSpPr>
          <p:cNvPr id="35" name="Rounded Rectangle 8">
            <a:extLst>
              <a:ext uri="{FF2B5EF4-FFF2-40B4-BE49-F238E27FC236}">
                <a16:creationId xmlns:a16="http://schemas.microsoft.com/office/drawing/2014/main" id="{897E15C4-F807-4333-80A6-DEDAA307184B}"/>
              </a:ext>
            </a:extLst>
          </p:cNvPr>
          <p:cNvSpPr/>
          <p:nvPr/>
        </p:nvSpPr>
        <p:spPr>
          <a:xfrm>
            <a:off x="1604443" y="493573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3</a:t>
            </a:r>
          </a:p>
        </p:txBody>
      </p:sp>
      <p:sp>
        <p:nvSpPr>
          <p:cNvPr id="36" name="Rounded Rectangle 9">
            <a:extLst>
              <a:ext uri="{FF2B5EF4-FFF2-40B4-BE49-F238E27FC236}">
                <a16:creationId xmlns:a16="http://schemas.microsoft.com/office/drawing/2014/main" id="{FE48F089-D3D9-4201-819B-7531B6FBA948}"/>
              </a:ext>
            </a:extLst>
          </p:cNvPr>
          <p:cNvSpPr/>
          <p:nvPr/>
        </p:nvSpPr>
        <p:spPr>
          <a:xfrm>
            <a:off x="4667926" y="3613133"/>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a.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Hướng</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dẫn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cách</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chơi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gô</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7" name="Rounded Rectangle 10">
            <a:extLst>
              <a:ext uri="{FF2B5EF4-FFF2-40B4-BE49-F238E27FC236}">
                <a16:creationId xmlns:a16="http://schemas.microsoft.com/office/drawing/2014/main" id="{6B2F50FC-0D4D-4DD1-84CD-812DE52916D8}"/>
              </a:ext>
            </a:extLst>
          </p:cNvPr>
          <p:cNvSpPr/>
          <p:nvPr/>
        </p:nvSpPr>
        <p:spPr>
          <a:xfrm>
            <a:off x="4667926" y="4246978"/>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b. </a:t>
            </a:r>
            <a:r>
              <a:rPr kumimoji="0" lang="vi-VN" sz="2800" b="0" i="0" u="none" strike="noStrike" kern="0" cap="none" spc="0" normalizeH="0" baseline="0" noProof="0" dirty="0">
                <a:ln>
                  <a:noFill/>
                </a:ln>
                <a:solidFill>
                  <a:srgbClr val="000000"/>
                </a:solidFill>
                <a:effectLst/>
                <a:uLnTx/>
                <a:uFillTx/>
                <a:latin typeface="+mj-lt"/>
                <a:ea typeface="+mn-ea"/>
                <a:cs typeface="+mn-cs"/>
                <a:sym typeface="Arial"/>
              </a:rPr>
              <a:t>Nói về lợi ích của việc chơi lê-gô </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8" name="Rounded Rectangle 11">
            <a:extLst>
              <a:ext uri="{FF2B5EF4-FFF2-40B4-BE49-F238E27FC236}">
                <a16:creationId xmlns:a16="http://schemas.microsoft.com/office/drawing/2014/main" id="{0578A352-3C55-4AA7-8257-BA0555BB11DF}"/>
              </a:ext>
            </a:extLst>
          </p:cNvPr>
          <p:cNvSpPr/>
          <p:nvPr/>
        </p:nvSpPr>
        <p:spPr>
          <a:xfrm>
            <a:off x="4667927" y="4880823"/>
            <a:ext cx="569907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c.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Giới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thiệu</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tên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gọi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9" name="TextBox 38">
            <a:extLst>
              <a:ext uri="{FF2B5EF4-FFF2-40B4-BE49-F238E27FC236}">
                <a16:creationId xmlns:a16="http://schemas.microsoft.com/office/drawing/2014/main" id="{E921016D-F059-4EE3-8439-6648F5895019}"/>
              </a:ext>
            </a:extLst>
          </p:cNvPr>
          <p:cNvSpPr txBox="1"/>
          <p:nvPr/>
        </p:nvSpPr>
        <p:spPr>
          <a:xfrm>
            <a:off x="2225407" y="3186404"/>
            <a:ext cx="7219235" cy="485710"/>
          </a:xfrm>
          <a:prstGeom prst="rect">
            <a:avLst/>
          </a:prstGeom>
          <a:noFill/>
        </p:spPr>
        <p:txBody>
          <a:bodyPr wrap="square" rtlCol="0">
            <a:spAutoFit/>
          </a:bodyPr>
          <a:lstStyle/>
          <a:p>
            <a:pPr>
              <a:lnSpc>
                <a:spcPts val="3000"/>
              </a:lnSpc>
              <a:buClr>
                <a:srgbClr val="000000"/>
              </a:buClr>
              <a:buFont typeface="Arial"/>
              <a:buNone/>
            </a:pPr>
            <a:r>
              <a:rPr lang="en-US" sz="4000" b="1" kern="0" dirty="0">
                <a:ln>
                  <a:solidFill>
                    <a:srgbClr val="FC7D77">
                      <a:lumMod val="50000"/>
                    </a:srgbClr>
                  </a:solidFill>
                </a:ln>
                <a:solidFill>
                  <a:srgbClr val="FC7D77"/>
                </a:solidFill>
                <a:latin typeface="+mj-lt"/>
                <a:cs typeface="Arial"/>
                <a:sym typeface="Arial"/>
              </a:rPr>
              <a:t>A                                B</a:t>
            </a:r>
          </a:p>
        </p:txBody>
      </p:sp>
      <p:grpSp>
        <p:nvGrpSpPr>
          <p:cNvPr id="40" name="Group 39">
            <a:extLst>
              <a:ext uri="{FF2B5EF4-FFF2-40B4-BE49-F238E27FC236}">
                <a16:creationId xmlns:a16="http://schemas.microsoft.com/office/drawing/2014/main" id="{29AA77CF-8AF3-4519-BB53-0239FC5C5E88}"/>
              </a:ext>
            </a:extLst>
          </p:cNvPr>
          <p:cNvGrpSpPr/>
          <p:nvPr/>
        </p:nvGrpSpPr>
        <p:grpSpPr>
          <a:xfrm>
            <a:off x="3760360" y="3855853"/>
            <a:ext cx="1031279" cy="1303249"/>
            <a:chOff x="2016413" y="2423935"/>
            <a:chExt cx="676905" cy="1303249"/>
          </a:xfrm>
        </p:grpSpPr>
        <p:sp>
          <p:nvSpPr>
            <p:cNvPr id="41" name="Oval 40">
              <a:extLst>
                <a:ext uri="{FF2B5EF4-FFF2-40B4-BE49-F238E27FC236}">
                  <a16:creationId xmlns:a16="http://schemas.microsoft.com/office/drawing/2014/main" id="{56F2CF45-5879-43B1-A19B-CD05E03AD156}"/>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2" name="Straight Connector 41">
              <a:extLst>
                <a:ext uri="{FF2B5EF4-FFF2-40B4-BE49-F238E27FC236}">
                  <a16:creationId xmlns:a16="http://schemas.microsoft.com/office/drawing/2014/main" id="{2135F3BA-F337-4EBF-ABED-95E46ED5E8B3}"/>
                </a:ext>
              </a:extLst>
            </p:cNvPr>
            <p:cNvCxnSpPr>
              <a:stCxn id="41" idx="5"/>
              <a:endCxn id="43" idx="1"/>
            </p:cNvCxnSpPr>
            <p:nvPr/>
          </p:nvCxnSpPr>
          <p:spPr>
            <a:xfrm>
              <a:off x="2055437" y="2462959"/>
              <a:ext cx="598857" cy="1225201"/>
            </a:xfrm>
            <a:prstGeom prst="line">
              <a:avLst/>
            </a:prstGeom>
            <a:noFill/>
            <a:ln w="19050" cap="flat" cmpd="sng" algn="ctr">
              <a:solidFill>
                <a:srgbClr val="BAE5E4">
                  <a:lumMod val="50000"/>
                </a:srgbClr>
              </a:solidFill>
              <a:prstDash val="solid"/>
            </a:ln>
            <a:effectLst/>
          </p:spPr>
        </p:cxnSp>
        <p:sp>
          <p:nvSpPr>
            <p:cNvPr id="43" name="Oval 42">
              <a:extLst>
                <a:ext uri="{FF2B5EF4-FFF2-40B4-BE49-F238E27FC236}">
                  <a16:creationId xmlns:a16="http://schemas.microsoft.com/office/drawing/2014/main" id="{40A7051B-0543-4CFE-8E15-725E8BAF0E6F}"/>
                </a:ext>
              </a:extLst>
            </p:cNvPr>
            <p:cNvSpPr/>
            <p:nvPr/>
          </p:nvSpPr>
          <p:spPr>
            <a:xfrm>
              <a:off x="2647599" y="368146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grpSp>
        <p:nvGrpSpPr>
          <p:cNvPr id="44" name="Group 43">
            <a:extLst>
              <a:ext uri="{FF2B5EF4-FFF2-40B4-BE49-F238E27FC236}">
                <a16:creationId xmlns:a16="http://schemas.microsoft.com/office/drawing/2014/main" id="{E4BA96A2-DB25-46CA-9DED-1772BBCEA216}"/>
              </a:ext>
            </a:extLst>
          </p:cNvPr>
          <p:cNvGrpSpPr/>
          <p:nvPr/>
        </p:nvGrpSpPr>
        <p:grpSpPr>
          <a:xfrm flipV="1">
            <a:off x="3764225" y="4530337"/>
            <a:ext cx="1060217" cy="1298982"/>
            <a:chOff x="2016413" y="1788423"/>
            <a:chExt cx="688166" cy="681231"/>
          </a:xfrm>
        </p:grpSpPr>
        <p:sp>
          <p:nvSpPr>
            <p:cNvPr id="45" name="Oval 44">
              <a:extLst>
                <a:ext uri="{FF2B5EF4-FFF2-40B4-BE49-F238E27FC236}">
                  <a16:creationId xmlns:a16="http://schemas.microsoft.com/office/drawing/2014/main" id="{33262050-198A-41A9-9707-7ECDCB5A4C20}"/>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7" name="Oval 46">
              <a:extLst>
                <a:ext uri="{FF2B5EF4-FFF2-40B4-BE49-F238E27FC236}">
                  <a16:creationId xmlns:a16="http://schemas.microsoft.com/office/drawing/2014/main" id="{3F82F4F6-7751-4621-8464-DBC22498B6E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6" name="Straight Connector 45">
              <a:extLst>
                <a:ext uri="{FF2B5EF4-FFF2-40B4-BE49-F238E27FC236}">
                  <a16:creationId xmlns:a16="http://schemas.microsoft.com/office/drawing/2014/main" id="{3394E298-32F1-4A3C-A09D-8244B8E7263D}"/>
                </a:ext>
              </a:extLst>
            </p:cNvPr>
            <p:cNvCxnSpPr>
              <a:stCxn id="45" idx="7"/>
              <a:endCxn id="4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grpSp>
      <p:grpSp>
        <p:nvGrpSpPr>
          <p:cNvPr id="48" name="Group 47">
            <a:extLst>
              <a:ext uri="{FF2B5EF4-FFF2-40B4-BE49-F238E27FC236}">
                <a16:creationId xmlns:a16="http://schemas.microsoft.com/office/drawing/2014/main" id="{6D254C7A-8F0E-494C-8462-844E2171E792}"/>
              </a:ext>
            </a:extLst>
          </p:cNvPr>
          <p:cNvGrpSpPr/>
          <p:nvPr/>
        </p:nvGrpSpPr>
        <p:grpSpPr>
          <a:xfrm>
            <a:off x="3764225" y="3827679"/>
            <a:ext cx="1048435" cy="1332257"/>
            <a:chOff x="2016413" y="1788423"/>
            <a:chExt cx="688166" cy="681231"/>
          </a:xfrm>
        </p:grpSpPr>
        <p:sp>
          <p:nvSpPr>
            <p:cNvPr id="49" name="Oval 48">
              <a:extLst>
                <a:ext uri="{FF2B5EF4-FFF2-40B4-BE49-F238E27FC236}">
                  <a16:creationId xmlns:a16="http://schemas.microsoft.com/office/drawing/2014/main" id="{14AA8933-348E-4F8C-9467-BBEC27583813}"/>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0" name="Straight Connector 49">
              <a:extLst>
                <a:ext uri="{FF2B5EF4-FFF2-40B4-BE49-F238E27FC236}">
                  <a16:creationId xmlns:a16="http://schemas.microsoft.com/office/drawing/2014/main" id="{8897168E-3DC9-455A-BB59-94096649752F}"/>
                </a:ext>
              </a:extLst>
            </p:cNvPr>
            <p:cNvCxnSpPr>
              <a:stCxn id="49" idx="7"/>
              <a:endCxn id="51"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1" name="Oval 50">
              <a:extLst>
                <a:ext uri="{FF2B5EF4-FFF2-40B4-BE49-F238E27FC236}">
                  <a16:creationId xmlns:a16="http://schemas.microsoft.com/office/drawing/2014/main" id="{9D2A46B4-A78E-4E0D-8846-E8992344AEE7}"/>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ounded Rectangle 29">
            <a:extLst>
              <a:ext uri="{FF2B5EF4-FFF2-40B4-BE49-F238E27FC236}">
                <a16:creationId xmlns:a16="http://schemas.microsoft.com/office/drawing/2014/main" id="{A38AC724-0845-4616-B49E-233112B6495F}"/>
              </a:ext>
            </a:extLst>
          </p:cNvPr>
          <p:cNvSpPr/>
          <p:nvPr/>
        </p:nvSpPr>
        <p:spPr>
          <a:xfrm>
            <a:off x="1642428" y="558397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4</a:t>
            </a:r>
          </a:p>
        </p:txBody>
      </p:sp>
      <p:grpSp>
        <p:nvGrpSpPr>
          <p:cNvPr id="54" name="Group 53">
            <a:extLst>
              <a:ext uri="{FF2B5EF4-FFF2-40B4-BE49-F238E27FC236}">
                <a16:creationId xmlns:a16="http://schemas.microsoft.com/office/drawing/2014/main" id="{6DF53992-417D-47EE-A7DC-E80F97E1ADE1}"/>
              </a:ext>
            </a:extLst>
          </p:cNvPr>
          <p:cNvGrpSpPr/>
          <p:nvPr/>
        </p:nvGrpSpPr>
        <p:grpSpPr>
          <a:xfrm>
            <a:off x="3790951" y="4530337"/>
            <a:ext cx="1048435" cy="1332257"/>
            <a:chOff x="2016413" y="1788423"/>
            <a:chExt cx="688166" cy="681231"/>
          </a:xfrm>
        </p:grpSpPr>
        <p:sp>
          <p:nvSpPr>
            <p:cNvPr id="55" name="Oval 54">
              <a:extLst>
                <a:ext uri="{FF2B5EF4-FFF2-40B4-BE49-F238E27FC236}">
                  <a16:creationId xmlns:a16="http://schemas.microsoft.com/office/drawing/2014/main" id="{9D0682DE-7998-4432-B52E-E3BC01E7FC7A}"/>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6" name="Straight Connector 55">
              <a:extLst>
                <a:ext uri="{FF2B5EF4-FFF2-40B4-BE49-F238E27FC236}">
                  <a16:creationId xmlns:a16="http://schemas.microsoft.com/office/drawing/2014/main" id="{9FD4D3DD-02FE-4FDA-9AF8-9D58020B9040}"/>
                </a:ext>
              </a:extLst>
            </p:cNvPr>
            <p:cNvCxnSpPr>
              <a:stCxn id="55" idx="7"/>
              <a:endCxn id="5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7" name="Oval 56">
              <a:extLst>
                <a:ext uri="{FF2B5EF4-FFF2-40B4-BE49-F238E27FC236}">
                  <a16:creationId xmlns:a16="http://schemas.microsoft.com/office/drawing/2014/main" id="{28C8C8F6-AB10-47A7-9D50-5B60F781A23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8" name="Rectangle 57">
            <a:extLst>
              <a:ext uri="{FF2B5EF4-FFF2-40B4-BE49-F238E27FC236}">
                <a16:creationId xmlns:a16="http://schemas.microsoft.com/office/drawing/2014/main" id="{6F5CBBC0-A682-43E9-95C6-CC2E15F9CB01}"/>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7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0" grpId="0"/>
      <p:bldP spid="31" grpId="0"/>
      <p:bldP spid="32" grpId="0"/>
      <p:bldP spid="33" grpId="0" animBg="1"/>
      <p:bldP spid="34" grpId="0" animBg="1"/>
      <p:bldP spid="35" grpId="0" animBg="1"/>
      <p:bldP spid="36" grpId="0" animBg="1"/>
      <p:bldP spid="37" grpId="0" animBg="1"/>
      <p:bldP spid="38" grpId="0" animBg="1"/>
      <p:bldP spid="39" grpId="0"/>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865870" y="523367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94772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4D8FF5-A242-4839-847B-F93856418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986" y="322489"/>
            <a:ext cx="8284028" cy="6213021"/>
          </a:xfrm>
          <a:prstGeom prst="rect">
            <a:avLst/>
          </a:prstGeom>
        </p:spPr>
      </p:pic>
      <p:sp>
        <p:nvSpPr>
          <p:cNvPr id="2" name="TextBox 1">
            <a:extLst>
              <a:ext uri="{FF2B5EF4-FFF2-40B4-BE49-F238E27FC236}">
                <a16:creationId xmlns:a16="http://schemas.microsoft.com/office/drawing/2014/main" id="{1FCF4BC9-6C46-48E6-B5C9-716101E10E73}"/>
              </a:ext>
            </a:extLst>
          </p:cNvPr>
          <p:cNvSpPr txBox="1"/>
          <p:nvPr/>
        </p:nvSpPr>
        <p:spPr>
          <a:xfrm>
            <a:off x="3896832" y="3847720"/>
            <a:ext cx="5639054" cy="1107996"/>
          </a:xfrm>
          <a:prstGeom prst="rect">
            <a:avLst/>
          </a:prstGeom>
          <a:noFill/>
        </p:spPr>
        <p:txBody>
          <a:bodyPr wrap="square" rtlCol="0">
            <a:spAutoFit/>
          </a:bodyPr>
          <a:lstStyle/>
          <a:p>
            <a:r>
              <a:rPr lang="en-US" sz="6600" dirty="0">
                <a:solidFill>
                  <a:srgbClr val="00B050"/>
                </a:solidFill>
              </a:rPr>
              <a:t>LUYỆN TẬP</a:t>
            </a:r>
          </a:p>
        </p:txBody>
      </p:sp>
    </p:spTree>
    <p:extLst>
      <p:ext uri="{BB962C8B-B14F-4D97-AF65-F5344CB8AC3E}">
        <p14:creationId xmlns:p14="http://schemas.microsoft.com/office/powerpoint/2010/main" val="345355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62DD8-890F-4BAF-BF70-B18F58C81AD2}"/>
              </a:ext>
            </a:extLst>
          </p:cNvPr>
          <p:cNvSpPr txBox="1"/>
          <p:nvPr/>
        </p:nvSpPr>
        <p:spPr>
          <a:xfrm>
            <a:off x="1730214" y="1482896"/>
            <a:ext cx="9585799" cy="650499"/>
          </a:xfrm>
          <a:prstGeom prst="rect">
            <a:avLst/>
          </a:prstGeom>
          <a:noFill/>
        </p:spPr>
        <p:txBody>
          <a:bodyPr wrap="square" rtlCol="0">
            <a:spAutoFit/>
          </a:bodyPr>
          <a:lstStyle/>
          <a:p>
            <a:pPr algn="just">
              <a:lnSpc>
                <a:spcPct val="150000"/>
              </a:lnSpc>
            </a:pPr>
            <a:r>
              <a:rPr lang="vi-VN" sz="2800" b="1" dirty="0">
                <a:solidFill>
                  <a:srgbClr val="FF0000"/>
                </a:solidFill>
                <a:latin typeface="+mj-lt"/>
              </a:rPr>
              <a:t>1.</a:t>
            </a:r>
            <a:r>
              <a:rPr lang="vi-VN" sz="2800" b="1" dirty="0">
                <a:solidFill>
                  <a:schemeClr val="accent6">
                    <a:lumMod val="75000"/>
                  </a:schemeClr>
                </a:solidFill>
                <a:latin typeface="+mj-lt"/>
              </a:rPr>
              <a:t> </a:t>
            </a:r>
            <a:r>
              <a:rPr lang="vi-VN" sz="2800" dirty="0">
                <a:latin typeface="+mj-lt"/>
              </a:rPr>
              <a:t>Tìm 1 từ chỉ đặc điểm của những khối lê - gô.</a:t>
            </a:r>
          </a:p>
        </p:txBody>
      </p:sp>
      <p:pic>
        <p:nvPicPr>
          <p:cNvPr id="3" name="Picture 2">
            <a:extLst>
              <a:ext uri="{FF2B5EF4-FFF2-40B4-BE49-F238E27FC236}">
                <a16:creationId xmlns:a16="http://schemas.microsoft.com/office/drawing/2014/main" id="{C84FA3A9-A9E9-47B9-8D97-9DD0851BC112}"/>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000328" y="614818"/>
            <a:ext cx="1027029" cy="689759"/>
          </a:xfrm>
          <a:prstGeom prst="rect">
            <a:avLst/>
          </a:prstGeom>
        </p:spPr>
      </p:pic>
      <p:sp>
        <p:nvSpPr>
          <p:cNvPr id="4" name="TextBox 3">
            <a:extLst>
              <a:ext uri="{FF2B5EF4-FFF2-40B4-BE49-F238E27FC236}">
                <a16:creationId xmlns:a16="http://schemas.microsoft.com/office/drawing/2014/main" id="{71C58D78-7F05-4147-B9D0-D25AAE3AD93A}"/>
              </a:ext>
            </a:extLst>
          </p:cNvPr>
          <p:cNvSpPr txBox="1"/>
          <p:nvPr/>
        </p:nvSpPr>
        <p:spPr>
          <a:xfrm>
            <a:off x="2760463" y="553034"/>
            <a:ext cx="4043108" cy="739754"/>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sp>
        <p:nvSpPr>
          <p:cNvPr id="5" name="TextBox 4">
            <a:extLst>
              <a:ext uri="{FF2B5EF4-FFF2-40B4-BE49-F238E27FC236}">
                <a16:creationId xmlns:a16="http://schemas.microsoft.com/office/drawing/2014/main" id="{9C73C17C-1826-4416-90CB-74E451BA4529}"/>
              </a:ext>
            </a:extLst>
          </p:cNvPr>
          <p:cNvSpPr txBox="1"/>
          <p:nvPr/>
        </p:nvSpPr>
        <p:spPr>
          <a:xfrm>
            <a:off x="1750790" y="3611425"/>
            <a:ext cx="9266395" cy="650499"/>
          </a:xfrm>
          <a:prstGeom prst="rect">
            <a:avLst/>
          </a:prstGeom>
          <a:noFill/>
        </p:spPr>
        <p:txBody>
          <a:bodyPr wrap="square" rtlCol="0">
            <a:spAutoFit/>
          </a:bodyPr>
          <a:lstStyle/>
          <a:p>
            <a:pPr lvl="0" algn="just">
              <a:lnSpc>
                <a:spcPct val="150000"/>
              </a:lnSpc>
            </a:pPr>
            <a:r>
              <a:rPr lang="vi-VN" sz="2800" b="1" dirty="0">
                <a:solidFill>
                  <a:srgbClr val="FF0000"/>
                </a:solidFill>
                <a:latin typeface="+mj-lt"/>
              </a:rPr>
              <a:t>2.</a:t>
            </a:r>
            <a:r>
              <a:rPr lang="vi-VN" sz="2800" b="1" dirty="0">
                <a:solidFill>
                  <a:schemeClr val="accent6">
                    <a:lumMod val="75000"/>
                  </a:schemeClr>
                </a:solidFill>
                <a:latin typeface="+mj-lt"/>
              </a:rPr>
              <a:t> </a:t>
            </a:r>
            <a:r>
              <a:rPr lang="vi-VN" sz="2800" dirty="0">
                <a:latin typeface="+mj-lt"/>
              </a:rPr>
              <a:t>Đặt một câu với từ ngữ vừa tìm được.</a:t>
            </a:r>
          </a:p>
        </p:txBody>
      </p:sp>
      <p:sp>
        <p:nvSpPr>
          <p:cNvPr id="6" name="TextBox 5">
            <a:extLst>
              <a:ext uri="{FF2B5EF4-FFF2-40B4-BE49-F238E27FC236}">
                <a16:creationId xmlns:a16="http://schemas.microsoft.com/office/drawing/2014/main" id="{2B16D112-D582-4563-9BF6-95B7167D09E1}"/>
              </a:ext>
            </a:extLst>
          </p:cNvPr>
          <p:cNvSpPr txBox="1"/>
          <p:nvPr/>
        </p:nvSpPr>
        <p:spPr>
          <a:xfrm>
            <a:off x="1540239" y="2284814"/>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khối nhỏ, đầy màu sắc, hình viên gạch, hình nhân vật tí hon, xinh xắn…</a:t>
            </a:r>
            <a:endParaRPr lang="vi-VN" sz="2800" dirty="0">
              <a:solidFill>
                <a:srgbClr val="FF0000"/>
              </a:solidFill>
              <a:latin typeface="+mj-lt"/>
            </a:endParaRPr>
          </a:p>
        </p:txBody>
      </p:sp>
      <p:sp>
        <p:nvSpPr>
          <p:cNvPr id="7" name="TextBox 6">
            <a:extLst>
              <a:ext uri="{FF2B5EF4-FFF2-40B4-BE49-F238E27FC236}">
                <a16:creationId xmlns:a16="http://schemas.microsoft.com/office/drawing/2014/main" id="{26228EEF-D5C3-4F5C-A7CA-178F00C89B00}"/>
              </a:ext>
            </a:extLst>
          </p:cNvPr>
          <p:cNvSpPr txBox="1"/>
          <p:nvPr/>
        </p:nvSpPr>
        <p:spPr>
          <a:xfrm>
            <a:off x="1540238" y="4291705"/>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VD: Em thích những quả bóng bay đầy màu sắc.</a:t>
            </a:r>
          </a:p>
          <a:p>
            <a:pPr algn="just">
              <a:lnSpc>
                <a:spcPct val="150000"/>
              </a:lnSpc>
            </a:pPr>
            <a:r>
              <a:rPr lang="vi-VN" sz="2800" dirty="0">
                <a:solidFill>
                  <a:srgbClr val="FF0000"/>
                </a:solidFill>
                <a:latin typeface="+mj-lt"/>
                <a:sym typeface="Wingdings" panose="05000000000000000000" pitchFamily="2" charset="2"/>
              </a:rPr>
              <a:t>….</a:t>
            </a:r>
            <a:endParaRPr lang="vi-VN" sz="2800" dirty="0">
              <a:solidFill>
                <a:srgbClr val="FF0000"/>
              </a:solidFill>
              <a:latin typeface="+mj-lt"/>
            </a:endParaRPr>
          </a:p>
        </p:txBody>
      </p:sp>
      <p:sp>
        <p:nvSpPr>
          <p:cNvPr id="8" name="Rectangle 7">
            <a:extLst>
              <a:ext uri="{FF2B5EF4-FFF2-40B4-BE49-F238E27FC236}">
                <a16:creationId xmlns:a16="http://schemas.microsoft.com/office/drawing/2014/main" id="{49F9962E-4697-4432-9E93-DD14C1B17A92}"/>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6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F01CDA80-078A-4FCC-9CB8-7B44551BE441}"/>
              </a:ext>
            </a:extLst>
          </p:cNvPr>
          <p:cNvSpPr/>
          <p:nvPr/>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Tô Hoài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 Đăng Khoa</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Bảo Châu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 Diệu</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chiếc thuyền</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 vàng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Ngân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cau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đầu bài thơ Thả diều, diều thành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rổ</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nồi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 tiếp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diều xanh lúa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tre xanh</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làng xóm</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làng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7C52F-A223-44E6-9DA7-67B4FDF92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1445"/>
            <a:ext cx="8793480" cy="6595110"/>
          </a:xfrm>
          <a:prstGeom prst="rect">
            <a:avLst/>
          </a:prstGeom>
        </p:spPr>
      </p:pic>
      <p:sp>
        <p:nvSpPr>
          <p:cNvPr id="3" name="TextBox 2">
            <a:extLst>
              <a:ext uri="{FF2B5EF4-FFF2-40B4-BE49-F238E27FC236}">
                <a16:creationId xmlns:a16="http://schemas.microsoft.com/office/drawing/2014/main" id="{7DB159E0-A8EA-489D-8912-EF6BCEA63896}"/>
              </a:ext>
            </a:extLst>
          </p:cNvPr>
          <p:cNvSpPr txBox="1"/>
          <p:nvPr/>
        </p:nvSpPr>
        <p:spPr>
          <a:xfrm>
            <a:off x="2968433" y="3585298"/>
            <a:ext cx="5295014" cy="1938992"/>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Tiết</a:t>
            </a:r>
            <a:r>
              <a:rPr lang="en-US" sz="6000" b="1" dirty="0">
                <a:latin typeface="Times New Roman" panose="02020603050405020304" pitchFamily="18" charset="0"/>
                <a:cs typeface="Times New Roman" panose="02020603050405020304" pitchFamily="18" charset="0"/>
              </a:rPr>
              <a:t> 1+2</a:t>
            </a:r>
          </a:p>
          <a:p>
            <a:pPr algn="ctr"/>
            <a:r>
              <a:rPr lang="en-US" sz="6000" b="1" dirty="0" err="1">
                <a:latin typeface="Times New Roman" panose="02020603050405020304" pitchFamily="18" charset="0"/>
                <a:cs typeface="Times New Roman" panose="02020603050405020304" pitchFamily="18" charset="0"/>
              </a:rPr>
              <a:t>Đọc</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29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44516-F27A-4501-90AD-4B0831D73829}"/>
              </a:ext>
            </a:extLst>
          </p:cNvPr>
          <p:cNvGrpSpPr/>
          <p:nvPr/>
        </p:nvGrpSpPr>
        <p:grpSpPr>
          <a:xfrm>
            <a:off x="613179" y="844984"/>
            <a:ext cx="2436984" cy="1476331"/>
            <a:chOff x="304584" y="629196"/>
            <a:chExt cx="1634341" cy="1476331"/>
          </a:xfrm>
        </p:grpSpPr>
        <p:sp>
          <p:nvSpPr>
            <p:cNvPr id="3" name="TextBox 2">
              <a:extLst>
                <a:ext uri="{FF2B5EF4-FFF2-40B4-BE49-F238E27FC236}">
                  <a16:creationId xmlns:a16="http://schemas.microsoft.com/office/drawing/2014/main" id="{C00D707C-37F8-4B70-8770-5FA58355CFA0}"/>
                </a:ext>
              </a:extLst>
            </p:cNvPr>
            <p:cNvSpPr txBox="1"/>
            <p:nvPr/>
          </p:nvSpPr>
          <p:spPr>
            <a:xfrm>
              <a:off x="325278" y="629196"/>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22</a:t>
              </a:r>
            </a:p>
          </p:txBody>
        </p:sp>
        <p:sp>
          <p:nvSpPr>
            <p:cNvPr id="4" name="TextBox 3">
              <a:extLst>
                <a:ext uri="{FF2B5EF4-FFF2-40B4-BE49-F238E27FC236}">
                  <a16:creationId xmlns:a16="http://schemas.microsoft.com/office/drawing/2014/main" id="{0120D1F1-CD18-443B-8F45-F82A8790513A}"/>
                </a:ext>
              </a:extLst>
            </p:cNvPr>
            <p:cNvSpPr txBox="1"/>
            <p:nvPr/>
          </p:nvSpPr>
          <p:spPr>
            <a:xfrm>
              <a:off x="304584" y="658977"/>
              <a:ext cx="1613647" cy="1446550"/>
            </a:xfrm>
            <a:prstGeom prst="rect">
              <a:avLst/>
            </a:prstGeom>
            <a:noFill/>
          </p:spPr>
          <p:txBody>
            <a:bodyPr wrap="square" rtlCol="0">
              <a:spAutoFit/>
            </a:bodyPr>
            <a:lstStyle/>
            <a:p>
              <a:r>
                <a:rPr lang="en-US" sz="4400" dirty="0">
                  <a:solidFill>
                    <a:schemeClr val="accent1"/>
                  </a:solidFill>
                  <a:latin typeface="+mj-lt"/>
                </a:rPr>
                <a:t>BÀI 22</a:t>
              </a:r>
            </a:p>
          </p:txBody>
        </p:sp>
      </p:grpSp>
      <p:pic>
        <p:nvPicPr>
          <p:cNvPr id="5" name="Picture 4">
            <a:extLst>
              <a:ext uri="{FF2B5EF4-FFF2-40B4-BE49-F238E27FC236}">
                <a16:creationId xmlns:a16="http://schemas.microsoft.com/office/drawing/2014/main" id="{9516C7DF-9810-4E1F-A612-A13F0E59F9C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4560" y="1664703"/>
            <a:ext cx="856530" cy="517172"/>
          </a:xfrm>
          <a:prstGeom prst="rect">
            <a:avLst/>
          </a:prstGeom>
        </p:spPr>
      </p:pic>
      <p:sp>
        <p:nvSpPr>
          <p:cNvPr id="6" name="TextBox 5">
            <a:extLst>
              <a:ext uri="{FF2B5EF4-FFF2-40B4-BE49-F238E27FC236}">
                <a16:creationId xmlns:a16="http://schemas.microsoft.com/office/drawing/2014/main" id="{B17CBB65-2B0F-448E-99BC-5E85EC486916}"/>
              </a:ext>
            </a:extLst>
          </p:cNvPr>
          <p:cNvSpPr txBox="1"/>
          <p:nvPr/>
        </p:nvSpPr>
        <p:spPr>
          <a:xfrm>
            <a:off x="4484250" y="1598040"/>
            <a:ext cx="5850597" cy="650499"/>
          </a:xfrm>
          <a:prstGeom prst="rect">
            <a:avLst/>
          </a:prstGeom>
          <a:noFill/>
        </p:spPr>
        <p:txBody>
          <a:bodyPr wrap="square" rtlCol="0">
            <a:spAutoFit/>
          </a:bodyPr>
          <a:lstStyle/>
          <a:p>
            <a:pPr>
              <a:lnSpc>
                <a:spcPct val="150000"/>
              </a:lnSpc>
            </a:pPr>
            <a:r>
              <a:rPr lang="vi-VN" sz="2800" dirty="0">
                <a:latin typeface="+mj-lt"/>
              </a:rPr>
              <a:t>Nói tên một số đồ chơi của em?</a:t>
            </a:r>
            <a:endParaRPr lang="en-US" sz="2800" b="1" dirty="0">
              <a:latin typeface="+mj-lt"/>
            </a:endParaRPr>
          </a:p>
        </p:txBody>
      </p:sp>
      <p:sp>
        <p:nvSpPr>
          <p:cNvPr id="7" name="TextBox 6">
            <a:extLst>
              <a:ext uri="{FF2B5EF4-FFF2-40B4-BE49-F238E27FC236}">
                <a16:creationId xmlns:a16="http://schemas.microsoft.com/office/drawing/2014/main" id="{53A3FEB2-6EAC-4BAC-8C4E-E6A0891E9417}"/>
              </a:ext>
            </a:extLst>
          </p:cNvPr>
          <p:cNvSpPr txBox="1"/>
          <p:nvPr/>
        </p:nvSpPr>
        <p:spPr>
          <a:xfrm>
            <a:off x="3792825" y="1068314"/>
            <a:ext cx="5180697" cy="707886"/>
          </a:xfrm>
          <a:prstGeom prst="rect">
            <a:avLst/>
          </a:prstGeom>
          <a:noFill/>
        </p:spPr>
        <p:txBody>
          <a:bodyPr wrap="square" rtlCol="0">
            <a:spAutoFit/>
          </a:bodyPr>
          <a:lstStyle/>
          <a:p>
            <a:pPr algn="ctr"/>
            <a:r>
              <a:rPr lang="vi-VN" sz="4000" dirty="0">
                <a:solidFill>
                  <a:schemeClr val="accent2"/>
                </a:solidFill>
                <a:latin typeface="+mj-lt"/>
              </a:rPr>
              <a:t>TỚ LÀ LÊ - GÔ</a:t>
            </a:r>
            <a:endParaRPr lang="en-US" sz="4000" dirty="0">
              <a:solidFill>
                <a:schemeClr val="accent2"/>
              </a:solidFill>
              <a:latin typeface="+mj-lt"/>
            </a:endParaRPr>
          </a:p>
        </p:txBody>
      </p:sp>
      <p:sp>
        <p:nvSpPr>
          <p:cNvPr id="8" name="TextBox 7">
            <a:extLst>
              <a:ext uri="{FF2B5EF4-FFF2-40B4-BE49-F238E27FC236}">
                <a16:creationId xmlns:a16="http://schemas.microsoft.com/office/drawing/2014/main" id="{4A7B3692-644D-4E83-9FE4-C2F2481B1DC7}"/>
              </a:ext>
            </a:extLst>
          </p:cNvPr>
          <p:cNvSpPr txBox="1"/>
          <p:nvPr/>
        </p:nvSpPr>
        <p:spPr>
          <a:xfrm>
            <a:off x="4483333" y="1516343"/>
            <a:ext cx="5365827" cy="730200"/>
          </a:xfrm>
          <a:prstGeom prst="rect">
            <a:avLst/>
          </a:prstGeom>
          <a:noFill/>
        </p:spPr>
        <p:txBody>
          <a:bodyPr wrap="square" rtlCol="0">
            <a:spAutoFit/>
          </a:bodyPr>
          <a:lstStyle/>
          <a:p>
            <a:pPr>
              <a:lnSpc>
                <a:spcPct val="150000"/>
              </a:lnSpc>
            </a:pPr>
            <a:r>
              <a:rPr lang="vi-VN" sz="3200" dirty="0">
                <a:latin typeface="+mj-lt"/>
              </a:rPr>
              <a:t>Em thích đồ chơi nào nhất?</a:t>
            </a:r>
            <a:endParaRPr lang="en-US" sz="3200" b="1" dirty="0">
              <a:latin typeface="+mj-lt"/>
            </a:endParaRPr>
          </a:p>
        </p:txBody>
      </p:sp>
      <p:pic>
        <p:nvPicPr>
          <p:cNvPr id="9" name="Picture 8">
            <a:extLst>
              <a:ext uri="{FF2B5EF4-FFF2-40B4-BE49-F238E27FC236}">
                <a16:creationId xmlns:a16="http://schemas.microsoft.com/office/drawing/2014/main" id="{50E8BE10-A6BC-46F6-9F7F-AAAD6A5CF71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95193" y="2602855"/>
            <a:ext cx="8018119" cy="3927224"/>
          </a:xfrm>
          <a:prstGeom prst="roundRect">
            <a:avLst/>
          </a:prstGeom>
        </p:spPr>
      </p:pic>
      <p:sp>
        <p:nvSpPr>
          <p:cNvPr id="10" name="Rectangle 9">
            <a:extLst>
              <a:ext uri="{FF2B5EF4-FFF2-40B4-BE49-F238E27FC236}">
                <a16:creationId xmlns:a16="http://schemas.microsoft.com/office/drawing/2014/main" id="{C7D15886-1375-4BF6-851A-A033427A6822}"/>
              </a:ext>
            </a:extLst>
          </p:cNvPr>
          <p:cNvSpPr/>
          <p:nvPr/>
        </p:nvSpPr>
        <p:spPr>
          <a:xfrm>
            <a:off x="9174480" y="0"/>
            <a:ext cx="3017520" cy="3372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4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1414</Words>
  <Application>Microsoft Office PowerPoint</Application>
  <PresentationFormat>Widescreen</PresentationFormat>
  <Paragraphs>115</Paragraphs>
  <Slides>22</Slides>
  <Notes>2</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等线</vt:lpstr>
      <vt:lpstr>Arial</vt:lpstr>
      <vt:lpstr>Arial-Rounded</vt:lpstr>
      <vt:lpstr>Calibri</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PowerPoint Presentation</vt:lpstr>
      <vt:lpstr>Tớ là lê-gô </vt:lpstr>
      <vt:lpstr>Tớ là lê-gô </vt:lpstr>
      <vt:lpstr>Tớ là lê-gô </vt:lpstr>
      <vt:lpstr>PowerPoint Presentation</vt:lpstr>
      <vt:lpstr>PowerPoint Presentation</vt:lpstr>
      <vt:lpstr>PowerPoint Presentation</vt:lpstr>
      <vt:lpstr>Tớ là lê-gô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32</cp:revision>
  <dcterms:created xsi:type="dcterms:W3CDTF">2021-07-20T01:55:21Z</dcterms:created>
  <dcterms:modified xsi:type="dcterms:W3CDTF">2021-11-10T02:14:29Z</dcterms:modified>
</cp:coreProperties>
</file>