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5" r:id="rId3"/>
    <p:sldMasterId id="2147483700" r:id="rId4"/>
    <p:sldMasterId id="2147483709" r:id="rId5"/>
    <p:sldMasterId id="2147483720" r:id="rId6"/>
    <p:sldMasterId id="2147483729" r:id="rId7"/>
    <p:sldMasterId id="2147483734" r:id="rId8"/>
  </p:sldMasterIdLst>
  <p:notesMasterIdLst>
    <p:notesMasterId r:id="rId27"/>
  </p:notesMasterIdLst>
  <p:sldIdLst>
    <p:sldId id="2007577106" r:id="rId9"/>
    <p:sldId id="345" r:id="rId10"/>
    <p:sldId id="262" r:id="rId11"/>
    <p:sldId id="371" r:id="rId12"/>
    <p:sldId id="2007577096" r:id="rId13"/>
    <p:sldId id="295" r:id="rId14"/>
    <p:sldId id="2007577097" r:id="rId15"/>
    <p:sldId id="373" r:id="rId16"/>
    <p:sldId id="2007577101" r:id="rId17"/>
    <p:sldId id="2007577105" r:id="rId18"/>
    <p:sldId id="335" r:id="rId19"/>
    <p:sldId id="2007577098" r:id="rId20"/>
    <p:sldId id="2007577099" r:id="rId21"/>
    <p:sldId id="2007577100" r:id="rId22"/>
    <p:sldId id="2007577102" r:id="rId23"/>
    <p:sldId id="360" r:id="rId24"/>
    <p:sldId id="2007577103" r:id="rId25"/>
    <p:sldId id="200757710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4" d="100"/>
          <a:sy n="54" d="100"/>
        </p:scale>
        <p:origin x="-1120" y="-3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553D0E-0F3B-4B30-B803-5678C7FAED8E}" type="datetimeFigureOut">
              <a:rPr lang="en-US" smtClean="0"/>
              <a:t>10/18/21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71385-B708-4377-9124-647FB1735330}" type="slidenum">
              <a:rPr lang="en-US" smtClean="0"/>
              <a:t>‹#›</a:t>
            </a:fld>
            <a:endParaRPr lang="en-US"/>
          </a:p>
        </p:txBody>
      </p:sp>
    </p:spTree>
    <p:extLst>
      <p:ext uri="{BB962C8B-B14F-4D97-AF65-F5344CB8AC3E}">
        <p14:creationId xmlns:p14="http://schemas.microsoft.com/office/powerpoint/2010/main" val="359968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18348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00690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87854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282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87358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2325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23770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47910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5E68AA-BE64-F049-AE4B-6D22E5791D6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 id="{68FB45DC-93A6-9E46-B68E-4C1658CC1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 id="{60C71B9E-72DF-9B46-9E11-92FD14AF7800}"/>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CD64AA69-0CEE-B14A-BDC5-308DDC8C2D6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5DFAF48E-F9F8-1C46-8EEE-61E4A181629A}"/>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4962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B90AC2C-89A7-5B45-AA29-0F43CAD179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FF0F5861-FF02-9541-AD80-582F186482D6}"/>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2E655C0A-AF44-4240-926F-CF039BC8D213}"/>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70AFDC4E-8BFD-B54A-BF9A-81919CC721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89656241-BFAA-974E-8319-98CB08180971}"/>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687029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2A9BE9-7F72-794D-9F3C-9A8FE2E8F64B}"/>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13AC6F02-871E-DE47-AC93-1CD134CED5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1C55CEBD-7C39-394B-A99F-80554FC46B49}"/>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AB24BB0A-6CBD-2E41-ACC7-D29880DA3BB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0CDC3A08-879E-9449-ADFD-682ABDEB913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1629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03AC0A-0AC7-E046-A454-45AF18903BB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BCFDF19E-3B3B-4842-9CFB-FEE132D206C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xmlns="" id="{6E65A68E-44C5-224D-8CA2-CC2B095E192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xmlns="" id="{2D30D364-0692-4248-99C8-3F14D2E4ABF8}"/>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6" name="页脚占位符 5">
            <a:extLst>
              <a:ext uri="{FF2B5EF4-FFF2-40B4-BE49-F238E27FC236}">
                <a16:creationId xmlns:a16="http://schemas.microsoft.com/office/drawing/2014/main" xmlns="" id="{EC7A17F9-1059-CB44-9EC4-3DC90DCBC09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088F51C2-BC0A-9647-96E7-996BE581CB4D}"/>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384543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D20C3A-97FD-EC48-8472-14766CCB9D92}"/>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CB998ED0-C05E-BF44-803B-F32434D969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 id="{9C2F7DA8-241B-6E41-B115-7DD4AB88F1CE}"/>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 id="{1763B39A-3922-DC4C-A9E0-E8F6F55BCC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 id="{D1B154D5-EB01-C546-8E33-06C61DAFCD0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 id="{072C4281-F8A6-F144-B529-6697CA44A29E}"/>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8" name="页脚占位符 7">
            <a:extLst>
              <a:ext uri="{FF2B5EF4-FFF2-40B4-BE49-F238E27FC236}">
                <a16:creationId xmlns:a16="http://schemas.microsoft.com/office/drawing/2014/main" xmlns="" id="{DE8B9C80-60CA-A34E-BFF9-C5EF301C401D}"/>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xmlns="" id="{BF90AAA6-55AF-1F43-85E0-154D6A6111AB}"/>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6551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57A5C9-2CA0-5C4F-B0AC-699302B218E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 id="{FE2BD9DE-4F17-9E46-85D8-E2B12EE2279A}"/>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4" name="页脚占位符 3">
            <a:extLst>
              <a:ext uri="{FF2B5EF4-FFF2-40B4-BE49-F238E27FC236}">
                <a16:creationId xmlns:a16="http://schemas.microsoft.com/office/drawing/2014/main" xmlns="" id="{531FE32F-DD65-4F4F-A322-76B6249BA72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xmlns="" id="{F1B1DDF3-917A-F04E-96B7-4D0D88E6378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803964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AF1B7EC-7263-EF4F-B8F8-7BC4A0926652}"/>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3" name="页脚占位符 2">
            <a:extLst>
              <a:ext uri="{FF2B5EF4-FFF2-40B4-BE49-F238E27FC236}">
                <a16:creationId xmlns:a16="http://schemas.microsoft.com/office/drawing/2014/main" xmlns="" id="{A87EA049-7CA7-2242-BC65-574B701167D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xmlns="" id="{8581E859-109B-1D4E-BD7F-295BD77D5879}"/>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54697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08FA14-2A56-8F40-B578-1AF41EF3438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40FD8ED5-6CD0-9A49-908F-DD8F31EF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xmlns="" id="{3F95D50D-3854-BF41-B1B4-C14B47F0A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DE198175-F7BB-9649-87FC-791054344719}"/>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6" name="页脚占位符 5">
            <a:extLst>
              <a:ext uri="{FF2B5EF4-FFF2-40B4-BE49-F238E27FC236}">
                <a16:creationId xmlns:a16="http://schemas.microsoft.com/office/drawing/2014/main" xmlns="" id="{780D134F-22C8-A147-86A1-AFCE01B6613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92ABE2F8-7F2B-084D-AA59-F1D650034195}"/>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53979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71632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FA1B7CB-265E-FE4B-85A7-85095EA776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 id="{45B568F0-876F-3A42-8E9A-F2E0E4E16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 id="{C9EE148B-7F31-6C4B-91AC-A6DC3C13C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9EFCCCA7-808E-BA49-9D15-415B8AA9BFC1}"/>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6" name="页脚占位符 5">
            <a:extLst>
              <a:ext uri="{FF2B5EF4-FFF2-40B4-BE49-F238E27FC236}">
                <a16:creationId xmlns:a16="http://schemas.microsoft.com/office/drawing/2014/main" xmlns="" id="{2C58DD2B-251A-234C-8A57-5ABF94C4A8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xmlns="" id="{C18CB2A8-5CD9-D04E-B567-7EBEF490AB7F}"/>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33196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27507A8-15E2-164F-9615-442CE639596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8762B35F-BAD2-B942-AD3F-6CFBFC720ECF}"/>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EF2FC632-FBB0-AC4F-A2C8-C309889175E8}"/>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5264E695-6EE6-3B41-9BB3-E9CE59E44B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47B6FE20-DD6A-434B-8F8B-53D28B1A6E52}"/>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176660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8317262-3A48-C44B-BE0D-EB1E54F694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B655E45A-0599-A545-9244-C8A808CE4B4E}"/>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6ED0EFA3-E423-1E43-9429-EFEE76FC64A0}"/>
              </a:ext>
            </a:extLst>
          </p:cNvPr>
          <p:cNvSpPr>
            <a:spLocks noGrp="1"/>
          </p:cNvSpPr>
          <p:nvPr>
            <p:ph type="dt" sz="half" idx="10"/>
          </p:nvPr>
        </p:nvSpPr>
        <p:spPr/>
        <p:txBody>
          <a:body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FCE18421-96FF-A942-AB92-9E8C9E3D538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xmlns="" id="{A76B1616-54B9-7149-8109-223505AD0D8E}"/>
              </a:ext>
            </a:extLst>
          </p:cNvPr>
          <p:cNvSpPr>
            <a:spLocks noGrp="1"/>
          </p:cNvSpPr>
          <p:nvPr>
            <p:ph type="sldNum" sz="quarter" idx="12"/>
          </p:nvPr>
        </p:nvSpPr>
        <p:spPr/>
        <p:txBody>
          <a:body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2062815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855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344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211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09698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529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251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00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546743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26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4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19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2021/10/18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7571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1583458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28936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3697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36305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8601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24091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36359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4627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11524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975346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757635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17561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685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484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61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57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8293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141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596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2021/10/18</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9459459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3013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96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490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4101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2671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815412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6659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582586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27890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0295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71335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21436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14850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61540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4367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53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48508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85256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2021/10/18</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66077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jpe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7.xml"/><Relationship Id="rId4"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2021/10/18</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xmlns=""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6928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A695B5B-D5D8-514D-9D02-1B81B7DA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2B379E33-FD72-9A43-82B2-651959A19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4218A0E9-40F7-CE46-B403-9DC1CA0AB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79D43-DAE6-0F47-A9C1-04982654FBFB}" type="datetimeFigureOut">
              <a:rPr kumimoji="1" lang="zh-CN" altLang="en-US" smtClean="0"/>
              <a:t>2021/10/18</a:t>
            </a:fld>
            <a:endParaRPr kumimoji="1" lang="zh-CN" altLang="en-US"/>
          </a:p>
        </p:txBody>
      </p:sp>
      <p:sp>
        <p:nvSpPr>
          <p:cNvPr id="5" name="页脚占位符 4">
            <a:extLst>
              <a:ext uri="{FF2B5EF4-FFF2-40B4-BE49-F238E27FC236}">
                <a16:creationId xmlns:a16="http://schemas.microsoft.com/office/drawing/2014/main" xmlns="" id="{A3E4EC99-6892-EF4E-898D-4A31CBE00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xmlns="" id="{4A055238-B11B-8F4E-80A4-A0A5A1EC7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17B97-31AA-F046-A2B1-CB7B8C901C9E}" type="slidenum">
              <a:rPr kumimoji="1" lang="zh-CN" altLang="en-US" smtClean="0"/>
              <a:t>‹#›</a:t>
            </a:fld>
            <a:endParaRPr kumimoji="1" lang="zh-CN" altLang="en-US"/>
          </a:p>
        </p:txBody>
      </p:sp>
    </p:spTree>
    <p:extLst>
      <p:ext uri="{BB962C8B-B14F-4D97-AF65-F5344CB8AC3E}">
        <p14:creationId xmlns:p14="http://schemas.microsoft.com/office/powerpoint/2010/main" val="32326506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70088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13289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2021/10/18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TextBox 6">
            <a:extLst>
              <a:ext uri="{FF2B5EF4-FFF2-40B4-BE49-F238E27FC236}">
                <a16:creationId xmlns:a16="http://schemas.microsoft.com/office/drawing/2014/main" xmlns="" id="{3140E897-F605-40B1-8D40-4243598410D7}"/>
              </a:ext>
            </a:extLst>
          </p:cNvPr>
          <p:cNvSpPr txBox="1"/>
          <p:nvPr userDrawn="1"/>
        </p:nvSpPr>
        <p:spPr>
          <a:xfrm>
            <a:off x="9265920" y="94733"/>
            <a:ext cx="2809539" cy="270391"/>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3852521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25744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34706925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solidFill>
                  <a:prstClr val="black">
                    <a:tint val="75000"/>
                  </a:prstClr>
                </a:solidFill>
              </a:rPr>
              <a:pPr/>
              <a:t>2021/10/18</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46825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9.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9.wdp"/><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8.wdp"/><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13.xml"/><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5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12.wdp"/><Relationship Id="rId5" Type="http://schemas.openxmlformats.org/officeDocument/2006/relationships/image" Target="../media/image40.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3.xml"/><Relationship Id="rId5" Type="http://schemas.openxmlformats.org/officeDocument/2006/relationships/tags" Target="../tags/tag6.xml"/><Relationship Id="rId10" Type="http://schemas.openxmlformats.org/officeDocument/2006/relationships/slideLayout" Target="../slideLayouts/slideLayout35.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a:solidFill>
                  <a:srgbClr val="FF0000"/>
                </a:solidFill>
                <a:cs typeface="Times New Roman" pitchFamily="18" charset="0"/>
              </a:rPr>
              <a:t>ỦY BAN NHÂN DÂN QUẬN </a:t>
            </a:r>
            <a:r>
              <a:rPr lang="en-US" sz="2800" b="1" dirty="0">
                <a:solidFill>
                  <a:srgbClr val="FF0000"/>
                </a:solidFill>
                <a:cs typeface="Times New Roman" pitchFamily="18" charset="0"/>
              </a:rPr>
              <a:t>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738476" y="3320936"/>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a:spcBef>
                <a:spcPct val="50000"/>
              </a:spcBef>
              <a:defRPr/>
            </a:pPr>
            <a:r>
              <a:rPr lang="en-US" altLang="en-US" sz="4000" b="1" dirty="0">
                <a:solidFill>
                  <a:srgbClr val="0070C0"/>
                </a:solidFill>
                <a:latin typeface="Times New Roman" pitchFamily="18" charset="0"/>
              </a:rPr>
              <a:t>PHÂN MÔN : </a:t>
            </a:r>
            <a:r>
              <a:rPr lang="en-US" altLang="en-US" sz="4000" b="1" dirty="0">
                <a:solidFill>
                  <a:srgbClr val="0070C0"/>
                </a:solidFill>
                <a:latin typeface="Times New Roman" pitchFamily="18" charset="0"/>
                <a:ea typeface="微软雅黑"/>
              </a:rPr>
              <a:t>ĐỌC</a:t>
            </a:r>
            <a:endParaRPr lang="en-US" sz="4000" b="1" i="1" dirty="0">
              <a:solidFill>
                <a:srgbClr val="0070C0"/>
              </a:solidFill>
              <a:latin typeface="Times New Roman" pitchFamily="18" charset="0"/>
              <a:ea typeface="微软雅黑"/>
              <a:cs typeface="Times New Roman" pitchFamily="18" charset="0"/>
            </a:endParaRPr>
          </a:p>
          <a:p>
            <a:pPr algn="ctr">
              <a:spcBef>
                <a:spcPct val="50000"/>
              </a:spcBef>
              <a:defRPr/>
            </a:pPr>
            <a:endParaRPr lang="en-US" sz="4000" b="1" i="1" dirty="0">
              <a:solidFill>
                <a:srgbClr val="0070C0"/>
              </a:solidFill>
              <a:latin typeface="Times New Roman" pitchFamily="18" charset="0"/>
              <a:cs typeface="Times New Roman" pitchFamily="18" charset="0"/>
            </a:endParaRPr>
          </a:p>
          <a:p>
            <a:pPr algn="ctr">
              <a:defRPr/>
            </a:pPr>
            <a:endParaRPr lang="en-US" sz="4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977476" y="414545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1969029" y="5045758"/>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smtClean="0">
                <a:solidFill>
                  <a:srgbClr val="7030A0"/>
                </a:solidFill>
                <a:cs typeface="Times New Roman" pitchFamily="18" charset="0"/>
              </a:rPr>
              <a:t>Bài</a:t>
            </a:r>
            <a:r>
              <a:rPr lang="en-US" sz="3600" b="1" dirty="0" smtClean="0">
                <a:solidFill>
                  <a:srgbClr val="7030A0"/>
                </a:solidFill>
                <a:cs typeface="Times New Roman" pitchFamily="18" charset="0"/>
              </a:rPr>
              <a:t> 5: </a:t>
            </a:r>
            <a:r>
              <a:rPr lang="en-US" sz="3600" b="1" dirty="0" err="1" smtClean="0">
                <a:solidFill>
                  <a:srgbClr val="7030A0"/>
                </a:solidFill>
                <a:cs typeface="Times New Roman" pitchFamily="18" charset="0"/>
              </a:rPr>
              <a:t>Em</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có</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xinh</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không</a:t>
            </a:r>
            <a:r>
              <a:rPr lang="en-US" sz="3600" b="1" dirty="0" smtClean="0">
                <a:solidFill>
                  <a:srgbClr val="7030A0"/>
                </a:solidFill>
                <a:cs typeface="Times New Roman" pitchFamily="18" charset="0"/>
              </a:rPr>
              <a:t>?</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3581332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16861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7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endParaRPr kumimoji="0" lang="en-US" sz="7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152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C22DA9-BA83-49D6-A2C4-EF704FFA108A}"/>
              </a:ext>
            </a:extLst>
          </p:cNvPr>
          <p:cNvSpPr txBox="1"/>
          <p:nvPr/>
        </p:nvSpPr>
        <p:spPr>
          <a:xfrm>
            <a:off x="2464512" y="702244"/>
            <a:ext cx="8159768" cy="738664"/>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 Voi em đã hỏi voi anh, hươu và dê điều gì?</a:t>
            </a:r>
          </a:p>
        </p:txBody>
      </p:sp>
      <p:pic>
        <p:nvPicPr>
          <p:cNvPr id="6" name="Picture 5">
            <a:extLst>
              <a:ext uri="{FF2B5EF4-FFF2-40B4-BE49-F238E27FC236}">
                <a16:creationId xmlns:a16="http://schemas.microsoft.com/office/drawing/2014/main" xmlns="" id="{DBF564BF-3576-4375-A457-3CC73FCFF80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400500" y="1210543"/>
            <a:ext cx="1189837" cy="1158933"/>
          </a:xfrm>
          <a:prstGeom prst="ellipse">
            <a:avLst/>
          </a:prstGeom>
          <a:ln w="19050">
            <a:solidFill>
              <a:srgbClr val="0070C0"/>
            </a:solidFill>
          </a:ln>
        </p:spPr>
      </p:pic>
      <p:grpSp>
        <p:nvGrpSpPr>
          <p:cNvPr id="7" name="Group 6">
            <a:extLst>
              <a:ext uri="{FF2B5EF4-FFF2-40B4-BE49-F238E27FC236}">
                <a16:creationId xmlns:a16="http://schemas.microsoft.com/office/drawing/2014/main" xmlns="" id="{17DDB0EB-B46E-4A72-B0F9-AD1900E03AE9}"/>
              </a:ext>
            </a:extLst>
          </p:cNvPr>
          <p:cNvGrpSpPr/>
          <p:nvPr/>
        </p:nvGrpSpPr>
        <p:grpSpPr>
          <a:xfrm>
            <a:off x="3357059" y="1334681"/>
            <a:ext cx="3748800" cy="738665"/>
            <a:chOff x="1510004" y="1668204"/>
            <a:chExt cx="2811600" cy="553999"/>
          </a:xfrm>
        </p:grpSpPr>
        <p:sp>
          <p:nvSpPr>
            <p:cNvPr id="8" name="Speech Bubble: Rectangle with Corners Rounded 7">
              <a:extLst>
                <a:ext uri="{FF2B5EF4-FFF2-40B4-BE49-F238E27FC236}">
                  <a16:creationId xmlns:a16="http://schemas.microsoft.com/office/drawing/2014/main" xmlns="" id="{35111695-4F00-4F13-8399-433CE41B326F}"/>
                </a:ext>
              </a:extLst>
            </p:cNvPr>
            <p:cNvSpPr/>
            <p:nvPr/>
          </p:nvSpPr>
          <p:spPr>
            <a:xfrm>
              <a:off x="1510004" y="1681389"/>
              <a:ext cx="2811600" cy="505898"/>
            </a:xfrm>
            <a:prstGeom prst="wedgeRoundRectCallout">
              <a:avLst>
                <a:gd name="adj1" fmla="val -68659"/>
                <a:gd name="adj2" fmla="val 39381"/>
                <a:gd name="adj3" fmla="val 16667"/>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xmlns="" id="{5FB64B06-D7A0-45FE-BEBA-2272D99809B9}"/>
                </a:ext>
              </a:extLst>
            </p:cNvPr>
            <p:cNvSpPr txBox="1"/>
            <p:nvPr/>
          </p:nvSpPr>
          <p:spPr>
            <a:xfrm>
              <a:off x="1610007" y="1668204"/>
              <a:ext cx="2634833" cy="553999"/>
            </a:xfrm>
            <a:prstGeom prst="rect">
              <a:avLst/>
            </a:prstGeom>
            <a:noFill/>
          </p:spPr>
          <p:txBody>
            <a:bodyPr wrap="square" rtlCol="0">
              <a:spAutoFit/>
            </a:bodyPr>
            <a:lstStyle/>
            <a:p>
              <a:pPr algn="ctr" defTabSz="1219170">
                <a:lnSpc>
                  <a:spcPct val="150000"/>
                </a:lnSpc>
                <a:buClr>
                  <a:srgbClr val="000000"/>
                </a:buClr>
              </a:pPr>
              <a:r>
                <a:rPr lang="vi-VN" sz="2800" kern="0" dirty="0">
                  <a:solidFill>
                    <a:schemeClr val="bg1"/>
                  </a:solidFill>
                  <a:latin typeface="+mj-lt"/>
                  <a:ea typeface="Arial-Rounded" panose="020B0500000000000000" pitchFamily="34" charset="0"/>
                  <a:cs typeface="Arial-Rounded" panose="020B0500000000000000" pitchFamily="34" charset="0"/>
                  <a:sym typeface="Arial"/>
                </a:rPr>
                <a:t>Em có xinh không?</a:t>
              </a:r>
            </a:p>
          </p:txBody>
        </p:sp>
      </p:grpSp>
      <p:sp>
        <p:nvSpPr>
          <p:cNvPr id="10" name="TextBox 9">
            <a:extLst>
              <a:ext uri="{FF2B5EF4-FFF2-40B4-BE49-F238E27FC236}">
                <a16:creationId xmlns:a16="http://schemas.microsoft.com/office/drawing/2014/main" xmlns="" id="{9C628BDE-1587-4170-96B8-6FB1D4F511D3}"/>
              </a:ext>
            </a:extLst>
          </p:cNvPr>
          <p:cNvSpPr txBox="1"/>
          <p:nvPr/>
        </p:nvSpPr>
        <p:spPr>
          <a:xfrm>
            <a:off x="1350076" y="2277364"/>
            <a:ext cx="8159768" cy="738664"/>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Voi em nhận được những câu trả lời như thế nào?</a:t>
            </a:r>
          </a:p>
        </p:txBody>
      </p:sp>
      <p:pic>
        <p:nvPicPr>
          <p:cNvPr id="11" name="Picture 10">
            <a:extLst>
              <a:ext uri="{FF2B5EF4-FFF2-40B4-BE49-F238E27FC236}">
                <a16:creationId xmlns:a16="http://schemas.microsoft.com/office/drawing/2014/main" xmlns="" id="{BC059D91-26A3-4B23-ABBA-0630778B021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66076" y="3171791"/>
            <a:ext cx="1196206" cy="1228748"/>
          </a:xfrm>
          <a:prstGeom prst="ellipse">
            <a:avLst/>
          </a:prstGeom>
          <a:ln w="19050">
            <a:solidFill>
              <a:srgbClr val="0070C0"/>
            </a:solidFill>
          </a:ln>
        </p:spPr>
      </p:pic>
      <p:sp>
        <p:nvSpPr>
          <p:cNvPr id="12" name="TextBox 11">
            <a:extLst>
              <a:ext uri="{FF2B5EF4-FFF2-40B4-BE49-F238E27FC236}">
                <a16:creationId xmlns:a16="http://schemas.microsoft.com/office/drawing/2014/main" xmlns="" id="{51072635-2C3A-443E-8825-FA03BA429661}"/>
              </a:ext>
            </a:extLst>
          </p:cNvPr>
          <p:cNvSpPr txBox="1"/>
          <p:nvPr/>
        </p:nvSpPr>
        <p:spPr>
          <a:xfrm>
            <a:off x="1888723" y="3135666"/>
            <a:ext cx="3513111" cy="738664"/>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a. Voi anh nói:</a:t>
            </a:r>
          </a:p>
        </p:txBody>
      </p:sp>
      <p:sp>
        <p:nvSpPr>
          <p:cNvPr id="13" name="TextBox 12">
            <a:extLst>
              <a:ext uri="{FF2B5EF4-FFF2-40B4-BE49-F238E27FC236}">
                <a16:creationId xmlns:a16="http://schemas.microsoft.com/office/drawing/2014/main" xmlns="" id="{4AC3892A-0D94-4197-AE8C-C771F168A404}"/>
              </a:ext>
            </a:extLst>
          </p:cNvPr>
          <p:cNvSpPr txBox="1"/>
          <p:nvPr/>
        </p:nvSpPr>
        <p:spPr>
          <a:xfrm>
            <a:off x="5950804" y="3084965"/>
            <a:ext cx="3505987" cy="738664"/>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b. Hươu nói:</a:t>
            </a:r>
          </a:p>
        </p:txBody>
      </p:sp>
      <p:pic>
        <p:nvPicPr>
          <p:cNvPr id="14" name="Picture 13">
            <a:extLst>
              <a:ext uri="{FF2B5EF4-FFF2-40B4-BE49-F238E27FC236}">
                <a16:creationId xmlns:a16="http://schemas.microsoft.com/office/drawing/2014/main" xmlns="" id="{3D73B916-CCC4-4DE5-86E2-C2D6367F102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231459" y="3232245"/>
            <a:ext cx="995789" cy="1228749"/>
          </a:xfrm>
          <a:prstGeom prst="ellipse">
            <a:avLst/>
          </a:prstGeom>
          <a:ln w="19050">
            <a:solidFill>
              <a:srgbClr val="0070C0"/>
            </a:solidFill>
          </a:ln>
        </p:spPr>
      </p:pic>
      <p:sp>
        <p:nvSpPr>
          <p:cNvPr id="15" name="TextBox 14">
            <a:extLst>
              <a:ext uri="{FF2B5EF4-FFF2-40B4-BE49-F238E27FC236}">
                <a16:creationId xmlns:a16="http://schemas.microsoft.com/office/drawing/2014/main" xmlns="" id="{5F62AFD7-A765-4991-8563-C17FC2BA12E7}"/>
              </a:ext>
            </a:extLst>
          </p:cNvPr>
          <p:cNvSpPr txBox="1"/>
          <p:nvPr/>
        </p:nvSpPr>
        <p:spPr>
          <a:xfrm>
            <a:off x="2590337" y="4350294"/>
            <a:ext cx="3513111" cy="738664"/>
          </a:xfrm>
          <a:prstGeom prst="rect">
            <a:avLst/>
          </a:prstGeom>
          <a:noFill/>
        </p:spPr>
        <p:txBody>
          <a:bodyPr wrap="square" rtlCol="0">
            <a:spAutoFit/>
          </a:bodyPr>
          <a:lstStyle/>
          <a:p>
            <a:pPr algn="ctr" defTabSz="1219170">
              <a:lnSpc>
                <a:spcPct val="150000"/>
              </a:lnSpc>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Arial"/>
              </a:rPr>
              <a:t>c. Dê nói:</a:t>
            </a:r>
          </a:p>
        </p:txBody>
      </p:sp>
      <p:pic>
        <p:nvPicPr>
          <p:cNvPr id="16" name="Picture 15">
            <a:extLst>
              <a:ext uri="{FF2B5EF4-FFF2-40B4-BE49-F238E27FC236}">
                <a16:creationId xmlns:a16="http://schemas.microsoft.com/office/drawing/2014/main" xmlns="" id="{A8F22F60-75FD-4399-B60A-8F271B03F33E}"/>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2464512" y="4354588"/>
            <a:ext cx="997813" cy="1232868"/>
          </a:xfrm>
          <a:prstGeom prst="ellipse">
            <a:avLst/>
          </a:prstGeom>
          <a:ln w="19050">
            <a:solidFill>
              <a:srgbClr val="0070C0"/>
            </a:solidFill>
          </a:ln>
        </p:spPr>
      </p:pic>
      <p:sp>
        <p:nvSpPr>
          <p:cNvPr id="17" name="TextBox 16">
            <a:extLst>
              <a:ext uri="{FF2B5EF4-FFF2-40B4-BE49-F238E27FC236}">
                <a16:creationId xmlns:a16="http://schemas.microsoft.com/office/drawing/2014/main" xmlns="" id="{9F576177-D291-49C6-9479-697901A55FB7}"/>
              </a:ext>
            </a:extLst>
          </p:cNvPr>
          <p:cNvSpPr txBox="1"/>
          <p:nvPr/>
        </p:nvSpPr>
        <p:spPr>
          <a:xfrm>
            <a:off x="2211634" y="3572933"/>
            <a:ext cx="2955476" cy="738664"/>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“Em xinh lắm!”</a:t>
            </a:r>
          </a:p>
        </p:txBody>
      </p:sp>
      <p:sp>
        <p:nvSpPr>
          <p:cNvPr id="18" name="TextBox 17">
            <a:extLst>
              <a:ext uri="{FF2B5EF4-FFF2-40B4-BE49-F238E27FC236}">
                <a16:creationId xmlns:a16="http://schemas.microsoft.com/office/drawing/2014/main" xmlns="" id="{82A0A811-9B8D-4ECC-8D40-A35258DD1061}"/>
              </a:ext>
            </a:extLst>
          </p:cNvPr>
          <p:cNvSpPr txBox="1"/>
          <p:nvPr/>
        </p:nvSpPr>
        <p:spPr>
          <a:xfrm>
            <a:off x="6278625" y="3570492"/>
            <a:ext cx="4947300" cy="1126462"/>
          </a:xfrm>
          <a:prstGeom prst="rect">
            <a:avLst/>
          </a:prstGeom>
          <a:noFill/>
        </p:spPr>
        <p:txBody>
          <a:bodyPr wrap="square" rtlCol="0">
            <a:spAutoFit/>
          </a:bodyPr>
          <a:lstStyle/>
          <a:p>
            <a:pPr algn="just" defTabSz="1219170">
              <a:lnSpc>
                <a:spcPct val="12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“Chưa xinh lắm vì em không có đôi sừng giống anh.”</a:t>
            </a:r>
          </a:p>
        </p:txBody>
      </p:sp>
      <p:sp>
        <p:nvSpPr>
          <p:cNvPr id="19" name="TextBox 18">
            <a:extLst>
              <a:ext uri="{FF2B5EF4-FFF2-40B4-BE49-F238E27FC236}">
                <a16:creationId xmlns:a16="http://schemas.microsoft.com/office/drawing/2014/main" xmlns="" id="{4B8BCA86-5E20-467B-A012-09A065BBF048}"/>
              </a:ext>
            </a:extLst>
          </p:cNvPr>
          <p:cNvSpPr txBox="1"/>
          <p:nvPr/>
        </p:nvSpPr>
        <p:spPr>
          <a:xfrm>
            <a:off x="3490396" y="4890092"/>
            <a:ext cx="7313728" cy="657359"/>
          </a:xfrm>
          <a:prstGeom prst="rect">
            <a:avLst/>
          </a:prstGeom>
          <a:noFill/>
        </p:spPr>
        <p:txBody>
          <a:bodyPr wrap="square" rtlCol="0">
            <a:spAutoFit/>
          </a:bodyPr>
          <a:lstStyle/>
          <a:p>
            <a:pPr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“Không, vì cậu không có bộ râu giống tôi.”</a:t>
            </a:r>
          </a:p>
        </p:txBody>
      </p:sp>
      <p:sp>
        <p:nvSpPr>
          <p:cNvPr id="2" name="Oval 1"/>
          <p:cNvSpPr/>
          <p:nvPr/>
        </p:nvSpPr>
        <p:spPr>
          <a:xfrm>
            <a:off x="7866186" y="6459415"/>
            <a:ext cx="4325814" cy="39858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49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par>
                                <p:cTn id="46" presetID="53" presetClass="entr" presetSubtype="16"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5"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xmlns="" id="{B719070F-86E8-4D9C-853E-C9D80B6EFA48}"/>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8" t="9847" r="5150" b="16402"/>
          <a:stretch/>
        </p:blipFill>
        <p:spPr bwMode="auto">
          <a:xfrm>
            <a:off x="508197" y="290004"/>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BB2740F3-EEAA-44BF-9160-36C91277BD7E}"/>
              </a:ext>
            </a:extLst>
          </p:cNvPr>
          <p:cNvSpPr txBox="1"/>
          <p:nvPr/>
        </p:nvSpPr>
        <p:spPr>
          <a:xfrm>
            <a:off x="2036192" y="362195"/>
            <a:ext cx="6943917" cy="830997"/>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và dê nói, voi em đã làm gì cho mình xinh hơn?</a:t>
            </a:r>
          </a:p>
        </p:txBody>
      </p:sp>
      <p:pic>
        <p:nvPicPr>
          <p:cNvPr id="22" name="Picture 21">
            <a:extLst>
              <a:ext uri="{FF2B5EF4-FFF2-40B4-BE49-F238E27FC236}">
                <a16:creationId xmlns:a16="http://schemas.microsoft.com/office/drawing/2014/main" xmlns="" id="{FFEC0E0E-0030-4047-A570-0501EDB232A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09270" y="1400574"/>
            <a:ext cx="1676400" cy="1917700"/>
          </a:xfrm>
          <a:prstGeom prst="rect">
            <a:avLst/>
          </a:prstGeom>
          <a:ln w="19050">
            <a:solidFill>
              <a:srgbClr val="0070C0"/>
            </a:solidFill>
          </a:ln>
        </p:spPr>
      </p:pic>
      <p:sp>
        <p:nvSpPr>
          <p:cNvPr id="23" name="TextBox 22">
            <a:extLst>
              <a:ext uri="{FF2B5EF4-FFF2-40B4-BE49-F238E27FC236}">
                <a16:creationId xmlns:a16="http://schemas.microsoft.com/office/drawing/2014/main" xmlns="" id="{5E15BA8D-2FA2-4960-AC7B-D23AF3697926}"/>
              </a:ext>
            </a:extLst>
          </p:cNvPr>
          <p:cNvSpPr txBox="1"/>
          <p:nvPr/>
        </p:nvSpPr>
        <p:spPr>
          <a:xfrm>
            <a:off x="594804" y="1291598"/>
            <a:ext cx="3000651" cy="2232727"/>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hươu nói, voi em đã nhặt vài cành cây khô rồi gài lên đầu.</a:t>
            </a:r>
          </a:p>
        </p:txBody>
      </p:sp>
      <p:sp>
        <p:nvSpPr>
          <p:cNvPr id="24" name="TextBox 23">
            <a:extLst>
              <a:ext uri="{FF2B5EF4-FFF2-40B4-BE49-F238E27FC236}">
                <a16:creationId xmlns:a16="http://schemas.microsoft.com/office/drawing/2014/main" xmlns="" id="{B61ED5EB-B528-4DD3-99B4-B91152A88EA3}"/>
              </a:ext>
            </a:extLst>
          </p:cNvPr>
          <p:cNvSpPr txBox="1"/>
          <p:nvPr/>
        </p:nvSpPr>
        <p:spPr>
          <a:xfrm>
            <a:off x="5432365" y="1520059"/>
            <a:ext cx="3799018"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Sau khi nghe dê nói, voi em đã nhổ một khóm cỏ dại bên đường và gắn vào cằm.</a:t>
            </a:r>
          </a:p>
        </p:txBody>
      </p:sp>
      <p:pic>
        <p:nvPicPr>
          <p:cNvPr id="25" name="Picture 24">
            <a:extLst>
              <a:ext uri="{FF2B5EF4-FFF2-40B4-BE49-F238E27FC236}">
                <a16:creationId xmlns:a16="http://schemas.microsoft.com/office/drawing/2014/main" xmlns="" id="{51653EEB-DFFD-4A21-9E29-BDE88FAA125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9278079" y="1449111"/>
            <a:ext cx="1728227" cy="1917700"/>
          </a:xfrm>
          <a:prstGeom prst="rect">
            <a:avLst/>
          </a:prstGeom>
          <a:ln w="19050">
            <a:solidFill>
              <a:srgbClr val="0070C0"/>
            </a:solidFill>
          </a:ln>
        </p:spPr>
      </p:pic>
      <p:pic>
        <p:nvPicPr>
          <p:cNvPr id="26" name="Picture 2">
            <a:extLst>
              <a:ext uri="{FF2B5EF4-FFF2-40B4-BE49-F238E27FC236}">
                <a16:creationId xmlns:a16="http://schemas.microsoft.com/office/drawing/2014/main" xmlns="" id="{CB698662-12DF-4E75-953F-F2E9A4C638D3}"/>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9278" t="9847" r="5150" b="16402"/>
          <a:stretch/>
        </p:blipFill>
        <p:spPr bwMode="auto">
          <a:xfrm>
            <a:off x="1380132" y="3489739"/>
            <a:ext cx="787155" cy="67842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xmlns="" id="{729FC3EA-525F-4547-A0EC-FCB55CBCAFD3}"/>
              </a:ext>
            </a:extLst>
          </p:cNvPr>
          <p:cNvSpPr txBox="1"/>
          <p:nvPr/>
        </p:nvSpPr>
        <p:spPr>
          <a:xfrm>
            <a:off x="2036192" y="3629494"/>
            <a:ext cx="6943917" cy="461665"/>
          </a:xfrm>
          <a:prstGeom prst="rect">
            <a:avLst/>
          </a:prstGeom>
          <a:noFill/>
        </p:spPr>
        <p:txBody>
          <a:bodyPr wrap="square" rtlCol="0">
            <a:spAutoFit/>
          </a:bodyPr>
          <a:lstStyle/>
          <a:p>
            <a:pPr algn="just" defTabSz="1219170">
              <a:buClr>
                <a:srgbClr val="000000"/>
              </a:buClr>
            </a:pPr>
            <a:r>
              <a:rPr lang="vi-VN"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gì?</a:t>
            </a:r>
          </a:p>
        </p:txBody>
      </p:sp>
      <p:pic>
        <p:nvPicPr>
          <p:cNvPr id="28" name="Picture 27">
            <a:extLst>
              <a:ext uri="{FF2B5EF4-FFF2-40B4-BE49-F238E27FC236}">
                <a16:creationId xmlns:a16="http://schemas.microsoft.com/office/drawing/2014/main" xmlns="" id="{F30E88E6-1A1E-4EBF-B691-5F47AD649F6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1888528" y="4181775"/>
            <a:ext cx="2913061" cy="1871304"/>
          </a:xfrm>
          <a:prstGeom prst="rect">
            <a:avLst/>
          </a:prstGeom>
          <a:ln w="19050">
            <a:solidFill>
              <a:srgbClr val="0070C0"/>
            </a:solidFill>
          </a:ln>
        </p:spPr>
      </p:pic>
      <p:sp>
        <p:nvSpPr>
          <p:cNvPr id="29" name="TextBox 28">
            <a:extLst>
              <a:ext uri="{FF2B5EF4-FFF2-40B4-BE49-F238E27FC236}">
                <a16:creationId xmlns:a16="http://schemas.microsoft.com/office/drawing/2014/main" xmlns="" id="{95555A7E-A7EE-4882-A6E9-0EE6FA6E775F}"/>
              </a:ext>
            </a:extLst>
          </p:cNvPr>
          <p:cNvSpPr txBox="1"/>
          <p:nvPr/>
        </p:nvSpPr>
        <p:spPr>
          <a:xfrm>
            <a:off x="4878172" y="4359961"/>
            <a:ext cx="5934830" cy="1678729"/>
          </a:xfrm>
          <a:prstGeom prst="rect">
            <a:avLst/>
          </a:prstGeom>
          <a:noFill/>
        </p:spPr>
        <p:txBody>
          <a:bodyPr wrap="square" rtlCol="0">
            <a:spAutoFit/>
          </a:bodyPr>
          <a:lstStyle/>
          <a:p>
            <a:pPr algn="just" defTabSz="1219170">
              <a:lnSpc>
                <a:spcPct val="150000"/>
              </a:lnSpc>
              <a:buClr>
                <a:srgbClr val="000000"/>
              </a:buClr>
            </a:pP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2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Trước sự thay đổi của voi em, voi anh đã nói: “Trời ơi, sao em lại thêm sừng và râu thế này? Xấu lắm!”</a:t>
            </a:r>
          </a:p>
        </p:txBody>
      </p:sp>
      <p:sp>
        <p:nvSpPr>
          <p:cNvPr id="2" name="Rectangle 1"/>
          <p:cNvSpPr/>
          <p:nvPr/>
        </p:nvSpPr>
        <p:spPr>
          <a:xfrm>
            <a:off x="7845588" y="6506310"/>
            <a:ext cx="4271942" cy="2227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4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500"/>
                            </p:stCondLst>
                            <p:childTnLst>
                              <p:par>
                                <p:cTn id="19" presetID="1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p:tgtEl>
                                          <p:spTgt spid="22"/>
                                        </p:tgtEl>
                                        <p:attrNameLst>
                                          <p:attrName>ppt_x</p:attrName>
                                        </p:attrNameLst>
                                      </p:cBhvr>
                                      <p:tavLst>
                                        <p:tav tm="0">
                                          <p:val>
                                            <p:strVal val="#ppt_x-#ppt_w*1.125000"/>
                                          </p:val>
                                        </p:tav>
                                        <p:tav tm="100000">
                                          <p:val>
                                            <p:strVal val="#ppt_x"/>
                                          </p:val>
                                        </p:tav>
                                      </p:tavLst>
                                    </p:anim>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500"/>
                            </p:stCondLst>
                            <p:childTnLst>
                              <p:par>
                                <p:cTn id="29" presetID="1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p:tgtEl>
                                          <p:spTgt spid="25"/>
                                        </p:tgtEl>
                                        <p:attrNameLst>
                                          <p:attrName>ppt_x</p:attrName>
                                        </p:attrNameLst>
                                      </p:cBhvr>
                                      <p:tavLst>
                                        <p:tav tm="0">
                                          <p:val>
                                            <p:strVal val="#ppt_x-#ppt_w*1.125000"/>
                                          </p:val>
                                        </p:tav>
                                        <p:tav tm="100000">
                                          <p:val>
                                            <p:strVal val="#ppt_x"/>
                                          </p:val>
                                        </p:tav>
                                      </p:tavLst>
                                    </p:anim>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7B64AB18-8E89-4BDA-9EBD-AF02CEAC242F}"/>
              </a:ext>
            </a:extLst>
          </p:cNvPr>
          <p:cNvSpPr txBox="1"/>
          <p:nvPr/>
        </p:nvSpPr>
        <p:spPr>
          <a:xfrm>
            <a:off x="853374" y="1032074"/>
            <a:ext cx="10120544" cy="1296830"/>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Cuối cùng, voi em đã làm theo lời khuyên của voi anh. Sau khi bỏ sừng và râu đi, voi em thấy mình xinh đẹp hẳn lên.</a:t>
            </a:r>
          </a:p>
        </p:txBody>
      </p:sp>
      <p:sp>
        <p:nvSpPr>
          <p:cNvPr id="13" name="TextBox 12">
            <a:extLst>
              <a:ext uri="{FF2B5EF4-FFF2-40B4-BE49-F238E27FC236}">
                <a16:creationId xmlns:a16="http://schemas.microsoft.com/office/drawing/2014/main" xmlns="" id="{7B508064-AD99-450D-86AE-8B2FE1BA55D4}"/>
              </a:ext>
            </a:extLst>
          </p:cNvPr>
          <p:cNvSpPr txBox="1"/>
          <p:nvPr/>
        </p:nvSpPr>
        <p:spPr>
          <a:xfrm>
            <a:off x="807868" y="421458"/>
            <a:ext cx="10851472" cy="620363"/>
          </a:xfrm>
          <a:prstGeom prst="rect">
            <a:avLst/>
          </a:prstGeom>
          <a:noFill/>
        </p:spPr>
        <p:txBody>
          <a:bodyPr wrap="square" rtlCol="0">
            <a:spAutoFit/>
          </a:bodyPr>
          <a:lstStyle/>
          <a:p>
            <a:pPr algn="just" defTabSz="1219170">
              <a:lnSpc>
                <a:spcPct val="150000"/>
              </a:lnSpc>
              <a:buClr>
                <a:srgbClr val="000000"/>
              </a:buClr>
            </a:pPr>
            <a:r>
              <a:rPr lang="vi-VN" sz="26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3.</a:t>
            </a:r>
            <a:r>
              <a:rPr lang="vi-VN" sz="2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600" kern="0" dirty="0">
                <a:solidFill>
                  <a:srgbClr val="000000"/>
                </a:solidFill>
                <a:latin typeface="+mj-lt"/>
                <a:ea typeface="Arial-Rounded" panose="020B0500000000000000" pitchFamily="34" charset="0"/>
                <a:cs typeface="Arial-Rounded" panose="020B0500000000000000" pitchFamily="34" charset="0"/>
                <a:sym typeface="Arial"/>
              </a:rPr>
              <a:t>Cuối cùng, voi em đã làm theo lời khuyên của ai? Kết quả như thế nào?</a:t>
            </a:r>
          </a:p>
        </p:txBody>
      </p:sp>
      <p:sp>
        <p:nvSpPr>
          <p:cNvPr id="14" name="TextBox 13">
            <a:extLst>
              <a:ext uri="{FF2B5EF4-FFF2-40B4-BE49-F238E27FC236}">
                <a16:creationId xmlns:a16="http://schemas.microsoft.com/office/drawing/2014/main" xmlns="" id="{5D1FB388-6C0E-4E78-99E3-4021419FEB13}"/>
              </a:ext>
            </a:extLst>
          </p:cNvPr>
          <p:cNvSpPr txBox="1"/>
          <p:nvPr/>
        </p:nvSpPr>
        <p:spPr>
          <a:xfrm>
            <a:off x="853374" y="2283978"/>
            <a:ext cx="7830228" cy="660950"/>
          </a:xfrm>
          <a:prstGeom prst="rect">
            <a:avLst/>
          </a:prstGeom>
          <a:noFill/>
        </p:spPr>
        <p:txBody>
          <a:bodyPr wrap="square" rtlCol="0">
            <a:spAutoFit/>
          </a:bodyPr>
          <a:lstStyle/>
          <a:p>
            <a:pPr algn="just" defTabSz="1219170">
              <a:lnSpc>
                <a:spcPct val="150000"/>
              </a:lnSpc>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4.</a:t>
            </a:r>
            <a:r>
              <a:rPr lang="vi-VN"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Em học được điều gì từ câu chuyện của voi em?</a:t>
            </a:r>
          </a:p>
        </p:txBody>
      </p:sp>
      <p:pic>
        <p:nvPicPr>
          <p:cNvPr id="15" name="Picture 14">
            <a:extLst>
              <a:ext uri="{FF2B5EF4-FFF2-40B4-BE49-F238E27FC236}">
                <a16:creationId xmlns:a16="http://schemas.microsoft.com/office/drawing/2014/main" xmlns="" id="{E5847B59-B603-439F-A350-B59A96C4C3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54400" y="4003296"/>
            <a:ext cx="5883200" cy="2305497"/>
          </a:xfrm>
          <a:prstGeom prst="rect">
            <a:avLst/>
          </a:prstGeom>
        </p:spPr>
      </p:pic>
      <p:grpSp>
        <p:nvGrpSpPr>
          <p:cNvPr id="16" name="Group 15">
            <a:extLst>
              <a:ext uri="{FF2B5EF4-FFF2-40B4-BE49-F238E27FC236}">
                <a16:creationId xmlns:a16="http://schemas.microsoft.com/office/drawing/2014/main" xmlns="" id="{9DD57E1F-CCD4-414F-8985-728D3349A54E}"/>
              </a:ext>
            </a:extLst>
          </p:cNvPr>
          <p:cNvGrpSpPr/>
          <p:nvPr/>
        </p:nvGrpSpPr>
        <p:grpSpPr>
          <a:xfrm>
            <a:off x="1580225" y="3177370"/>
            <a:ext cx="8724365" cy="1066950"/>
            <a:chOff x="1112530" y="2270452"/>
            <a:chExt cx="4151281" cy="602597"/>
          </a:xfrm>
        </p:grpSpPr>
        <p:sp>
          <p:nvSpPr>
            <p:cNvPr id="17" name="Rectangle: Rounded Corners 16">
              <a:extLst>
                <a:ext uri="{FF2B5EF4-FFF2-40B4-BE49-F238E27FC236}">
                  <a16:creationId xmlns:a16="http://schemas.microsoft.com/office/drawing/2014/main" xmlns="" id="{B86E00FE-9859-4306-8229-4FB68183EB21}"/>
                </a:ext>
              </a:extLst>
            </p:cNvPr>
            <p:cNvSpPr/>
            <p:nvPr/>
          </p:nvSpPr>
          <p:spPr>
            <a:xfrm>
              <a:off x="1112530" y="2270452"/>
              <a:ext cx="4151281" cy="602597"/>
            </a:xfrm>
            <a:prstGeom prst="roundRect">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8" name="TextBox 17">
              <a:extLst>
                <a:ext uri="{FF2B5EF4-FFF2-40B4-BE49-F238E27FC236}">
                  <a16:creationId xmlns:a16="http://schemas.microsoft.com/office/drawing/2014/main" xmlns="" id="{B9BD132B-416C-4045-A384-BB6C9DC966F0}"/>
                </a:ext>
              </a:extLst>
            </p:cNvPr>
            <p:cNvSpPr txBox="1"/>
            <p:nvPr/>
          </p:nvSpPr>
          <p:spPr>
            <a:xfrm>
              <a:off x="1155837" y="2287302"/>
              <a:ext cx="4037297" cy="538865"/>
            </a:xfrm>
            <a:prstGeom prst="rect">
              <a:avLst/>
            </a:prstGeom>
            <a:noFill/>
          </p:spPr>
          <p:txBody>
            <a:bodyPr wrap="square" rtlCol="0">
              <a:spAutoFit/>
            </a:bodyPr>
            <a:lstStyle/>
            <a:p>
              <a:pPr algn="ctr" defTabSz="1219170">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a:t>
              </a:r>
              <a:endParaRPr lang="en-US"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endParaRPr>
            </a:p>
            <a:p>
              <a:pPr algn="ctr" defTabSz="1219170">
                <a:buClr>
                  <a:srgbClr val="000000"/>
                </a:buClr>
              </a:pPr>
              <a:r>
                <a:rPr lang="vi-VN" sz="2800" kern="0" dirty="0">
                  <a:solidFill>
                    <a:srgbClr val="002060"/>
                  </a:solidFill>
                  <a:latin typeface="+mj-lt"/>
                  <a:ea typeface="Arial-Rounded" panose="020B0500000000000000" pitchFamily="34" charset="0"/>
                  <a:cs typeface="Arial-Rounded" panose="020B0500000000000000" pitchFamily="34" charset="0"/>
                  <a:sym typeface="Wingdings" panose="05000000000000000000" pitchFamily="2" charset="2"/>
                </a:rPr>
                <a:t>vẻ đẹp của bản thân.</a:t>
              </a:r>
              <a:endParaRPr lang="vi-VN" sz="2800" kern="0" dirty="0">
                <a:solidFill>
                  <a:srgbClr val="002060"/>
                </a:solidFill>
                <a:latin typeface="+mj-lt"/>
                <a:ea typeface="Arial-Rounded" panose="020B0500000000000000" pitchFamily="34" charset="0"/>
                <a:cs typeface="Arial-Rounded" panose="020B0500000000000000" pitchFamily="34" charset="0"/>
                <a:sym typeface="Arial"/>
              </a:endParaRPr>
            </a:p>
          </p:txBody>
        </p:sp>
      </p:grpSp>
      <p:sp>
        <p:nvSpPr>
          <p:cNvPr id="2" name="Rectangle 1"/>
          <p:cNvSpPr/>
          <p:nvPr/>
        </p:nvSpPr>
        <p:spPr>
          <a:xfrm>
            <a:off x="7995138" y="6529754"/>
            <a:ext cx="4114800" cy="32824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09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lại</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toàn</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Tree>
    <p:extLst>
      <p:ext uri="{BB962C8B-B14F-4D97-AF65-F5344CB8AC3E}">
        <p14:creationId xmlns:p14="http://schemas.microsoft.com/office/powerpoint/2010/main" val="1368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xmlns=""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Times New Roman" panose="02020603050405020304" pitchFamily="18" charset="0"/>
                <a:cs typeface="Times New Roman" panose="02020603050405020304" pitchFamily="18" charset="0"/>
              </a:rPr>
              <a:t>Luyện</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Times New Roman" panose="02020603050405020304" pitchFamily="18" charset="0"/>
                <a:cs typeface="Times New Roman" panose="02020603050405020304" pitchFamily="18" charset="0"/>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Times New Roman" panose="02020603050405020304" pitchFamily="18" charset="0"/>
                <a:cs typeface="Times New Roman" panose="02020603050405020304" pitchFamily="18" charset="0"/>
              </a:rPr>
              <a:t>tập</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3" name="Oval 2"/>
          <p:cNvSpPr/>
          <p:nvPr/>
        </p:nvSpPr>
        <p:spPr>
          <a:xfrm>
            <a:off x="9108831" y="0"/>
            <a:ext cx="3083169" cy="457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9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7F37D5D-35BF-49CD-86D5-CDC438AFA01E}"/>
              </a:ext>
            </a:extLst>
          </p:cNvPr>
          <p:cNvSpPr txBox="1"/>
          <p:nvPr/>
        </p:nvSpPr>
        <p:spPr>
          <a:xfrm>
            <a:off x="2974019" y="1083708"/>
            <a:ext cx="7418688" cy="954107"/>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mj-lt"/>
                <a:ea typeface="Arial-Rounded" panose="020B0500000000000000" pitchFamily="34" charset="0"/>
                <a:cs typeface="Arial-Rounded" panose="020B0500000000000000" pitchFamily="34" charset="0"/>
                <a:sym typeface="Arial"/>
              </a:rPr>
              <a:t>1.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Những từ ngữ nào sau đây chỉ hoạt động của voi em?</a:t>
            </a:r>
          </a:p>
        </p:txBody>
      </p:sp>
      <p:sp>
        <p:nvSpPr>
          <p:cNvPr id="10" name="TextBox 9">
            <a:extLst>
              <a:ext uri="{FF2B5EF4-FFF2-40B4-BE49-F238E27FC236}">
                <a16:creationId xmlns:a16="http://schemas.microsoft.com/office/drawing/2014/main" xmlns="" id="{F025C304-8728-4087-8534-C586BEFCDE8C}"/>
              </a:ext>
            </a:extLst>
          </p:cNvPr>
          <p:cNvSpPr txBox="1"/>
          <p:nvPr/>
        </p:nvSpPr>
        <p:spPr>
          <a:xfrm>
            <a:off x="3774891" y="655065"/>
            <a:ext cx="7591660" cy="523220"/>
          </a:xfrm>
          <a:prstGeom prst="rect">
            <a:avLst/>
          </a:prstGeom>
          <a:noFill/>
        </p:spPr>
        <p:txBody>
          <a:bodyPr wrap="square" rtlCol="0">
            <a:spAutoFit/>
          </a:bodyPr>
          <a:lstStyle/>
          <a:p>
            <a:pPr defTabSz="1219170">
              <a:buClr>
                <a:srgbClr val="000000"/>
              </a:buClr>
            </a:pPr>
            <a:r>
              <a:rPr lang="vi-VN"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rPr>
              <a:t>LUYỆN TẬP</a:t>
            </a:r>
            <a:endParaRPr lang="en-US" sz="2800" kern="0" dirty="0">
              <a:solidFill>
                <a:srgbClr val="FFFF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1" name="Picture 10">
            <a:extLst>
              <a:ext uri="{FF2B5EF4-FFF2-40B4-BE49-F238E27FC236}">
                <a16:creationId xmlns:a16="http://schemas.microsoft.com/office/drawing/2014/main" xmlns="" id="{13270545-BD6C-4957-85C7-024AB7CF00F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09203" y="649653"/>
            <a:ext cx="1776835" cy="1777579"/>
          </a:xfrm>
          <a:prstGeom prst="ellipse">
            <a:avLst/>
          </a:prstGeom>
          <a:ln w="19050">
            <a:noFill/>
          </a:ln>
        </p:spPr>
      </p:pic>
      <p:pic>
        <p:nvPicPr>
          <p:cNvPr id="19" name="Picture 18">
            <a:extLst>
              <a:ext uri="{FF2B5EF4-FFF2-40B4-BE49-F238E27FC236}">
                <a16:creationId xmlns:a16="http://schemas.microsoft.com/office/drawing/2014/main" xmlns="" id="{6789D6B9-CFD4-4382-AFF0-8019CC72EF77}"/>
              </a:ext>
            </a:extLst>
          </p:cNvPr>
          <p:cNvPicPr>
            <a:picLocks noChangeAspect="1"/>
          </p:cNvPicPr>
          <p:nvPr/>
        </p:nvPicPr>
        <p:blipFill>
          <a:blip r:embed="rId5">
            <a:clrChange>
              <a:clrFrom>
                <a:srgbClr val="FEFFFF"/>
              </a:clrFrom>
              <a:clrTo>
                <a:srgbClr val="FE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1930982" y="2599517"/>
            <a:ext cx="8330035" cy="768927"/>
          </a:xfrm>
          <a:prstGeom prst="rect">
            <a:avLst/>
          </a:prstGeom>
        </p:spPr>
      </p:pic>
      <p:sp>
        <p:nvSpPr>
          <p:cNvPr id="20" name="Oval 19">
            <a:extLst>
              <a:ext uri="{FF2B5EF4-FFF2-40B4-BE49-F238E27FC236}">
                <a16:creationId xmlns:a16="http://schemas.microsoft.com/office/drawing/2014/main" xmlns="" id="{03D0585A-E19F-49CB-BF32-A980B2A259F0}"/>
              </a:ext>
            </a:extLst>
          </p:cNvPr>
          <p:cNvSpPr/>
          <p:nvPr/>
        </p:nvSpPr>
        <p:spPr>
          <a:xfrm>
            <a:off x="1982366" y="2562299"/>
            <a:ext cx="1891135"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1" name="Oval 20">
            <a:extLst>
              <a:ext uri="{FF2B5EF4-FFF2-40B4-BE49-F238E27FC236}">
                <a16:creationId xmlns:a16="http://schemas.microsoft.com/office/drawing/2014/main" xmlns="" id="{E10C8397-8644-4754-A7FF-947AD315844F}"/>
              </a:ext>
            </a:extLst>
          </p:cNvPr>
          <p:cNvSpPr/>
          <p:nvPr/>
        </p:nvSpPr>
        <p:spPr>
          <a:xfrm>
            <a:off x="4076699" y="2562299"/>
            <a:ext cx="2019301" cy="738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2" name="Oval 21">
            <a:extLst>
              <a:ext uri="{FF2B5EF4-FFF2-40B4-BE49-F238E27FC236}">
                <a16:creationId xmlns:a16="http://schemas.microsoft.com/office/drawing/2014/main" xmlns="" id="{3A030ED4-B972-46FB-8158-A57573578A94}"/>
              </a:ext>
            </a:extLst>
          </p:cNvPr>
          <p:cNvSpPr/>
          <p:nvPr/>
        </p:nvSpPr>
        <p:spPr>
          <a:xfrm>
            <a:off x="7435773" y="2527300"/>
            <a:ext cx="1765459" cy="9133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TextBox 22">
            <a:extLst>
              <a:ext uri="{FF2B5EF4-FFF2-40B4-BE49-F238E27FC236}">
                <a16:creationId xmlns:a16="http://schemas.microsoft.com/office/drawing/2014/main" xmlns="" id="{DDEAA640-6580-4CF0-9722-DBEBE7A649C5}"/>
              </a:ext>
            </a:extLst>
          </p:cNvPr>
          <p:cNvSpPr txBox="1"/>
          <p:nvPr/>
        </p:nvSpPr>
        <p:spPr>
          <a:xfrm>
            <a:off x="949910" y="3497325"/>
            <a:ext cx="9743045" cy="523220"/>
          </a:xfrm>
          <a:prstGeom prst="rect">
            <a:avLst/>
          </a:prstGeom>
          <a:noFill/>
        </p:spPr>
        <p:txBody>
          <a:bodyPr wrap="square" rtlCol="0">
            <a:spAutoFit/>
          </a:bodyPr>
          <a:lstStyle/>
          <a:p>
            <a:pPr algn="just" defTabSz="1219170">
              <a:buClr>
                <a:srgbClr val="000000"/>
              </a:buClr>
            </a:pPr>
            <a:r>
              <a:rPr lang="vi-VN" sz="2800" b="1"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vi-VN" sz="2800" kern="0" dirty="0">
                <a:solidFill>
                  <a:srgbClr val="000000"/>
                </a:solidFill>
                <a:latin typeface="+mj-lt"/>
                <a:ea typeface="Arial-Rounded" panose="020B0500000000000000" pitchFamily="34" charset="0"/>
                <a:cs typeface="Arial-Rounded" panose="020B0500000000000000" pitchFamily="34" charset="0"/>
                <a:sym typeface="Arial"/>
              </a:rPr>
              <a:t>Nếu là voi anh, em sẽ nói gì sau khi voi em bỏ sừng và râu?</a:t>
            </a:r>
          </a:p>
        </p:txBody>
      </p:sp>
      <p:pic>
        <p:nvPicPr>
          <p:cNvPr id="24" name="Picture 23">
            <a:extLst>
              <a:ext uri="{FF2B5EF4-FFF2-40B4-BE49-F238E27FC236}">
                <a16:creationId xmlns:a16="http://schemas.microsoft.com/office/drawing/2014/main" xmlns="" id="{95F8FE40-0BED-4EDF-87FA-F79737BEED0F}"/>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flipH="1">
            <a:off x="1889814" y="4077207"/>
            <a:ext cx="1760757" cy="2168268"/>
          </a:xfrm>
          <a:prstGeom prst="ellipse">
            <a:avLst/>
          </a:prstGeom>
          <a:ln w="19050">
            <a:solidFill>
              <a:srgbClr val="0070C0"/>
            </a:solidFill>
          </a:ln>
        </p:spPr>
      </p:pic>
      <p:sp>
        <p:nvSpPr>
          <p:cNvPr id="25" name="TextBox 24">
            <a:extLst>
              <a:ext uri="{FF2B5EF4-FFF2-40B4-BE49-F238E27FC236}">
                <a16:creationId xmlns:a16="http://schemas.microsoft.com/office/drawing/2014/main" xmlns="" id="{B4524BC9-045F-4473-93FF-6DAEF680545F}"/>
              </a:ext>
            </a:extLst>
          </p:cNvPr>
          <p:cNvSpPr txBox="1"/>
          <p:nvPr/>
        </p:nvSpPr>
        <p:spPr>
          <a:xfrm>
            <a:off x="4015839" y="4115940"/>
            <a:ext cx="6099436" cy="1384995"/>
          </a:xfrm>
          <a:prstGeom prst="rect">
            <a:avLst/>
          </a:prstGeom>
          <a:noFill/>
        </p:spPr>
        <p:txBody>
          <a:bodyPr wrap="square" rtlCol="0">
            <a:spAutoFit/>
          </a:bodyPr>
          <a:lstStyle/>
          <a:p>
            <a:pPr algn="just" defTabSz="1219170">
              <a:lnSpc>
                <a:spcPct val="150000"/>
              </a:lnSpc>
              <a:buClr>
                <a:srgbClr val="000000"/>
              </a:buClr>
            </a:pPr>
            <a:r>
              <a:rPr lang="vi-VN" sz="2800" kern="0" dirty="0">
                <a:solidFill>
                  <a:srgbClr val="FF0000"/>
                </a:solidFill>
                <a:latin typeface="+mj-lt"/>
                <a:ea typeface="Arial-Rounded" panose="020B0500000000000000" pitchFamily="34" charset="0"/>
                <a:cs typeface="Arial-Rounded" panose="020B0500000000000000" pitchFamily="34" charset="0"/>
                <a:sym typeface="Wingdings" panose="05000000000000000000" pitchFamily="2" charset="2"/>
              </a:rPr>
              <a:t> </a:t>
            </a:r>
            <a:r>
              <a:rPr lang="vi-VN" sz="2800" kern="0" dirty="0">
                <a:solidFill>
                  <a:srgbClr val="FF0000"/>
                </a:solidFill>
                <a:latin typeface="+mj-lt"/>
                <a:ea typeface="Arial-Rounded" panose="020B0500000000000000" pitchFamily="34" charset="0"/>
                <a:cs typeface="Arial-Rounded" panose="020B0500000000000000" pitchFamily="34" charset="0"/>
                <a:sym typeface="Arial"/>
              </a:rPr>
              <a:t>Em xinh lắm! Hãy luôn tự tin vào chính mình nhé!</a:t>
            </a:r>
          </a:p>
        </p:txBody>
      </p:sp>
      <p:sp>
        <p:nvSpPr>
          <p:cNvPr id="2" name="Rectangle 1"/>
          <p:cNvSpPr/>
          <p:nvPr/>
        </p:nvSpPr>
        <p:spPr>
          <a:xfrm>
            <a:off x="7971692" y="6471138"/>
            <a:ext cx="4220308" cy="38686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7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1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animBg="1"/>
      <p:bldP spid="21" grpId="0" animBg="1"/>
      <p:bldP spid="22" grpId="0" animBg="1"/>
      <p:bldP spid="23"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656660"/>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xmlns="" id="{E98139A1-FFB6-4ED7-90BB-B1C22E2100FA}"/>
              </a:ext>
            </a:extLst>
          </p:cNvPr>
          <p:cNvSpPr txBox="1"/>
          <p:nvPr/>
        </p:nvSpPr>
        <p:spPr>
          <a:xfrm>
            <a:off x="2590800" y="1408285"/>
            <a:ext cx="844099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Củng</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cố</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dặn</a:t>
            </a: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dò</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Oval 2"/>
          <p:cNvSpPr/>
          <p:nvPr/>
        </p:nvSpPr>
        <p:spPr>
          <a:xfrm>
            <a:off x="9420860" y="0"/>
            <a:ext cx="2771140" cy="397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54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659606"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Đọc đúng các tiếng dễ đọc sai</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sp>
        <p:nvSpPr>
          <p:cNvPr id="43" name="TextBox 42"/>
          <p:cNvSpPr txBox="1"/>
          <p:nvPr/>
        </p:nvSpPr>
        <p:spPr>
          <a:xfrm>
            <a:off x="4249455" y="2718730"/>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a:t>
            </a:r>
            <a:r>
              <a:rPr lang="vi-VN" altLang="zh-CN" sz="3200" dirty="0">
                <a:solidFill>
                  <a:prstClr val="white"/>
                </a:solidFill>
                <a:latin typeface="+mj-lt"/>
                <a:ea typeface="Arial-Rounded" panose="020B0500000000000000" pitchFamily="34" charset="0"/>
                <a:cs typeface="Arial-Rounded" panose="020B0500000000000000" pitchFamily="34" charset="0"/>
              </a:rPr>
              <a:t>iết đọc đúng lời đối thoại của các nhân vật trong bài</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sp>
        <p:nvSpPr>
          <p:cNvPr id="44" name="TextBox 43"/>
          <p:cNvSpPr txBox="1"/>
          <p:nvPr/>
        </p:nvSpPr>
        <p:spPr>
          <a:xfrm>
            <a:off x="3861860" y="4357980"/>
            <a:ext cx="6941574" cy="1077218"/>
          </a:xfrm>
          <a:prstGeom prst="rect">
            <a:avLst/>
          </a:prstGeom>
          <a:noFill/>
        </p:spPr>
        <p:txBody>
          <a:bodyPr wrap="square" rtlCol="0">
            <a:spAutoFit/>
          </a:bodyPr>
          <a:lstStyle/>
          <a:p>
            <a:pPr lvl="0" defTabSz="1219170"/>
            <a:r>
              <a:rPr lang="vi-VN" altLang="zh-CN" sz="3200" dirty="0">
                <a:solidFill>
                  <a:prstClr val="white"/>
                </a:solidFill>
                <a:latin typeface="+mj-lt"/>
                <a:ea typeface="Arial-Rounded" panose="020B0500000000000000" pitchFamily="34" charset="0"/>
                <a:cs typeface="Arial-Rounded" panose="020B0500000000000000" pitchFamily="34" charset="0"/>
              </a:rPr>
              <a:t>Hiểu nội dung bài: Cần </a:t>
            </a:r>
            <a:r>
              <a:rPr lang="en-US" altLang="zh-CN" sz="3200" dirty="0" err="1">
                <a:solidFill>
                  <a:prstClr val="white"/>
                </a:solidFill>
                <a:latin typeface="+mj-lt"/>
                <a:ea typeface="Arial-Rounded" panose="020B0500000000000000" pitchFamily="34" charset="0"/>
                <a:cs typeface="Arial-Rounded" panose="020B0500000000000000" pitchFamily="34" charset="0"/>
              </a:rPr>
              <a:t>có</a:t>
            </a:r>
            <a:r>
              <a:rPr lang="en-US" altLang="zh-CN" sz="3200" dirty="0">
                <a:solidFill>
                  <a:prstClr val="white"/>
                </a:solidFill>
                <a:latin typeface="+mj-lt"/>
                <a:ea typeface="Arial-Rounded" panose="020B0500000000000000" pitchFamily="34" charset="0"/>
                <a:cs typeface="Arial-Rounded" panose="020B0500000000000000" pitchFamily="34" charset="0"/>
              </a:rPr>
              <a:t> </a:t>
            </a:r>
            <a:r>
              <a:rPr lang="vi-VN" altLang="zh-CN" sz="3200" dirty="0">
                <a:solidFill>
                  <a:prstClr val="white"/>
                </a:solidFill>
                <a:latin typeface="+mj-lt"/>
                <a:ea typeface="Arial-Rounded" panose="020B0500000000000000" pitchFamily="34" charset="0"/>
                <a:cs typeface="Arial-Rounded" panose="020B0500000000000000" pitchFamily="34" charset="0"/>
              </a:rPr>
              <a:t>sự tự tin vào chính bản thân</a:t>
            </a:r>
            <a:endParaRPr kumimoji="0" lang="zh-CN" altLang="en-US" sz="3200" b="0" i="0" u="none" strike="noStrike" kern="1200" cap="none" spc="0" normalizeH="0" baseline="0" noProof="0" dirty="0">
              <a:ln>
                <a:noFill/>
              </a:ln>
              <a:solidFill>
                <a:prstClr val="white"/>
              </a:solidFill>
              <a:effectLst/>
              <a:uLnTx/>
              <a:uFillTx/>
              <a:latin typeface="+mj-lt"/>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Mục</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tiêu</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học</a:t>
            </a:r>
            <a:endPar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1967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3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48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98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86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411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61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9EE9E45-660C-4CFE-AE26-C5F4CC0F0270}"/>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26" name="TextBox 25">
            <a:extLst>
              <a:ext uri="{FF2B5EF4-FFF2-40B4-BE49-F238E27FC236}">
                <a16:creationId xmlns:a16="http://schemas.microsoft.com/office/drawing/2014/main" xmlns="" id="{58F5EE74-961A-4919-BD83-A779EA25FE0D}"/>
              </a:ext>
            </a:extLst>
          </p:cNvPr>
          <p:cNvSpPr txBox="1"/>
          <p:nvPr/>
        </p:nvSpPr>
        <p:spPr>
          <a:xfrm>
            <a:off x="2618913" y="430377"/>
            <a:ext cx="7706733" cy="999441"/>
          </a:xfrm>
          <a:prstGeom prst="rect">
            <a:avLst/>
          </a:prstGeom>
          <a:noFill/>
        </p:spPr>
        <p:txBody>
          <a:bodyPr wrap="square" rtlCol="0">
            <a:spAutoFit/>
          </a:bodyPr>
          <a:lstStyle/>
          <a:p>
            <a:pPr defTabSz="1219170">
              <a:lnSpc>
                <a:spcPct val="150000"/>
              </a:lnSpc>
              <a:buClr>
                <a:srgbClr val="000000"/>
              </a:buClr>
            </a:pPr>
            <a:r>
              <a:rPr lang="vi-VN" sz="4400" kern="0" dirty="0">
                <a:solidFill>
                  <a:srgbClr val="000000"/>
                </a:solidFill>
                <a:latin typeface="+mj-lt"/>
                <a:ea typeface="Arial-Rounded" panose="020B0500000000000000" pitchFamily="34" charset="0"/>
                <a:cs typeface="Arial-Rounded" panose="020B0500000000000000" pitchFamily="34" charset="0"/>
                <a:sym typeface="Arial"/>
              </a:rPr>
              <a:t>Em thích được khen về điều gì?</a:t>
            </a:r>
            <a:endParaRPr lang="en-US" sz="4400" kern="0" dirty="0">
              <a:solidFill>
                <a:srgbClr val="000000"/>
              </a:solidFill>
              <a:latin typeface="+mj-lt"/>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xmlns="" id="{2EA4EF4C-97FC-4656-AD14-9417D2FA4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8256" y="1698727"/>
            <a:ext cx="9025864" cy="4071757"/>
          </a:xfrm>
          <a:prstGeom prst="rect">
            <a:avLst/>
          </a:prstGeom>
        </p:spPr>
      </p:pic>
      <p:sp>
        <p:nvSpPr>
          <p:cNvPr id="2" name="Oval 1"/>
          <p:cNvSpPr/>
          <p:nvPr/>
        </p:nvSpPr>
        <p:spPr>
          <a:xfrm>
            <a:off x="7561384" y="6424246"/>
            <a:ext cx="4630615" cy="43375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23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em thích mặc đẹp và thích được khen xinh. Ở nhà, voi em luôn hỏi anh: “Em có xinh không?”. Voi anh bao giờ cũng khen: “Em xinh lắm!”</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Gặp dê, voi hỏi: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anh nói:</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lvl="0" algn="just"/>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lvl="0" algn="r"/>
            <a:r>
              <a:rPr lang="vi-VN" sz="2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6C5824DD-C439-4F0E-9197-AD1E5BE6B4DB}"/>
              </a:ext>
            </a:extLst>
          </p:cNvPr>
          <p:cNvPicPr>
            <a:picLocks noChangeAspect="1"/>
          </p:cNvPicPr>
          <p:nvPr/>
        </p:nvPicPr>
        <p:blipFill>
          <a:blip r:embed="rId5"/>
          <a:stretch>
            <a:fillRect/>
          </a:stretch>
        </p:blipFill>
        <p:spPr>
          <a:xfrm>
            <a:off x="7750786" y="1687876"/>
            <a:ext cx="4159973" cy="2002198"/>
          </a:xfrm>
          <a:prstGeom prst="rect">
            <a:avLst/>
          </a:prstGeom>
        </p:spPr>
      </p:pic>
    </p:spTree>
    <p:extLst>
      <p:ext uri="{BB962C8B-B14F-4D97-AF65-F5344CB8AC3E}">
        <p14:creationId xmlns:p14="http://schemas.microsoft.com/office/powerpoint/2010/main" val="104041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altLang="zh-CN"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48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zh-CN" alt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hươu</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r</a:t>
            </a:r>
            <a:r>
              <a:rPr kumimoji="0" lang="en-US" altLang="zh-CN"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âu</a:t>
            </a:r>
            <a:r>
              <a:rPr kumimoji="0" lang="en-US" altLang="zh-CN" sz="36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khóm</a:t>
            </a:r>
            <a:r>
              <a:rPr lang="en-US" altLang="zh-C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endParaRPr kumimoji="0" lang="zh-CN" alt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
        <p:nvSpPr>
          <p:cNvPr id="6" name="Oval 5"/>
          <p:cNvSpPr/>
          <p:nvPr/>
        </p:nvSpPr>
        <p:spPr>
          <a:xfrm>
            <a:off x="9010404" y="105508"/>
            <a:ext cx="3172071" cy="30724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C27B5117-E092-4D2B-8C22-C0254D699400}"/>
              </a:ext>
            </a:extLst>
          </p:cNvPr>
          <p:cNvSpPr txBox="1"/>
          <p:nvPr/>
        </p:nvSpPr>
        <p:spPr>
          <a:xfrm>
            <a:off x="2467992" y="3268167"/>
            <a:ext cx="7585969" cy="1277914"/>
          </a:xfrm>
          <a:prstGeom prst="rect">
            <a:avLst/>
          </a:prstGeom>
          <a:noFill/>
        </p:spPr>
        <p:txBody>
          <a:bodyPr wrap="square">
            <a:spAutoFit/>
          </a:bodyPr>
          <a:lstStyle/>
          <a:p>
            <a:pPr algn="just">
              <a:lnSpc>
                <a:spcPct val="107000"/>
              </a:lnSpc>
              <a:spcAft>
                <a:spcPts val="0"/>
              </a:spcAft>
            </a:pPr>
            <a:r>
              <a:rPr lang="vi-VN" sz="3600" dirty="0">
                <a:effectLst/>
                <a:latin typeface="+mj-lt"/>
                <a:ea typeface="Arial-Rounded" panose="020B0500000000000000" pitchFamily="34" charset="0"/>
                <a:cs typeface="Arial-Rounded" panose="020B0500000000000000" pitchFamily="34" charset="0"/>
              </a:rPr>
              <a:t>Voi liền </a:t>
            </a:r>
            <a:r>
              <a:rPr lang="vi-VN" sz="3600" dirty="0" smtClean="0">
                <a:effectLst/>
                <a:latin typeface="+mj-lt"/>
                <a:ea typeface="Arial-Rounded" panose="020B0500000000000000" pitchFamily="34" charset="0"/>
                <a:cs typeface="Arial-Rounded" panose="020B0500000000000000" pitchFamily="34" charset="0"/>
              </a:rPr>
              <a:t>nhổ</a:t>
            </a:r>
            <a:r>
              <a:rPr lang="en-US" sz="3600" dirty="0">
                <a:latin typeface="+mj-lt"/>
                <a:ea typeface="Arial-Rounded" panose="020B0500000000000000" pitchFamily="34" charset="0"/>
                <a:cs typeface="Arial-Rounded" panose="020B0500000000000000" pitchFamily="34" charset="0"/>
              </a:rPr>
              <a:t> </a:t>
            </a:r>
            <a:r>
              <a:rPr lang="en-US" sz="3600" dirty="0" smtClean="0">
                <a:solidFill>
                  <a:srgbClr val="FF0000"/>
                </a:solidFill>
                <a:effectLst/>
                <a:latin typeface="+mj-lt"/>
                <a:ea typeface="Arial-Rounded" panose="020B0500000000000000" pitchFamily="34" charset="0"/>
                <a:cs typeface="Arial-Rounded" panose="020B0500000000000000" pitchFamily="34" charset="0"/>
              </a:rPr>
              <a:t>/ </a:t>
            </a:r>
            <a:r>
              <a:rPr lang="vi-VN" sz="3600" dirty="0" smtClean="0">
                <a:effectLst/>
                <a:latin typeface="+mj-lt"/>
                <a:ea typeface="Arial-Rounded" panose="020B0500000000000000" pitchFamily="34" charset="0"/>
                <a:cs typeface="Arial-Rounded" panose="020B0500000000000000" pitchFamily="34" charset="0"/>
              </a:rPr>
              <a:t>một </a:t>
            </a:r>
            <a:r>
              <a:rPr lang="vi-VN" sz="3600" dirty="0">
                <a:effectLst/>
                <a:latin typeface="+mj-lt"/>
                <a:ea typeface="Arial-Rounded" panose="020B0500000000000000" pitchFamily="34" charset="0"/>
                <a:cs typeface="Arial-Rounded" panose="020B0500000000000000" pitchFamily="34" charset="0"/>
              </a:rPr>
              <a:t>khóm cỏ dại bên đường,</a:t>
            </a:r>
            <a:r>
              <a:rPr lang="vi-VN" sz="3600" dirty="0">
                <a:solidFill>
                  <a:srgbClr val="FF0000"/>
                </a:solidFill>
                <a:effectLst/>
                <a:latin typeface="+mj-lt"/>
                <a:ea typeface="Arial-Rounded" panose="020B0500000000000000" pitchFamily="34" charset="0"/>
                <a:cs typeface="Arial-Rounded" panose="020B0500000000000000" pitchFamily="34" charset="0"/>
              </a:rPr>
              <a:t>/</a:t>
            </a:r>
            <a:r>
              <a:rPr lang="vi-VN" sz="3600" dirty="0">
                <a:effectLst/>
                <a:latin typeface="+mj-lt"/>
                <a:ea typeface="Arial-Rounded" panose="020B0500000000000000" pitchFamily="34" charset="0"/>
                <a:cs typeface="Arial-Rounded" panose="020B0500000000000000" pitchFamily="34" charset="0"/>
              </a:rPr>
              <a:t> gắn vào cằm rồi về nhà</a:t>
            </a:r>
            <a:r>
              <a:rPr lang="vi-VN" sz="3600" dirty="0">
                <a:solidFill>
                  <a:srgbClr val="FF0000"/>
                </a:solidFill>
                <a:effectLst/>
                <a:latin typeface="+mj-lt"/>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18905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E19FAD1-8F57-4D25-A940-5F5B7DE6401A}"/>
              </a:ext>
            </a:extLst>
          </p:cNvPr>
          <p:cNvSpPr txBox="1"/>
          <p:nvPr/>
        </p:nvSpPr>
        <p:spPr>
          <a:xfrm>
            <a:off x="1017497" y="125841"/>
            <a:ext cx="1303672" cy="923330"/>
          </a:xfrm>
          <a:prstGeom prst="rect">
            <a:avLst/>
          </a:prstGeom>
          <a:noFill/>
        </p:spPr>
        <p:txBody>
          <a:bodyPr wrap="square" rtlCol="0">
            <a:spAutoFit/>
          </a:bodyPr>
          <a:lstStyle/>
          <a:p>
            <a:pPr algn="ctr" defTabSz="1219170">
              <a:lnSpc>
                <a:spcPct val="150000"/>
              </a:lnSpc>
              <a:buClr>
                <a:srgbClr val="000000"/>
              </a:buClr>
            </a:pPr>
            <a:r>
              <a:rPr lang="vi-VN" sz="3600" b="1" kern="0" dirty="0">
                <a:solidFill>
                  <a:srgbClr val="17479D"/>
                </a:solidFill>
                <a:latin typeface="+mj-lt"/>
                <a:ea typeface="Arial-Rounded" panose="020B0500000000000000" pitchFamily="34" charset="0"/>
                <a:cs typeface="Arial-Rounded" panose="020B0500000000000000" pitchFamily="34" charset="0"/>
                <a:sym typeface="Arial"/>
              </a:rPr>
              <a:t>ĐỌC</a:t>
            </a:r>
            <a:endParaRPr lang="en-US" sz="3600" b="1" kern="0" dirty="0">
              <a:solidFill>
                <a:srgbClr val="17479D"/>
              </a:solidFill>
              <a:latin typeface="+mj-lt"/>
              <a:ea typeface="Arial-Rounded" panose="020B0500000000000000" pitchFamily="34" charset="0"/>
              <a:cs typeface="Arial-Rounded" panose="020B0500000000000000" pitchFamily="34" charset="0"/>
              <a:sym typeface="Arial"/>
            </a:endParaRPr>
          </a:p>
        </p:txBody>
      </p:sp>
      <p:pic>
        <p:nvPicPr>
          <p:cNvPr id="5" name="Picture 4">
            <a:extLst>
              <a:ext uri="{FF2B5EF4-FFF2-40B4-BE49-F238E27FC236}">
                <a16:creationId xmlns:a16="http://schemas.microsoft.com/office/drawing/2014/main" xmlns="" id="{2A892FFA-69B3-433D-95CE-FAA7107A1F5A}"/>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152307" y="0"/>
            <a:ext cx="776411" cy="700229"/>
          </a:xfrm>
          <a:prstGeom prst="rect">
            <a:avLst/>
          </a:prstGeom>
        </p:spPr>
      </p:pic>
      <p:sp>
        <p:nvSpPr>
          <p:cNvPr id="6" name="TextBox 5">
            <a:extLst>
              <a:ext uri="{FF2B5EF4-FFF2-40B4-BE49-F238E27FC236}">
                <a16:creationId xmlns:a16="http://schemas.microsoft.com/office/drawing/2014/main" xmlns="" id="{BCB73FF2-7CCD-4D1C-97F1-E88C5B46E8F7}"/>
              </a:ext>
            </a:extLst>
          </p:cNvPr>
          <p:cNvSpPr txBox="1"/>
          <p:nvPr/>
        </p:nvSpPr>
        <p:spPr>
          <a:xfrm>
            <a:off x="2518778" y="1037815"/>
            <a:ext cx="7154436" cy="809965"/>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Giải</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nghĩa</a:t>
            </a:r>
            <a:r>
              <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b="1" kern="0" dirty="0" err="1">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từ</a:t>
            </a:r>
            <a:endParaRPr lang="en-US" sz="3600" b="1"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114C8B43-A61A-41DA-A370-D8FB971C60B8}"/>
              </a:ext>
            </a:extLst>
          </p:cNvPr>
          <p:cNvSpPr/>
          <p:nvPr/>
        </p:nvSpPr>
        <p:spPr>
          <a:xfrm>
            <a:off x="1317544" y="1983827"/>
            <a:ext cx="7995683" cy="809965"/>
          </a:xfrm>
          <a:prstGeom prst="rect">
            <a:avLst/>
          </a:prstGeom>
        </p:spPr>
        <p:txBody>
          <a:bodyPr wrap="square">
            <a:spAutoFit/>
          </a:bodyPr>
          <a:lstStyle/>
          <a:p>
            <a:pPr algn="just" defTabSz="1219170">
              <a:lnSpc>
                <a:spcPct val="150000"/>
              </a:lnSpc>
              <a:buClr>
                <a:srgbClr val="000000"/>
              </a:buCl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khóm cỏ dại</a:t>
            </a:r>
          </a:p>
        </p:txBody>
      </p:sp>
      <p:sp>
        <p:nvSpPr>
          <p:cNvPr id="8" name="Oval 7">
            <a:extLst>
              <a:ext uri="{FF2B5EF4-FFF2-40B4-BE49-F238E27FC236}">
                <a16:creationId xmlns:a16="http://schemas.microsoft.com/office/drawing/2014/main" xmlns="" id="{4E604938-6451-4CCF-9981-FB90C250B940}"/>
              </a:ext>
            </a:extLst>
          </p:cNvPr>
          <p:cNvSpPr/>
          <p:nvPr/>
        </p:nvSpPr>
        <p:spPr>
          <a:xfrm>
            <a:off x="1514588" y="2248162"/>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36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TextBox 8">
            <a:extLst>
              <a:ext uri="{FF2B5EF4-FFF2-40B4-BE49-F238E27FC236}">
                <a16:creationId xmlns:a16="http://schemas.microsoft.com/office/drawing/2014/main" xmlns="" id="{7D73CF1F-A536-4B4D-B58C-16A9C249C8FB}"/>
              </a:ext>
            </a:extLst>
          </p:cNvPr>
          <p:cNvSpPr txBox="1"/>
          <p:nvPr/>
        </p:nvSpPr>
        <p:spPr>
          <a:xfrm>
            <a:off x="4341181" y="1999935"/>
            <a:ext cx="8495929" cy="809965"/>
          </a:xfrm>
          <a:prstGeom prst="rect">
            <a:avLst/>
          </a:prstGeom>
          <a:noFill/>
        </p:spPr>
        <p:txBody>
          <a:bodyPr wrap="square" rtlCol="0">
            <a:spAutoFit/>
          </a:bodyPr>
          <a:lstStyle/>
          <a:p>
            <a:pPr defTabSz="1219170">
              <a:lnSpc>
                <a:spcPct val="150000"/>
              </a:lnSpc>
              <a:buClr>
                <a:srgbClr val="000000"/>
              </a:buClr>
            </a:pPr>
            <a:r>
              <a:rPr lang="vi-VN"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 một nhóm cỏ dại đứng chụm vào nhau.</a:t>
            </a:r>
            <a:endParaRPr lang="en-US" sz="3600" kern="0" dirty="0">
              <a:solidFill>
                <a:srgbClr val="FC7D77">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0" name="Picture 2" descr="Hình ảnh Cỏ, Cỏ, Cỏ, Cỏ miễn phí tải tập tin PNG PSDComment và Vector">
            <a:extLst>
              <a:ext uri="{FF2B5EF4-FFF2-40B4-BE49-F238E27FC236}">
                <a16:creationId xmlns:a16="http://schemas.microsoft.com/office/drawing/2014/main" xmlns="" id="{F9DF53E5-6D5A-4F1D-AED8-0E7E4BB03591}"/>
              </a:ext>
            </a:extLst>
          </p:cNvPr>
          <p:cNvPicPr>
            <a:picLocks noChangeAspect="1" noChangeArrowheads="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t="19747" b="31370"/>
          <a:stretch/>
        </p:blipFill>
        <p:spPr bwMode="auto">
          <a:xfrm>
            <a:off x="3222548" y="3111777"/>
            <a:ext cx="6292489" cy="307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2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Đọc</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nối</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tiếp</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rPr>
                <a:t>đoạn</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
        <p:nvSpPr>
          <p:cNvPr id="12" name="Rectangle: Rounded Corners 11">
            <a:extLst>
              <a:ext uri="{FF2B5EF4-FFF2-40B4-BE49-F238E27FC236}">
                <a16:creationId xmlns:a16="http://schemas.microsoft.com/office/drawing/2014/main" xmlns="" id="{3269D58D-4CDA-4913-A440-54F9E0658B54}"/>
              </a:ext>
            </a:extLst>
          </p:cNvPr>
          <p:cNvSpPr/>
          <p:nvPr/>
        </p:nvSpPr>
        <p:spPr>
          <a:xfrm>
            <a:off x="281240" y="811201"/>
            <a:ext cx="11718951" cy="3332251"/>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xmlns="" id="{C1FD1865-7312-48C6-A93E-8E007CFFDFC9}"/>
              </a:ext>
            </a:extLst>
          </p:cNvPr>
          <p:cNvSpPr/>
          <p:nvPr/>
        </p:nvSpPr>
        <p:spPr>
          <a:xfrm>
            <a:off x="191808" y="4224607"/>
            <a:ext cx="11718950" cy="229160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3962977"/>
            <a:ext cx="384000" cy="384000"/>
          </a:xfrm>
          <a:prstGeom prst="rect">
            <a:avLst/>
          </a:prstGeom>
        </p:spPr>
      </p:pic>
    </p:spTree>
    <p:extLst>
      <p:ext uri="{BB962C8B-B14F-4D97-AF65-F5344CB8AC3E}">
        <p14:creationId xmlns:p14="http://schemas.microsoft.com/office/powerpoint/2010/main" val="406538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C432D325-9041-614E-B121-2883E358D2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2" name="Rectangle: Rounded Corners 1">
            <a:extLst>
              <a:ext uri="{FF2B5EF4-FFF2-40B4-BE49-F238E27FC236}">
                <a16:creationId xmlns:a16="http://schemas.microsoft.com/office/drawing/2014/main" xmlns="" id="{CB044157-FBFC-45DE-AE77-CC70A71BC2E3}"/>
              </a:ext>
            </a:extLst>
          </p:cNvPr>
          <p:cNvSpPr/>
          <p:nvPr/>
        </p:nvSpPr>
        <p:spPr>
          <a:xfrm>
            <a:off x="3630967" y="115411"/>
            <a:ext cx="5797118"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xmlns=""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Voi em thích mặc đẹp và thích được khen xinh. Ở nhà, voi em luôn hỏi anh: “Em có xinh không?”. Voi anh bao giờ cũng khen: “Em xinh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Một hôm, gặp hươu, voi em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Hươu ngắm voi rồi lắc đầu: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Chưa xinh lắm vì em không có đôi sừng giống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Nghe vậy, voi nhặt vài cành cây khô, gài lên đầu rồi đi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Gặp dê, voi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Không, vì cậu không có bộ râu giống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liền nhổ một khóm cỏ dại bên đường, gắn vào cằm rồi về nhà.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Về nhà với đôi sừng và bộ râu giả, voi em hớn hở hỏi 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Em có xinh hơn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anh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Trời ơi, sao em lại thêm sừng và râu thế này? Xấu lắm!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Voi em ngắm mình trong gương và thấy xấu thật. Sau khi bỏ sừng và râu đi, voi em thấy mình xinh đẹp hẳn lên. Giờ đây, voi em hiểu rằng mình chỉ xinh đẹp khi đúng là voi.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Voi em đi tìm tự tin)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B665C216-8385-4AE1-A602-F00AA5D1EE7A}"/>
              </a:ext>
            </a:extLst>
          </p:cNvPr>
          <p:cNvGrpSpPr/>
          <p:nvPr/>
        </p:nvGrpSpPr>
        <p:grpSpPr>
          <a:xfrm>
            <a:off x="7208956" y="4785403"/>
            <a:ext cx="5139883" cy="769441"/>
            <a:chOff x="708943" y="6033135"/>
            <a:chExt cx="5825836" cy="769441"/>
          </a:xfrm>
        </p:grpSpPr>
        <p:sp>
          <p:nvSpPr>
            <p:cNvPr id="10" name="TextBox 9">
              <a:extLst>
                <a:ext uri="{FF2B5EF4-FFF2-40B4-BE49-F238E27FC236}">
                  <a16:creationId xmlns:a16="http://schemas.microsoft.com/office/drawing/2014/main" xmlns=""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Đọc</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theo</a:t>
              </a:r>
              <a:r>
                <a:rPr lang="en-US" sz="4400" dirty="0">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4400" dirty="0" err="1">
                  <a:solidFill>
                    <a:prstClr val="white"/>
                  </a:solidFill>
                  <a:latin typeface="Times New Roman" panose="02020603050405020304" pitchFamily="18" charset="0"/>
                  <a:ea typeface="Arial-Rounded" pitchFamily="34" charset="0"/>
                  <a:cs typeface="Times New Roman" panose="02020603050405020304" pitchFamily="18" charset="0"/>
                </a:rPr>
                <a:t>nhóm</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xmlns="" id="{8A0667EC-D85B-47E0-84A2-681D6783B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6" name="Picture 15">
            <a:extLst>
              <a:ext uri="{FF2B5EF4-FFF2-40B4-BE49-F238E27FC236}">
                <a16:creationId xmlns:a16="http://schemas.microsoft.com/office/drawing/2014/main" xmlns="" id="{DE2CFC33-824E-43FC-ABE2-4604827FBFA8}"/>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47092" y="4131652"/>
            <a:ext cx="384000" cy="384000"/>
          </a:xfrm>
          <a:prstGeom prst="rect">
            <a:avLst/>
          </a:prstGeom>
        </p:spPr>
      </p:pic>
    </p:spTree>
    <p:extLst>
      <p:ext uri="{BB962C8B-B14F-4D97-AF65-F5344CB8AC3E}">
        <p14:creationId xmlns:p14="http://schemas.microsoft.com/office/powerpoint/2010/main" val="7692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26eb1599862ac7521d4940665f6a17ae9227c5"/>
</p:tagLst>
</file>

<file path=ppt/tags/tag10.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1772</Words>
  <Application>Microsoft Office PowerPoint</Application>
  <PresentationFormat>Custom</PresentationFormat>
  <Paragraphs>154</Paragraphs>
  <Slides>18</Slides>
  <Notes>11</Notes>
  <HiddenSlides>0</HiddenSlides>
  <MMClips>0</MMClips>
  <ScaleCrop>false</ScaleCrop>
  <HeadingPairs>
    <vt:vector size="4" baseType="variant">
      <vt:variant>
        <vt:lpstr>Theme</vt:lpstr>
      </vt:variant>
      <vt:variant>
        <vt:i4>8</vt:i4>
      </vt:variant>
      <vt:variant>
        <vt:lpstr>Slide Titles</vt:lpstr>
      </vt:variant>
      <vt:variant>
        <vt:i4>18</vt:i4>
      </vt:variant>
    </vt:vector>
  </HeadingPairs>
  <TitlesOfParts>
    <vt:vector size="26" baseType="lpstr">
      <vt:lpstr>Office 主题​​</vt:lpstr>
      <vt:lpstr>1_Office 主题​​</vt:lpstr>
      <vt:lpstr>Office 主题</vt:lpstr>
      <vt:lpstr>3_Office 主题</vt:lpstr>
      <vt:lpstr>1_Office 主题</vt:lpstr>
      <vt:lpstr>4_Office 主题</vt:lpstr>
      <vt:lpstr>2_Office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ismail - [2010]</cp:lastModifiedBy>
  <cp:revision>28</cp:revision>
  <dcterms:created xsi:type="dcterms:W3CDTF">2021-07-24T10:09:37Z</dcterms:created>
  <dcterms:modified xsi:type="dcterms:W3CDTF">2021-10-18T16:17:58Z</dcterms:modified>
</cp:coreProperties>
</file>