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15"/>
  </p:notesMasterIdLst>
  <p:sldIdLst>
    <p:sldId id="381" r:id="rId3"/>
    <p:sldId id="257" r:id="rId4"/>
    <p:sldId id="375" r:id="rId5"/>
    <p:sldId id="376" r:id="rId6"/>
    <p:sldId id="377" r:id="rId7"/>
    <p:sldId id="378" r:id="rId8"/>
    <p:sldId id="379" r:id="rId9"/>
    <p:sldId id="297" r:id="rId10"/>
    <p:sldId id="380" r:id="rId11"/>
    <p:sldId id="373" r:id="rId12"/>
    <p:sldId id="374" r:id="rId13"/>
    <p:sldId id="25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E3E9-2785-4E67-A5C8-3721E29770F0}" type="datetimeFigureOut">
              <a:rPr lang="en-US" smtClean="0"/>
              <a:t>9/14/2021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0116B1-623D-44EE-AA9A-BE85B33166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26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88972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5579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5300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1984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8741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00864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1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2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6007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769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738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3090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286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301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395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905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298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41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7183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50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6064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97914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9522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914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944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558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632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2371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1447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58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9560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1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5989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2021/9/14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165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17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11" Type="http://schemas.openxmlformats.org/officeDocument/2006/relationships/image" Target="../media/image25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2.png"/><Relationship Id="rId7" Type="http://schemas.openxmlformats.org/officeDocument/2006/relationships/image" Target="../media/image16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openxmlformats.org/officeDocument/2006/relationships/image" Target="../media/image15.png"/><Relationship Id="rId5" Type="http://schemas.openxmlformats.org/officeDocument/2006/relationships/image" Target="../media/image28.png"/><Relationship Id="rId10" Type="http://schemas.openxmlformats.org/officeDocument/2006/relationships/image" Target="../media/image17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818340" y="2262480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MÔN: TIẾNG VIỆT</a:t>
            </a: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PHÒNG GIÁO DỤC VÀ ĐÀO TẠO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5" name="TextBox 13"/>
          <p:cNvSpPr txBox="1">
            <a:spLocks noChangeArrowheads="1"/>
          </p:cNvSpPr>
          <p:nvPr/>
        </p:nvSpPr>
        <p:spPr bwMode="auto">
          <a:xfrm>
            <a:off x="1738476" y="3320936"/>
            <a:ext cx="8534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4000" b="1" dirty="0">
                <a:solidFill>
                  <a:srgbClr val="0070C0"/>
                </a:solidFill>
                <a:latin typeface="Times New Roman" pitchFamily="18" charset="0"/>
              </a:rPr>
              <a:t>PHÂN MÔN : VIẾT</a:t>
            </a: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40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="" xmlns:a16="http://schemas.microsoft.com/office/drawing/2014/main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9029" y="5045758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Chữ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hoa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Ă, Â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343762" y="323080"/>
            <a:ext cx="1165570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nhớ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kẻ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vi-VN" sz="360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được ăn quả ngọt, cần nhớ đến người trồng cây, chăm sóc để tạo ra chúng.</a:t>
            </a:r>
            <a:endParaRPr kumimoji="0" lang="en-US" sz="3600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49095E9-DFEB-4678-BC99-8CA9EC639F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770" y="1696220"/>
            <a:ext cx="8610600" cy="483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066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712F110-C1FC-4263-B780-DD377C39C7F9}"/>
              </a:ext>
            </a:extLst>
          </p:cNvPr>
          <p:cNvSpPr/>
          <p:nvPr/>
        </p:nvSpPr>
        <p:spPr>
          <a:xfrm>
            <a:off x="7348002" y="1941338"/>
            <a:ext cx="3483967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464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43B71264-C090-456C-972A-4F20A48D53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F6107722-8034-425A-958D-10B680E53E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81FB204-22B9-4566-ABE6-3978718461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69439CEC-9F1D-42CF-B72C-064937CF18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84AC4AFF-6BBC-4ABE-A6E8-D3063820BD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B911CE9-928E-477A-B3AC-4B6FDB50A8A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4D1B6485-3BB7-402F-93E4-0DD2DD86CA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B962FA2F-D87F-48B6-8D6C-408F50C6DBC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="" xmlns:a16="http://schemas.microsoft.com/office/drawing/2014/main" id="{31967DD1-C1FA-476C-B795-42FB3BF450DE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1A62BFEB-70F2-482D-9420-91C44AFA7E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="" xmlns:a16="http://schemas.microsoft.com/office/drawing/2014/main" id="{5B47641D-9B33-4B4A-9389-9B763CA193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B2A9A4C-B5BC-4D92-87D2-F750148EC297}"/>
              </a:ext>
            </a:extLst>
          </p:cNvPr>
          <p:cNvSpPr/>
          <p:nvPr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="" xmlns:a16="http://schemas.microsoft.com/office/drawing/2014/main" id="{3AF095B3-79C9-45E2-BFF1-9B81F4C37F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F01CDA80-078A-4FCC-9CB8-7B44551BE441}"/>
              </a:ext>
            </a:extLst>
          </p:cNvPr>
          <p:cNvSpPr/>
          <p:nvPr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15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25893" y="2459504"/>
            <a:ext cx="86152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Tập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viết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chữ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hoa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Ă,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cs typeface="+mn-cs"/>
              </a:rPr>
              <a:t> Â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="" xmlns:a16="http://schemas.microsoft.com/office/drawing/2014/main" id="{0AF73521-9BBE-400E-8912-C67AF3AB5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3696" y="2682608"/>
            <a:ext cx="1929859" cy="1661809"/>
          </a:xfrm>
          <a:prstGeom prst="rect">
            <a:avLst/>
          </a:prstGeom>
        </p:spPr>
      </p:pic>
      <p:pic>
        <p:nvPicPr>
          <p:cNvPr id="9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D2CD9BF7-18E0-4339-B2F2-EAC87ADC7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6" t="-2761" r="34532" b="-1"/>
          <a:stretch/>
        </p:blipFill>
        <p:spPr bwMode="auto">
          <a:xfrm>
            <a:off x="211147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DC849-9A46-465C-B6EE-9056675798D0}"/>
              </a:ext>
            </a:extLst>
          </p:cNvPr>
          <p:cNvSpPr txBox="1"/>
          <p:nvPr/>
        </p:nvSpPr>
        <p:spPr>
          <a:xfrm>
            <a:off x="2765405" y="463266"/>
            <a:ext cx="7154436" cy="995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Ă, Â</a:t>
            </a:r>
            <a:endParaRPr lang="en-US" sz="2667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="" xmlns:a16="http://schemas.microsoft.com/office/drawing/2014/main" id="{EB31AEC3-2410-48CD-9741-45CE4B177F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583" b="21875"/>
          <a:stretch/>
        </p:blipFill>
        <p:spPr>
          <a:xfrm>
            <a:off x="8602902" y="2682608"/>
            <a:ext cx="1788239" cy="1480665"/>
          </a:xfrm>
          <a:prstGeom prst="rect">
            <a:avLst/>
          </a:prstGeom>
        </p:spPr>
      </p:pic>
      <p:pic>
        <p:nvPicPr>
          <p:cNvPr id="15" name="Picture 2" descr="Lý thuyết chữ hoa: a, ă, â tiếng việt 2">
            <a:extLst>
              <a:ext uri="{FF2B5EF4-FFF2-40B4-BE49-F238E27FC236}">
                <a16:creationId xmlns="" xmlns:a16="http://schemas.microsoft.com/office/drawing/2014/main" id="{8925157F-8167-4838-8E9A-25BA28A6D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12" t="-1381" r="-224" b="-1381"/>
          <a:stretch/>
        </p:blipFill>
        <p:spPr bwMode="auto">
          <a:xfrm>
            <a:off x="6342621" y="1338957"/>
            <a:ext cx="2421891" cy="28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2DE2D82B-315F-4AF7-88E3-775D2D0D33C9}"/>
              </a:ext>
            </a:extLst>
          </p:cNvPr>
          <p:cNvSpPr txBox="1"/>
          <p:nvPr/>
        </p:nvSpPr>
        <p:spPr>
          <a:xfrm>
            <a:off x="413663" y="4497322"/>
            <a:ext cx="11857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rộng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177E9A1-F004-4145-9E9B-625F77D8619C}"/>
              </a:ext>
            </a:extLst>
          </p:cNvPr>
          <p:cNvSpPr txBox="1"/>
          <p:nvPr/>
        </p:nvSpPr>
        <p:spPr>
          <a:xfrm>
            <a:off x="2765405" y="5173713"/>
            <a:ext cx="1080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Ă, Â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911507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7" grpId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pic>
        <p:nvPicPr>
          <p:cNvPr id="10" name="Ă">
            <a:hlinkClick r:id="" action="ppaction://media"/>
            <a:extLst>
              <a:ext uri="{FF2B5EF4-FFF2-40B4-BE49-F238E27FC236}">
                <a16:creationId xmlns="" xmlns:a16="http://schemas.microsoft.com/office/drawing/2014/main" id="{940D1C69-1231-483C-8E4D-88F918B8F0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727" y="1268524"/>
            <a:ext cx="9678749" cy="53838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82" y="376298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Ă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86043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6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85EEF9F-064A-4C54-A2EC-E297C6FBF560}"/>
              </a:ext>
            </a:extLst>
          </p:cNvPr>
          <p:cNvSpPr txBox="1"/>
          <p:nvPr/>
        </p:nvSpPr>
        <p:spPr>
          <a:xfrm>
            <a:off x="2518779" y="11403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Viết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chữ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667" b="1" i="0" u="none" strike="noStrike" kern="0" cap="none" spc="0" normalizeH="0" baseline="0" noProof="0" dirty="0" err="1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hoa</a:t>
            </a:r>
            <a:r>
              <a:rPr kumimoji="0" lang="en-US" sz="26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</a:t>
            </a:r>
            <a:r>
              <a:rPr kumimoji="0" lang="vi-VN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Ă</a:t>
            </a: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(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cỡ </a:t>
            </a:r>
            <a:r>
              <a:rPr lang="en-US" sz="2400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nhỏ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)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6" name="Ă">
            <a:hlinkClick r:id="" action="ppaction://media"/>
            <a:extLst>
              <a:ext uri="{FF2B5EF4-FFF2-40B4-BE49-F238E27FC236}">
                <a16:creationId xmlns="" xmlns:a16="http://schemas.microsoft.com/office/drawing/2014/main" id="{F1D337FC-5866-4120-8E7E-CBD6979EB1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9832"/>
          <a:stretch/>
        </p:blipFill>
        <p:spPr>
          <a:xfrm>
            <a:off x="3009473" y="1283017"/>
            <a:ext cx="6485598" cy="492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6615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7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D762C1C-A7C5-4641-874A-0BF8363E4EC6}"/>
              </a:ext>
            </a:extLst>
          </p:cNvPr>
          <p:cNvSpPr txBox="1"/>
          <p:nvPr/>
        </p:nvSpPr>
        <p:spPr>
          <a:xfrm>
            <a:off x="2518782" y="138554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vừa)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8" name="Â">
            <a:hlinkClick r:id="" action="ppaction://media"/>
            <a:extLst>
              <a:ext uri="{FF2B5EF4-FFF2-40B4-BE49-F238E27FC236}">
                <a16:creationId xmlns="" xmlns:a16="http://schemas.microsoft.com/office/drawing/2014/main" id="{08D2C929-0E49-4E10-9D1D-998F124365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7632" y="1372252"/>
            <a:ext cx="8776887" cy="4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011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EBAF5A62-3BA5-46F1-9FEC-4763E25CCE1A}"/>
              </a:ext>
            </a:extLst>
          </p:cNvPr>
          <p:cNvSpPr txBox="1"/>
          <p:nvPr/>
        </p:nvSpPr>
        <p:spPr>
          <a:xfrm>
            <a:off x="2518779" y="205671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667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Â</a:t>
            </a:r>
            <a:r>
              <a:rPr lang="en-US" sz="4267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" name="Â">
            <a:hlinkClick r:id="" action="ppaction://media"/>
            <a:extLst>
              <a:ext uri="{FF2B5EF4-FFF2-40B4-BE49-F238E27FC236}">
                <a16:creationId xmlns="" xmlns:a16="http://schemas.microsoft.com/office/drawing/2014/main" id="{3928E041-47DF-40C3-A11B-6995DAFF8D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b="10098"/>
          <a:stretch/>
        </p:blipFill>
        <p:spPr>
          <a:xfrm>
            <a:off x="3117889" y="1353312"/>
            <a:ext cx="6462567" cy="4876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1151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=""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=""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=""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5382228" y="2686386"/>
            <a:ext cx="6326442" cy="4767340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=""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2413613" y="1583105"/>
            <a:ext cx="5464959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  <p:extLst>
      <p:ext uri="{BB962C8B-B14F-4D97-AF65-F5344CB8AC3E}">
        <p14:creationId xmlns:p14="http://schemas.microsoft.com/office/powerpoint/2010/main" val="269180941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5140" y="-2447258"/>
            <a:ext cx="6349846" cy="116557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D7BC6C-3C90-492D-A9E9-A63E3656DA8A}"/>
              </a:ext>
            </a:extLst>
          </p:cNvPr>
          <p:cNvSpPr txBox="1"/>
          <p:nvPr/>
        </p:nvSpPr>
        <p:spPr>
          <a:xfrm>
            <a:off x="2450440" y="291058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8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 ỨNG DỤNG</a:t>
            </a:r>
            <a:endParaRPr lang="en-US" sz="48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7367BD-301D-4011-8649-B9E040AF831D}"/>
              </a:ext>
            </a:extLst>
          </p:cNvPr>
          <p:cNvSpPr txBox="1"/>
          <p:nvPr/>
        </p:nvSpPr>
        <p:spPr>
          <a:xfrm>
            <a:off x="2323646" y="2734017"/>
            <a:ext cx="8159768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được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 </a:t>
            </a: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như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thế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Những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cái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cao</a:t>
            </a:r>
            <a:r>
              <a:rPr lang="en-US" sz="2800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2.5 li ?</a:t>
            </a:r>
            <a:endParaRPr lang="vi-VN" sz="2800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0122C47D-2F35-4847-9FB3-0982534F5373}"/>
              </a:ext>
            </a:extLst>
          </p:cNvPr>
          <p:cNvGrpSpPr/>
          <p:nvPr/>
        </p:nvGrpSpPr>
        <p:grpSpPr>
          <a:xfrm>
            <a:off x="2096378" y="1452990"/>
            <a:ext cx="8299784" cy="1190443"/>
            <a:chOff x="418676" y="2043957"/>
            <a:chExt cx="6224838" cy="892832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78CC990A-BBDD-41A7-B1B8-2730F3E959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" r="27106" b="84500"/>
            <a:stretch/>
          </p:blipFill>
          <p:spPr>
            <a:xfrm>
              <a:off x="418676" y="2043957"/>
              <a:ext cx="6020648" cy="89283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C732EF4B-4A42-41B8-8D3D-AD5477675CFF}"/>
                </a:ext>
              </a:extLst>
            </p:cNvPr>
            <p:cNvSpPr txBox="1"/>
            <p:nvPr/>
          </p:nvSpPr>
          <p:spPr>
            <a:xfrm>
              <a:off x="461599" y="2333679"/>
              <a:ext cx="6181915" cy="5000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3700" b="1" kern="0" dirty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Ăn </a:t>
              </a:r>
              <a:r>
                <a:rPr lang="vi-VN" sz="37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q</a:t>
              </a:r>
              <a:r>
                <a:rPr lang="en-US" sz="3700" b="1" kern="0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u</a:t>
              </a:r>
              <a:r>
                <a:rPr lang="vi-VN" sz="37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ả </a:t>
              </a:r>
              <a:r>
                <a:rPr lang="vi-VN" sz="3700" b="1" kern="0" dirty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nhớ </a:t>
              </a:r>
              <a:r>
                <a:rPr lang="vi-VN" sz="37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ngư</a:t>
              </a:r>
              <a:r>
                <a:rPr lang="en-US" sz="3700" b="1" kern="0" dirty="0" err="1" smtClean="0">
                  <a:solidFill>
                    <a:srgbClr val="FF0000"/>
                  </a:solidFill>
                  <a:latin typeface="+mj-lt"/>
                  <a:cs typeface="Times New Roman" pitchFamily="18" charset="0"/>
                  <a:sym typeface="Arial"/>
                </a:rPr>
                <a:t>ờ</a:t>
              </a:r>
              <a:r>
                <a:rPr lang="en-US" sz="3700" b="1" kern="0" dirty="0" err="1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i</a:t>
              </a:r>
              <a:r>
                <a:rPr lang="vi-VN" sz="37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 tr</a:t>
              </a:r>
              <a:r>
                <a:rPr lang="en-US" sz="3700" b="1" kern="0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  <a:sym typeface="Arial"/>
                </a:rPr>
                <a:t>ồn</a:t>
              </a:r>
              <a:r>
                <a:rPr lang="vi-VN" sz="3700" b="1" kern="0" dirty="0" smtClean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g </a:t>
              </a:r>
              <a:r>
                <a:rPr lang="vi-VN" sz="3700" b="1" kern="0" dirty="0">
                  <a:solidFill>
                    <a:srgbClr val="FF0000"/>
                  </a:solidFill>
                  <a:latin typeface="+mj-lt"/>
                  <a:cs typeface="Arial"/>
                  <a:sym typeface="Arial"/>
                </a:rPr>
                <a:t>cây.</a:t>
              </a:r>
              <a:endParaRPr lang="en-US" sz="3700" b="1" kern="0" dirty="0">
                <a:solidFill>
                  <a:srgbClr val="FF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2C8E224-D81A-43BD-8B8E-DEF1A58701CA}"/>
              </a:ext>
            </a:extLst>
          </p:cNvPr>
          <p:cNvSpPr txBox="1"/>
          <p:nvPr/>
        </p:nvSpPr>
        <p:spPr>
          <a:xfrm>
            <a:off x="2415086" y="4693283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Khoảng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cách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giữa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ghi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tiếng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1 con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o.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FD2F42A4-42FE-47FE-A805-B578CFBA8825}"/>
              </a:ext>
            </a:extLst>
          </p:cNvPr>
          <p:cNvSpPr txBox="1"/>
          <p:nvPr/>
        </p:nvSpPr>
        <p:spPr>
          <a:xfrm>
            <a:off x="2661974" y="3327737"/>
            <a:ext cx="1781184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189ABBD-0117-41D3-9421-5869E16DE829}"/>
              </a:ext>
            </a:extLst>
          </p:cNvPr>
          <p:cNvSpPr txBox="1"/>
          <p:nvPr/>
        </p:nvSpPr>
        <p:spPr>
          <a:xfrm>
            <a:off x="2506414" y="5730149"/>
            <a:ext cx="8159768" cy="657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lnSpc>
                <a:spcPct val="150000"/>
              </a:lnSpc>
              <a:buClr>
                <a:srgbClr val="000000"/>
              </a:buClr>
            </a:pP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Wingdings" panose="05000000000000000000" pitchFamily="2" charset="2"/>
              </a:rPr>
              <a:t> </a:t>
            </a:r>
            <a:r>
              <a:rPr lang="en-US" sz="2800" kern="0" dirty="0" err="1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vi-VN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Ă</a:t>
            </a:r>
            <a:r>
              <a:rPr lang="en-US" sz="2800" kern="0" dirty="0">
                <a:solidFill>
                  <a:srgbClr val="FC7D77">
                    <a:lumMod val="75000"/>
                  </a:srgb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h, g.</a:t>
            </a:r>
            <a:endParaRPr lang="vi-VN" sz="2800" kern="0" dirty="0">
              <a:solidFill>
                <a:srgbClr val="FC7D77">
                  <a:lumMod val="75000"/>
                </a:srgbClr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2AC53C4-06F5-4B4F-8F86-BB5AF062A44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06414" y="1609266"/>
            <a:ext cx="253282" cy="16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3" grpId="0" uiExpand="1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225</Words>
  <Application>Microsoft Office PowerPoint</Application>
  <PresentationFormat>Custom</PresentationFormat>
  <Paragraphs>41</Paragraphs>
  <Slides>12</Slides>
  <Notes>11</Notes>
  <HiddenSlides>0</HiddenSlides>
  <MMClips>5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Windows User</cp:lastModifiedBy>
  <cp:revision>4</cp:revision>
  <dcterms:created xsi:type="dcterms:W3CDTF">2021-07-24T07:22:58Z</dcterms:created>
  <dcterms:modified xsi:type="dcterms:W3CDTF">2021-09-14T03:13:29Z</dcterms:modified>
</cp:coreProperties>
</file>