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 id="2147483780" r:id="rId3"/>
    <p:sldMasterId id="2147483792" r:id="rId4"/>
    <p:sldMasterId id="2147483801" r:id="rId5"/>
    <p:sldMasterId id="2147483810" r:id="rId6"/>
  </p:sldMasterIdLst>
  <p:notesMasterIdLst>
    <p:notesMasterId r:id="rId41"/>
  </p:notesMasterIdLst>
  <p:sldIdLst>
    <p:sldId id="287" r:id="rId7"/>
    <p:sldId id="279" r:id="rId8"/>
    <p:sldId id="325" r:id="rId9"/>
    <p:sldId id="345" r:id="rId10"/>
    <p:sldId id="352" r:id="rId11"/>
    <p:sldId id="328" r:id="rId12"/>
    <p:sldId id="301" r:id="rId13"/>
    <p:sldId id="329" r:id="rId14"/>
    <p:sldId id="305" r:id="rId15"/>
    <p:sldId id="295" r:id="rId16"/>
    <p:sldId id="261" r:id="rId17"/>
    <p:sldId id="332" r:id="rId18"/>
    <p:sldId id="333" r:id="rId19"/>
    <p:sldId id="334" r:id="rId20"/>
    <p:sldId id="349" r:id="rId21"/>
    <p:sldId id="335" r:id="rId22"/>
    <p:sldId id="321" r:id="rId23"/>
    <p:sldId id="350" r:id="rId24"/>
    <p:sldId id="351" r:id="rId25"/>
    <p:sldId id="339" r:id="rId26"/>
    <p:sldId id="356" r:id="rId27"/>
    <p:sldId id="342" r:id="rId28"/>
    <p:sldId id="341" r:id="rId29"/>
    <p:sldId id="284" r:id="rId30"/>
    <p:sldId id="353" r:id="rId31"/>
    <p:sldId id="354" r:id="rId32"/>
    <p:sldId id="355" r:id="rId33"/>
    <p:sldId id="357" r:id="rId34"/>
    <p:sldId id="344" r:id="rId35"/>
    <p:sldId id="346" r:id="rId36"/>
    <p:sldId id="348" r:id="rId37"/>
    <p:sldId id="340" r:id="rId38"/>
    <p:sldId id="257" r:id="rId39"/>
    <p:sldId id="3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varScale="1">
        <p:scale>
          <a:sx n="74" d="100"/>
          <a:sy n="74" d="100"/>
        </p:scale>
        <p:origin x="96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559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661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749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021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83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727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6</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20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14221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3330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7320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5119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2009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9989272"/>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2021/10/5</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921359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2021/10/5</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9" r:id="rId9"/>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5.png"/><Relationship Id="rId12"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vi-VN" sz="4800" b="1" dirty="0">
              <a:solidFill>
                <a:srgbClr val="0070C0"/>
              </a:solidFill>
              <a:latin typeface="Arial-Rounded" panose="020B0500000000000000" charset="0"/>
              <a:cs typeface="Arial-Rounded" panose="020B0500000000000000" charset="0"/>
              <a:sym typeface="+mn-ea"/>
            </a:endParaRPr>
          </a:p>
        </p:txBody>
      </p:sp>
      <p:sp>
        <p:nvSpPr>
          <p:cNvPr id="11" name="WordArt 12">
            <a:extLst>
              <a:ext uri="{FF2B5EF4-FFF2-40B4-BE49-F238E27FC236}">
                <a16:creationId xmlns:a16="http://schemas.microsoft.com/office/drawing/2014/main" id="{F7ADFA6C-62B0-433F-BF39-2C29E971ACA4}"/>
              </a:ext>
            </a:extLst>
          </p:cNvPr>
          <p:cNvSpPr>
            <a:spLocks noChangeArrowheads="1" noChangeShapeType="1" noTextEdit="1"/>
          </p:cNvSpPr>
          <p:nvPr/>
        </p:nvSpPr>
        <p:spPr bwMode="auto">
          <a:xfrm>
            <a:off x="2919046" y="1800931"/>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sp>
        <p:nvSpPr>
          <p:cNvPr id="12" name="TextBox 12">
            <a:extLst>
              <a:ext uri="{FF2B5EF4-FFF2-40B4-BE49-F238E27FC236}">
                <a16:creationId xmlns:a16="http://schemas.microsoft.com/office/drawing/2014/main" id="{6C4E161B-F9DD-4B77-8B06-5F400B1845BC}"/>
              </a:ext>
            </a:extLst>
          </p:cNvPr>
          <p:cNvSpPr txBox="1">
            <a:spLocks noChangeArrowheads="1"/>
          </p:cNvSpPr>
          <p:nvPr/>
        </p:nvSpPr>
        <p:spPr bwMode="auto">
          <a:xfrm>
            <a:off x="1430482" y="382575"/>
            <a:ext cx="9331036"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b="1" dirty="0">
                <a:solidFill>
                  <a:srgbClr val="FF0000"/>
                </a:solidFill>
                <a:cs typeface="Times New Roman" pitchFamily="18" charset="0"/>
              </a:rPr>
              <a:t>ỦY BAN NHÂN DÂN QUẬN LONG BIÊN</a:t>
            </a:r>
          </a:p>
          <a:p>
            <a:pPr algn="ctr" eaLnBrk="1" hangingPunct="1">
              <a:lnSpc>
                <a:spcPct val="150000"/>
              </a:lnSpc>
            </a:pPr>
            <a:r>
              <a:rPr lang="en-US" b="1" dirty="0">
                <a:solidFill>
                  <a:srgbClr val="FF0000"/>
                </a:solidFill>
                <a:cs typeface="Times New Roman" pitchFamily="18" charset="0"/>
              </a:rPr>
              <a:t>TRƯỜNG TIỂU HỌC ÁI MỘ B</a:t>
            </a:r>
          </a:p>
        </p:txBody>
      </p:sp>
      <p:sp>
        <p:nvSpPr>
          <p:cNvPr id="13" name="TextBox 13">
            <a:extLst>
              <a:ext uri="{FF2B5EF4-FFF2-40B4-BE49-F238E27FC236}">
                <a16:creationId xmlns:a16="http://schemas.microsoft.com/office/drawing/2014/main" id="{DD0781E0-EFDF-4439-9333-4B2911434027}"/>
              </a:ext>
            </a:extLst>
          </p:cNvPr>
          <p:cNvSpPr txBox="1">
            <a:spLocks noChangeArrowheads="1"/>
          </p:cNvSpPr>
          <p:nvPr/>
        </p:nvSpPr>
        <p:spPr bwMode="auto">
          <a:xfrm>
            <a:off x="1738476" y="280828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ĐỌC</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14" name="TextBox 14">
            <a:extLst>
              <a:ext uri="{FF2B5EF4-FFF2-40B4-BE49-F238E27FC236}">
                <a16:creationId xmlns:a16="http://schemas.microsoft.com/office/drawing/2014/main" id="{EB10385B-F046-4438-8FC1-E8CE3816DB7F}"/>
              </a:ext>
            </a:extLst>
          </p:cNvPr>
          <p:cNvSpPr txBox="1">
            <a:spLocks noChangeArrowheads="1"/>
          </p:cNvSpPr>
          <p:nvPr/>
        </p:nvSpPr>
        <p:spPr bwMode="auto">
          <a:xfrm>
            <a:off x="1828800" y="387788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5" name="TextBox 14">
            <a:extLst>
              <a:ext uri="{FF2B5EF4-FFF2-40B4-BE49-F238E27FC236}">
                <a16:creationId xmlns:a16="http://schemas.microsoft.com/office/drawing/2014/main" id="{FEA451F1-829F-4C4F-8CBA-583B09B0390E}"/>
              </a:ext>
            </a:extLst>
          </p:cNvPr>
          <p:cNvSpPr txBox="1">
            <a:spLocks noChangeArrowheads="1"/>
          </p:cNvSpPr>
          <p:nvPr/>
        </p:nvSpPr>
        <p:spPr bwMode="auto">
          <a:xfrm>
            <a:off x="3512432" y="4808386"/>
            <a:ext cx="1014788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Tôi</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là</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học</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sinh</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lớp</a:t>
            </a:r>
            <a:r>
              <a:rPr lang="en-US" sz="3600" b="1" dirty="0">
                <a:solidFill>
                  <a:srgbClr val="7030A0"/>
                </a:solidFill>
                <a:cs typeface="Times New Roman" pitchFamily="18" charset="0"/>
              </a:rPr>
              <a:t> 2</a:t>
            </a:r>
          </a:p>
        </p:txBody>
      </p:sp>
    </p:spTree>
    <p:extLst>
      <p:ext uri="{BB962C8B-B14F-4D97-AF65-F5344CB8AC3E}">
        <p14:creationId xmlns:p14="http://schemas.microsoft.com/office/powerpoint/2010/main" val="2417677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nodePh="1">
                                  <p:stCondLst>
                                    <p:cond delay="0"/>
                                  </p:stCondLst>
                                  <p:endCondLst>
                                    <p:cond evt="begin" delay="0">
                                      <p:tn val="26"/>
                                    </p:cond>
                                  </p:endCondLst>
                                  <p:iterate type="lt">
                                    <p:tmPct val="10000"/>
                                  </p:iterate>
                                  <p:childTnLst>
                                    <p:animMotion origin="layout" path="M -2.70833E-6 -4.44444E-6 L -2.70833E-6 -0.07222 " pathEditMode="relative" rAng="0" ptsTypes="AA">
                                      <p:cBhvr>
                                        <p:cTn id="27"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Ngay</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cạnh</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rụt</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rè</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níu</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chặt</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giống</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ngoái</a:t>
            </a:r>
            <a:r>
              <a:rPr kumimoji="0" lang="en-US" sz="40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076947CD-250E-4498-BB6C-E1E1DFCB6698}"/>
              </a:ext>
            </a:extLst>
          </p:cNvPr>
          <p:cNvCxnSpPr/>
          <p:nvPr/>
        </p:nvCxnSpPr>
        <p:spPr>
          <a:xfrm flipH="1">
            <a:off x="5026761"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8168343"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10786727"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6406855"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3193445"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3261092"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2752804" y="2228671"/>
            <a:ext cx="5789389"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7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7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7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286002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83F9D-D58C-4F78-97F3-A98DBF3F9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C5F4E-B98F-489F-B82E-A90897668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70882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52438-D578-4E80-84CF-0E25BBF3B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23127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92D050">
                <a:tint val="66000"/>
                <a:satMod val="160000"/>
              </a:srgbClr>
            </a:gs>
            <a:gs pos="0">
              <a:srgbClr val="92D050"/>
            </a:gs>
          </a:gsLst>
          <a:lin ang="5400000" scaled="1"/>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263236" y="914399"/>
            <a:ext cx="1166552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Ngày khai trường đã đến.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Times New Roman" panose="02020603050405020304" pitchFamily="18" charset="0"/>
                <a:ea typeface="Arial-Rounded" panose="020B0500000000000000" pitchFamily="34" charset="0"/>
                <a:cs typeface="Times New Roman" panose="02020603050405020304" pitchFamily="18" charset="0"/>
              </a:rPr>
              <a:t>(Văn Giá)</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Times New Roman" panose="02020603050405020304" pitchFamily="18" charset="0"/>
                <a:ea typeface="Arial-Rounded" panose="020B0500000000000000" pitchFamily="34" charset="0"/>
                <a:cs typeface="Times New Roman" panose="02020603050405020304" pitchFamily="18" charset="0"/>
              </a:rPr>
              <a:t>Tôi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sinh</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2359742" y="6154988"/>
            <a:ext cx="5948516" cy="575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bài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8D990A5-4F27-4389-A29B-67E8CC392DDE}"/>
              </a:ext>
            </a:extLst>
          </p:cNvPr>
          <p:cNvSpPr txBox="1"/>
          <p:nvPr/>
        </p:nvSpPr>
        <p:spPr>
          <a:xfrm>
            <a:off x="295856" y="1219420"/>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9E412506-3BE6-4B37-89FF-74E10569BE42}"/>
              </a:ext>
            </a:extLst>
          </p:cNvPr>
          <p:cNvSpPr txBox="1"/>
          <p:nvPr/>
        </p:nvSpPr>
        <p:spPr>
          <a:xfrm>
            <a:off x="263236" y="2919635"/>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7A5317FD-42F5-4F3B-9849-5C0EA2EF15C2}"/>
              </a:ext>
            </a:extLst>
          </p:cNvPr>
          <p:cNvSpPr txBox="1"/>
          <p:nvPr/>
        </p:nvSpPr>
        <p:spPr>
          <a:xfrm>
            <a:off x="263236" y="4619851"/>
            <a:ext cx="364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9893485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35" y="890168"/>
            <a:ext cx="9040108" cy="4770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72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72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72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extBox 41"/>
          <p:cNvSpPr txBox="1"/>
          <p:nvPr/>
        </p:nvSpPr>
        <p:spPr>
          <a:xfrm>
            <a:off x="1755399" y="1994112"/>
            <a:ext cx="3557439" cy="646331"/>
          </a:xfrm>
          <a:prstGeom prst="rect">
            <a:avLst/>
          </a:prstGeom>
          <a:noFill/>
        </p:spPr>
        <p:txBody>
          <a:bodyPr wrap="square" rtlCol="0">
            <a:spAutoFit/>
          </a:bodyPr>
          <a:lstStyle/>
          <a:p>
            <a:pPr defTabSz="1219170"/>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dậy</a:t>
            </a:r>
            <a:endParaRPr lang="zh-CN"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1782820" y="3099035"/>
            <a:ext cx="6408680" cy="646331"/>
          </a:xfrm>
          <a:prstGeom prst="rect">
            <a:avLst/>
          </a:prstGeom>
          <a:noFill/>
        </p:spPr>
        <p:txBody>
          <a:bodyPr wrap="square" rtlCol="0">
            <a:spAutoFit/>
          </a:bodyPr>
          <a:lstStyle/>
          <a:p>
            <a:pPr defTabSz="1219170"/>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sớm</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lớp</a:t>
            </a:r>
            <a:endParaRPr lang="zh-CN"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43"/>
          <p:cNvSpPr txBox="1"/>
          <p:nvPr/>
        </p:nvSpPr>
        <p:spPr>
          <a:xfrm>
            <a:off x="1729421" y="4334847"/>
            <a:ext cx="5873033" cy="646331"/>
          </a:xfrm>
          <a:prstGeom prst="rect">
            <a:avLst/>
          </a:prstGeom>
          <a:noFill/>
        </p:spPr>
        <p:txBody>
          <a:bodyPr wrap="square" rtlCol="0">
            <a:spAutoFit/>
          </a:bodyPr>
          <a:lstStyle/>
          <a:p>
            <a:pPr defTabSz="1219170"/>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chuẩn</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nhanh</a:t>
            </a:r>
            <a:endParaRPr lang="zh-CN"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4BBCAA7-27CF-4636-A3ED-462FA555AC5D}"/>
              </a:ext>
            </a:extLst>
          </p:cNvPr>
          <p:cNvSpPr txBox="1"/>
          <p:nvPr/>
        </p:nvSpPr>
        <p:spPr>
          <a:xfrm>
            <a:off x="218209" y="592625"/>
            <a:ext cx="11265868" cy="1200329"/>
          </a:xfrm>
          <a:prstGeom prst="rect">
            <a:avLst/>
          </a:prstGeom>
          <a:noFill/>
        </p:spPr>
        <p:txBody>
          <a:bodyPr wrap="square" rtlCol="0">
            <a:spAutoFit/>
          </a:bodyPr>
          <a:lstStyle/>
          <a:p>
            <a:r>
              <a:rPr lang="en-US" sz="3600" b="1"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600" b="1"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Những chi tiết nào cho thấy bạn nhỏ rất háo hức đến trường vào ngày khai trường?</a:t>
            </a:r>
            <a:endParaRPr lang="en-US" sz="3600" b="1"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C5C02C4D-9F0C-46E9-9BAC-AD1E3B099F2B}"/>
              </a:ext>
            </a:extLst>
          </p:cNvPr>
          <p:cNvSpPr txBox="1"/>
          <p:nvPr/>
        </p:nvSpPr>
        <p:spPr>
          <a:xfrm>
            <a:off x="1668223" y="5526304"/>
            <a:ext cx="6523277" cy="646331"/>
          </a:xfrm>
          <a:prstGeom prst="rect">
            <a:avLst/>
          </a:prstGeom>
          <a:noFill/>
        </p:spPr>
        <p:txBody>
          <a:bodyPr wrap="square" rtlCol="0">
            <a:spAutoFit/>
          </a:bodyPr>
          <a:lstStyle/>
          <a:p>
            <a:pPr defTabSz="1219170"/>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bổng</a:t>
            </a:r>
            <a:r>
              <a:rPr lang="en-US" altLang="zh-C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lên</a:t>
            </a:r>
            <a:endParaRPr lang="zh-CN" alt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36737752-7FC1-4395-B47A-752AACFBE6EF}"/>
              </a:ext>
            </a:extLst>
          </p:cNvPr>
          <p:cNvSpPr/>
          <p:nvPr/>
        </p:nvSpPr>
        <p:spPr>
          <a:xfrm>
            <a:off x="1729421" y="2088573"/>
            <a:ext cx="504624" cy="55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023D18-A5DB-460E-8E69-32495D4CF818}"/>
              </a:ext>
            </a:extLst>
          </p:cNvPr>
          <p:cNvSpPr/>
          <p:nvPr/>
        </p:nvSpPr>
        <p:spPr>
          <a:xfrm>
            <a:off x="1750202" y="3183115"/>
            <a:ext cx="504624" cy="55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DBB9ABA-E25A-40F2-BE43-4B07B158A936}"/>
              </a:ext>
            </a:extLst>
          </p:cNvPr>
          <p:cNvSpPr/>
          <p:nvPr/>
        </p:nvSpPr>
        <p:spPr>
          <a:xfrm>
            <a:off x="1668223" y="4431762"/>
            <a:ext cx="504624" cy="551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25232-E821-4461-B366-9F4992CF0B22}"/>
              </a:ext>
            </a:extLst>
          </p:cNvPr>
          <p:cNvSpPr txBox="1"/>
          <p:nvPr/>
        </p:nvSpPr>
        <p:spPr>
          <a:xfrm>
            <a:off x="617360" y="809650"/>
            <a:ext cx="10957279" cy="1323439"/>
          </a:xfrm>
          <a:prstGeom prst="rect">
            <a:avLst/>
          </a:prstGeom>
          <a:noFill/>
        </p:spPr>
        <p:txBody>
          <a:bodyPr wrap="square" rtlCol="0">
            <a:spAutoFit/>
          </a:bodyPr>
          <a:lstStyle/>
          <a:p>
            <a:pPr lvl="0"/>
            <a:r>
              <a:rPr lang="en-US" sz="40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40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Bạn </a:t>
            </a:r>
            <a:r>
              <a:rPr lang="vi-VN"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ấy có thực hiện được mong muốn đến sớm nhất lớp không? Vì sao?</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8A8998B-A17E-4AA5-B320-EAF7BC84C5D5}"/>
              </a:ext>
            </a:extLst>
          </p:cNvPr>
          <p:cNvSpPr txBox="1"/>
          <p:nvPr/>
        </p:nvSpPr>
        <p:spPr>
          <a:xfrm>
            <a:off x="988404" y="2477645"/>
            <a:ext cx="10215190" cy="2554545"/>
          </a:xfrm>
          <a:prstGeom prst="rect">
            <a:avLst/>
          </a:prstGeom>
          <a:noFill/>
        </p:spPr>
        <p:txBody>
          <a:bodyPr wrap="square">
            <a:spAutoFit/>
          </a:bodyPr>
          <a:lstStyle/>
          <a:p>
            <a:pPr algn="just"/>
            <a:r>
              <a:rPr lang="vi-VN" sz="400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Bạn </a:t>
            </a:r>
            <a:r>
              <a:rPr lang="vi-VN" sz="4000"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ấy không thực hiện được mong muốn đến sớm nhất lớp vì khi tới cổng trường bạn ấy đã thấy mấy bạn cùng lớp đang ríu rít nói cười ở trong sân.</a:t>
            </a:r>
            <a:endParaRPr lang="en-US" sz="4000"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2824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ED08A-44A5-45D8-8191-B93B20B47301}"/>
              </a:ext>
            </a:extLst>
          </p:cNvPr>
          <p:cNvSpPr txBox="1"/>
          <p:nvPr/>
        </p:nvSpPr>
        <p:spPr>
          <a:xfrm>
            <a:off x="1284718" y="645818"/>
            <a:ext cx="9895041" cy="1323439"/>
          </a:xfrm>
          <a:prstGeom prst="rect">
            <a:avLst/>
          </a:prstGeom>
          <a:noFill/>
        </p:spPr>
        <p:txBody>
          <a:bodyPr wrap="square" rtlCol="0">
            <a:spAutoFit/>
          </a:bodyPr>
          <a:lstStyle/>
          <a:p>
            <a:pPr lvl="0" algn="ctr"/>
            <a:r>
              <a:rPr lang="en-US" sz="40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3.</a:t>
            </a:r>
            <a:r>
              <a:rPr lang="vi-VN" sz="4000" b="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Bạn </a:t>
            </a:r>
            <a:r>
              <a:rPr lang="vi-VN" sz="4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图片 5">
            <a:extLst>
              <a:ext uri="{FF2B5EF4-FFF2-40B4-BE49-F238E27FC236}">
                <a16:creationId xmlns:a16="http://schemas.microsoft.com/office/drawing/2014/main" id="{A4C99BD7-4F77-4755-BA4F-195415DC4C47}"/>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1012241" y="1896542"/>
            <a:ext cx="9568375" cy="3928531"/>
          </a:xfrm>
          <a:prstGeom prst="rect">
            <a:avLst/>
          </a:prstGeom>
          <a:effectLst>
            <a:outerShdw blurRad="50800" dist="63500" dir="5400000" sx="102000" sy="102000" algn="ctr" rotWithShape="0">
              <a:srgbClr val="000000">
                <a:alpha val="43137"/>
              </a:srgbClr>
            </a:outerShdw>
          </a:effectLst>
        </p:spPr>
      </p:pic>
      <p:sp>
        <p:nvSpPr>
          <p:cNvPr id="6" name="TextBox 5">
            <a:extLst>
              <a:ext uri="{FF2B5EF4-FFF2-40B4-BE49-F238E27FC236}">
                <a16:creationId xmlns:a16="http://schemas.microsoft.com/office/drawing/2014/main" id="{43C358A6-523D-42D1-A8F7-4F838569602B}"/>
              </a:ext>
            </a:extLst>
          </p:cNvPr>
          <p:cNvSpPr txBox="1"/>
          <p:nvPr/>
        </p:nvSpPr>
        <p:spPr>
          <a:xfrm>
            <a:off x="2183266" y="3365410"/>
            <a:ext cx="7210116" cy="1569660"/>
          </a:xfrm>
          <a:prstGeom prst="rect">
            <a:avLst/>
          </a:prstGeom>
          <a:noFill/>
        </p:spPr>
        <p:txBody>
          <a:bodyPr wrap="square">
            <a:spAutoFit/>
          </a:bodyPr>
          <a:lstStyle/>
          <a:p>
            <a:pPr lvl="0"/>
            <a:r>
              <a:rPr lang="vi-VN" sz="4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Khi lên lớp 2 bạn ấy nhận ra mình lớn bổng lên.</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335175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anim calcmode="lin" valueType="num">
                                      <p:cBhvr>
                                        <p:cTn id="24" dur="750" fill="hold"/>
                                        <p:tgtEl>
                                          <p:spTgt spid="5"/>
                                        </p:tgtEl>
                                        <p:attrNameLst>
                                          <p:attrName>ppt_x</p:attrName>
                                        </p:attrNameLst>
                                      </p:cBhvr>
                                      <p:tavLst>
                                        <p:tav tm="0">
                                          <p:val>
                                            <p:strVal val="#ppt_x"/>
                                          </p:val>
                                        </p:tav>
                                        <p:tav tm="100000">
                                          <p:val>
                                            <p:strVal val="#ppt_x"/>
                                          </p:val>
                                        </p:tav>
                                      </p:tavLst>
                                    </p:anim>
                                    <p:anim calcmode="lin" valueType="num">
                                      <p:cBhvr>
                                        <p:cTn id="25"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089429" y="1012055"/>
            <a:ext cx="6329209" cy="4013418"/>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36561" y="3129542"/>
              <a:ext cx="2670199" cy="77886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298408" y="958192"/>
            <a:ext cx="11685773"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298409" y="0"/>
            <a:ext cx="11685773" cy="8259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Tìm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tranh</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2014530"/>
            <a:ext cx="3075887" cy="3885278"/>
          </a:xfrm>
          <a:prstGeom prst="rect">
            <a:avLst/>
          </a:prstGeom>
        </p:spPr>
      </p:pic>
      <p:pic>
        <p:nvPicPr>
          <p:cNvPr id="8" name="Picture 7">
            <a:extLst>
              <a:ext uri="{FF2B5EF4-FFF2-40B4-BE49-F238E27FC236}">
                <a16:creationId xmlns:a16="http://schemas.microsoft.com/office/drawing/2014/main"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3" y="2014530"/>
            <a:ext cx="3194563" cy="3988978"/>
          </a:xfrm>
          <a:prstGeom prst="rect">
            <a:avLst/>
          </a:prstGeom>
        </p:spPr>
      </p:pic>
      <p:pic>
        <p:nvPicPr>
          <p:cNvPr id="10" name="Picture 9">
            <a:extLst>
              <a:ext uri="{FF2B5EF4-FFF2-40B4-BE49-F238E27FC236}">
                <a16:creationId xmlns:a16="http://schemas.microsoft.com/office/drawing/2014/main"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2039546"/>
            <a:ext cx="3168722" cy="4033094"/>
          </a:xfrm>
          <a:prstGeom prst="rect">
            <a:avLst/>
          </a:prstGeom>
        </p:spPr>
      </p:pic>
      <p:sp>
        <p:nvSpPr>
          <p:cNvPr id="11" name="Oval 10">
            <a:extLst>
              <a:ext uri="{FF2B5EF4-FFF2-40B4-BE49-F238E27FC236}">
                <a16:creationId xmlns:a16="http://schemas.microsoft.com/office/drawing/2014/main" id="{58121A0A-99C2-4508-AD67-AB42BAE30B53}"/>
              </a:ext>
            </a:extLst>
          </p:cNvPr>
          <p:cNvSpPr/>
          <p:nvPr/>
        </p:nvSpPr>
        <p:spPr>
          <a:xfrm>
            <a:off x="1949353" y="1299460"/>
            <a:ext cx="1600931"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1</a:t>
            </a:r>
          </a:p>
        </p:txBody>
      </p:sp>
      <p:sp>
        <p:nvSpPr>
          <p:cNvPr id="12" name="Oval 11">
            <a:extLst>
              <a:ext uri="{FF2B5EF4-FFF2-40B4-BE49-F238E27FC236}">
                <a16:creationId xmlns:a16="http://schemas.microsoft.com/office/drawing/2014/main" id="{F3387985-EB44-4468-857A-3AB192DEE4B2}"/>
              </a:ext>
            </a:extLst>
          </p:cNvPr>
          <p:cNvSpPr/>
          <p:nvPr/>
        </p:nvSpPr>
        <p:spPr>
          <a:xfrm>
            <a:off x="5201517" y="1269335"/>
            <a:ext cx="1733491"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13" name="Oval 12">
            <a:extLst>
              <a:ext uri="{FF2B5EF4-FFF2-40B4-BE49-F238E27FC236}">
                <a16:creationId xmlns:a16="http://schemas.microsoft.com/office/drawing/2014/main" id="{4388E7B7-1C30-4B7D-9AA6-BA76FC26DF0D}"/>
              </a:ext>
            </a:extLst>
          </p:cNvPr>
          <p:cNvSpPr/>
          <p:nvPr/>
        </p:nvSpPr>
        <p:spPr>
          <a:xfrm>
            <a:off x="8663309" y="1242042"/>
            <a:ext cx="1733491"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55443 -0.01065 " pathEditMode="relative" rAng="0" ptsTypes="AA">
                                      <p:cBhvr>
                                        <p:cTn id="6" dur="2000" fill="hold"/>
                                        <p:tgtEl>
                                          <p:spTgt spid="10"/>
                                        </p:tgtEl>
                                        <p:attrNameLst>
                                          <p:attrName>ppt_x</p:attrName>
                                          <p:attrName>ppt_y</p:attrName>
                                        </p:attrNameLst>
                                      </p:cBhvr>
                                      <p:rCtr x="-27721" y="-5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1.85185E-6 L 0.55768 0.01435 " pathEditMode="relative" rAng="0" ptsTypes="AA">
                                      <p:cBhvr>
                                        <p:cTn id="10" dur="2000" fill="hold"/>
                                        <p:tgtEl>
                                          <p:spTgt spid="6"/>
                                        </p:tgtEl>
                                        <p:attrNameLst>
                                          <p:attrName>ppt_x</p:attrName>
                                          <p:attrName>ppt_y</p:attrName>
                                        </p:attrNameLst>
                                      </p:cBhvr>
                                      <p:rCtr x="27878" y="718"/>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5A061-8AD6-4E89-8BF2-775B6A53ED24}"/>
              </a:ext>
            </a:extLst>
          </p:cNvPr>
          <p:cNvSpPr txBox="1"/>
          <p:nvPr/>
        </p:nvSpPr>
        <p:spPr>
          <a:xfrm>
            <a:off x="3931920" y="975360"/>
            <a:ext cx="3135795" cy="707886"/>
          </a:xfrm>
          <a:prstGeom prst="rect">
            <a:avLst/>
          </a:prstGeom>
          <a:noFill/>
        </p:spPr>
        <p:txBody>
          <a:bodyPr wrap="none" rtlCol="0">
            <a:spAutoFit/>
          </a:bodyPr>
          <a:lstStyle/>
          <a:p>
            <a:r>
              <a:rPr lang="en-US" sz="4000" b="1">
                <a:solidFill>
                  <a:srgbClr val="FF0000"/>
                </a:solidFill>
                <a:latin typeface="Times New Roman" panose="02020603050405020304" pitchFamily="18" charset="0"/>
                <a:cs typeface="Times New Roman" panose="02020603050405020304" pitchFamily="18" charset="0"/>
              </a:rPr>
              <a:t>Nội dung bài </a:t>
            </a:r>
          </a:p>
        </p:txBody>
      </p:sp>
      <p:sp>
        <p:nvSpPr>
          <p:cNvPr id="5" name="TextBox 4">
            <a:extLst>
              <a:ext uri="{FF2B5EF4-FFF2-40B4-BE49-F238E27FC236}">
                <a16:creationId xmlns:a16="http://schemas.microsoft.com/office/drawing/2014/main" id="{9F85537B-E990-444F-8E5D-47720759AB3C}"/>
              </a:ext>
            </a:extLst>
          </p:cNvPr>
          <p:cNvSpPr txBox="1"/>
          <p:nvPr/>
        </p:nvSpPr>
        <p:spPr>
          <a:xfrm>
            <a:off x="763105" y="1947825"/>
            <a:ext cx="10665790" cy="1481175"/>
          </a:xfrm>
          <a:prstGeom prst="rect">
            <a:avLst/>
          </a:prstGeom>
          <a:noFill/>
        </p:spPr>
        <p:txBody>
          <a:bodyPr wrap="square" rtlCol="0">
            <a:spAutoFit/>
          </a:bodyPr>
          <a:lstStyle/>
          <a:p>
            <a:pPr lvl="0" defTabSz="1219170">
              <a:lnSpc>
                <a:spcPct val="150000"/>
              </a:lnSpc>
            </a:pP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Cảm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háo</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hức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của bạn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sinh lớp 2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khai</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giảng.</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81329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4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5"/>
                                        </p:tgtEl>
                                        <p:attrNameLst>
                                          <p:attrName>fillcolor</p:attrName>
                                        </p:attrNameLst>
                                      </p:cBhvr>
                                      <p:tavLst>
                                        <p:tav tm="0">
                                          <p:val>
                                            <p:clrVal>
                                              <a:schemeClr val="accent2"/>
                                            </p:clrVal>
                                          </p:val>
                                        </p:tav>
                                        <p:tav tm="50000">
                                          <p:val>
                                            <p:clrVal>
                                              <a:schemeClr val="hlink"/>
                                            </p:clrVal>
                                          </p:val>
                                        </p:tav>
                                      </p:tavLst>
                                    </p:anim>
                                    <p:set>
                                      <p:cBhvr>
                                        <p:cTn id="9" dur="4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ABF18-4691-4D8A-9FB4-8D037F64C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53" y="454058"/>
            <a:ext cx="11478493" cy="5340928"/>
          </a:xfrm>
          <a:prstGeom prst="rect">
            <a:avLst/>
          </a:prstGeom>
        </p:spPr>
      </p:pic>
      <p:sp>
        <p:nvSpPr>
          <p:cNvPr id="2" name="TextBox 1">
            <a:extLst>
              <a:ext uri="{FF2B5EF4-FFF2-40B4-BE49-F238E27FC236}">
                <a16:creationId xmlns:a16="http://schemas.microsoft.com/office/drawing/2014/main" id="{46437100-CA1D-413A-B1B2-E22DC2619EF2}"/>
              </a:ext>
            </a:extLst>
          </p:cNvPr>
          <p:cNvSpPr txBox="1"/>
          <p:nvPr/>
        </p:nvSpPr>
        <p:spPr>
          <a:xfrm>
            <a:off x="2298203" y="3266620"/>
            <a:ext cx="897593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7200" b="1" i="0" u="none" strike="noStrike" kern="1200" cap="none" spc="0" normalizeH="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tập, thực hành</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形标注 1"/>
          <p:cNvSpPr/>
          <p:nvPr/>
        </p:nvSpPr>
        <p:spPr>
          <a:xfrm>
            <a:off x="4831889" y="3242142"/>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圆角矩形标注 3"/>
          <p:cNvSpPr/>
          <p:nvPr/>
        </p:nvSpPr>
        <p:spPr>
          <a:xfrm>
            <a:off x="391221" y="3240425"/>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矩形标注 9"/>
          <p:cNvSpPr/>
          <p:nvPr/>
        </p:nvSpPr>
        <p:spPr>
          <a:xfrm>
            <a:off x="8963106" y="337224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矩形 33"/>
          <p:cNvSpPr/>
          <p:nvPr/>
        </p:nvSpPr>
        <p:spPr>
          <a:xfrm>
            <a:off x="454809" y="3433611"/>
            <a:ext cx="3691597" cy="986360"/>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400" kern="0" noProof="0" dirty="0" err="1">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en-US" altLang="zh-CN" sz="4400" b="0" i="0" u="none" strike="noStrike" kern="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gạc</a:t>
            </a:r>
            <a:r>
              <a:rPr kumimoji="0" lang="en-US" altLang="zh-CN" sz="4400" b="0" i="0" u="none" strike="noStrike" kern="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400" b="0" i="0" u="none" strike="noStrike" kern="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a:t>
            </a:r>
            <a:endParaRPr kumimoji="0" lang="zh-CN" altLang="en-US" sz="4400" b="0"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矩形 34"/>
          <p:cNvSpPr/>
          <p:nvPr/>
        </p:nvSpPr>
        <p:spPr>
          <a:xfrm>
            <a:off x="5220086" y="3372249"/>
            <a:ext cx="2805424" cy="986360"/>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400" b="0" i="0" u="none" strike="noStrike" kern="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Háo</a:t>
            </a:r>
            <a:r>
              <a:rPr kumimoji="0" lang="en-US" altLang="zh-CN" sz="4400" b="0" i="0" u="none" strike="noStrike" kern="0" cap="none" spc="0" normalizeH="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400" b="0" i="0" u="none" strike="noStrike" kern="0" cap="none" spc="0" normalizeH="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hức</a:t>
            </a:r>
            <a:endParaRPr kumimoji="0" lang="zh-CN" altLang="en-US" sz="4400" b="0"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矩形 35"/>
          <p:cNvSpPr/>
          <p:nvPr/>
        </p:nvSpPr>
        <p:spPr>
          <a:xfrm>
            <a:off x="9351303" y="3374558"/>
            <a:ext cx="2805424" cy="986360"/>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400" kern="0"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R</a:t>
            </a:r>
            <a:r>
              <a:rPr kumimoji="0" lang="en-US" altLang="zh-CN" sz="4400" b="0" i="0" u="none" strike="noStrike" kern="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ụt</a:t>
            </a:r>
            <a:r>
              <a:rPr kumimoji="0" lang="en-US" altLang="zh-CN" sz="4400" b="0" i="0" u="none" strike="noStrike" kern="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400" b="0" i="0" u="none" strike="noStrike" kern="0" cap="none" spc="0" normalizeH="0" baseline="0" noProof="0" dirty="0" err="1">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rè</a:t>
            </a:r>
            <a:endParaRPr kumimoji="0" lang="zh-CN" altLang="en-US" sz="4400" b="0"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9388F83-2F86-415A-B996-49254E2DAF6D}"/>
              </a:ext>
            </a:extLst>
          </p:cNvPr>
          <p:cNvSpPr txBox="1"/>
          <p:nvPr/>
        </p:nvSpPr>
        <p:spPr>
          <a:xfrm>
            <a:off x="335962" y="1351270"/>
            <a:ext cx="12717077" cy="584775"/>
          </a:xfrm>
          <a:prstGeom prst="rect">
            <a:avLst/>
          </a:prstGeom>
          <a:noFill/>
        </p:spPr>
        <p:txBody>
          <a:bodyPr wrap="square" rtlCol="0">
            <a:spAutoFit/>
          </a:bodyPr>
          <a:lstStyle/>
          <a:p>
            <a:pPr lvl="0"/>
            <a:r>
              <a:rPr lang="en-US" sz="3200" b="1">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Từ </a:t>
            </a:r>
            <a:r>
              <a:rPr lang="vi-VN" sz="3200" b="1" dirty="0">
                <a:solidFill>
                  <a:srgbClr val="003300"/>
                </a:solidFill>
                <a:latin typeface="Times New Roman" panose="02020603050405020304" pitchFamily="18" charset="0"/>
                <a:ea typeface="Arial-Rounded" panose="020B0500000000000000" pitchFamily="34" charset="0"/>
                <a:cs typeface="Times New Roman" panose="02020603050405020304" pitchFamily="18" charset="0"/>
              </a:rPr>
              <a:t>nào dưới đây nói về các em lớp 1 trong ngày khai trường?</a:t>
            </a:r>
            <a:endParaRPr kumimoji="0" lang="en-US" sz="3200" b="1" i="0" u="none" strike="noStrike" kern="1200" cap="none" spc="0" normalizeH="0" baseline="0" noProof="0" dirty="0">
              <a:ln>
                <a:noFill/>
              </a:ln>
              <a:solidFill>
                <a:srgbClr val="0033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FF9A675-B58B-430D-A02C-0E5ACE3CCDC0}"/>
              </a:ext>
            </a:extLst>
          </p:cNvPr>
          <p:cNvSpPr txBox="1"/>
          <p:nvPr/>
        </p:nvSpPr>
        <p:spPr>
          <a:xfrm>
            <a:off x="11189364" y="3342847"/>
            <a:ext cx="785119" cy="1323439"/>
          </a:xfrm>
          <a:prstGeom prst="rect">
            <a:avLst/>
          </a:prstGeom>
          <a:noFill/>
        </p:spPr>
        <p:txBody>
          <a:bodyPr wrap="square" rtlCol="0">
            <a:spAutoFit/>
          </a:bodyPr>
          <a:lstStyle/>
          <a:p>
            <a:r>
              <a:rPr lang="en-US" sz="8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8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anim calcmode="lin" valueType="num">
                                      <p:cBhvr>
                                        <p:cTn id="14" dur="300" fill="hold"/>
                                        <p:tgtEl>
                                          <p:spTgt spid="4"/>
                                        </p:tgtEl>
                                        <p:attrNameLst>
                                          <p:attrName>ppt_x</p:attrName>
                                        </p:attrNameLst>
                                      </p:cBhvr>
                                      <p:tavLst>
                                        <p:tav tm="0">
                                          <p:val>
                                            <p:strVal val="#ppt_x"/>
                                          </p:val>
                                        </p:tav>
                                        <p:tav tm="100000">
                                          <p:val>
                                            <p:strVal val="#ppt_x"/>
                                          </p:val>
                                        </p:tav>
                                      </p:tavLst>
                                    </p:anim>
                                    <p:anim calcmode="lin" valueType="num">
                                      <p:cBhvr>
                                        <p:cTn id="15" dur="3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3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18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300"/>
                                        <p:tgtEl>
                                          <p:spTgt spid="2"/>
                                        </p:tgtEl>
                                      </p:cBhvr>
                                    </p:animEffect>
                                    <p:anim calcmode="lin" valueType="num">
                                      <p:cBhvr>
                                        <p:cTn id="24" dur="300" fill="hold"/>
                                        <p:tgtEl>
                                          <p:spTgt spid="2"/>
                                        </p:tgtEl>
                                        <p:attrNameLst>
                                          <p:attrName>ppt_x</p:attrName>
                                        </p:attrNameLst>
                                      </p:cBhvr>
                                      <p:tavLst>
                                        <p:tav tm="0">
                                          <p:val>
                                            <p:strVal val="#ppt_x"/>
                                          </p:val>
                                        </p:tav>
                                        <p:tav tm="100000">
                                          <p:val>
                                            <p:strVal val="#ppt_x"/>
                                          </p:val>
                                        </p:tav>
                                      </p:tavLst>
                                    </p:anim>
                                    <p:anim calcmode="lin" valueType="num">
                                      <p:cBhvr>
                                        <p:cTn id="25" dur="3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1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6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300"/>
                                        <p:tgtEl>
                                          <p:spTgt spid="10"/>
                                        </p:tgtEl>
                                      </p:cBhvr>
                                    </p:animEffect>
                                    <p:anim calcmode="lin" valueType="num">
                                      <p:cBhvr>
                                        <p:cTn id="34" dur="300" fill="hold"/>
                                        <p:tgtEl>
                                          <p:spTgt spid="10"/>
                                        </p:tgtEl>
                                        <p:attrNameLst>
                                          <p:attrName>ppt_x</p:attrName>
                                        </p:attrNameLst>
                                      </p:cBhvr>
                                      <p:tavLst>
                                        <p:tav tm="0">
                                          <p:val>
                                            <p:strVal val="#ppt_x"/>
                                          </p:val>
                                        </p:tav>
                                        <p:tav tm="100000">
                                          <p:val>
                                            <p:strVal val="#ppt_x"/>
                                          </p:val>
                                        </p:tav>
                                      </p:tavLst>
                                    </p:anim>
                                    <p:anim calcmode="lin" valueType="num">
                                      <p:cBhvr>
                                        <p:cTn id="35" dur="3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2900"/>
                            </p:stCondLst>
                            <p:childTnLst>
                              <p:par>
                                <p:cTn id="37" presetID="10" presetClass="entr" presetSubtype="0" fill="hold" grpId="0" nodeType="afterEffect">
                                  <p:stCondLst>
                                    <p:cond delay="0"/>
                                  </p:stCondLst>
                                  <p:iterate type="lt">
                                    <p:tmPct val="0"/>
                                  </p:iterate>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mph" presetSubtype="0" fill="hold" grpId="1" nodeType="clickEffect">
                                  <p:stCondLst>
                                    <p:cond delay="0"/>
                                  </p:stCondLst>
                                  <p:iterate type="lt">
                                    <p:tmPct val="4000"/>
                                  </p:iterate>
                                  <p:childTnLst>
                                    <p:set>
                                      <p:cBhvr override="childStyle">
                                        <p:cTn id="43" dur="500" fill="hold"/>
                                        <p:tgtEl>
                                          <p:spTgt spid="36"/>
                                        </p:tgtEl>
                                        <p:attrNameLst>
                                          <p:attrName>style.textDecorationUnderline</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21077" y="-2298988"/>
            <a:ext cx="6349846" cy="11655706"/>
          </a:xfrm>
          <a:prstGeom prst="rect">
            <a:avLst/>
          </a:prstGeom>
        </p:spPr>
      </p:pic>
      <p:sp>
        <p:nvSpPr>
          <p:cNvPr id="4" name="TextBox 3">
            <a:extLst>
              <a:ext uri="{FF2B5EF4-FFF2-40B4-BE49-F238E27FC236}">
                <a16:creationId xmlns:a16="http://schemas.microsoft.com/office/drawing/2014/main" id="{88952FA3-C211-425D-ACC2-45A72F116B1F}"/>
              </a:ext>
            </a:extLst>
          </p:cNvPr>
          <p:cNvSpPr txBox="1"/>
          <p:nvPr/>
        </p:nvSpPr>
        <p:spPr>
          <a:xfrm>
            <a:off x="3035230" y="1374895"/>
            <a:ext cx="7486682" cy="707886"/>
          </a:xfrm>
          <a:prstGeom prst="rect">
            <a:avLst/>
          </a:prstGeom>
          <a:noFill/>
        </p:spPr>
        <p:txBody>
          <a:bodyPr wrap="square" rtlCol="0">
            <a:spAutoFit/>
          </a:bodyPr>
          <a:lstStyle/>
          <a:p>
            <a:r>
              <a:rPr lang="en-US" sz="40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2. Thực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914921" y="2205163"/>
            <a:ext cx="11117136"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a. Nói lời chào tạm biệt mẹ trước khi đến trường.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914921" y="3174922"/>
            <a:ext cx="10362158"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b. Nói lời chào thầy, chào cô giáo khi đến lớp.</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9EFAB-178D-4A22-BA8B-3C603C4D205F}"/>
              </a:ext>
            </a:extLst>
          </p:cNvPr>
          <p:cNvSpPr txBox="1"/>
          <p:nvPr/>
        </p:nvSpPr>
        <p:spPr>
          <a:xfrm>
            <a:off x="914921" y="4144681"/>
            <a:ext cx="10362158" cy="1323439"/>
          </a:xfrm>
          <a:prstGeom prst="rect">
            <a:avLst/>
          </a:prstGeom>
          <a:noFill/>
        </p:spPr>
        <p:txBody>
          <a:bodyPr wrap="square" rtlCol="0">
            <a:spAutoFit/>
          </a:bodyPr>
          <a:lstStyle/>
          <a:p>
            <a:r>
              <a:rPr lang="en-US" sz="4000" b="1">
                <a:latin typeface="Times New Roman" panose="02020603050405020304" pitchFamily="18" charset="0"/>
                <a:ea typeface="Arial-Rounded" panose="020B0500000000000000" pitchFamily="34" charset="0"/>
                <a:cs typeface="Times New Roman" panose="02020603050405020304" pitchFamily="18" charset="0"/>
              </a:rPr>
              <a:t>c</a:t>
            </a:r>
            <a:r>
              <a:rPr lang="vi-VN" sz="4000" b="1">
                <a:latin typeface="Times New Roman" panose="02020603050405020304" pitchFamily="18" charset="0"/>
                <a:ea typeface="Arial-Rounded" panose="020B0500000000000000" pitchFamily="34" charset="0"/>
                <a:cs typeface="Times New Roman" panose="02020603050405020304" pitchFamily="18" charset="0"/>
              </a:rPr>
              <a:t>. </a:t>
            </a:r>
            <a:r>
              <a:rPr lang="en-US" sz="4000" b="1">
                <a:latin typeface="Times New Roman" panose="02020603050405020304" pitchFamily="18" charset="0"/>
                <a:ea typeface="Arial-Rounded" panose="020B0500000000000000" pitchFamily="34" charset="0"/>
                <a:cs typeface="Times New Roman" panose="02020603050405020304" pitchFamily="18" charset="0"/>
              </a:rPr>
              <a:t>Cùng bạn nói và đáp lời chào khi gặp nhau ở trường</a:t>
            </a:r>
            <a:r>
              <a:rPr lang="vi-VN" sz="4000" b="1">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95932747"/>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B746F-5A85-4AC8-855E-79F59BDA68EF}"/>
              </a:ext>
            </a:extLst>
          </p:cNvPr>
          <p:cNvSpPr txBox="1"/>
          <p:nvPr/>
        </p:nvSpPr>
        <p:spPr>
          <a:xfrm>
            <a:off x="290081" y="726883"/>
            <a:ext cx="11117136"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a. Nói lời chào tạm biệt mẹ trước khi đến trường.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632D4B-F1E6-48DB-BD1D-D604947F2E7E}"/>
              </a:ext>
            </a:extLst>
          </p:cNvPr>
          <p:cNvSpPr txBox="1"/>
          <p:nvPr/>
        </p:nvSpPr>
        <p:spPr>
          <a:xfrm>
            <a:off x="1074864" y="1717483"/>
            <a:ext cx="11117136"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Con chào mẹ, con đi học ạ!</a:t>
            </a:r>
          </a:p>
        </p:txBody>
      </p:sp>
    </p:spTree>
    <p:extLst>
      <p:ext uri="{BB962C8B-B14F-4D97-AF65-F5344CB8AC3E}">
        <p14:creationId xmlns:p14="http://schemas.microsoft.com/office/powerpoint/2010/main" val="37001141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1E9476-082E-46C6-B536-1F0281D7FA71}"/>
              </a:ext>
            </a:extLst>
          </p:cNvPr>
          <p:cNvSpPr txBox="1"/>
          <p:nvPr/>
        </p:nvSpPr>
        <p:spPr>
          <a:xfrm>
            <a:off x="686321" y="1452802"/>
            <a:ext cx="10362158"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b. Nói lời chào thầy, chào cô giáo khi đến lớp.</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7F448C1-A7F8-4776-9710-863923E5171A}"/>
              </a:ext>
            </a:extLst>
          </p:cNvPr>
          <p:cNvSpPr txBox="1"/>
          <p:nvPr/>
        </p:nvSpPr>
        <p:spPr>
          <a:xfrm>
            <a:off x="876744" y="2418523"/>
            <a:ext cx="11117136"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Con chào thầy ạ!</a:t>
            </a:r>
          </a:p>
        </p:txBody>
      </p:sp>
      <p:sp>
        <p:nvSpPr>
          <p:cNvPr id="6" name="TextBox 5">
            <a:extLst>
              <a:ext uri="{FF2B5EF4-FFF2-40B4-BE49-F238E27FC236}">
                <a16:creationId xmlns:a16="http://schemas.microsoft.com/office/drawing/2014/main" id="{AC306DED-9F34-4CA1-B256-8D51DD859F33}"/>
              </a:ext>
            </a:extLst>
          </p:cNvPr>
          <p:cNvSpPr txBox="1"/>
          <p:nvPr/>
        </p:nvSpPr>
        <p:spPr>
          <a:xfrm>
            <a:off x="876744" y="3429000"/>
            <a:ext cx="11117136"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Con chào cô ạ!</a:t>
            </a:r>
          </a:p>
        </p:txBody>
      </p:sp>
    </p:spTree>
    <p:extLst>
      <p:ext uri="{BB962C8B-B14F-4D97-AF65-F5344CB8AC3E}">
        <p14:creationId xmlns:p14="http://schemas.microsoft.com/office/powerpoint/2010/main" val="25628331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F857EB-5665-4E5C-A40A-74AEC63D067A}"/>
              </a:ext>
            </a:extLst>
          </p:cNvPr>
          <p:cNvSpPr txBox="1"/>
          <p:nvPr/>
        </p:nvSpPr>
        <p:spPr>
          <a:xfrm>
            <a:off x="671081" y="913801"/>
            <a:ext cx="10362158" cy="1323439"/>
          </a:xfrm>
          <a:prstGeom prst="rect">
            <a:avLst/>
          </a:prstGeom>
          <a:noFill/>
        </p:spPr>
        <p:txBody>
          <a:bodyPr wrap="square" rtlCol="0">
            <a:spAutoFit/>
          </a:bodyPr>
          <a:lstStyle/>
          <a:p>
            <a:r>
              <a:rPr lang="en-US" sz="4000" b="1">
                <a:latin typeface="Times New Roman" panose="02020603050405020304" pitchFamily="18" charset="0"/>
                <a:ea typeface="Arial-Rounded" panose="020B0500000000000000" pitchFamily="34" charset="0"/>
                <a:cs typeface="Times New Roman" panose="02020603050405020304" pitchFamily="18" charset="0"/>
              </a:rPr>
              <a:t>c</a:t>
            </a:r>
            <a:r>
              <a:rPr lang="vi-VN" sz="4000" b="1">
                <a:latin typeface="Times New Roman" panose="02020603050405020304" pitchFamily="18" charset="0"/>
                <a:ea typeface="Arial-Rounded" panose="020B0500000000000000" pitchFamily="34" charset="0"/>
                <a:cs typeface="Times New Roman" panose="02020603050405020304" pitchFamily="18" charset="0"/>
              </a:rPr>
              <a:t>. </a:t>
            </a:r>
            <a:r>
              <a:rPr lang="en-US" sz="4000" b="1">
                <a:latin typeface="Times New Roman" panose="02020603050405020304" pitchFamily="18" charset="0"/>
                <a:ea typeface="Arial-Rounded" panose="020B0500000000000000" pitchFamily="34" charset="0"/>
                <a:cs typeface="Times New Roman" panose="02020603050405020304" pitchFamily="18" charset="0"/>
              </a:rPr>
              <a:t>Cùng bạn nói và đáp lời chào khi gặp nhau ở trường</a:t>
            </a:r>
            <a:r>
              <a:rPr lang="vi-VN" sz="4000" b="1">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5EB9D56-E31E-4125-B757-96E7FF78CB8C}"/>
              </a:ext>
            </a:extLst>
          </p:cNvPr>
          <p:cNvSpPr txBox="1"/>
          <p:nvPr/>
        </p:nvSpPr>
        <p:spPr>
          <a:xfrm>
            <a:off x="273799" y="2346960"/>
            <a:ext cx="10759440" cy="2557623"/>
          </a:xfrm>
          <a:prstGeom prst="rect">
            <a:avLst/>
          </a:prstGeom>
          <a:noFill/>
        </p:spPr>
        <p:txBody>
          <a:bodyPr wrap="square">
            <a:spAutoFit/>
          </a:bodyPr>
          <a:lstStyle/>
          <a:p>
            <a:pPr marL="514350" indent="-514350" algn="just">
              <a:lnSpc>
                <a:spcPct val="115000"/>
              </a:lnSpc>
              <a:buAutoNum type="arabicPeriod"/>
            </a:pPr>
            <a:r>
              <a:rPr lang="en-US" sz="3600" b="1">
                <a:solidFill>
                  <a:srgbClr val="FF0000"/>
                </a:solidFill>
                <a:latin typeface="Times New Roman" panose="02020603050405020304" pitchFamily="18" charset="0"/>
                <a:ea typeface="Times New Roman" panose="02020603050405020304" pitchFamily="18" charset="0"/>
              </a:rPr>
              <a:t>C</a:t>
            </a:r>
            <a:r>
              <a:rPr lang="vi-VN" sz="3600" b="1">
                <a:solidFill>
                  <a:srgbClr val="FF0000"/>
                </a:solidFill>
                <a:effectLst/>
                <a:latin typeface="Times New Roman" panose="02020603050405020304" pitchFamily="18" charset="0"/>
                <a:ea typeface="Times New Roman" panose="02020603050405020304" pitchFamily="18" charset="0"/>
              </a:rPr>
              <a:t>hào trực tiếp: </a:t>
            </a:r>
            <a:r>
              <a:rPr lang="vi-VN" sz="3600" b="1" i="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Chào cậu!; Chào</a:t>
            </a:r>
            <a:r>
              <a:rPr lang="vi-VN" sz="3600" b="1">
                <a:solidFill>
                  <a:srgbClr val="FF0000"/>
                </a:solidFill>
                <a:effectLst/>
                <a:latin typeface="Times New Roman" panose="02020603050405020304" pitchFamily="18" charset="0"/>
                <a:ea typeface="Times New Roman" panose="02020603050405020304" pitchFamily="18" charset="0"/>
              </a:rPr>
              <a:t> + </a:t>
            </a:r>
            <a:r>
              <a:rPr lang="vi-VN" sz="3600" b="1" i="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của bạn;</a:t>
            </a:r>
            <a:r>
              <a:rPr lang="vi-VN" sz="3600" b="1">
                <a:solidFill>
                  <a:srgbClr val="FF0000"/>
                </a:solidFill>
                <a:effectLst/>
                <a:latin typeface="Times New Roman" panose="02020603050405020304" pitchFamily="18" charset="0"/>
                <a:ea typeface="Times New Roman" panose="02020603050405020304" pitchFamily="18" charset="0"/>
              </a:rPr>
              <a:t> </a:t>
            </a:r>
            <a:endParaRPr lang="en-US" sz="3600" b="1">
              <a:solidFill>
                <a:srgbClr val="FF0000"/>
              </a:solidFill>
              <a:effectLst/>
              <a:latin typeface="Times New Roman" panose="02020603050405020304" pitchFamily="18" charset="0"/>
              <a:ea typeface="Times New Roman" panose="02020603050405020304" pitchFamily="18" charset="0"/>
            </a:endParaRPr>
          </a:p>
          <a:p>
            <a:pPr algn="just">
              <a:lnSpc>
                <a:spcPct val="115000"/>
              </a:lnSpc>
            </a:pPr>
            <a:r>
              <a:rPr lang="vi-VN" sz="3600" b="1">
                <a:solidFill>
                  <a:srgbClr val="FF0000"/>
                </a:solidFill>
                <a:effectLst/>
                <a:latin typeface="Times New Roman" panose="02020603050405020304" pitchFamily="18" charset="0"/>
                <a:ea typeface="Times New Roman" panose="02020603050405020304" pitchFamily="18" charset="0"/>
              </a:rPr>
              <a:t>2. Chào gián tiếp: </a:t>
            </a:r>
            <a:r>
              <a:rPr lang="vi-VN" sz="3600" b="1" i="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b="1" i="1" u="none" strike="noStrike" spc="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ậu</a:t>
            </a:r>
            <a:r>
              <a:rPr lang="vi-VN" sz="3600" b="1" i="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đã ăn sáng chưa?; Cậu đến trường sớm thế?,...</a:t>
            </a:r>
            <a:endParaRPr lang="en-US" sz="3200" b="1">
              <a:solidFill>
                <a:srgbClr val="FF0000"/>
              </a:solidFill>
              <a:effectLst/>
              <a:latin typeface="Times New Roman" panose="02020603050405020304" pitchFamily="18" charset="0"/>
              <a:ea typeface="Times New Roman" panose="02020603050405020304" pitchFamily="18" charset="0"/>
            </a:endParaRPr>
          </a:p>
          <a:p>
            <a:r>
              <a:rPr lang="en-US" sz="3600" b="1">
                <a:solidFill>
                  <a:srgbClr val="FF0000"/>
                </a:solidFill>
                <a:effectLst/>
                <a:latin typeface="Times New Roman" panose="02020603050405020304" pitchFamily="18" charset="0"/>
                <a:ea typeface="Calibri" panose="020F0502020204030204" pitchFamily="34" charset="0"/>
              </a:rPr>
              <a:t>3. Chào bằng các ngôn ngữ khác</a:t>
            </a:r>
            <a:endParaRPr lang="en-US" sz="3600" b="1">
              <a:solidFill>
                <a:srgbClr val="FF0000"/>
              </a:solidFill>
            </a:endParaRPr>
          </a:p>
        </p:txBody>
      </p:sp>
    </p:spTree>
    <p:extLst>
      <p:ext uri="{BB962C8B-B14F-4D97-AF65-F5344CB8AC3E}">
        <p14:creationId xmlns:p14="http://schemas.microsoft.com/office/powerpoint/2010/main" val="25924611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189224" y="-2652930"/>
            <a:ext cx="6349846" cy="11655706"/>
          </a:xfrm>
          <a:prstGeom prst="rect">
            <a:avLst/>
          </a:prstGeom>
        </p:spPr>
      </p:pic>
      <p:sp>
        <p:nvSpPr>
          <p:cNvPr id="4" name="TextBox 3">
            <a:extLst>
              <a:ext uri="{FF2B5EF4-FFF2-40B4-BE49-F238E27FC236}">
                <a16:creationId xmlns:a16="http://schemas.microsoft.com/office/drawing/2014/main" id="{88952FA3-C211-425D-ACC2-45A72F116B1F}"/>
              </a:ext>
            </a:extLst>
          </p:cNvPr>
          <p:cNvSpPr txBox="1"/>
          <p:nvPr/>
        </p:nvSpPr>
        <p:spPr>
          <a:xfrm>
            <a:off x="3035230" y="1374895"/>
            <a:ext cx="7486682" cy="707886"/>
          </a:xfrm>
          <a:prstGeom prst="rect">
            <a:avLst/>
          </a:prstGeom>
          <a:noFill/>
        </p:spPr>
        <p:txBody>
          <a:bodyPr wrap="square" rtlCol="0">
            <a:spAutoFit/>
          </a:bodyPr>
          <a:lstStyle/>
          <a:p>
            <a:r>
              <a:rPr lang="en-US" sz="40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2. Thực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914921" y="2205163"/>
            <a:ext cx="11117136"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a. Nói lời chào tạm biệt mẹ trước khi đến trường.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914921" y="3174922"/>
            <a:ext cx="10362158" cy="707886"/>
          </a:xfrm>
          <a:prstGeom prst="rect">
            <a:avLst/>
          </a:prstGeom>
          <a:noFill/>
        </p:spPr>
        <p:txBody>
          <a:bodyPr wrap="square" rtlCol="0">
            <a:spAutoFit/>
          </a:bodyPr>
          <a:lstStyle/>
          <a:p>
            <a:r>
              <a:rPr lang="vi-VN" sz="4000" b="1" dirty="0">
                <a:latin typeface="Times New Roman" panose="02020603050405020304" pitchFamily="18" charset="0"/>
                <a:ea typeface="Arial-Rounded" panose="020B0500000000000000" pitchFamily="34" charset="0"/>
                <a:cs typeface="Times New Roman" panose="02020603050405020304" pitchFamily="18" charset="0"/>
              </a:rPr>
              <a:t>b. Nói lời chào thầy, chào cô giáo khi đến lớp.</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9EFAB-178D-4A22-BA8B-3C603C4D205F}"/>
              </a:ext>
            </a:extLst>
          </p:cNvPr>
          <p:cNvSpPr txBox="1"/>
          <p:nvPr/>
        </p:nvSpPr>
        <p:spPr>
          <a:xfrm>
            <a:off x="914921" y="4144681"/>
            <a:ext cx="10362158" cy="1323439"/>
          </a:xfrm>
          <a:prstGeom prst="rect">
            <a:avLst/>
          </a:prstGeom>
          <a:noFill/>
        </p:spPr>
        <p:txBody>
          <a:bodyPr wrap="square" rtlCol="0">
            <a:spAutoFit/>
          </a:bodyPr>
          <a:lstStyle/>
          <a:p>
            <a:r>
              <a:rPr lang="en-US" sz="4000" b="1">
                <a:latin typeface="Times New Roman" panose="02020603050405020304" pitchFamily="18" charset="0"/>
                <a:ea typeface="Arial-Rounded" panose="020B0500000000000000" pitchFamily="34" charset="0"/>
                <a:cs typeface="Times New Roman" panose="02020603050405020304" pitchFamily="18" charset="0"/>
              </a:rPr>
              <a:t>c</a:t>
            </a:r>
            <a:r>
              <a:rPr lang="vi-VN" sz="4000" b="1">
                <a:latin typeface="Times New Roman" panose="02020603050405020304" pitchFamily="18" charset="0"/>
                <a:ea typeface="Arial-Rounded" panose="020B0500000000000000" pitchFamily="34" charset="0"/>
                <a:cs typeface="Times New Roman" panose="02020603050405020304" pitchFamily="18" charset="0"/>
              </a:rPr>
              <a:t>. </a:t>
            </a:r>
            <a:r>
              <a:rPr lang="en-US" sz="4000" b="1">
                <a:latin typeface="Times New Roman" panose="02020603050405020304" pitchFamily="18" charset="0"/>
                <a:ea typeface="Arial-Rounded" panose="020B0500000000000000" pitchFamily="34" charset="0"/>
                <a:cs typeface="Times New Roman" panose="02020603050405020304" pitchFamily="18" charset="0"/>
              </a:rPr>
              <a:t>Cùng bạn nói và đáp lời chào khi gặp nhau ở trường</a:t>
            </a:r>
            <a:r>
              <a:rPr lang="vi-VN" sz="4000" b="1">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97137446"/>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6283167" y="3301304"/>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r>
              <a:rPr lang="en-US" sz="8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Củng</a:t>
            </a:r>
            <a:r>
              <a:rPr lang="en-US" sz="8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cố</a:t>
            </a:r>
            <a:r>
              <a:rPr lang="en-US" sz="8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dặn</a:t>
            </a:r>
            <a:r>
              <a:rPr lang="en-US" sz="8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8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dò</a:t>
            </a:r>
            <a:endParaRPr lang="en-US" sz="8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596872" y="-274266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81" y="2234146"/>
            <a:ext cx="4318985" cy="4623854"/>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9" name="图片 28">
            <a:extLst>
              <a:ext uri="{FF2B5EF4-FFF2-40B4-BE49-F238E27FC236}">
                <a16:creationId xmlns:a16="http://schemas.microsoft.com/office/drawing/2014/main" id="{1A62BFEB-70F2-482D-9420-91C44AFA7E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悠扬婉转充满希望的钢琴节奏背景乐_1分38秒">
            <a:hlinkClick r:id="" action="ppaction://media"/>
            <a:extLst>
              <a:ext uri="{FF2B5EF4-FFF2-40B4-BE49-F238E27FC236}">
                <a16:creationId xmlns:a16="http://schemas.microsoft.com/office/drawing/2014/main"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88025" y="336402"/>
            <a:ext cx="487363" cy="487363"/>
          </a:xfrm>
          <a:prstGeom prst="rect">
            <a:avLst/>
          </a:prstGeom>
        </p:spPr>
      </p:pic>
      <p:sp>
        <p:nvSpPr>
          <p:cNvPr id="3" name="TextBox 2"/>
          <p:cNvSpPr txBox="1"/>
          <p:nvPr/>
        </p:nvSpPr>
        <p:spPr>
          <a:xfrm>
            <a:off x="920687" y="2234146"/>
            <a:ext cx="6470072" cy="1938992"/>
          </a:xfrm>
          <a:prstGeom prst="rect">
            <a:avLst/>
          </a:prstGeom>
          <a:noFill/>
        </p:spPr>
        <p:txBody>
          <a:bodyPr wrap="square" rtlCol="0">
            <a:spAutoFit/>
          </a:bodyPr>
          <a:lstStyle/>
          <a:p>
            <a:pPr lvl="0" algn="ctr"/>
            <a:r>
              <a:rPr lang="en-US" sz="60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60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1: TÔI LÀ HỌC SINH LỚP 2</a:t>
            </a:r>
          </a:p>
        </p:txBody>
      </p:sp>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327034" y="820881"/>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 Giá)</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785419" y="41563"/>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5358580" y="6154988"/>
            <a:ext cx="334296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noProof="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noProof="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mẫu</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237553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92D050">
                <a:tint val="66000"/>
                <a:satMod val="160000"/>
              </a:srgbClr>
            </a:gs>
            <a:gs pos="0">
              <a:srgbClr val="92D050"/>
            </a:gs>
          </a:gsLst>
          <a:lin ang="5400000" scaled="1"/>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263236" y="914399"/>
            <a:ext cx="1166552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Ngày khai trường đã đến.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Times New Roman" panose="02020603050405020304" pitchFamily="18" charset="0"/>
                <a:ea typeface="Arial-Rounded" panose="020B0500000000000000" pitchFamily="34" charset="0"/>
                <a:cs typeface="Times New Roman" panose="02020603050405020304" pitchFamily="18" charset="0"/>
              </a:rPr>
              <a:t>(Văn Giá)</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Times New Roman" panose="02020603050405020304" pitchFamily="18" charset="0"/>
                <a:ea typeface="Arial-Rounded" panose="020B0500000000000000" pitchFamily="34" charset="0"/>
                <a:cs typeface="Times New Roman" panose="02020603050405020304" pitchFamily="18" charset="0"/>
              </a:rPr>
              <a:t>Tôi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sinh</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2359742" y="6154988"/>
            <a:ext cx="5948516" cy="575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nhóm</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8D990A5-4F27-4389-A29B-67E8CC392DDE}"/>
              </a:ext>
            </a:extLst>
          </p:cNvPr>
          <p:cNvSpPr txBox="1"/>
          <p:nvPr/>
        </p:nvSpPr>
        <p:spPr>
          <a:xfrm>
            <a:off x="295856" y="1219420"/>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9E412506-3BE6-4B37-89FF-74E10569BE42}"/>
              </a:ext>
            </a:extLst>
          </p:cNvPr>
          <p:cNvSpPr txBox="1"/>
          <p:nvPr/>
        </p:nvSpPr>
        <p:spPr>
          <a:xfrm>
            <a:off x="263236" y="2919635"/>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7A5317FD-42F5-4F3B-9849-5C0EA2EF15C2}"/>
              </a:ext>
            </a:extLst>
          </p:cNvPr>
          <p:cNvSpPr txBox="1"/>
          <p:nvPr/>
        </p:nvSpPr>
        <p:spPr>
          <a:xfrm>
            <a:off x="263236" y="4619851"/>
            <a:ext cx="364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815890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3972233" y="5943601"/>
            <a:ext cx="470965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5100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7">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Sắm</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lớp</a:t>
            </a:r>
            <a:endPar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9" name="组合 2">
            <a:extLst>
              <a:ext uri="{FF2B5EF4-FFF2-40B4-BE49-F238E27FC236}">
                <a16:creationId xmlns:a16="http://schemas.microsoft.com/office/drawing/2014/main" id="{FA27D779-9ACB-433E-9E20-207B7FF8DEC0}"/>
              </a:ext>
            </a:extLst>
          </p:cNvPr>
          <p:cNvGrpSpPr/>
          <p:nvPr/>
        </p:nvGrpSpPr>
        <p:grpSpPr>
          <a:xfrm>
            <a:off x="1426064" y="2593210"/>
            <a:ext cx="3109972" cy="3691772"/>
            <a:chOff x="3963397" y="1589167"/>
            <a:chExt cx="3565106" cy="3816760"/>
          </a:xfrm>
        </p:grpSpPr>
        <p:sp>
          <p:nvSpPr>
            <p:cNvPr id="22" name="矩形 1">
              <a:extLst>
                <a:ext uri="{FF2B5EF4-FFF2-40B4-BE49-F238E27FC236}">
                  <a16:creationId xmlns:a16="http://schemas.microsoft.com/office/drawing/2014/main" id="{8A0794A9-855D-41FB-B3F6-5A6E3D830205}"/>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3" name="图片 12">
              <a:extLst>
                <a:ext uri="{FF2B5EF4-FFF2-40B4-BE49-F238E27FC236}">
                  <a16:creationId xmlns:a16="http://schemas.microsoft.com/office/drawing/2014/main" id="{01CA1098-BE2E-45E0-983C-7C2687281F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Chào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V</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ui quá, sau hai tháng nghỉ hè hôm nay lại được gặp các bạn.</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Chào Nam, sau hai tháng nghỉ hè không gặp mà cậu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lớn</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 hẳn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ra</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 nha.</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extBox 41"/>
          <p:cNvSpPr txBox="1"/>
          <p:nvPr/>
        </p:nvSpPr>
        <p:spPr>
          <a:xfrm>
            <a:off x="587568" y="1773056"/>
            <a:ext cx="11109011" cy="584775"/>
          </a:xfrm>
          <a:prstGeom prst="rect">
            <a:avLst/>
          </a:prstGeom>
          <a:noFill/>
        </p:spPr>
        <p:txBody>
          <a:bodyPr wrap="square" rtlCol="0">
            <a:spAutoFit/>
          </a:bodyPr>
          <a:lstStyle/>
          <a:p>
            <a:pPr lvl="0" defTabSz="1219170"/>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Ngắt nghỉ hơi đúng dấu câu.</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495420" y="2831296"/>
            <a:ext cx="11696580" cy="1077218"/>
          </a:xfrm>
          <a:prstGeom prst="rect">
            <a:avLst/>
          </a:prstGeom>
          <a:noFill/>
        </p:spPr>
        <p:txBody>
          <a:bodyPr wrap="square" rtlCol="0">
            <a:spAutoFit/>
          </a:bodyPr>
          <a:lstStyle/>
          <a:p>
            <a:pPr lvl="0" defTabSz="1219170"/>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vật ( thể hiện sự phấn khích, vui vẻ).</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43"/>
          <p:cNvSpPr txBox="1"/>
          <p:nvPr/>
        </p:nvSpPr>
        <p:spPr>
          <a:xfrm>
            <a:off x="587568" y="4188799"/>
            <a:ext cx="10665790" cy="1481175"/>
          </a:xfrm>
          <a:prstGeom prst="rect">
            <a:avLst/>
          </a:prstGeom>
          <a:noFill/>
        </p:spPr>
        <p:txBody>
          <a:bodyPr wrap="square" rtlCol="0">
            <a:spAutoFit/>
          </a:bodyPr>
          <a:lstStyle/>
          <a:p>
            <a:pPr lvl="0" defTabSz="1219170">
              <a:lnSpc>
                <a:spcPct val="150000"/>
              </a:lnSpc>
            </a:pP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háo</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hức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của bạn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sinh lớp 2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khai</a:t>
            </a:r>
            <a:r>
              <a:rPr lang="en-US" altLang="zh-CN"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giảng.</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4BBCAA7-27CF-4636-A3ED-462FA555AC5D}"/>
              </a:ext>
            </a:extLst>
          </p:cNvPr>
          <p:cNvSpPr txBox="1"/>
          <p:nvPr/>
        </p:nvSpPr>
        <p:spPr>
          <a:xfrm>
            <a:off x="1446702" y="544097"/>
            <a:ext cx="9520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Mục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2"/>
                                        </p:tgtEl>
                                        <p:attrNameLst>
                                          <p:attrName>style.visibility</p:attrName>
                                        </p:attrNameLst>
                                      </p:cBhvr>
                                      <p:to>
                                        <p:strVal val="visible"/>
                                      </p:to>
                                    </p:set>
                                    <p:anim calcmode="discrete" valueType="clr">
                                      <p:cBhvr override="childStyle">
                                        <p:cTn id="11"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2" dur="40"/>
                                        <p:tgtEl>
                                          <p:spTgt spid="42"/>
                                        </p:tgtEl>
                                        <p:attrNameLst>
                                          <p:attrName>fillcolor</p:attrName>
                                        </p:attrNameLst>
                                      </p:cBhvr>
                                      <p:tavLst>
                                        <p:tav tm="0">
                                          <p:val>
                                            <p:clrVal>
                                              <a:schemeClr val="accent2"/>
                                            </p:clrVal>
                                          </p:val>
                                        </p:tav>
                                        <p:tav tm="50000">
                                          <p:val>
                                            <p:clrVal>
                                              <a:schemeClr val="hlink"/>
                                            </p:clrVal>
                                          </p:val>
                                        </p:tav>
                                      </p:tavLst>
                                    </p:anim>
                                    <p:set>
                                      <p:cBhvr>
                                        <p:cTn id="13" dur="40"/>
                                        <p:tgtEl>
                                          <p:spTgt spid="42"/>
                                        </p:tgtEl>
                                        <p:attrNameLst>
                                          <p:attrName>fill.type</p:attrName>
                                        </p:attrNameLst>
                                      </p:cBhvr>
                                      <p:to>
                                        <p:strVal val="solid"/>
                                      </p:to>
                                    </p:set>
                                  </p:childTnLst>
                                </p:cTn>
                              </p:par>
                            </p:childTnLst>
                          </p:cTn>
                        </p:par>
                        <p:par>
                          <p:cTn id="14" fill="hold">
                            <p:stCondLst>
                              <p:cond delay="14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43"/>
                                        </p:tgtEl>
                                        <p:attrNameLst>
                                          <p:attrName>style.visibility</p:attrName>
                                        </p:attrNameLst>
                                      </p:cBhvr>
                                      <p:to>
                                        <p:strVal val="visible"/>
                                      </p:to>
                                    </p:set>
                                    <p:anim calcmode="discrete" valueType="clr">
                                      <p:cBhvr override="childStyle">
                                        <p:cTn id="1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8" dur="40"/>
                                        <p:tgtEl>
                                          <p:spTgt spid="43"/>
                                        </p:tgtEl>
                                        <p:attrNameLst>
                                          <p:attrName>fillcolor</p:attrName>
                                        </p:attrNameLst>
                                      </p:cBhvr>
                                      <p:tavLst>
                                        <p:tav tm="0">
                                          <p:val>
                                            <p:clrVal>
                                              <a:schemeClr val="accent2"/>
                                            </p:clrVal>
                                          </p:val>
                                        </p:tav>
                                        <p:tav tm="50000">
                                          <p:val>
                                            <p:clrVal>
                                              <a:schemeClr val="hlink"/>
                                            </p:clrVal>
                                          </p:val>
                                        </p:tav>
                                      </p:tavLst>
                                    </p:anim>
                                    <p:set>
                                      <p:cBhvr>
                                        <p:cTn id="19" dur="40"/>
                                        <p:tgtEl>
                                          <p:spTgt spid="43"/>
                                        </p:tgtEl>
                                        <p:attrNameLst>
                                          <p:attrName>fill.type</p:attrName>
                                        </p:attrNameLst>
                                      </p:cBhvr>
                                      <p:to>
                                        <p:strVal val="solid"/>
                                      </p:to>
                                    </p:set>
                                  </p:childTnLst>
                                </p:cTn>
                              </p:par>
                            </p:childTnLst>
                          </p:cTn>
                        </p:par>
                        <p:par>
                          <p:cTn id="20" fill="hold">
                            <p:stCondLst>
                              <p:cond delay="276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44"/>
                                        </p:tgtEl>
                                        <p:attrNameLst>
                                          <p:attrName>style.visibility</p:attrName>
                                        </p:attrNameLst>
                                      </p:cBhvr>
                                      <p:to>
                                        <p:strVal val="visible"/>
                                      </p:to>
                                    </p:set>
                                    <p:anim calcmode="discrete" valueType="clr">
                                      <p:cBhvr override="childStyle">
                                        <p:cTn id="23"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24" dur="40"/>
                                        <p:tgtEl>
                                          <p:spTgt spid="44"/>
                                        </p:tgtEl>
                                        <p:attrNameLst>
                                          <p:attrName>fillcolor</p:attrName>
                                        </p:attrNameLst>
                                      </p:cBhvr>
                                      <p:tavLst>
                                        <p:tav tm="0">
                                          <p:val>
                                            <p:clrVal>
                                              <a:schemeClr val="accent2"/>
                                            </p:clrVal>
                                          </p:val>
                                        </p:tav>
                                        <p:tav tm="50000">
                                          <p:val>
                                            <p:clrVal>
                                              <a:schemeClr val="hlink"/>
                                            </p:clrVal>
                                          </p:val>
                                        </p:tav>
                                      </p:tavLst>
                                    </p:anim>
                                    <p:set>
                                      <p:cBhvr>
                                        <p:cTn id="25"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0CBC5-1F2C-44A9-961F-17661E529FD2}"/>
              </a:ext>
            </a:extLst>
          </p:cNvPr>
          <p:cNvPicPr>
            <a:picLocks noChangeAspect="1"/>
          </p:cNvPicPr>
          <p:nvPr/>
        </p:nvPicPr>
        <p:blipFill rotWithShape="1">
          <a:blip r:embed="rId2">
            <a:extLst>
              <a:ext uri="{28A0092B-C50C-407E-A947-70E740481C1C}">
                <a14:useLocalDpi xmlns:a14="http://schemas.microsoft.com/office/drawing/2010/main" val="0"/>
              </a:ext>
            </a:extLst>
          </a:blip>
          <a:srcRect l="17386" t="15758" r="19290" b="4697"/>
          <a:stretch/>
        </p:blipFill>
        <p:spPr>
          <a:xfrm>
            <a:off x="1454726" y="319593"/>
            <a:ext cx="8801101" cy="62188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47119570"/>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AA2663-58FC-4C32-8CE9-0370AFE83940}"/>
              </a:ext>
            </a:extLst>
          </p:cNvPr>
          <p:cNvSpPr/>
          <p:nvPr/>
        </p:nvSpPr>
        <p:spPr>
          <a:xfrm>
            <a:off x="339436" y="505922"/>
            <a:ext cx="944245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Em</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chuẩn</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bị</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gì</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để</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đón</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khai</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trường</a:t>
            </a: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t>
            </a:r>
          </a:p>
        </p:txBody>
      </p:sp>
      <p:pic>
        <p:nvPicPr>
          <p:cNvPr id="3" name="Content Placeholder 2">
            <a:extLst>
              <a:ext uri="{FF2B5EF4-FFF2-40B4-BE49-F238E27FC236}">
                <a16:creationId xmlns:a16="http://schemas.microsoft.com/office/drawing/2014/main" id="{65F10B19-2E3B-460C-A47E-0EABEB95401C}"/>
              </a:ext>
            </a:extLst>
          </p:cNvPr>
          <p:cNvPicPr>
            <a:picLocks noChangeAspect="1"/>
          </p:cNvPicPr>
          <p:nvPr/>
        </p:nvPicPr>
        <p:blipFill>
          <a:blip r:embed="rId3"/>
          <a:stretch>
            <a:fillRect/>
          </a:stretch>
        </p:blipFill>
        <p:spPr>
          <a:xfrm>
            <a:off x="0" y="2145319"/>
            <a:ext cx="4017010" cy="2889250"/>
          </a:xfrm>
          <a:prstGeom prst="rect">
            <a:avLst/>
          </a:prstGeom>
        </p:spPr>
      </p:pic>
      <p:pic>
        <p:nvPicPr>
          <p:cNvPr id="4" name="Content Placeholder 4" descr="sach-van-4934-1612883932">
            <a:extLst>
              <a:ext uri="{FF2B5EF4-FFF2-40B4-BE49-F238E27FC236}">
                <a16:creationId xmlns:a16="http://schemas.microsoft.com/office/drawing/2014/main" id="{4517C5C6-1B53-4C67-AED3-3910E12F15F4}"/>
              </a:ext>
            </a:extLst>
          </p:cNvPr>
          <p:cNvPicPr>
            <a:picLocks noChangeAspect="1"/>
          </p:cNvPicPr>
          <p:nvPr/>
        </p:nvPicPr>
        <p:blipFill>
          <a:blip r:embed="rId4"/>
          <a:stretch>
            <a:fillRect/>
          </a:stretch>
        </p:blipFill>
        <p:spPr>
          <a:xfrm>
            <a:off x="4206557" y="2145319"/>
            <a:ext cx="4505325" cy="2929890"/>
          </a:xfrm>
          <a:prstGeom prst="rect">
            <a:avLst/>
          </a:prstGeom>
        </p:spPr>
      </p:pic>
      <p:pic>
        <p:nvPicPr>
          <p:cNvPr id="5" name="Picture 4">
            <a:extLst>
              <a:ext uri="{FF2B5EF4-FFF2-40B4-BE49-F238E27FC236}">
                <a16:creationId xmlns:a16="http://schemas.microsoft.com/office/drawing/2014/main" id="{A94F19B0-7A9B-4F73-8962-46179EED4F14}"/>
              </a:ext>
            </a:extLst>
          </p:cNvPr>
          <p:cNvPicPr>
            <a:picLocks noChangeAspect="1"/>
          </p:cNvPicPr>
          <p:nvPr/>
        </p:nvPicPr>
        <p:blipFill>
          <a:blip r:embed="rId5"/>
          <a:stretch>
            <a:fillRect/>
          </a:stretch>
        </p:blipFill>
        <p:spPr>
          <a:xfrm>
            <a:off x="8901430" y="2145319"/>
            <a:ext cx="3150870" cy="2889885"/>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6269312" y="3429000"/>
            <a:ext cx="5635036" cy="3556696"/>
          </a:xfrm>
          <a:prstGeom prst="rect">
            <a:avLst/>
          </a:prstGeom>
        </p:spPr>
      </p:pic>
      <p:pic>
        <p:nvPicPr>
          <p:cNvPr id="4" name="图片 2">
            <a:extLst>
              <a:ext uri="{FF2B5EF4-FFF2-40B4-BE49-F238E27FC236}">
                <a16:creationId xmlns:a16="http://schemas.microsoft.com/office/drawing/2014/main" id="{150C635B-BFDB-4CF0-8AE8-0C8F942DB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263236" y="914399"/>
            <a:ext cx="1166552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Ngày khai trường đã đến.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Times New Roman" panose="02020603050405020304" pitchFamily="18" charset="0"/>
                <a:ea typeface="Arial-Rounded" panose="020B0500000000000000" pitchFamily="34" charset="0"/>
                <a:cs typeface="Times New Roman" panose="02020603050405020304" pitchFamily="18" charset="0"/>
              </a:rPr>
              <a:t>(Văn Giá)</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Times New Roman" panose="02020603050405020304" pitchFamily="18" charset="0"/>
                <a:ea typeface="Arial-Rounded" panose="020B0500000000000000" pitchFamily="34" charset="0"/>
                <a:cs typeface="Times New Roman" panose="02020603050405020304" pitchFamily="18" charset="0"/>
              </a:rPr>
              <a:t>Tôi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sinh</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2753032" y="6154988"/>
            <a:ext cx="5948516"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chia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E8D990A5-4F27-4389-A29B-67E8CC392DDE}"/>
              </a:ext>
            </a:extLst>
          </p:cNvPr>
          <p:cNvSpPr txBox="1"/>
          <p:nvPr/>
        </p:nvSpPr>
        <p:spPr>
          <a:xfrm>
            <a:off x="295856" y="1219420"/>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9E412506-3BE6-4B37-89FF-74E10569BE42}"/>
              </a:ext>
            </a:extLst>
          </p:cNvPr>
          <p:cNvSpPr txBox="1"/>
          <p:nvPr/>
        </p:nvSpPr>
        <p:spPr>
          <a:xfrm>
            <a:off x="263236" y="2919635"/>
            <a:ext cx="3642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7A5317FD-42F5-4F3B-9849-5C0EA2EF15C2}"/>
              </a:ext>
            </a:extLst>
          </p:cNvPr>
          <p:cNvSpPr txBox="1"/>
          <p:nvPr/>
        </p:nvSpPr>
        <p:spPr>
          <a:xfrm>
            <a:off x="263236" y="4619851"/>
            <a:ext cx="3642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193222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矩形 36"/>
          <p:cNvSpPr/>
          <p:nvPr/>
        </p:nvSpPr>
        <p:spPr>
          <a:xfrm>
            <a:off x="9386576" y="2665582"/>
            <a:ext cx="2805424" cy="1189493"/>
          </a:xfrm>
          <a:prstGeom prst="rect">
            <a:avLst/>
          </a:prstGeom>
        </p:spPr>
        <p:txBody>
          <a:bodyPr wrap="square">
            <a:spAutoFit/>
          </a:bodyPr>
          <a:lstStyle/>
          <a:p>
            <a:pPr marL="457189" indent="-457189" defTabSz="1219170">
              <a:lnSpc>
                <a:spcPct val="150000"/>
              </a:lnSpc>
              <a:defRPr/>
            </a:pP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níu</a:t>
            </a:r>
            <a:endParaRPr lang="zh-CN" alt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矩形 33"/>
          <p:cNvSpPr/>
          <p:nvPr/>
        </p:nvSpPr>
        <p:spPr>
          <a:xfrm>
            <a:off x="945766" y="2626459"/>
            <a:ext cx="2805424" cy="1189493"/>
          </a:xfrm>
          <a:prstGeom prst="rect">
            <a:avLst/>
          </a:prstGeom>
        </p:spPr>
        <p:txBody>
          <a:bodyPr wrap="square">
            <a:spAutoFit/>
          </a:bodyPr>
          <a:lstStyle/>
          <a:p>
            <a:pPr marL="457189" indent="-457189" defTabSz="1219170">
              <a:lnSpc>
                <a:spcPct val="150000"/>
              </a:lnSpc>
              <a:defRPr/>
            </a:pP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loáng</a:t>
            </a:r>
            <a:endParaRPr lang="zh-CN" alt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矩形 34"/>
          <p:cNvSpPr/>
          <p:nvPr/>
        </p:nvSpPr>
        <p:spPr>
          <a:xfrm>
            <a:off x="3539454" y="2665582"/>
            <a:ext cx="2805424" cy="1189493"/>
          </a:xfrm>
          <a:prstGeom prst="rect">
            <a:avLst/>
          </a:prstGeom>
        </p:spPr>
        <p:txBody>
          <a:bodyPr wrap="square">
            <a:spAutoFit/>
          </a:bodyPr>
          <a:lstStyle/>
          <a:p>
            <a:pPr marL="457189" indent="-457189" defTabSz="1219170">
              <a:lnSpc>
                <a:spcPct val="150000"/>
              </a:lnSpc>
              <a:defRPr/>
            </a:pP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rốt</a:t>
            </a:r>
            <a:r>
              <a:rPr lang="en-US" altLang="zh-CN" sz="54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rít</a:t>
            </a:r>
            <a:endParaRPr lang="zh-CN" alt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矩形 35"/>
          <p:cNvSpPr/>
          <p:nvPr/>
        </p:nvSpPr>
        <p:spPr>
          <a:xfrm>
            <a:off x="6355913" y="2634000"/>
            <a:ext cx="2805424" cy="1189493"/>
          </a:xfrm>
          <a:prstGeom prst="rect">
            <a:avLst/>
          </a:prstGeom>
        </p:spPr>
        <p:txBody>
          <a:bodyPr wrap="square">
            <a:spAutoFit/>
          </a:bodyPr>
          <a:lstStyle/>
          <a:p>
            <a:pPr marL="457189" indent="-457189" defTabSz="1219170">
              <a:lnSpc>
                <a:spcPct val="150000"/>
              </a:lnSpc>
              <a:defRPr/>
            </a:pP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rụt</a:t>
            </a:r>
            <a:r>
              <a:rPr lang="en-US" altLang="zh-CN" sz="54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b="1"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rè</a:t>
            </a:r>
            <a:endParaRPr lang="zh-CN" alt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9388F83-2F86-415A-B996-49254E2DAF6D}"/>
              </a:ext>
            </a:extLst>
          </p:cNvPr>
          <p:cNvSpPr txBox="1"/>
          <p:nvPr/>
        </p:nvSpPr>
        <p:spPr>
          <a:xfrm>
            <a:off x="3550489" y="1826526"/>
            <a:ext cx="5388077" cy="830997"/>
          </a:xfrm>
          <a:prstGeom prst="rect">
            <a:avLst/>
          </a:prstGeom>
          <a:noFill/>
        </p:spPr>
        <p:txBody>
          <a:bodyPr wrap="square" rtlCol="0">
            <a:spAutoFit/>
          </a:bodyPr>
          <a:lstStyle/>
          <a:p>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p:bldP spid="35" grpId="0"/>
      <p:bldP spid="36" grpId="0"/>
      <p:bldP spid="5"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1653</Words>
  <Application>Microsoft Office PowerPoint</Application>
  <PresentationFormat>Widescreen</PresentationFormat>
  <Paragraphs>134</Paragraphs>
  <Slides>34</Slides>
  <Notes>24</Notes>
  <HiddenSlides>0</HiddenSlides>
  <MMClips>1</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34</vt:i4>
      </vt:variant>
    </vt:vector>
  </HeadingPairs>
  <TitlesOfParts>
    <vt:vector size="48" baseType="lpstr">
      <vt:lpstr>等线</vt:lpstr>
      <vt:lpstr>等线 Light</vt:lpstr>
      <vt:lpstr>微软雅黑</vt:lpstr>
      <vt:lpstr>Arial</vt:lpstr>
      <vt:lpstr>Arial-Rounded</vt:lpstr>
      <vt:lpstr>Calibri</vt:lpstr>
      <vt:lpstr>Times New Roman</vt:lpstr>
      <vt:lpstr>华康少女文字W5(P)</vt:lpstr>
      <vt:lpstr>包图主题2</vt: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Thị Huyền Trang</cp:lastModifiedBy>
  <cp:revision>38</cp:revision>
  <dcterms:created xsi:type="dcterms:W3CDTF">2021-07-22T13:53:27Z</dcterms:created>
  <dcterms:modified xsi:type="dcterms:W3CDTF">2021-10-05T09:23:00Z</dcterms:modified>
</cp:coreProperties>
</file>