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0" r:id="rId4"/>
    <p:sldMasterId id="2147483702" r:id="rId5"/>
    <p:sldMasterId id="2147483711" r:id="rId6"/>
    <p:sldMasterId id="2147483730" r:id="rId7"/>
    <p:sldMasterId id="2147483754" r:id="rId8"/>
    <p:sldMasterId id="2147483767" r:id="rId9"/>
  </p:sldMasterIdLst>
  <p:notesMasterIdLst>
    <p:notesMasterId r:id="rId39"/>
  </p:notesMasterIdLst>
  <p:sldIdLst>
    <p:sldId id="377" r:id="rId10"/>
    <p:sldId id="2908" r:id="rId11"/>
    <p:sldId id="554" r:id="rId12"/>
    <p:sldId id="555" r:id="rId13"/>
    <p:sldId id="2920" r:id="rId14"/>
    <p:sldId id="2921" r:id="rId15"/>
    <p:sldId id="2922" r:id="rId16"/>
    <p:sldId id="256" r:id="rId17"/>
    <p:sldId id="259" r:id="rId18"/>
    <p:sldId id="345" r:id="rId19"/>
    <p:sldId id="515" r:id="rId20"/>
    <p:sldId id="371" r:id="rId21"/>
    <p:sldId id="2007577096" r:id="rId22"/>
    <p:sldId id="2007577097" r:id="rId23"/>
    <p:sldId id="2007577098" r:id="rId24"/>
    <p:sldId id="2007577099" r:id="rId25"/>
    <p:sldId id="2007577100" r:id="rId26"/>
    <p:sldId id="295" r:id="rId27"/>
    <p:sldId id="2910" r:id="rId28"/>
    <p:sldId id="2007577104" r:id="rId29"/>
    <p:sldId id="2007577106" r:id="rId30"/>
    <p:sldId id="362" r:id="rId31"/>
    <p:sldId id="2007577101" r:id="rId32"/>
    <p:sldId id="2007577102" r:id="rId33"/>
    <p:sldId id="2007577103" r:id="rId34"/>
    <p:sldId id="2007577105" r:id="rId35"/>
    <p:sldId id="2918" r:id="rId36"/>
    <p:sldId id="2919" r:id="rId37"/>
    <p:sldId id="36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1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950B7-628E-4FF8-814C-26E499C4C2FC}" type="datetimeFigureOut">
              <a:rPr lang="en-US" smtClean="0"/>
              <a:t>10/7/2021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9A602-76F4-42C1-B746-F13D88920851}" type="slidenum">
              <a:rPr lang="en-US" smtClean="0"/>
              <a:t>‹#›</a:t>
            </a:fld>
            <a:endParaRPr lang="en-US"/>
          </a:p>
        </p:txBody>
      </p:sp>
    </p:spTree>
    <p:extLst>
      <p:ext uri="{BB962C8B-B14F-4D97-AF65-F5344CB8AC3E}">
        <p14:creationId xmlns:p14="http://schemas.microsoft.com/office/powerpoint/2010/main" val="28887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5894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18143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078287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99414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35218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1493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999192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005448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94918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2021/10/7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471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2021/10/7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39707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2021/10/7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47990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2021/10/7</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689520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10/7/2021</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237109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10/7/2021</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4848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10/7/2021</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17526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10/7/2021</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847388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10/7/2021</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11945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10/7/2021</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36784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10/7/2021</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21783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2021/10/7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00787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10/7/2021</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679015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10/7/2021</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71790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10/7/2021</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56282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10/7/2021</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38521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546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186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182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364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405200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48297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2021/10/7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85791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755096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2021/10/7</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855947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2021/10/7</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022589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2021/10/7</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838923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2021/10/7</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027273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2021/10/7</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717602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2021/10/7</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8817670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535446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33049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90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2021/10/7</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15729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869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2021/10/7</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3303058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408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0792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2021/10/7</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829216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046167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97156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308249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2021/10/7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9967258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5E9FD93-8BE8-42EE-993C-44E80DCF351F}" type="datetimeFigureOut">
              <a:rPr lang="zh-CN" altLang="en-US" smtClean="0"/>
              <a:t>2021/10/7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84232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2021/10/7</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2790284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5E9FD93-8BE8-42EE-993C-44E80DCF351F}" type="datetimeFigureOut">
              <a:rPr lang="zh-CN" altLang="en-US" smtClean="0"/>
              <a:t>2021/10/7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4745529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E9FD93-8BE8-42EE-993C-44E80DCF351F}" type="datetimeFigureOut">
              <a:rPr lang="zh-CN" altLang="en-US" smtClean="0"/>
              <a:t>2021/10/7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7942458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2021/10/7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078594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2021/10/7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7071294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343162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386784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文本框 8"/>
          <p:cNvSpPr txBox="1"/>
          <p:nvPr userDrawn="1"/>
        </p:nvSpPr>
        <p:spPr>
          <a:xfrm>
            <a:off x="1885950" y="342900"/>
            <a:ext cx="3416320" cy="523220"/>
          </a:xfrm>
          <a:prstGeom prst="rect">
            <a:avLst/>
          </a:prstGeom>
          <a:noFill/>
        </p:spPr>
        <p:txBody>
          <a:bodyPr wrap="none" rtlCol="0">
            <a:spAutoFit/>
          </a:bodyPr>
          <a:lstStyle/>
          <a:p>
            <a:r>
              <a:rPr lang="zh-CN" altLang="en-US" sz="2800" dirty="0">
                <a:solidFill>
                  <a:srgbClr val="40929A"/>
                </a:solidFill>
              </a:rPr>
              <a:t>请在此处输入小标题</a:t>
            </a:r>
          </a:p>
        </p:txBody>
      </p:sp>
    </p:spTree>
    <p:extLst>
      <p:ext uri="{BB962C8B-B14F-4D97-AF65-F5344CB8AC3E}">
        <p14:creationId xmlns:p14="http://schemas.microsoft.com/office/powerpoint/2010/main" val="18820201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426997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31559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2683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2021/10/7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65456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10519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34371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34215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97440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889533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86374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98038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96811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10/7/2021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1495917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5079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2021/10/7</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348390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817308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65069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025286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2021/10/7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66122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35517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117098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98698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259525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3344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2021/10/7</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97986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2021/10/7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3997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8.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3.jpe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110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10/7/2021</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24307493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6481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4460971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789874"/>
      </p:ext>
    </p:extLst>
  </p:cSld>
  <p:clrMap bg1="lt1" tx1="dk1" bg2="lt2" tx2="dk2" accent1="accent1" accent2="accent2" accent3="accent3" accent4="accent4" accent5="accent5" accent6="accent6" hlink="hlink" folHlink="folHlink"/>
  <p:sldLayoutIdLst>
    <p:sldLayoutId id="2147483703" r:id="rId1"/>
    <p:sldLayoutId id="2147483705" r:id="rId2"/>
    <p:sldLayoutId id="2147483710"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838275"/>
      </p:ext>
    </p:extLst>
  </p:cSld>
  <p:clrMap bg1="lt1" tx1="dk1" bg2="lt2" tx2="dk2" accent1="accent1" accent2="accent2" accent3="accent3" accent4="accent4" accent5="accent5" accent6="accent6" hlink="hlink" folHlink="folHlink"/>
  <p:sldLayoutIdLst>
    <p:sldLayoutId id="2147483712" r:id="rId1"/>
    <p:sldLayoutId id="2147483714" r:id="rId2"/>
    <p:sldLayoutId id="2147483719"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9FD93-8BE8-42EE-993C-44E80DCF351F}" type="datetimeFigureOut">
              <a:rPr lang="zh-CN" altLang="en-US" smtClean="0"/>
              <a:t>2021/10/7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16298813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3324902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2021/10/7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7116846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58.xml"/><Relationship Id="rId5" Type="http://schemas.microsoft.com/office/2007/relationships/hdphoto" Target="../media/hdphoto2.wdp"/><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8.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5.xml"/><Relationship Id="rId5" Type="http://schemas.openxmlformats.org/officeDocument/2006/relationships/tags" Target="../tags/tag6.xml"/><Relationship Id="rId10" Type="http://schemas.openxmlformats.org/officeDocument/2006/relationships/slideLayout" Target="../slideLayouts/slideLayout69.xml"/><Relationship Id="rId4" Type="http://schemas.openxmlformats.org/officeDocument/2006/relationships/tags" Target="../tags/tag5.xml"/><Relationship Id="rId9" Type="http://schemas.openxmlformats.org/officeDocument/2006/relationships/tags" Target="../tags/tag10.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58.xml"/><Relationship Id="rId6" Type="http://schemas.openxmlformats.org/officeDocument/2006/relationships/image" Target="../media/image60.png"/><Relationship Id="rId5" Type="http://schemas.microsoft.com/office/2007/relationships/hdphoto" Target="../media/hdphoto2.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image" Target="../media/image64.png"/><Relationship Id="rId5" Type="http://schemas.microsoft.com/office/2007/relationships/hdphoto" Target="../media/hdphoto4.wdp"/><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image" Target="../media/image10.png"/><Relationship Id="rId21" Type="http://schemas.openxmlformats.org/officeDocument/2006/relationships/slide" Target="slide7.xml"/><Relationship Id="rId7" Type="http://schemas.openxmlformats.org/officeDocument/2006/relationships/image" Target="../media/image14.png"/><Relationship Id="rId12" Type="http://schemas.openxmlformats.org/officeDocument/2006/relationships/image" Target="../media/image19.gif"/><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image" Target="../media/image12.png"/><Relationship Id="rId15" Type="http://schemas.openxmlformats.org/officeDocument/2006/relationships/image" Target="../media/image21.png"/><Relationship Id="rId23" Type="http://schemas.openxmlformats.org/officeDocument/2006/relationships/slide" Target="slide8.xml"/><Relationship Id="rId10" Type="http://schemas.openxmlformats.org/officeDocument/2006/relationships/image" Target="../media/image17.gif"/><Relationship Id="rId19"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16.gif"/><Relationship Id="rId14" Type="http://schemas.openxmlformats.org/officeDocument/2006/relationships/image" Target="../media/image20.png"/><Relationship Id="rId22"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a:t>
            </a:r>
            <a:r>
              <a:rPr lang="en-US" altLang="en-US" sz="4000" b="1">
                <a:solidFill>
                  <a:srgbClr val="0070C0"/>
                </a:solidFill>
                <a:latin typeface="Times New Roman" pitchFamily="18" charset="0"/>
              </a:rPr>
              <a:t>: ĐỌC</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301319" y="4975745"/>
            <a:ext cx="115776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a:t>
            </a:r>
            <a:r>
              <a:rPr lang="en-US" sz="3600" b="1">
                <a:solidFill>
                  <a:srgbClr val="7030A0"/>
                </a:solidFill>
                <a:cs typeface="Times New Roman" pitchFamily="18" charset="0"/>
              </a:rPr>
              <a:t>: Cây xấu hổ</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1848889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9" name="组合 28"/>
          <p:cNvGrpSpPr/>
          <p:nvPr/>
        </p:nvGrpSpPr>
        <p:grpSpPr>
          <a:xfrm>
            <a:off x="1865618" y="3044998"/>
            <a:ext cx="1059417" cy="846934"/>
            <a:chOff x="500034" y="2214560"/>
            <a:chExt cx="898272" cy="718110"/>
          </a:xfrm>
        </p:grpSpPr>
        <p:pic>
          <p:nvPicPr>
            <p:cNvPr id="30"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2" name="组合 31"/>
          <p:cNvGrpSpPr/>
          <p:nvPr/>
        </p:nvGrpSpPr>
        <p:grpSpPr>
          <a:xfrm>
            <a:off x="1824935" y="4781951"/>
            <a:ext cx="1059417" cy="846935"/>
            <a:chOff x="477164" y="3023248"/>
            <a:chExt cx="898272" cy="718110"/>
          </a:xfrm>
        </p:grpSpPr>
        <p:pic>
          <p:nvPicPr>
            <p:cNvPr id="33"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pic>
        <p:nvPicPr>
          <p:cNvPr id="38" name="图片 37" descr="未标题-2.png"/>
          <p:cNvPicPr>
            <a:picLocks noChangeAspect="1"/>
          </p:cNvPicPr>
          <p:nvPr/>
        </p:nvPicPr>
        <p:blipFill>
          <a:blip r:embed="rId6" cstate="print"/>
          <a:stretch>
            <a:fillRect/>
          </a:stretch>
        </p:blipFill>
        <p:spPr>
          <a:xfrm>
            <a:off x="2666776" y="1781194"/>
            <a:ext cx="7379873" cy="1095296"/>
          </a:xfrm>
          <a:prstGeom prst="rect">
            <a:avLst/>
          </a:prstGeom>
        </p:spPr>
      </p:pic>
      <p:pic>
        <p:nvPicPr>
          <p:cNvPr id="39" name="图片 38" descr="未标题-2.png"/>
          <p:cNvPicPr>
            <a:picLocks noChangeAspect="1"/>
          </p:cNvPicPr>
          <p:nvPr/>
        </p:nvPicPr>
        <p:blipFill>
          <a:blip r:embed="rId7" cstate="print"/>
          <a:stretch>
            <a:fillRect/>
          </a:stretch>
        </p:blipFill>
        <p:spPr>
          <a:xfrm>
            <a:off x="2783168" y="2904768"/>
            <a:ext cx="7379873" cy="1095296"/>
          </a:xfrm>
          <a:prstGeom prst="rect">
            <a:avLst/>
          </a:prstGeom>
        </p:spPr>
      </p:pic>
      <p:pic>
        <p:nvPicPr>
          <p:cNvPr id="40" name="图片 39" descr="未标题-2.png"/>
          <p:cNvPicPr>
            <a:picLocks noChangeAspect="1"/>
          </p:cNvPicPr>
          <p:nvPr/>
        </p:nvPicPr>
        <p:blipFill>
          <a:blip r:embed="rId8" cstate="print"/>
          <a:stretch>
            <a:fillRect/>
          </a:stretch>
        </p:blipFill>
        <p:spPr>
          <a:xfrm>
            <a:off x="2594700" y="4616304"/>
            <a:ext cx="6706877" cy="1127723"/>
          </a:xfrm>
          <a:prstGeom prst="rect">
            <a:avLst/>
          </a:prstGeom>
        </p:spPr>
      </p:pic>
      <p:sp>
        <p:nvSpPr>
          <p:cNvPr id="42" name="TextBox 41"/>
          <p:cNvSpPr txBox="1"/>
          <p:nvPr/>
        </p:nvSpPr>
        <p:spPr>
          <a:xfrm>
            <a:off x="4213996" y="1949702"/>
            <a:ext cx="6016311" cy="584775"/>
          </a:xfrm>
          <a:prstGeom prst="rect">
            <a:avLst/>
          </a:prstGeom>
          <a:noFill/>
        </p:spPr>
        <p:txBody>
          <a:bodyPr wrap="square" rtlCol="0">
            <a:spAutoFit/>
          </a:bodyPr>
          <a:lstStyle/>
          <a:p>
            <a:pPr lvl="0" defTabSz="1219170"/>
            <a:r>
              <a:rPr lang="en-US" altLang="zh-CN" sz="320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đúng các tiếng trong bài. </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42"/>
          <p:cNvSpPr txBox="1"/>
          <p:nvPr/>
        </p:nvSpPr>
        <p:spPr>
          <a:xfrm>
            <a:off x="4225757" y="2693007"/>
            <a:ext cx="5556278" cy="1077218"/>
          </a:xfrm>
          <a:prstGeom prst="rect">
            <a:avLst/>
          </a:prstGeom>
          <a:noFill/>
        </p:spPr>
        <p:txBody>
          <a:bodyPr wrap="square" rtlCol="0">
            <a:spAutoFit/>
          </a:bodyPr>
          <a:lstStyle/>
          <a:p>
            <a:pPr lvl="0" defTabSz="1219170"/>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vi-VN"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ọc đúng lời người kể chuyện trong bài Cây xấu hổ</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852982" y="4330025"/>
            <a:ext cx="6941574" cy="1077218"/>
          </a:xfrm>
          <a:prstGeom prst="rect">
            <a:avLst/>
          </a:prstGeom>
          <a:noFill/>
        </p:spPr>
        <p:txBody>
          <a:bodyPr wrap="square" rtlCol="0">
            <a:spAutoFit/>
          </a:bodyPr>
          <a:lstStyle/>
          <a:p>
            <a:pPr lvl="0" defTabSz="1219170"/>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a:t>
            </a:r>
            <a:r>
              <a:rPr lang="vi-VN"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hận biết được đặc điểm của cây xấu hổ qua bài đọc và tranh minh hoạ</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6" name="Picture 2" descr="F:\360安全浏览器下载\六一\Nipic_2531170_b95b5e79d8a6cff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BBCAA7-27CF-4636-A3ED-462FA555AC5D}"/>
              </a:ext>
            </a:extLst>
          </p:cNvPr>
          <p:cNvSpPr txBox="1"/>
          <p:nvPr/>
        </p:nvSpPr>
        <p:spPr>
          <a:xfrm>
            <a:off x="1851948" y="582048"/>
            <a:ext cx="9520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Mục</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967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25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75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2250"/>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2500"/>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300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3800"/>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4050"/>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4550"/>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E2C111-B2EE-40F8-A9F3-B4AEBC78B289}"/>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28542" y="466406"/>
            <a:ext cx="927752" cy="488951"/>
          </a:xfrm>
          <a:prstGeom prst="rect">
            <a:avLst/>
          </a:prstGeom>
        </p:spPr>
      </p:pic>
      <p:sp>
        <p:nvSpPr>
          <p:cNvPr id="8" name="TextBox 7">
            <a:extLst>
              <a:ext uri="{FF2B5EF4-FFF2-40B4-BE49-F238E27FC236}">
                <a16:creationId xmlns:a16="http://schemas.microsoft.com/office/drawing/2014/main" id="{828A683F-82E1-4DEF-AAB8-C999478C6973}"/>
              </a:ext>
            </a:extLst>
          </p:cNvPr>
          <p:cNvSpPr txBox="1"/>
          <p:nvPr/>
        </p:nvSpPr>
        <p:spPr>
          <a:xfrm>
            <a:off x="2281562" y="242449"/>
            <a:ext cx="7946430" cy="730200"/>
          </a:xfrm>
          <a:prstGeom prst="rect">
            <a:avLst/>
          </a:prstGeom>
          <a:noFill/>
        </p:spPr>
        <p:txBody>
          <a:bodyPr wrap="square" rtlCol="0">
            <a:spAutoFit/>
          </a:bodyPr>
          <a:lstStyle/>
          <a:p>
            <a:pPr defTabSz="1219170">
              <a:lnSpc>
                <a:spcPct val="150000"/>
              </a:lnSpc>
              <a:buClr>
                <a:srgbClr val="000000"/>
              </a:buClr>
            </a:pP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 biết gì về loài cây trong tranh?</a:t>
            </a:r>
            <a:endPar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03E0EC7C-C6C4-47B3-A669-C2CDFBB2D33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579014" y="2458156"/>
            <a:ext cx="7033971" cy="3455292"/>
          </a:xfrm>
          <a:prstGeom prst="rect">
            <a:avLst/>
          </a:prstGeom>
        </p:spPr>
      </p:pic>
      <p:sp>
        <p:nvSpPr>
          <p:cNvPr id="10" name="TextBox 9">
            <a:extLst>
              <a:ext uri="{FF2B5EF4-FFF2-40B4-BE49-F238E27FC236}">
                <a16:creationId xmlns:a16="http://schemas.microsoft.com/office/drawing/2014/main" id="{E509D79F-3166-4E29-B664-798277668500}"/>
              </a:ext>
            </a:extLst>
          </p:cNvPr>
          <p:cNvSpPr txBox="1"/>
          <p:nvPr/>
        </p:nvSpPr>
        <p:spPr>
          <a:xfrm>
            <a:off x="2281562" y="1085815"/>
            <a:ext cx="7946430" cy="1077218"/>
          </a:xfrm>
          <a:prstGeom prst="rect">
            <a:avLst/>
          </a:prstGeom>
          <a:noFill/>
        </p:spPr>
        <p:txBody>
          <a:bodyPr wrap="square" rtlCol="0">
            <a:spAutoFit/>
          </a:bodyPr>
          <a:lstStyle/>
          <a:p>
            <a:pPr defTabSz="1219170">
              <a:buClr>
                <a:srgbClr val="000000"/>
              </a:buClr>
            </a:pP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Dựa vào tên bài đọc và tranh minh họa, em thử đoán xem loài cây này có gì đặc biệt?</a:t>
            </a:r>
            <a:endPar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Bỗng dưng, gió ào ào nổi lên. Có tiếng động gì lạ lắm. Những chiếc lá khô lạt xạt lướt trên cỏ. Cây xấu hổ co rúm mình lại.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46BD69A6-D922-49CA-8944-19A7E77C6509}"/>
              </a:ext>
            </a:extLst>
          </p:cNvPr>
          <p:cNvSpPr/>
          <p:nvPr/>
        </p:nvSpPr>
        <p:spPr>
          <a:xfrm>
            <a:off x="9907480" y="-45710"/>
            <a:ext cx="2284520" cy="112746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Đọc</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mẫu</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3" name="Cây xấu hổ_HTS">
            <a:hlinkClick r:id="" action="ppaction://media"/>
            <a:extLst>
              <a:ext uri="{FF2B5EF4-FFF2-40B4-BE49-F238E27FC236}">
                <a16:creationId xmlns:a16="http://schemas.microsoft.com/office/drawing/2014/main" id="{473E2A26-4ED2-44D3-B62A-D09419316B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9531" y="255151"/>
            <a:ext cx="487363" cy="487363"/>
          </a:xfrm>
          <a:prstGeom prst="rect">
            <a:avLst/>
          </a:prstGeom>
        </p:spPr>
      </p:pic>
    </p:spTree>
    <p:extLst>
      <p:ext uri="{BB962C8B-B14F-4D97-AF65-F5344CB8AC3E}">
        <p14:creationId xmlns:p14="http://schemas.microsoft.com/office/powerpoint/2010/main" val="10404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 presetClass="mediacall" presetSubtype="0" fill="hold" nodeType="withEffect">
                                  <p:stCondLst>
                                    <p:cond delay="0"/>
                                  </p:stCondLst>
                                  <p:childTnLst>
                                    <p:cmd type="call" cmd="playFrom(0.0)">
                                      <p:cBhvr>
                                        <p:cTn id="14" dur="89704"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2"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ạt</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rúm</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uýt</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rầm</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95597-318C-4B7E-A703-7332B6784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5616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3A72F9-A0E2-407B-9F31-AA7610F1B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9307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91760-030E-4FB0-8C08-4A05A34B7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8131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CB06A-D380-41F9-BF4D-F38AA5F0A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843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603682"/>
            <a:ext cx="11513574" cy="59794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1" descr="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37050">
            <a:off x="-406917" y="6872411"/>
            <a:ext cx="1661583" cy="80645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CCE2986-B34F-4FEE-88F2-C3A80330481E}"/>
              </a:ext>
            </a:extLst>
          </p:cNvPr>
          <p:cNvSpPr/>
          <p:nvPr/>
        </p:nvSpPr>
        <p:spPr>
          <a:xfrm>
            <a:off x="1950748" y="2183480"/>
            <a:ext cx="9126245" cy="1124731"/>
          </a:xfrm>
          <a:prstGeom prst="rect">
            <a:avLst/>
          </a:prstGeom>
        </p:spPr>
        <p:txBody>
          <a:bodyPr wrap="square">
            <a:spAutoFit/>
          </a:bodyPr>
          <a:lstStyle/>
          <a:p>
            <a:pPr lvl="0" algn="just" defTabSz="1219170">
              <a:lnSpc>
                <a:spcPct val="150000"/>
              </a:lnSpc>
              <a:buClr>
                <a:srgbClr val="000000"/>
              </a:buCl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Thì ra, vừa có một con chim xanh biếc,  toàn thân lóng lánh như tự toả sáng  không biết từ đâu bay tới.</a:t>
            </a: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25" name="Straight Connector 24">
            <a:extLst>
              <a:ext uri="{FF2B5EF4-FFF2-40B4-BE49-F238E27FC236}">
                <a16:creationId xmlns:a16="http://schemas.microsoft.com/office/drawing/2014/main" id="{FDD470D3-595C-4122-BF6C-65735B8DEC4F}"/>
              </a:ext>
            </a:extLst>
          </p:cNvPr>
          <p:cNvCxnSpPr>
            <a:cxnSpLocks/>
          </p:cNvCxnSpPr>
          <p:nvPr/>
        </p:nvCxnSpPr>
        <p:spPr>
          <a:xfrm flipH="1">
            <a:off x="7503935" y="2155579"/>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3708FA4-140C-4EFA-B4D6-564FCADA1C92}"/>
              </a:ext>
            </a:extLst>
          </p:cNvPr>
          <p:cNvCxnSpPr>
            <a:cxnSpLocks/>
          </p:cNvCxnSpPr>
          <p:nvPr/>
        </p:nvCxnSpPr>
        <p:spPr>
          <a:xfrm flipH="1">
            <a:off x="2921511" y="215558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754E159-231E-4F73-B5DA-3C960CE5BB01}"/>
              </a:ext>
            </a:extLst>
          </p:cNvPr>
          <p:cNvCxnSpPr>
            <a:cxnSpLocks/>
          </p:cNvCxnSpPr>
          <p:nvPr/>
        </p:nvCxnSpPr>
        <p:spPr>
          <a:xfrm flipH="1">
            <a:off x="3573425" y="2771818"/>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7CB6785-BA7E-44B1-AC29-062C022EB18C}"/>
              </a:ext>
            </a:extLst>
          </p:cNvPr>
          <p:cNvCxnSpPr>
            <a:cxnSpLocks/>
          </p:cNvCxnSpPr>
          <p:nvPr/>
        </p:nvCxnSpPr>
        <p:spPr>
          <a:xfrm flipH="1">
            <a:off x="7321835" y="2680459"/>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A42173D-52F8-4215-AE0B-78CF9752B257}"/>
              </a:ext>
            </a:extLst>
          </p:cNvPr>
          <p:cNvCxnSpPr>
            <a:cxnSpLocks/>
          </p:cNvCxnSpPr>
          <p:nvPr/>
        </p:nvCxnSpPr>
        <p:spPr>
          <a:xfrm flipH="1">
            <a:off x="7229687" y="268046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2EDDDA15-0F6E-4558-9BBA-AD8CDCBD5B53}"/>
              </a:ext>
            </a:extLst>
          </p:cNvPr>
          <p:cNvSpPr/>
          <p:nvPr/>
        </p:nvSpPr>
        <p:spPr>
          <a:xfrm>
            <a:off x="4787484" y="475556"/>
            <a:ext cx="4359114" cy="5707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par>
                                <p:cTn id="12" presetID="56" presetClass="path" presetSubtype="0" accel="50000" decel="50000" fill="hold" nodeType="withEffect">
                                  <p:stCondLst>
                                    <p:cond delay="0"/>
                                  </p:stCondLst>
                                  <p:childTnLst>
                                    <p:animMotion origin="layout" path="M -2.22222E-6 -4.16435E-6 L 0.81181 -0.80568 " pathEditMode="relative" rAng="0" ptsTypes="AA">
                                      <p:cBhvr>
                                        <p:cTn id="13" dur="2000" fill="hold"/>
                                        <p:tgtEl>
                                          <p:spTgt spid="22"/>
                                        </p:tgtEl>
                                        <p:attrNameLst>
                                          <p:attrName>ppt_x</p:attrName>
                                          <p:attrName>ppt_y</p:attrName>
                                        </p:attrNameLst>
                                      </p:cBhvr>
                                      <p:rCtr x="40590" y="-40284"/>
                                    </p:animMotion>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4135690" y="66435"/>
            <a:ext cx="4279036"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506026" y="949138"/>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p>
        </p:txBody>
      </p:sp>
      <p:sp>
        <p:nvSpPr>
          <p:cNvPr id="6" name="Rectangle: Rounded Corners 5">
            <a:extLst>
              <a:ext uri="{FF2B5EF4-FFF2-40B4-BE49-F238E27FC236}">
                <a16:creationId xmlns:a16="http://schemas.microsoft.com/office/drawing/2014/main" id="{38F7A034-306F-4700-866D-28556FA1C685}"/>
              </a:ext>
            </a:extLst>
          </p:cNvPr>
          <p:cNvSpPr/>
          <p:nvPr/>
        </p:nvSpPr>
        <p:spPr>
          <a:xfrm>
            <a:off x="799945" y="6282808"/>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Rounded Corners 6">
            <a:extLst>
              <a:ext uri="{FF2B5EF4-FFF2-40B4-BE49-F238E27FC236}">
                <a16:creationId xmlns:a16="http://schemas.microsoft.com/office/drawing/2014/main" id="{8B831F17-1FA3-4C48-B28F-E5FD89DA6708}"/>
              </a:ext>
            </a:extLst>
          </p:cNvPr>
          <p:cNvSpPr/>
          <p:nvPr/>
        </p:nvSpPr>
        <p:spPr>
          <a:xfrm>
            <a:off x="727587" y="1071716"/>
            <a:ext cx="10493788" cy="2098275"/>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Rectangle: Rounded Corners 7">
            <a:extLst>
              <a:ext uri="{FF2B5EF4-FFF2-40B4-BE49-F238E27FC236}">
                <a16:creationId xmlns:a16="http://schemas.microsoft.com/office/drawing/2014/main" id="{F20A6EAC-2C91-460A-9585-8FDFDF40DDA8}"/>
              </a:ext>
            </a:extLst>
          </p:cNvPr>
          <p:cNvSpPr/>
          <p:nvPr/>
        </p:nvSpPr>
        <p:spPr>
          <a:xfrm>
            <a:off x="727587" y="3247309"/>
            <a:ext cx="10493788" cy="201318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Rectangle: Rounded Corners 8">
            <a:extLst>
              <a:ext uri="{FF2B5EF4-FFF2-40B4-BE49-F238E27FC236}">
                <a16:creationId xmlns:a16="http://schemas.microsoft.com/office/drawing/2014/main" id="{45EEF90E-FA57-4EC1-9BAC-D7C319B82AEF}"/>
              </a:ext>
            </a:extLst>
          </p:cNvPr>
          <p:cNvSpPr/>
          <p:nvPr/>
        </p:nvSpPr>
        <p:spPr>
          <a:xfrm>
            <a:off x="799946" y="5355570"/>
            <a:ext cx="10421430" cy="832166"/>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Oval 9">
            <a:extLst>
              <a:ext uri="{FF2B5EF4-FFF2-40B4-BE49-F238E27FC236}">
                <a16:creationId xmlns:a16="http://schemas.microsoft.com/office/drawing/2014/main" id="{59953249-858A-4842-85E5-4E9C946ACF2D}"/>
              </a:ext>
            </a:extLst>
          </p:cNvPr>
          <p:cNvSpPr/>
          <p:nvPr/>
        </p:nvSpPr>
        <p:spPr>
          <a:xfrm>
            <a:off x="347136" y="9391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Oval 10">
            <a:extLst>
              <a:ext uri="{FF2B5EF4-FFF2-40B4-BE49-F238E27FC236}">
                <a16:creationId xmlns:a16="http://schemas.microsoft.com/office/drawing/2014/main" id="{B1C11568-3531-4333-8608-9DE82745CC08}"/>
              </a:ext>
            </a:extLst>
          </p:cNvPr>
          <p:cNvSpPr/>
          <p:nvPr/>
        </p:nvSpPr>
        <p:spPr>
          <a:xfrm>
            <a:off x="190942" y="3550838"/>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2" name="Oval 11">
            <a:extLst>
              <a:ext uri="{FF2B5EF4-FFF2-40B4-BE49-F238E27FC236}">
                <a16:creationId xmlns:a16="http://schemas.microsoft.com/office/drawing/2014/main" id="{7F6D25E2-CAD4-4942-9120-BBAB1A624E83}"/>
              </a:ext>
            </a:extLst>
          </p:cNvPr>
          <p:cNvSpPr/>
          <p:nvPr/>
        </p:nvSpPr>
        <p:spPr>
          <a:xfrm>
            <a:off x="299729" y="565716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13" name="Rectangle: Rounded Corners 12">
            <a:extLst>
              <a:ext uri="{FF2B5EF4-FFF2-40B4-BE49-F238E27FC236}">
                <a16:creationId xmlns:a16="http://schemas.microsoft.com/office/drawing/2014/main" id="{86A946E2-29A8-486B-B992-AB1228D804C7}"/>
              </a:ext>
            </a:extLst>
          </p:cNvPr>
          <p:cNvSpPr/>
          <p:nvPr/>
        </p:nvSpPr>
        <p:spPr>
          <a:xfrm>
            <a:off x="799945" y="6266736"/>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7149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18" name="PA_图片 2"/>
          <p:cNvPicPr>
            <a:picLocks noChangeAspect="1"/>
          </p:cNvPicPr>
          <p:nvPr>
            <p:custDataLst>
              <p:tags r:id="rId1"/>
            </p:custDataLst>
          </p:nvPr>
        </p:nvPicPr>
        <p:blipFill>
          <a:blip r:embed="rId5"/>
          <a:stretch>
            <a:fillRect/>
          </a:stretch>
        </p:blipFill>
        <p:spPr>
          <a:xfrm>
            <a:off x="2519366" y="1072515"/>
            <a:ext cx="7145337" cy="5748338"/>
          </a:xfrm>
          <a:prstGeom prst="rect">
            <a:avLst/>
          </a:prstGeom>
          <a:noFill/>
          <a:ln w="9525">
            <a:noFill/>
          </a:ln>
        </p:spPr>
      </p:pic>
      <p:sp>
        <p:nvSpPr>
          <p:cNvPr id="5" name="文本框 4"/>
          <p:cNvSpPr txBox="1">
            <a:spLocks noChangeArrowheads="1"/>
          </p:cNvSpPr>
          <p:nvPr/>
        </p:nvSpPr>
        <p:spPr bwMode="auto">
          <a:xfrm>
            <a:off x="3428133" y="2857245"/>
            <a:ext cx="5100408"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DC5D3D"/>
                </a:solidFill>
                <a:effectLst/>
                <a:uLnTx/>
                <a:uFillTx/>
                <a:latin typeface="Arial"/>
                <a:ea typeface="+mn-ea"/>
                <a:cs typeface="+mn-ea"/>
                <a:sym typeface="+mn-lt"/>
              </a:rPr>
              <a:t>Khởi</a:t>
            </a:r>
            <a:r>
              <a:rPr kumimoji="0" lang="en-US" altLang="zh-CN" sz="4400" b="1" i="0" u="none" strike="noStrike" kern="1200" cap="none" spc="0" normalizeH="0" baseline="0" noProof="0" dirty="0">
                <a:ln>
                  <a:noFill/>
                </a:ln>
                <a:solidFill>
                  <a:srgbClr val="DC5D3D"/>
                </a:solidFill>
                <a:effectLst/>
                <a:uLnTx/>
                <a:uFillTx/>
                <a:latin typeface="Arial"/>
                <a:ea typeface="+mn-ea"/>
                <a:cs typeface="+mn-ea"/>
                <a:sym typeface="+mn-lt"/>
              </a:rPr>
              <a:t> </a:t>
            </a:r>
            <a:r>
              <a:rPr kumimoji="0" lang="en-US" altLang="zh-CN" sz="4400" b="1" i="0" u="none" strike="noStrike" kern="1200" cap="none" spc="0" normalizeH="0" baseline="0" noProof="0" dirty="0" err="1">
                <a:ln>
                  <a:noFill/>
                </a:ln>
                <a:solidFill>
                  <a:srgbClr val="DC5D3D"/>
                </a:solidFill>
                <a:effectLst/>
                <a:uLnTx/>
                <a:uFillTx/>
                <a:latin typeface="Arial"/>
                <a:ea typeface="+mn-ea"/>
                <a:cs typeface="+mn-ea"/>
                <a:sym typeface="+mn-lt"/>
              </a:rPr>
              <a:t>động</a:t>
            </a:r>
            <a:endParaRPr kumimoji="0" lang="zh-CN" altLang="en-US" sz="4400" b="1" i="0" u="none" strike="noStrike" kern="1200" cap="none" spc="0" normalizeH="0" baseline="0" noProof="0" dirty="0">
              <a:ln>
                <a:noFill/>
              </a:ln>
              <a:solidFill>
                <a:srgbClr val="DC5D3D"/>
              </a:solidFill>
              <a:effectLst/>
              <a:uLnTx/>
              <a:uFillTx/>
              <a:latin typeface="Arial"/>
              <a:ea typeface="+mn-ea"/>
              <a:cs typeface="+mn-ea"/>
              <a:sym typeface="+mn-lt"/>
            </a:endParaRPr>
          </a:p>
        </p:txBody>
      </p:sp>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7173" name="图片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177596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2100"/>
                            </p:stCondLst>
                            <p:childTnLst>
                              <p:par>
                                <p:cTn id="11" presetID="3"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E30B742C-2253-471A-B32A-A37207A26F1E}"/>
              </a:ext>
            </a:extLst>
          </p:cNvPr>
          <p:cNvSpPr/>
          <p:nvPr/>
        </p:nvSpPr>
        <p:spPr>
          <a:xfrm>
            <a:off x="7147479" y="6170153"/>
            <a:ext cx="3869709"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69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E30B742C-2253-471A-B32A-A37207A26F1E}"/>
              </a:ext>
            </a:extLst>
          </p:cNvPr>
          <p:cNvSpPr/>
          <p:nvPr/>
        </p:nvSpPr>
        <p:spPr>
          <a:xfrm>
            <a:off x="7147479" y="6170153"/>
            <a:ext cx="3869709"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4030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2404" y="-546100"/>
            <a:ext cx="7939596"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4" name="图片 3">
            <a:extLst>
              <a:ext uri="{FF2B5EF4-FFF2-40B4-BE49-F238E27FC236}">
                <a16:creationId xmlns:a16="http://schemas.microsoft.com/office/drawing/2014/main" id="{58E50431-3E87-7F49-B231-7F957EC43D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400" y="0"/>
            <a:ext cx="6858000" cy="68580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sp>
        <p:nvSpPr>
          <p:cNvPr id="2" name="TextBox 1">
            <a:extLst>
              <a:ext uri="{FF2B5EF4-FFF2-40B4-BE49-F238E27FC236}">
                <a16:creationId xmlns:a16="http://schemas.microsoft.com/office/drawing/2014/main" id="{A7DB66FE-C23F-4409-BE91-666E1494560D}"/>
              </a:ext>
            </a:extLst>
          </p:cNvPr>
          <p:cNvSpPr txBox="1"/>
          <p:nvPr/>
        </p:nvSpPr>
        <p:spPr>
          <a:xfrm>
            <a:off x="5592932" y="3175038"/>
            <a:ext cx="50869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750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477945-6682-448F-B50D-C779192FF0E2}"/>
              </a:ext>
            </a:extLst>
          </p:cNvPr>
          <p:cNvSpPr txBox="1"/>
          <p:nvPr/>
        </p:nvSpPr>
        <p:spPr>
          <a:xfrm>
            <a:off x="2335712" y="805095"/>
            <a:ext cx="8159768" cy="650499"/>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Nghe tiếng động lạ, cây xấu hổ đã làm gì?</a:t>
            </a:r>
          </a:p>
        </p:txBody>
      </p:sp>
      <p:sp>
        <p:nvSpPr>
          <p:cNvPr id="4" name="TextBox 3">
            <a:extLst>
              <a:ext uri="{FF2B5EF4-FFF2-40B4-BE49-F238E27FC236}">
                <a16:creationId xmlns:a16="http://schemas.microsoft.com/office/drawing/2014/main" id="{81E2F948-55A3-4CCC-B91B-24AB2FBE721B}"/>
              </a:ext>
            </a:extLst>
          </p:cNvPr>
          <p:cNvSpPr txBox="1"/>
          <p:nvPr/>
        </p:nvSpPr>
        <p:spPr>
          <a:xfrm>
            <a:off x="2335712" y="2124565"/>
            <a:ext cx="8159768" cy="650499"/>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Cây cỏ xung quanh xôn xao về chuyện gì?</a:t>
            </a:r>
          </a:p>
        </p:txBody>
      </p:sp>
      <p:sp>
        <p:nvSpPr>
          <p:cNvPr id="5" name="TextBox 4">
            <a:extLst>
              <a:ext uri="{FF2B5EF4-FFF2-40B4-BE49-F238E27FC236}">
                <a16:creationId xmlns:a16="http://schemas.microsoft.com/office/drawing/2014/main" id="{86E19020-066E-4132-A94C-9CC0A18E1DF9}"/>
              </a:ext>
            </a:extLst>
          </p:cNvPr>
          <p:cNvSpPr txBox="1"/>
          <p:nvPr/>
        </p:nvSpPr>
        <p:spPr>
          <a:xfrm>
            <a:off x="2266245" y="1433700"/>
            <a:ext cx="8830842" cy="657359"/>
          </a:xfrm>
          <a:prstGeom prst="rect">
            <a:avLst/>
          </a:prstGeom>
          <a:noFill/>
        </p:spPr>
        <p:txBody>
          <a:bodyPr wrap="square" rtlCol="0">
            <a:spAutoFit/>
          </a:bodyPr>
          <a:lstStyle/>
          <a:p>
            <a:pPr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Nghe tiếng động lạ, cây xấu hổ đã co rúm mình lại.</a:t>
            </a:r>
          </a:p>
        </p:txBody>
      </p:sp>
      <p:sp>
        <p:nvSpPr>
          <p:cNvPr id="6" name="TextBox 5">
            <a:extLst>
              <a:ext uri="{FF2B5EF4-FFF2-40B4-BE49-F238E27FC236}">
                <a16:creationId xmlns:a16="http://schemas.microsoft.com/office/drawing/2014/main" id="{60C0589A-DFC2-402B-AC64-8D0BEC7FCF65}"/>
              </a:ext>
            </a:extLst>
          </p:cNvPr>
          <p:cNvSpPr txBox="1"/>
          <p:nvPr/>
        </p:nvSpPr>
        <p:spPr>
          <a:xfrm>
            <a:off x="4078595" y="3111356"/>
            <a:ext cx="7270812" cy="1943161"/>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Cây cỏ xung quanh xôn xao chuyện một con chim xanh biếc, toàn thân lóng lánh không biết từ đâu bay tới rồi lại vội bay đi ngay.</a:t>
            </a:r>
          </a:p>
        </p:txBody>
      </p:sp>
      <p:pic>
        <p:nvPicPr>
          <p:cNvPr id="8" name="Picture 7">
            <a:extLst>
              <a:ext uri="{FF2B5EF4-FFF2-40B4-BE49-F238E27FC236}">
                <a16:creationId xmlns:a16="http://schemas.microsoft.com/office/drawing/2014/main" id="{037BC5B8-E134-4F5C-95BA-5F12CA0FFA85}"/>
              </a:ext>
            </a:extLst>
          </p:cNvPr>
          <p:cNvPicPr>
            <a:picLocks noChangeAspect="1"/>
          </p:cNvPicPr>
          <p:nvPr/>
        </p:nvPicPr>
        <p:blipFill>
          <a:blip r:embed="rId2"/>
          <a:stretch>
            <a:fillRect/>
          </a:stretch>
        </p:blipFill>
        <p:spPr>
          <a:xfrm>
            <a:off x="1127465" y="3078259"/>
            <a:ext cx="2951130" cy="3015928"/>
          </a:xfrm>
          <a:prstGeom prst="ellipse">
            <a:avLst/>
          </a:prstGeom>
          <a:ln>
            <a:noFill/>
          </a:ln>
          <a:effectLst>
            <a:softEdge rad="112500"/>
          </a:effectLst>
        </p:spPr>
      </p:pic>
    </p:spTree>
    <p:extLst>
      <p:ext uri="{BB962C8B-B14F-4D97-AF65-F5344CB8AC3E}">
        <p14:creationId xmlns:p14="http://schemas.microsoft.com/office/powerpoint/2010/main" val="234322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CA7BEB-033F-4CDD-A4B0-82998C664838}"/>
              </a:ext>
            </a:extLst>
          </p:cNvPr>
          <p:cNvSpPr txBox="1"/>
          <p:nvPr/>
        </p:nvSpPr>
        <p:spPr>
          <a:xfrm>
            <a:off x="1119255" y="430560"/>
            <a:ext cx="7830228" cy="650499"/>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Cây xấu hổ tiếc nuối điều gì?</a:t>
            </a:r>
          </a:p>
        </p:txBody>
      </p:sp>
      <p:sp>
        <p:nvSpPr>
          <p:cNvPr id="5" name="TextBox 4">
            <a:extLst>
              <a:ext uri="{FF2B5EF4-FFF2-40B4-BE49-F238E27FC236}">
                <a16:creationId xmlns:a16="http://schemas.microsoft.com/office/drawing/2014/main" id="{82373F1B-0A51-4204-A957-4508BBC19786}"/>
              </a:ext>
            </a:extLst>
          </p:cNvPr>
          <p:cNvSpPr txBox="1"/>
          <p:nvPr/>
        </p:nvSpPr>
        <p:spPr>
          <a:xfrm>
            <a:off x="3444536" y="1403478"/>
            <a:ext cx="8053882" cy="1943161"/>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Cây xấu hổ tiếc nuối vì do nhút nhát đã nhắm mắt lại khi nghe tiếng động lạ, không được nhìn thấy con chim xanh xinh đẹp kia.</a:t>
            </a:r>
          </a:p>
        </p:txBody>
      </p:sp>
      <p:pic>
        <p:nvPicPr>
          <p:cNvPr id="6" name="Picture 2">
            <a:extLst>
              <a:ext uri="{FF2B5EF4-FFF2-40B4-BE49-F238E27FC236}">
                <a16:creationId xmlns:a16="http://schemas.microsoft.com/office/drawing/2014/main" id="{85E94C04-58D4-466E-8F0A-E69A916F3161}"/>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412445" y="3965864"/>
            <a:ext cx="787155" cy="678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63DA1D-CF08-4F91-8C03-34E213E84088}"/>
              </a:ext>
            </a:extLst>
          </p:cNvPr>
          <p:cNvSpPr txBox="1"/>
          <p:nvPr/>
        </p:nvSpPr>
        <p:spPr>
          <a:xfrm>
            <a:off x="2405850" y="3965864"/>
            <a:ext cx="9676660" cy="523220"/>
          </a:xfrm>
          <a:prstGeom prst="rect">
            <a:avLst/>
          </a:prstGeom>
          <a:noFill/>
        </p:spPr>
        <p:txBody>
          <a:bodyPr wrap="square" rtlCol="0">
            <a:spAutoFit/>
          </a:bodyPr>
          <a:lstStyle/>
          <a:p>
            <a:pPr algn="just" defTabSz="121917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 em, để không phải tiếc như vậy, cây xấu hổ nên làm gì?</a:t>
            </a:r>
          </a:p>
        </p:txBody>
      </p:sp>
      <p:pic>
        <p:nvPicPr>
          <p:cNvPr id="8" name="Picture 7">
            <a:extLst>
              <a:ext uri="{FF2B5EF4-FFF2-40B4-BE49-F238E27FC236}">
                <a16:creationId xmlns:a16="http://schemas.microsoft.com/office/drawing/2014/main" id="{F07609D4-8078-4B07-8884-1B619481A4D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7735626" y="4752371"/>
            <a:ext cx="1757837" cy="1789695"/>
          </a:xfrm>
          <a:prstGeom prst="ellipse">
            <a:avLst/>
          </a:prstGeom>
          <a:ln>
            <a:noFill/>
          </a:ln>
          <a:effectLst>
            <a:softEdge rad="112500"/>
          </a:effectLst>
        </p:spPr>
      </p:pic>
      <p:sp>
        <p:nvSpPr>
          <p:cNvPr id="9" name="TextBox 8">
            <a:extLst>
              <a:ext uri="{FF2B5EF4-FFF2-40B4-BE49-F238E27FC236}">
                <a16:creationId xmlns:a16="http://schemas.microsoft.com/office/drawing/2014/main" id="{6855530C-8C96-4C83-AD45-D2E167D9B308}"/>
              </a:ext>
            </a:extLst>
          </p:cNvPr>
          <p:cNvSpPr txBox="1"/>
          <p:nvPr/>
        </p:nvSpPr>
        <p:spPr>
          <a:xfrm>
            <a:off x="905522" y="4868312"/>
            <a:ext cx="6643673" cy="1296830"/>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Cây xấu hổ cần tự tin, mạnh mẽ hơn để không bỏ lỡ những cảnh đẹp.</a:t>
            </a:r>
          </a:p>
        </p:txBody>
      </p:sp>
      <p:pic>
        <p:nvPicPr>
          <p:cNvPr id="10" name="Picture 9">
            <a:extLst>
              <a:ext uri="{FF2B5EF4-FFF2-40B4-BE49-F238E27FC236}">
                <a16:creationId xmlns:a16="http://schemas.microsoft.com/office/drawing/2014/main" id="{C7288ECF-61C4-4CC9-B7E4-0FC3D239EEED}"/>
              </a:ext>
            </a:extLst>
          </p:cNvPr>
          <p:cNvPicPr>
            <a:picLocks noChangeAspect="1"/>
          </p:cNvPicPr>
          <p:nvPr/>
        </p:nvPicPr>
        <p:blipFill>
          <a:blip r:embed="rId6"/>
          <a:stretch>
            <a:fillRect/>
          </a:stretch>
        </p:blipFill>
        <p:spPr>
          <a:xfrm>
            <a:off x="693582" y="1061265"/>
            <a:ext cx="2416031" cy="3015928"/>
          </a:xfrm>
          <a:prstGeom prst="ellipse">
            <a:avLst/>
          </a:prstGeom>
          <a:ln>
            <a:noFill/>
          </a:ln>
          <a:effectLst>
            <a:softEdge rad="112500"/>
          </a:effectLst>
        </p:spPr>
      </p:pic>
    </p:spTree>
    <p:extLst>
      <p:ext uri="{BB962C8B-B14F-4D97-AF65-F5344CB8AC3E}">
        <p14:creationId xmlns:p14="http://schemas.microsoft.com/office/powerpoint/2010/main" val="90813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196BE6-8A4E-4D3B-A11A-B35726E57F00}"/>
              </a:ext>
            </a:extLst>
          </p:cNvPr>
          <p:cNvSpPr txBox="1"/>
          <p:nvPr/>
        </p:nvSpPr>
        <p:spPr>
          <a:xfrm>
            <a:off x="629581" y="237729"/>
            <a:ext cx="10395751" cy="1468864"/>
          </a:xfrm>
          <a:prstGeom prst="rect">
            <a:avLst/>
          </a:prstGeom>
          <a:noFill/>
        </p:spPr>
        <p:txBody>
          <a:bodyPr wrap="square" rtlCol="0">
            <a:spAutoFit/>
          </a:bodyPr>
          <a:lstStyle/>
          <a:p>
            <a:pPr algn="ctr" defTabSz="1219170">
              <a:lnSpc>
                <a:spcPct val="150000"/>
              </a:lnSpc>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4.</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Câu văn nào cho biết cây xấu hổ rất mong con chim xanh quay trở lại?</a:t>
            </a:r>
          </a:p>
        </p:txBody>
      </p:sp>
      <p:sp>
        <p:nvSpPr>
          <p:cNvPr id="12" name="Rectangle 11">
            <a:extLst>
              <a:ext uri="{FF2B5EF4-FFF2-40B4-BE49-F238E27FC236}">
                <a16:creationId xmlns:a16="http://schemas.microsoft.com/office/drawing/2014/main" id="{06BF9124-10B9-4209-BF4F-01CAB8FD5A2B}"/>
              </a:ext>
            </a:extLst>
          </p:cNvPr>
          <p:cNvSpPr/>
          <p:nvPr/>
        </p:nvSpPr>
        <p:spPr>
          <a:xfrm>
            <a:off x="671011" y="1623694"/>
            <a:ext cx="9340100" cy="4455835"/>
          </a:xfrm>
          <a:prstGeom prst="rect">
            <a:avLst/>
          </a:prstGeom>
        </p:spPr>
        <p:txBody>
          <a:bodyPr wrap="square">
            <a:spAutoFit/>
          </a:bodyPr>
          <a:lstStyle/>
          <a:p>
            <a:pPr algn="just" defTabSz="1219170">
              <a:lnSpc>
                <a:spcPct val="150000"/>
              </a:lnSpc>
              <a:buClr>
                <a:srgbClr val="000000"/>
              </a:buClr>
            </a:pP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Nhưng những cây cỏ xung quanh vẫn cứ xôn xao. Thì ra, vừa có một con chimxanh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nghe</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bè</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trầm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trồ</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xấu</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hổ</a:t>
            </a:r>
            <a:r>
              <a:rPr lang="en-US" sz="24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càng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tiếc</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bao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giờ</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chim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ấy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quay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trở</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lnSpc>
                <a:spcPct val="150000"/>
              </a:lnSpc>
              <a:buClr>
                <a:srgbClr val="000000"/>
              </a:buClr>
            </a:pPr>
            <a:endPar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 name="Picture 12">
            <a:extLst>
              <a:ext uri="{FF2B5EF4-FFF2-40B4-BE49-F238E27FC236}">
                <a16:creationId xmlns:a16="http://schemas.microsoft.com/office/drawing/2014/main" id="{68D21489-2B58-4034-9098-4DF6F4B0B096}"/>
              </a:ext>
            </a:extLst>
          </p:cNvPr>
          <p:cNvPicPr>
            <a:picLocks noChangeAspect="1"/>
          </p:cNvPicPr>
          <p:nvPr/>
        </p:nvPicPr>
        <p:blipFill>
          <a:blip r:embed="rId2"/>
          <a:stretch>
            <a:fillRect/>
          </a:stretch>
        </p:blipFill>
        <p:spPr>
          <a:xfrm flipH="1">
            <a:off x="9907805" y="4532538"/>
            <a:ext cx="2102714" cy="2200501"/>
          </a:xfrm>
          <a:prstGeom prst="ellipse">
            <a:avLst/>
          </a:prstGeom>
          <a:ln>
            <a:noFill/>
          </a:ln>
          <a:effectLst>
            <a:softEdge rad="112500"/>
          </a:effectLst>
        </p:spPr>
      </p:pic>
      <p:cxnSp>
        <p:nvCxnSpPr>
          <p:cNvPr id="3" name="Straight Connector 2">
            <a:extLst>
              <a:ext uri="{FF2B5EF4-FFF2-40B4-BE49-F238E27FC236}">
                <a16:creationId xmlns:a16="http://schemas.microsoft.com/office/drawing/2014/main" id="{01D83AE6-AEB5-4C82-B7C0-66B87BC5114E}"/>
              </a:ext>
            </a:extLst>
          </p:cNvPr>
          <p:cNvCxnSpPr>
            <a:cxnSpLocks/>
          </p:cNvCxnSpPr>
          <p:nvPr/>
        </p:nvCxnSpPr>
        <p:spPr>
          <a:xfrm>
            <a:off x="5127389" y="4903685"/>
            <a:ext cx="4780416"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14F49DDA-9B3C-405A-AB5F-2438EF0DBB6F}"/>
              </a:ext>
            </a:extLst>
          </p:cNvPr>
          <p:cNvCxnSpPr>
            <a:cxnSpLocks/>
          </p:cNvCxnSpPr>
          <p:nvPr/>
        </p:nvCxnSpPr>
        <p:spPr>
          <a:xfrm>
            <a:off x="671011" y="5498960"/>
            <a:ext cx="2013823"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381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E30B742C-2253-471A-B32A-A37207A26F1E}"/>
              </a:ext>
            </a:extLst>
          </p:cNvPr>
          <p:cNvSpPr/>
          <p:nvPr/>
        </p:nvSpPr>
        <p:spPr>
          <a:xfrm>
            <a:off x="7147479" y="6170153"/>
            <a:ext cx="3869709"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5310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2404" y="-546100"/>
            <a:ext cx="7939596"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4" name="图片 3">
            <a:extLst>
              <a:ext uri="{FF2B5EF4-FFF2-40B4-BE49-F238E27FC236}">
                <a16:creationId xmlns:a16="http://schemas.microsoft.com/office/drawing/2014/main" id="{58E50431-3E87-7F49-B231-7F957EC43D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400" y="0"/>
            <a:ext cx="6858000" cy="68580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sp>
        <p:nvSpPr>
          <p:cNvPr id="2" name="TextBox 1">
            <a:extLst>
              <a:ext uri="{FF2B5EF4-FFF2-40B4-BE49-F238E27FC236}">
                <a16:creationId xmlns:a16="http://schemas.microsoft.com/office/drawing/2014/main" id="{A7DB66FE-C23F-4409-BE91-666E1494560D}"/>
              </a:ext>
            </a:extLst>
          </p:cNvPr>
          <p:cNvSpPr txBox="1"/>
          <p:nvPr/>
        </p:nvSpPr>
        <p:spPr>
          <a:xfrm>
            <a:off x="5592932" y="3175038"/>
            <a:ext cx="5086905"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2122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C9CA8BCF-9FE8-4A4A-A865-9815F3442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AFA2AEA2-1FBF-4590-9F6F-A547DA1509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9115" y="5201392"/>
            <a:ext cx="2112885" cy="1754835"/>
          </a:xfrm>
          <a:prstGeom prst="rect">
            <a:avLst/>
          </a:prstGeom>
        </p:spPr>
      </p:pic>
      <p:pic>
        <p:nvPicPr>
          <p:cNvPr id="30" name="Picture 29">
            <a:extLst>
              <a:ext uri="{FF2B5EF4-FFF2-40B4-BE49-F238E27FC236}">
                <a16:creationId xmlns:a16="http://schemas.microsoft.com/office/drawing/2014/main" id="{654CA2A1-988B-4EAF-A9E2-AA009768527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609504" y="1261743"/>
            <a:ext cx="8319972" cy="661421"/>
          </a:xfrm>
          <a:prstGeom prst="rect">
            <a:avLst/>
          </a:prstGeom>
        </p:spPr>
      </p:pic>
      <p:sp>
        <p:nvSpPr>
          <p:cNvPr id="31" name="TextBox 30">
            <a:extLst>
              <a:ext uri="{FF2B5EF4-FFF2-40B4-BE49-F238E27FC236}">
                <a16:creationId xmlns:a16="http://schemas.microsoft.com/office/drawing/2014/main" id="{B3F1458B-835D-4F5B-B4F8-717E754FB22F}"/>
              </a:ext>
            </a:extLst>
          </p:cNvPr>
          <p:cNvSpPr txBox="1"/>
          <p:nvPr/>
        </p:nvSpPr>
        <p:spPr>
          <a:xfrm>
            <a:off x="1811091" y="125167"/>
            <a:ext cx="7916798" cy="584775"/>
          </a:xfrm>
          <a:prstGeom prst="rect">
            <a:avLst/>
          </a:prstGeom>
          <a:noFill/>
        </p:spPr>
        <p:txBody>
          <a:bodyPr wrap="square" rtlCol="0">
            <a:spAutoFit/>
          </a:bodyPr>
          <a:lstStyle/>
          <a:p>
            <a:pPr algn="just" defTabSz="1219170">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từ ngữ nào sau đây chỉ đặc điểm?</a:t>
            </a:r>
          </a:p>
        </p:txBody>
      </p:sp>
      <p:sp>
        <p:nvSpPr>
          <p:cNvPr id="32" name="Oval 31">
            <a:extLst>
              <a:ext uri="{FF2B5EF4-FFF2-40B4-BE49-F238E27FC236}">
                <a16:creationId xmlns:a16="http://schemas.microsoft.com/office/drawing/2014/main" id="{F18DE826-716A-4F8E-AF40-423992E473D1}"/>
              </a:ext>
            </a:extLst>
          </p:cNvPr>
          <p:cNvSpPr/>
          <p:nvPr/>
        </p:nvSpPr>
        <p:spPr>
          <a:xfrm>
            <a:off x="1677355" y="1260761"/>
            <a:ext cx="144586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Oval 32">
            <a:extLst>
              <a:ext uri="{FF2B5EF4-FFF2-40B4-BE49-F238E27FC236}">
                <a16:creationId xmlns:a16="http://schemas.microsoft.com/office/drawing/2014/main" id="{87FDA23D-561A-4425-BFEC-972BDDD063CB}"/>
              </a:ext>
            </a:extLst>
          </p:cNvPr>
          <p:cNvSpPr/>
          <p:nvPr/>
        </p:nvSpPr>
        <p:spPr>
          <a:xfrm>
            <a:off x="3322323" y="1260761"/>
            <a:ext cx="1614007"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Oval 33">
            <a:extLst>
              <a:ext uri="{FF2B5EF4-FFF2-40B4-BE49-F238E27FC236}">
                <a16:creationId xmlns:a16="http://schemas.microsoft.com/office/drawing/2014/main" id="{787F5843-96D6-4368-8186-FE01BF446289}"/>
              </a:ext>
            </a:extLst>
          </p:cNvPr>
          <p:cNvSpPr/>
          <p:nvPr/>
        </p:nvSpPr>
        <p:spPr>
          <a:xfrm>
            <a:off x="8315468" y="1217773"/>
            <a:ext cx="152130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AAB5A26A-91E1-4E56-B87E-CDD706038C2B}"/>
              </a:ext>
            </a:extLst>
          </p:cNvPr>
          <p:cNvSpPr txBox="1"/>
          <p:nvPr/>
        </p:nvSpPr>
        <p:spPr>
          <a:xfrm>
            <a:off x="1619569" y="2174836"/>
            <a:ext cx="8309907" cy="584775"/>
          </a:xfrm>
          <a:prstGeom prst="rect">
            <a:avLst/>
          </a:prstGeom>
          <a:noFill/>
        </p:spPr>
        <p:txBody>
          <a:bodyPr wrap="square" rtlCol="0">
            <a:spAutoFit/>
          </a:bodyPr>
          <a:lstStyle/>
          <a:p>
            <a:pPr algn="just" defTabSz="1219170">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lời của cây xấu hổ:</a:t>
            </a:r>
          </a:p>
        </p:txBody>
      </p:sp>
      <p:pic>
        <p:nvPicPr>
          <p:cNvPr id="36" name="Picture 35">
            <a:extLst>
              <a:ext uri="{FF2B5EF4-FFF2-40B4-BE49-F238E27FC236}">
                <a16:creationId xmlns:a16="http://schemas.microsoft.com/office/drawing/2014/main" id="{FCE46535-492B-4C65-8FFE-5D402A8A72B9}"/>
              </a:ext>
            </a:extLst>
          </p:cNvPr>
          <p:cNvPicPr>
            <a:picLocks noChangeAspect="1"/>
          </p:cNvPicPr>
          <p:nvPr/>
        </p:nvPicPr>
        <p:blipFill>
          <a:blip r:embed="rId6"/>
          <a:stretch>
            <a:fillRect/>
          </a:stretch>
        </p:blipFill>
        <p:spPr>
          <a:xfrm>
            <a:off x="1978009" y="2605723"/>
            <a:ext cx="4302632" cy="2595669"/>
          </a:xfrm>
          <a:prstGeom prst="rect">
            <a:avLst/>
          </a:prstGeom>
          <a:ln>
            <a:noFill/>
          </a:ln>
          <a:effectLst>
            <a:softEdge rad="112500"/>
          </a:effectLst>
        </p:spPr>
      </p:pic>
      <p:sp>
        <p:nvSpPr>
          <p:cNvPr id="37" name="Speech Bubble: Rectangle with Corners Rounded 36">
            <a:extLst>
              <a:ext uri="{FF2B5EF4-FFF2-40B4-BE49-F238E27FC236}">
                <a16:creationId xmlns:a16="http://schemas.microsoft.com/office/drawing/2014/main" id="{ACED7BB8-7343-4972-917D-96105BB46939}"/>
              </a:ext>
            </a:extLst>
          </p:cNvPr>
          <p:cNvSpPr/>
          <p:nvPr/>
        </p:nvSpPr>
        <p:spPr>
          <a:xfrm>
            <a:off x="6500896" y="2537571"/>
            <a:ext cx="4729355" cy="2833419"/>
          </a:xfrm>
          <a:prstGeom prst="wedgeRoundRectCallout">
            <a:avLst>
              <a:gd name="adj1" fmla="val -67293"/>
              <a:gd name="adj2" fmla="val -5026"/>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Rectangle 37">
            <a:extLst>
              <a:ext uri="{FF2B5EF4-FFF2-40B4-BE49-F238E27FC236}">
                <a16:creationId xmlns:a16="http://schemas.microsoft.com/office/drawing/2014/main" id="{C828AC41-7207-4156-928B-EBB6C5D7A1EA}"/>
              </a:ext>
            </a:extLst>
          </p:cNvPr>
          <p:cNvSpPr/>
          <p:nvPr/>
        </p:nvSpPr>
        <p:spPr>
          <a:xfrm>
            <a:off x="6626338" y="2652209"/>
            <a:ext cx="2680542" cy="584775"/>
          </a:xfrm>
          <a:prstGeom prst="rect">
            <a:avLst/>
          </a:prstGeom>
        </p:spPr>
        <p:txBody>
          <a:bodyPr wrap="none">
            <a:spAutoFit/>
          </a:bodyPr>
          <a:lstStyle/>
          <a:p>
            <a:pPr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Rectangle 38">
            <a:extLst>
              <a:ext uri="{FF2B5EF4-FFF2-40B4-BE49-F238E27FC236}">
                <a16:creationId xmlns:a16="http://schemas.microsoft.com/office/drawing/2014/main" id="{6BE97A90-A6F5-4457-9C01-352A9DD21973}"/>
              </a:ext>
            </a:extLst>
          </p:cNvPr>
          <p:cNvSpPr/>
          <p:nvPr/>
        </p:nvSpPr>
        <p:spPr>
          <a:xfrm>
            <a:off x="6626338" y="2646847"/>
            <a:ext cx="4729355" cy="2554545"/>
          </a:xfrm>
          <a:prstGeom prst="rect">
            <a:avLst/>
          </a:prstGeom>
        </p:spPr>
        <p:txBody>
          <a:bodyPr wrap="square">
            <a:spAutoFit/>
          </a:bodyPr>
          <a:lstStyle/>
          <a:p>
            <a:pPr algn="just"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r>
              <a:rPr lang="vi-VN"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vì đã quá nhút nhát nên đã nhắm mắt lại, không nhìn thấy con chim xanh xinh đẹp ấy.</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62850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heel(1)">
                                      <p:cBhvr>
                                        <p:cTn id="16" dur="1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heel(1)">
                                      <p:cBhvr>
                                        <p:cTn id="21" dur="1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left)">
                                      <p:cBhvr>
                                        <p:cTn id="40" dur="500"/>
                                        <p:tgtEl>
                                          <p:spTgt spid="3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38"/>
                                        </p:tgtEl>
                                        <p:attrNameLst>
                                          <p:attrName>style.visibility</p:attrName>
                                        </p:attrNameLst>
                                      </p:cBhvr>
                                      <p:to>
                                        <p:strVal val="hidden"/>
                                      </p:to>
                                    </p:set>
                                  </p:childTnLst>
                                </p:cTn>
                              </p:par>
                            </p:childTnLst>
                          </p:cTn>
                        </p:par>
                        <p:par>
                          <p:cTn id="48" fill="hold">
                            <p:stCondLst>
                              <p:cond delay="0"/>
                            </p:stCondLst>
                            <p:childTnLst>
                              <p:par>
                                <p:cTn id="49" presetID="22" presetClass="entr" presetSubtype="8"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left)">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animBg="1"/>
      <p:bldP spid="35" grpId="0"/>
      <p:bldP spid="37" grpId="0" animBg="1"/>
      <p:bldP spid="38" grpId="0"/>
      <p:bldP spid="38" grpId="1"/>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AD8F404-60B4-8544-A42A-54C1B0CE75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0929" y="-272404"/>
            <a:ext cx="7528689" cy="5778679"/>
          </a:xfrm>
          <a:prstGeom prst="rect">
            <a:avLst/>
          </a:prstGeom>
        </p:spPr>
      </p:pic>
      <p:sp>
        <p:nvSpPr>
          <p:cNvPr id="5" name="文本框 4">
            <a:extLst>
              <a:ext uri="{FF2B5EF4-FFF2-40B4-BE49-F238E27FC236}">
                <a16:creationId xmlns:a16="http://schemas.microsoft.com/office/drawing/2014/main" id="{4EC7C4FE-109B-F845-8577-A6873A64B796}"/>
              </a:ext>
            </a:extLst>
          </p:cNvPr>
          <p:cNvSpPr txBox="1"/>
          <p:nvPr/>
        </p:nvSpPr>
        <p:spPr>
          <a:xfrm>
            <a:off x="4048730" y="2492343"/>
            <a:ext cx="434285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8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1" lang="en-US" altLang="zh-CN" sz="48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48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1" lang="en-US" altLang="zh-CN" sz="48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48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1" lang="en-US" altLang="zh-CN" sz="48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48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1" lang="zh-CN" altLang="en-US" sz="48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图片 10">
            <a:extLst>
              <a:ext uri="{FF2B5EF4-FFF2-40B4-BE49-F238E27FC236}">
                <a16:creationId xmlns:a16="http://schemas.microsoft.com/office/drawing/2014/main" id="{506A324A-BCB1-2349-A8FF-71CC6D9D22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6513" y="3121820"/>
            <a:ext cx="1754978" cy="1754978"/>
          </a:xfrm>
          <a:prstGeom prst="rect">
            <a:avLst/>
          </a:prstGeom>
        </p:spPr>
      </p:pic>
    </p:spTree>
    <p:extLst>
      <p:ext uri="{BB962C8B-B14F-4D97-AF65-F5344CB8AC3E}">
        <p14:creationId xmlns:p14="http://schemas.microsoft.com/office/powerpoint/2010/main" val="407867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3"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A54C3F12-C796-43C9-A1D2-7BBDD7BCE92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34120" y="1654603"/>
            <a:ext cx="8455943" cy="4213537"/>
          </a:xfrm>
          <a:prstGeom prst="rect">
            <a:avLst/>
          </a:prstGeom>
        </p:spPr>
      </p:pic>
      <p:pic>
        <p:nvPicPr>
          <p:cNvPr id="20" name="1a">
            <a:hlinkClick r:id="rId16"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51188" y="897066"/>
            <a:ext cx="3449389" cy="2384680"/>
          </a:xfrm>
          <a:prstGeom prst="rect">
            <a:avLst/>
          </a:prstGeom>
        </p:spPr>
      </p:pic>
      <p:pic>
        <p:nvPicPr>
          <p:cNvPr id="22" name="2a">
            <a:hlinkClick r:id="rId18"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46617" y="870746"/>
            <a:ext cx="3349185" cy="2437320"/>
          </a:xfrm>
          <a:prstGeom prst="rect">
            <a:avLst/>
          </a:prstGeom>
        </p:spPr>
      </p:pic>
      <p:pic>
        <p:nvPicPr>
          <p:cNvPr id="23" name="3a">
            <a:hlinkClick r:id="rId13"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03175" y="3131619"/>
            <a:ext cx="3477235" cy="2601079"/>
          </a:xfrm>
          <a:prstGeom prst="rect">
            <a:avLst/>
          </a:prstGeom>
        </p:spPr>
      </p:pic>
      <p:pic>
        <p:nvPicPr>
          <p:cNvPr id="24" name="4a">
            <a:hlinkClick r:id="rId21"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50693" y="3047457"/>
            <a:ext cx="3294993" cy="2677705"/>
          </a:xfrm>
          <a:prstGeom prst="rect">
            <a:avLst/>
          </a:prstGeom>
        </p:spPr>
      </p:pic>
      <p:sp>
        <p:nvSpPr>
          <p:cNvPr id="2" name="Rectangle: Rounded Corners 1">
            <a:hlinkClick r:id="rId23" action="ppaction://hlinksldjump"/>
            <a:extLst>
              <a:ext uri="{FF2B5EF4-FFF2-40B4-BE49-F238E27FC236}">
                <a16:creationId xmlns:a16="http://schemas.microsoft.com/office/drawing/2014/main" id="{B35A0453-A6AC-4F5A-889A-6783A423C15F}"/>
              </a:ext>
            </a:extLst>
          </p:cNvPr>
          <p:cNvSpPr/>
          <p:nvPr/>
        </p:nvSpPr>
        <p:spPr>
          <a:xfrm>
            <a:off x="9658905" y="144615"/>
            <a:ext cx="2169814" cy="5207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2716628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6" y="1354238"/>
            <a:ext cx="5949064"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Cây gì có tên người cười,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Hễ ai chạm phải đang tươi héo liền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Là cây gì?</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34467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xấu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0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250066" y="1354238"/>
            <a:ext cx="288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túng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F8CDD6E-C461-48F3-9247-612D53219014}"/>
              </a:ext>
            </a:extLst>
          </p:cNvPr>
          <p:cNvSpPr txBox="1"/>
          <p:nvPr/>
        </p:nvSpPr>
        <p:spPr>
          <a:xfrm>
            <a:off x="1101210" y="2844225"/>
            <a:ext cx="60452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5C452F0-327C-442F-8D09-E2EFF02F8AF8}"/>
              </a:ext>
            </a:extLst>
          </p:cNvPr>
          <p:cNvSpPr txBox="1"/>
          <p:nvPr/>
        </p:nvSpPr>
        <p:spPr>
          <a:xfrm>
            <a:off x="1101210" y="3749437"/>
            <a:ext cx="8086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nản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lòng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id="{B4A1DFEB-8D5C-4575-BB4C-6DFF59C37176}"/>
              </a:ext>
            </a:extLst>
          </p:cNvPr>
          <p:cNvSpPr/>
          <p:nvPr/>
        </p:nvSpPr>
        <p:spPr>
          <a:xfrm>
            <a:off x="946298" y="2844225"/>
            <a:ext cx="712381" cy="67515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7714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6" y="1354238"/>
            <a:ext cx="667201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cặp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song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sinh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Long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lanh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tỏ</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nhìn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DBA46285-AC70-4F24-87DC-EF5358B6E211}"/>
              </a:ext>
            </a:extLst>
          </p:cNvPr>
          <p:cNvSpPr txBox="1"/>
          <p:nvPr/>
        </p:nvSpPr>
        <p:spPr>
          <a:xfrm>
            <a:off x="1250066" y="3300714"/>
            <a:ext cx="29097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Đôi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492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1354238"/>
            <a:ext cx="2807179" cy="2554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Lúc vươn cổ</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Lúc rụt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Hễ đi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Cõng nhà đi đó.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(Là con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1250066" y="4108788"/>
            <a:ext cx="28873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rùa</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7631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7297"/>
            <a:ext cx="12192000" cy="697529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3495" y="-115294"/>
            <a:ext cx="4398505" cy="198219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2324"/>
            <a:ext cx="3419863" cy="1450851"/>
          </a:xfrm>
          <a:prstGeom prst="rect">
            <a:avLst/>
          </a:prstGeom>
        </p:spPr>
      </p:pic>
      <p:sp>
        <p:nvSpPr>
          <p:cNvPr id="8" name="文本框 7"/>
          <p:cNvSpPr txBox="1"/>
          <p:nvPr/>
        </p:nvSpPr>
        <p:spPr>
          <a:xfrm>
            <a:off x="2841320" y="1584812"/>
            <a:ext cx="631294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6600" b="1" i="0" u="none" strike="noStrike" kern="1200" cap="none" spc="0" normalizeH="0" noProof="0" dirty="0">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 8: </a:t>
            </a:r>
            <a:r>
              <a:rPr kumimoji="0" lang="en-US" altLang="zh-CN" sz="6600" b="1" i="0" u="none" strike="noStrike" kern="1200" cap="none" spc="0" normalizeH="0" noProof="0" dirty="0" err="1">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zh-CN" sz="6600" b="1" i="0" u="none" strike="noStrike" kern="1200" cap="none" spc="0" normalizeH="0" noProof="0" dirty="0">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600" b="1" i="0" u="none" strike="noStrike" kern="1200" cap="none" spc="0" normalizeH="0" noProof="0" dirty="0" err="1">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altLang="zh-CN" sz="6600" b="1" i="0" u="none" strike="noStrike" kern="1200" cap="none" spc="0" normalizeH="0" noProof="0" dirty="0">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600" b="1" i="0" u="none" strike="noStrike" kern="1200" cap="none" spc="0" normalizeH="0" noProof="0" dirty="0" err="1">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zh-CN" altLang="en-US" sz="6600" b="1" i="0" u="none" strike="noStrike" kern="1200" cap="none" spc="0" normalizeH="0" baseline="0" noProof="0" dirty="0">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谢容儿-年华(电影《青春期》插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81600" y="-1093469"/>
            <a:ext cx="609600" cy="609600"/>
          </a:xfrm>
          <a:prstGeom prst="rect">
            <a:avLst/>
          </a:prstGeom>
        </p:spPr>
      </p:pic>
    </p:spTree>
    <p:extLst>
      <p:ext uri="{BB962C8B-B14F-4D97-AF65-F5344CB8AC3E}">
        <p14:creationId xmlns:p14="http://schemas.microsoft.com/office/powerpoint/2010/main" val="25493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4"/>
                                        </p:tgtEl>
                                      </p:cBhvr>
                                    </p:cmd>
                                  </p:childTnLst>
                                </p:cTn>
                              </p:par>
                              <p:par>
                                <p:cTn id="7" presetID="22" presetClass="entr" presetSubtype="2"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1000"/>
                                        <p:tgtEl>
                                          <p:spTgt spid="4"/>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75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hold" display="0">
                  <p:stCondLst>
                    <p:cond delay="indefinite"/>
                  </p:stCondLst>
                  <p:endCondLst>
                    <p:cond evt="onStopAudio" delay="0">
                      <p:tgtEl>
                        <p:sldTgt/>
                      </p:tgtEl>
                    </p:cond>
                  </p:endCondLst>
                </p:cTn>
                <p:tgtEl>
                  <p:spTgt spid="54"/>
                </p:tgtEl>
              </p:cMediaNode>
            </p:audio>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38"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404759" y="772054"/>
            <a:ext cx="11709691" cy="5426981"/>
          </a:xfrm>
          <a:prstGeom prst="rect">
            <a:avLst/>
          </a:prstGeom>
          <a:effectLst>
            <a:outerShdw blurRad="50800" dist="63500" dir="5400000" sx="102000" sy="102000" algn="ctr" rotWithShape="0">
              <a:srgbClr val="000000">
                <a:alpha val="43137"/>
              </a:srgbClr>
            </a:outerShdw>
          </a:effectLst>
        </p:spPr>
      </p:pic>
      <p:pic>
        <p:nvPicPr>
          <p:cNvPr id="8" name="图片 7">
            <a:extLst>
              <a:ext uri="{FF2B5EF4-FFF2-40B4-BE49-F238E27FC236}">
                <a16:creationId xmlns:a16="http://schemas.microsoft.com/office/drawing/2014/main" id="{F4364527-9BA4-4EF3-BD6B-216A4DB2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1" r="26743"/>
          <a:stretch/>
        </p:blipFill>
        <p:spPr>
          <a:xfrm>
            <a:off x="6814991" y="3472661"/>
            <a:ext cx="4612351" cy="3385339"/>
          </a:xfrm>
          <a:prstGeom prst="rect">
            <a:avLst/>
          </a:prstGeom>
        </p:spPr>
      </p:pic>
      <p:pic>
        <p:nvPicPr>
          <p:cNvPr id="9" name="图片 8">
            <a:extLst>
              <a:ext uri="{FF2B5EF4-FFF2-40B4-BE49-F238E27FC236}">
                <a16:creationId xmlns:a16="http://schemas.microsoft.com/office/drawing/2014/main" id="{F763C397-0C8D-4D4F-80DF-05F146F62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871" r="26743"/>
          <a:stretch/>
        </p:blipFill>
        <p:spPr>
          <a:xfrm flipH="1">
            <a:off x="8925388" y="4535459"/>
            <a:ext cx="3189062" cy="2340684"/>
          </a:xfrm>
          <a:prstGeom prst="rect">
            <a:avLst/>
          </a:prstGeom>
        </p:spPr>
      </p:pic>
      <p:pic>
        <p:nvPicPr>
          <p:cNvPr id="11" name="图片 10">
            <a:extLst>
              <a:ext uri="{FF2B5EF4-FFF2-40B4-BE49-F238E27FC236}">
                <a16:creationId xmlns:a16="http://schemas.microsoft.com/office/drawing/2014/main" id="{CFBE018C-B768-45ED-AB07-13AC4723ED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64" r="71083" b="46860"/>
          <a:stretch/>
        </p:blipFill>
        <p:spPr>
          <a:xfrm>
            <a:off x="481487" y="658251"/>
            <a:ext cx="3406282" cy="3495660"/>
          </a:xfrm>
          <a:prstGeom prst="rect">
            <a:avLst/>
          </a:prstGeom>
        </p:spPr>
      </p:pic>
      <p:pic>
        <p:nvPicPr>
          <p:cNvPr id="36" name="图片 35">
            <a:extLst>
              <a:ext uri="{FF2B5EF4-FFF2-40B4-BE49-F238E27FC236}">
                <a16:creationId xmlns:a16="http://schemas.microsoft.com/office/drawing/2014/main" id="{16AB0A7D-D719-4E7F-AFEB-80B3966410CF}"/>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rot="20680750">
            <a:off x="7110228" y="1645907"/>
            <a:ext cx="1935225" cy="2873962"/>
          </a:xfrm>
          <a:prstGeom prst="rect">
            <a:avLst/>
          </a:prstGeom>
        </p:spPr>
      </p:pic>
      <p:sp>
        <p:nvSpPr>
          <p:cNvPr id="2" name="Rectangle 1">
            <a:extLst>
              <a:ext uri="{FF2B5EF4-FFF2-40B4-BE49-F238E27FC236}">
                <a16:creationId xmlns:a16="http://schemas.microsoft.com/office/drawing/2014/main" id="{8E7854D3-9C9C-4370-ABE5-4B27E2737DD0}"/>
              </a:ext>
            </a:extLst>
          </p:cNvPr>
          <p:cNvSpPr/>
          <p:nvPr/>
        </p:nvSpPr>
        <p:spPr>
          <a:xfrm>
            <a:off x="2152049" y="3082888"/>
            <a:ext cx="5334758"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Tiết</a:t>
            </a:r>
            <a:r>
              <a:rPr kumimoji="0" lang="en-US" sz="8800" b="1" i="0" u="none" strike="noStrike" kern="1200" cap="none" spc="0" normalizeH="0" baseline="0" noProof="0" dirty="0">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1 + 2</a:t>
            </a:r>
          </a:p>
        </p:txBody>
      </p:sp>
    </p:spTree>
    <p:extLst>
      <p:ext uri="{BB962C8B-B14F-4D97-AF65-F5344CB8AC3E}">
        <p14:creationId xmlns:p14="http://schemas.microsoft.com/office/powerpoint/2010/main" val="119458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1594</Words>
  <Application>Microsoft Office PowerPoint</Application>
  <PresentationFormat>Widescreen</PresentationFormat>
  <Paragraphs>114</Paragraphs>
  <Slides>29</Slides>
  <Notes>13</Notes>
  <HiddenSlides>0</HiddenSlides>
  <MMClips>2</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29</vt:i4>
      </vt:variant>
    </vt:vector>
  </HeadingPairs>
  <TitlesOfParts>
    <vt:vector size="47" baseType="lpstr">
      <vt:lpstr>等线</vt:lpstr>
      <vt:lpstr>等线</vt:lpstr>
      <vt:lpstr>微软雅黑</vt:lpstr>
      <vt:lpstr>Arial</vt:lpstr>
      <vt:lpstr>Arial-Rounded</vt:lpstr>
      <vt:lpstr>Calibri</vt:lpstr>
      <vt:lpstr>Calibri Light</vt:lpstr>
      <vt:lpstr>Times New Roman</vt:lpstr>
      <vt:lpstr>华康少女文字W5(P)</vt:lpstr>
      <vt:lpstr>https://www.freeppt7.com</vt:lpstr>
      <vt:lpstr>1_Office Theme</vt:lpstr>
      <vt:lpstr>Office 主题</vt:lpstr>
      <vt:lpstr>1_Office 主题​​</vt:lpstr>
      <vt:lpstr>3_Office 主题</vt:lpstr>
      <vt:lpstr>1_Office 主题</vt:lpstr>
      <vt:lpstr>2_Office 主题</vt:lpstr>
      <vt:lpstr>2_Office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Thị Huyền Trang</cp:lastModifiedBy>
  <cp:revision>23</cp:revision>
  <dcterms:created xsi:type="dcterms:W3CDTF">2021-07-25T08:29:54Z</dcterms:created>
  <dcterms:modified xsi:type="dcterms:W3CDTF">2021-10-07T13:59:56Z</dcterms:modified>
</cp:coreProperties>
</file>