
<file path=[Content_Types].xml><?xml version="1.0" encoding="utf-8"?>
<Types xmlns="http://schemas.openxmlformats.org/package/2006/content-types">
  <Default Extension="mp3" ContentType="audio/mpeg"/>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80" r:id="rId2"/>
    <p:sldId id="259" r:id="rId3"/>
    <p:sldId id="256" r:id="rId4"/>
    <p:sldId id="298" r:id="rId5"/>
    <p:sldId id="302" r:id="rId6"/>
    <p:sldId id="301" r:id="rId7"/>
    <p:sldId id="303" r:id="rId8"/>
    <p:sldId id="304" r:id="rId9"/>
    <p:sldId id="305" r:id="rId10"/>
    <p:sldId id="306" r:id="rId11"/>
    <p:sldId id="309" r:id="rId12"/>
    <p:sldId id="310" r:id="rId13"/>
    <p:sldId id="311" r:id="rId14"/>
    <p:sldId id="312" r:id="rId15"/>
    <p:sldId id="313" r:id="rId16"/>
    <p:sldId id="314" r:id="rId17"/>
    <p:sldId id="315" r:id="rId18"/>
    <p:sldId id="317" r:id="rId19"/>
    <p:sldId id="277" r:id="rId20"/>
    <p:sldId id="278" r:id="rId21"/>
    <p:sldId id="308" r:id="rId22"/>
  </p:sldIdLst>
  <p:sldSz cx="9144000" cy="5715000" type="screen16x10"/>
  <p:notesSz cx="6858000" cy="9144000"/>
  <p:embeddedFontLst>
    <p:embeddedFont>
      <p:font typeface=".VnTifani HeavyH" panose="020B7200000000000000"/>
      <p:regular r:id="rId23"/>
    </p:embeddedFont>
    <p:embeddedFont>
      <p:font typeface="Calibri" panose="020F0502020204030204" pitchFamily="34" charset="0"/>
      <p:regular r:id="rId24"/>
      <p:bold r:id="rId25"/>
      <p:italic r:id="rId26"/>
      <p:boldItalic r:id="rId27"/>
    </p:embeddedFont>
    <p:embeddedFont>
      <p:font typeface="Tahoma" panose="020B0604030504040204" pitchFamily="34" charset="0"/>
      <p:regular r:id="rId28"/>
      <p:bold r:id="rId29"/>
    </p:embeddedFont>
    <p:embeddedFont>
      <p:font typeface="VNI-Thufap2"/>
      <p:regular r:id="rId30"/>
    </p:embeddedFont>
    <p:embeddedFont>
      <p:font typeface="宋体" panose="02010600030101010101" pitchFamily="2" charset="-122"/>
      <p:regular r:id="rId31"/>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CCFF"/>
    <a:srgbClr val="FF6600"/>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5" autoAdjust="0"/>
    <p:restoredTop sz="94660"/>
  </p:normalViewPr>
  <p:slideViewPr>
    <p:cSldViewPr snapToGrid="0">
      <p:cViewPr varScale="1">
        <p:scale>
          <a:sx n="88" d="100"/>
          <a:sy n="88" d="100"/>
        </p:scale>
        <p:origin x="900" y="7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2021/9/17</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28.jpeg"/><Relationship Id="rId3" Type="http://schemas.openxmlformats.org/officeDocument/2006/relationships/image" Target="../media/image22.jpeg"/><Relationship Id="rId7" Type="http://schemas.openxmlformats.org/officeDocument/2006/relationships/slide" Target="slide16.xml"/><Relationship Id="rId12" Type="http://schemas.openxmlformats.org/officeDocument/2006/relationships/image" Target="../media/image27.emf"/><Relationship Id="rId17" Type="http://schemas.openxmlformats.org/officeDocument/2006/relationships/image" Target="../media/image31.emf"/><Relationship Id="rId2" Type="http://schemas.openxmlformats.org/officeDocument/2006/relationships/audio" Target="../media/audio2.wav"/><Relationship Id="rId16"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image" Target="../media/image24.emf"/><Relationship Id="rId11" Type="http://schemas.openxmlformats.org/officeDocument/2006/relationships/slide" Target="slide17.xml"/><Relationship Id="rId5" Type="http://schemas.openxmlformats.org/officeDocument/2006/relationships/slide" Target="slide19.xml"/><Relationship Id="rId15" Type="http://schemas.openxmlformats.org/officeDocument/2006/relationships/image" Target="../media/image30.jpeg"/><Relationship Id="rId10" Type="http://schemas.openxmlformats.org/officeDocument/2006/relationships/image" Target="../media/image26.emf"/><Relationship Id="rId4" Type="http://schemas.openxmlformats.org/officeDocument/2006/relationships/image" Target="../media/image23.jpeg"/><Relationship Id="rId9" Type="http://schemas.openxmlformats.org/officeDocument/2006/relationships/slide" Target="slide15.xml"/><Relationship Id="rId1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3.png"/><Relationship Id="rId18" Type="http://schemas.openxmlformats.org/officeDocument/2006/relationships/image" Target="../media/image37.gif"/><Relationship Id="rId3" Type="http://schemas.openxmlformats.org/officeDocument/2006/relationships/tags" Target="../tags/tag3.xml"/><Relationship Id="rId7" Type="http://schemas.openxmlformats.org/officeDocument/2006/relationships/audio" Target="../media/audio5.wav"/><Relationship Id="rId12" Type="http://schemas.openxmlformats.org/officeDocument/2006/relationships/slide" Target="slide13.xml"/><Relationship Id="rId17" Type="http://schemas.openxmlformats.org/officeDocument/2006/relationships/image" Target="../media/image36.gif"/><Relationship Id="rId2" Type="http://schemas.openxmlformats.org/officeDocument/2006/relationships/tags" Target="../tags/tag2.xml"/><Relationship Id="rId16" Type="http://schemas.openxmlformats.org/officeDocument/2006/relationships/image" Target="../media/image35.gif"/><Relationship Id="rId20" Type="http://schemas.openxmlformats.org/officeDocument/2006/relationships/image" Target="../media/image39.gif"/><Relationship Id="rId1" Type="http://schemas.openxmlformats.org/officeDocument/2006/relationships/tags" Target="../tags/tag1.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3.wav"/><Relationship Id="rId15" Type="http://schemas.openxmlformats.org/officeDocument/2006/relationships/image" Target="../media/image34.gif"/><Relationship Id="rId10" Type="http://schemas.openxmlformats.org/officeDocument/2006/relationships/image" Target="../media/image32.jpeg"/><Relationship Id="rId19" Type="http://schemas.openxmlformats.org/officeDocument/2006/relationships/image" Target="../media/image38.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33.png"/><Relationship Id="rId18" Type="http://schemas.openxmlformats.org/officeDocument/2006/relationships/image" Target="../media/image37.gif"/><Relationship Id="rId3" Type="http://schemas.openxmlformats.org/officeDocument/2006/relationships/tags" Target="../tags/tag6.xml"/><Relationship Id="rId7" Type="http://schemas.openxmlformats.org/officeDocument/2006/relationships/audio" Target="../media/audio5.wav"/><Relationship Id="rId12" Type="http://schemas.openxmlformats.org/officeDocument/2006/relationships/slide" Target="slide13.xml"/><Relationship Id="rId17" Type="http://schemas.openxmlformats.org/officeDocument/2006/relationships/image" Target="../media/image36.gif"/><Relationship Id="rId2" Type="http://schemas.openxmlformats.org/officeDocument/2006/relationships/tags" Target="../tags/tag5.xml"/><Relationship Id="rId16" Type="http://schemas.openxmlformats.org/officeDocument/2006/relationships/image" Target="../media/image35.gif"/><Relationship Id="rId20" Type="http://schemas.openxmlformats.org/officeDocument/2006/relationships/image" Target="../media/image39.gif"/><Relationship Id="rId1" Type="http://schemas.openxmlformats.org/officeDocument/2006/relationships/tags" Target="../tags/tag4.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3.wav"/><Relationship Id="rId15" Type="http://schemas.openxmlformats.org/officeDocument/2006/relationships/image" Target="../media/image34.gif"/><Relationship Id="rId10" Type="http://schemas.openxmlformats.org/officeDocument/2006/relationships/image" Target="../media/image32.jpeg"/><Relationship Id="rId19" Type="http://schemas.openxmlformats.org/officeDocument/2006/relationships/image" Target="../media/image38.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slide" Target="slide13.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hyperlink" Target="../My%20Documents/SONG/ATGT%20(khoi7)/vong3(khoi7).ppt" TargetMode="External"/><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5.gif"/><Relationship Id="rId18" Type="http://schemas.openxmlformats.org/officeDocument/2006/relationships/image" Target="../media/image42.gif"/><Relationship Id="rId3" Type="http://schemas.openxmlformats.org/officeDocument/2006/relationships/audio" Target="../media/audio4.wav"/><Relationship Id="rId7" Type="http://schemas.openxmlformats.org/officeDocument/2006/relationships/image" Target="../media/image32.jpeg"/><Relationship Id="rId12" Type="http://schemas.openxmlformats.org/officeDocument/2006/relationships/image" Target="../media/image34.gif"/><Relationship Id="rId17" Type="http://schemas.openxmlformats.org/officeDocument/2006/relationships/image" Target="../media/image39.gif"/><Relationship Id="rId2" Type="http://schemas.openxmlformats.org/officeDocument/2006/relationships/audio" Target="../media/audio3.wav"/><Relationship Id="rId16"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2.wdp"/><Relationship Id="rId5" Type="http://schemas.openxmlformats.org/officeDocument/2006/relationships/audio" Target="../media/audio7.wav"/><Relationship Id="rId15" Type="http://schemas.openxmlformats.org/officeDocument/2006/relationships/image" Target="../media/image37.gif"/><Relationship Id="rId10" Type="http://schemas.openxmlformats.org/officeDocument/2006/relationships/image" Target="../media/image33.png"/><Relationship Id="rId19" Type="http://schemas.openxmlformats.org/officeDocument/2006/relationships/image" Target="../media/image43.gif"/><Relationship Id="rId4" Type="http://schemas.openxmlformats.org/officeDocument/2006/relationships/audio" Target="../media/audio5.wav"/><Relationship Id="rId9" Type="http://schemas.openxmlformats.org/officeDocument/2006/relationships/slide" Target="slide13.xml"/><Relationship Id="rId14"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5.gif"/><Relationship Id="rId18" Type="http://schemas.openxmlformats.org/officeDocument/2006/relationships/image" Target="../media/image42.gif"/><Relationship Id="rId3" Type="http://schemas.openxmlformats.org/officeDocument/2006/relationships/audio" Target="../media/audio4.wav"/><Relationship Id="rId7" Type="http://schemas.openxmlformats.org/officeDocument/2006/relationships/image" Target="../media/image32.jpeg"/><Relationship Id="rId12" Type="http://schemas.openxmlformats.org/officeDocument/2006/relationships/image" Target="../media/image34.gif"/><Relationship Id="rId17" Type="http://schemas.openxmlformats.org/officeDocument/2006/relationships/image" Target="../media/image39.gif"/><Relationship Id="rId2" Type="http://schemas.openxmlformats.org/officeDocument/2006/relationships/audio" Target="../media/audio3.wav"/><Relationship Id="rId16" Type="http://schemas.openxmlformats.org/officeDocument/2006/relationships/image" Target="../media/image38.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2.wdp"/><Relationship Id="rId5" Type="http://schemas.openxmlformats.org/officeDocument/2006/relationships/audio" Target="../media/audio7.wav"/><Relationship Id="rId15" Type="http://schemas.openxmlformats.org/officeDocument/2006/relationships/image" Target="../media/image37.gif"/><Relationship Id="rId10" Type="http://schemas.openxmlformats.org/officeDocument/2006/relationships/image" Target="../media/image33.png"/><Relationship Id="rId19" Type="http://schemas.openxmlformats.org/officeDocument/2006/relationships/image" Target="../media/image43.gif"/><Relationship Id="rId4" Type="http://schemas.openxmlformats.org/officeDocument/2006/relationships/audio" Target="../media/audio5.wav"/><Relationship Id="rId9" Type="http://schemas.openxmlformats.org/officeDocument/2006/relationships/slide" Target="slide13.xml"/><Relationship Id="rId1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2714166" y="1816396"/>
            <a:ext cx="42291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ĐẠO ĐỨC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6016" y="3500753"/>
            <a:ext cx="3231873" cy="191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4" y="825500"/>
            <a:ext cx="5597979"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c. Cam </a:t>
            </a:r>
            <a:r>
              <a:rPr lang="en-US" sz="2800" b="1" dirty="0" err="1" smtClean="0">
                <a:solidFill>
                  <a:srgbClr val="C00000"/>
                </a:solidFill>
                <a:latin typeface="Arial" pitchFamily="34" charset="0"/>
                <a:cs typeface="Arial" pitchFamily="34" charset="0"/>
              </a:rPr>
              <a:t>kết</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thực</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hiện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nội</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quy</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98" y="1348720"/>
            <a:ext cx="4397001" cy="342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4822485"/>
            <a:ext cx="9143999" cy="954107"/>
          </a:xfrm>
          <a:prstGeom prst="rect">
            <a:avLst/>
          </a:prstGeom>
        </p:spPr>
        <p:txBody>
          <a:bodyPr wrap="square">
            <a:spAutoFit/>
          </a:bodyPr>
          <a:lstStyle/>
          <a:p>
            <a:pPr algn="ct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hãy</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ghi</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ra</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phiếu</a:t>
            </a:r>
            <a:r>
              <a:rPr lang="en-US" sz="2800" dirty="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những</a:t>
            </a:r>
            <a:r>
              <a:rPr lang="en-US" sz="2800" dirty="0" smtClean="0">
                <a:solidFill>
                  <a:srgbClr val="006600"/>
                </a:solidFill>
                <a:latin typeface="Arial" pitchFamily="34" charset="0"/>
                <a:cs typeface="Arial" pitchFamily="34" charset="0"/>
              </a:rPr>
              <a:t> cam </a:t>
            </a:r>
            <a:r>
              <a:rPr lang="en-US" sz="2800" dirty="0" err="1" smtClean="0">
                <a:solidFill>
                  <a:srgbClr val="006600"/>
                </a:solidFill>
                <a:latin typeface="Arial" pitchFamily="34" charset="0"/>
                <a:cs typeface="Arial" pitchFamily="34" charset="0"/>
              </a:rPr>
              <a:t>kết</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thực</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hiện</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nội</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quy</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trường</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lớp</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của</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a:t>
            </a:r>
            <a:endParaRPr lang="vi-VN" sz="28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390251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2" y="1971675"/>
            <a:ext cx="635317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053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7"/>
            <a:ext cx="9448800" cy="590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6985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000" b="1" dirty="0" err="1" smtClean="0">
                <a:solidFill>
                  <a:schemeClr val="bg1"/>
                </a:solidFill>
              </a:rPr>
              <a:t>Luật</a:t>
            </a:r>
            <a:r>
              <a:rPr lang="en-US" sz="2000" b="1" dirty="0" smtClean="0">
                <a:solidFill>
                  <a:schemeClr val="bg1"/>
                </a:solidFill>
              </a:rPr>
              <a:t> </a:t>
            </a:r>
            <a:r>
              <a:rPr lang="en-US" sz="2000" b="1" dirty="0" err="1" smtClean="0">
                <a:solidFill>
                  <a:schemeClr val="bg1"/>
                </a:solidFill>
              </a:rPr>
              <a:t>chơi</a:t>
            </a:r>
            <a:r>
              <a:rPr lang="en-US" sz="2000" b="1" dirty="0" smtClean="0">
                <a:solidFill>
                  <a:schemeClr val="bg1"/>
                </a:solidFill>
              </a:rPr>
              <a:t> </a:t>
            </a:r>
            <a:r>
              <a:rPr lang="en-US" sz="2000" b="1" dirty="0" err="1" smtClean="0">
                <a:solidFill>
                  <a:schemeClr val="bg1"/>
                </a:solidFill>
              </a:rPr>
              <a:t>như</a:t>
            </a:r>
            <a:r>
              <a:rPr lang="en-US" sz="2000" b="1" dirty="0" smtClean="0">
                <a:solidFill>
                  <a:schemeClr val="bg1"/>
                </a:solidFill>
              </a:rPr>
              <a:t> </a:t>
            </a:r>
            <a:r>
              <a:rPr lang="en-US" sz="2000" b="1" dirty="0" err="1" smtClean="0">
                <a:solidFill>
                  <a:schemeClr val="bg1"/>
                </a:solidFill>
              </a:rPr>
              <a:t>sau</a:t>
            </a:r>
            <a:r>
              <a:rPr lang="vi-VN" sz="2000" b="1" dirty="0" smtClean="0">
                <a:solidFill>
                  <a:schemeClr val="bg1"/>
                </a:solidFill>
              </a:rPr>
              <a:t>:</a:t>
            </a:r>
            <a:endParaRPr lang="vi-VN" sz="2000" b="1" dirty="0">
              <a:solidFill>
                <a:schemeClr val="bg1"/>
              </a:solidFill>
            </a:endParaRP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5241396"/>
            <a:ext cx="9448800" cy="579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05833"/>
            <a:ext cx="9480550" cy="10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106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6568"/>
            <a:ext cx="9140032" cy="572156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3492503"/>
            <a:ext cx="16002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782" y="1163606"/>
            <a:ext cx="715964" cy="23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5993" y="2409991"/>
            <a:ext cx="673697" cy="260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289115"/>
            <a:ext cx="677592" cy="277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1680418"/>
            <a:ext cx="709506" cy="27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50165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419587"/>
            <a:ext cx="3087498" cy="733933"/>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76751"/>
            <a:ext cx="1219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1275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4953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5207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5486137"/>
            <a:ext cx="274638" cy="228864"/>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4699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4" y="4572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4" y="4826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508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381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4" y="4064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4" y="4318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63500"/>
            <a:ext cx="2743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444500"/>
            <a:ext cx="1600200" cy="25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27000"/>
            <a:ext cx="1600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6315" y="2080950"/>
            <a:ext cx="689517" cy="271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5" action="ppaction://hlinksldjump" highlightClick="1"/>
          </p:cNvPr>
          <p:cNvSpPr/>
          <p:nvPr/>
        </p:nvSpPr>
        <p:spPr>
          <a:xfrm>
            <a:off x="8610600" y="5181867"/>
            <a:ext cx="533400" cy="533134"/>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1430686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16000"/>
            <a:ext cx="9144000" cy="4699000"/>
          </a:xfrm>
          <a:prstGeom prst="rect">
            <a:avLst/>
          </a:prstGeom>
        </p:spPr>
      </p:pic>
      <p:pic>
        <p:nvPicPr>
          <p:cNvPr id="9" name="Picture 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377431" y="1882666"/>
            <a:ext cx="2514600"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1882666"/>
            <a:ext cx="2662192"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Kỉ</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2" y="1882666"/>
            <a:ext cx="2476067"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Luật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63500"/>
            <a:ext cx="8850089"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1: </a:t>
            </a:r>
          </a:p>
          <a:p>
            <a:pPr algn="ctr"/>
            <a:r>
              <a:rPr lang="en-US" sz="2800" b="1" dirty="0" err="1" smtClean="0">
                <a:latin typeface="Arial" pitchFamily="34" charset="0"/>
                <a:cs typeface="Arial" pitchFamily="34" charset="0"/>
              </a:rPr>
              <a:t>Khi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đến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học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sinh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cần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thực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hiện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gì</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3584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19" name="Picture 18">
            <a:hlinkClick r:id="rId12"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182842" y="1927336"/>
            <a:ext cx="2895600" cy="7335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Để</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1918576"/>
            <a:ext cx="2850076"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Coi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như</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không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0" y="1892300"/>
            <a:ext cx="2558667"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thùng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63500"/>
            <a:ext cx="8991600"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sân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rác</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em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sẽ</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gì</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18830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08039"/>
            <a:ext cx="3587750" cy="322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4539134"/>
            <a:ext cx="665162" cy="494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750531"/>
            <a:ext cx="2286000" cy="161498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031651"/>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661233"/>
            <a:ext cx="762000" cy="19537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661233"/>
            <a:ext cx="762000" cy="1953737"/>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661233"/>
            <a:ext cx="762000" cy="1953737"/>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661233"/>
            <a:ext cx="762000" cy="1953737"/>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661233"/>
            <a:ext cx="762000" cy="1953737"/>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661233"/>
            <a:ext cx="762000" cy="1953737"/>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rId7"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6" y="3614971"/>
            <a:ext cx="2514845" cy="1791349"/>
          </a:xfrm>
          <a:prstGeom prst="rect">
            <a:avLst/>
          </a:prstGeom>
        </p:spPr>
      </p:pic>
    </p:spTree>
    <p:extLst>
      <p:ext uri="{BB962C8B-B14F-4D97-AF65-F5344CB8AC3E}">
        <p14:creationId xmlns:p14="http://schemas.microsoft.com/office/powerpoint/2010/main" val="60112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a:solidFill>
                  <a:srgbClr val="FFFF00"/>
                </a:solidFill>
                <a:latin typeface="Arial" pitchFamily="34" charset="0"/>
                <a:cs typeface="Arial" pitchFamily="34" charset="0"/>
              </a:rPr>
              <a:t>G</a:t>
            </a:r>
            <a:r>
              <a:rPr lang="vi-VN" sz="2400" b="1" dirty="0">
                <a:solidFill>
                  <a:srgbClr val="FFFF00"/>
                </a:solidFill>
                <a:latin typeface="Arial" pitchFamily="34" charset="0"/>
                <a:cs typeface="Arial" pitchFamily="34" charset="0"/>
              </a:rPr>
              <a:t>iúp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a:t>
            </a:r>
            <a:r>
              <a:rPr lang="vi-VN" sz="2400" b="1" dirty="0" smtClean="0">
                <a:solidFill>
                  <a:srgbClr val="FFFF00"/>
                </a:solidFill>
                <a:latin typeface="Arial" pitchFamily="34" charset="0"/>
                <a:cs typeface="Arial" pitchFamily="34" charset="0"/>
              </a:rPr>
              <a:t>bộ</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56184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349302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8986" cy="7515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6220" y="1081984"/>
            <a:ext cx="1839093"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Trong</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1" name="Rectangle 10"/>
          <p:cNvSpPr/>
          <p:nvPr/>
        </p:nvSpPr>
        <p:spPr>
          <a:xfrm>
            <a:off x="1942347" y="1469913"/>
            <a:ext cx="4894289" cy="400110"/>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1,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xếp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hàng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khi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ra</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p:txBody>
      </p:sp>
      <p:sp>
        <p:nvSpPr>
          <p:cNvPr id="12" name="Rectangle 11"/>
          <p:cNvSpPr/>
          <p:nvPr/>
        </p:nvSpPr>
        <p:spPr>
          <a:xfrm>
            <a:off x="1942347" y="1948884"/>
            <a:ext cx="5291833" cy="400110"/>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2,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khi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thầy</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cô</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ra</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p:txBody>
      </p:sp>
      <p:sp>
        <p:nvSpPr>
          <p:cNvPr id="13" name="Rectangle 12"/>
          <p:cNvSpPr/>
          <p:nvPr/>
        </p:nvSpPr>
        <p:spPr>
          <a:xfrm>
            <a:off x="161127" y="2434789"/>
            <a:ext cx="1635384"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Sau</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4" name="Rectangle 13"/>
          <p:cNvSpPr/>
          <p:nvPr/>
        </p:nvSpPr>
        <p:spPr>
          <a:xfrm>
            <a:off x="734176" y="2937723"/>
            <a:ext cx="6130204" cy="400110"/>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1, Hằng ngày nhớ thực hiện nội qui nhà trường, lớp.</a:t>
            </a:r>
          </a:p>
        </p:txBody>
      </p:sp>
      <p:sp>
        <p:nvSpPr>
          <p:cNvPr id="15" name="Rectangle 14"/>
          <p:cNvSpPr/>
          <p:nvPr/>
        </p:nvSpPr>
        <p:spPr>
          <a:xfrm>
            <a:off x="734176" y="3534620"/>
            <a:ext cx="6215356" cy="400110"/>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2, Nhắc nhở khi thấy bạn em chưa thực hiện nội quy.</a:t>
            </a:r>
          </a:p>
        </p:txBody>
      </p:sp>
      <p:sp>
        <p:nvSpPr>
          <p:cNvPr id="16" name="Rectangle 15"/>
          <p:cNvSpPr/>
          <p:nvPr/>
        </p:nvSpPr>
        <p:spPr>
          <a:xfrm>
            <a:off x="714606" y="4050659"/>
            <a:ext cx="7946571" cy="1015663"/>
          </a:xfrm>
          <a:prstGeom prst="rect">
            <a:avLst/>
          </a:prstGeom>
        </p:spPr>
        <p:txBody>
          <a:bodyPr wrap="square">
            <a:spAutoFit/>
          </a:bodyPr>
          <a:lstStyle/>
          <a:p>
            <a:pPr algn="just"/>
            <a:r>
              <a:rPr lang="vi-VN" sz="2000" dirty="0" smtClean="0">
                <a:solidFill>
                  <a:srgbClr val="006600"/>
                </a:solidFill>
                <a:latin typeface="Arial" pitchFamily="34" charset="0"/>
                <a:cs typeface="Arial" pitchFamily="34" charset="0"/>
              </a:rPr>
              <a:t>3,</a:t>
            </a:r>
            <a:r>
              <a:rPr lang="en-US" sz="2000" dirty="0" smtClean="0">
                <a:solidFill>
                  <a:srgbClr val="006600"/>
                </a:solidFill>
                <a:latin typeface="Arial" pitchFamily="34" charset="0"/>
                <a:cs typeface="Arial" pitchFamily="34" charset="0"/>
              </a:rPr>
              <a:t> </a:t>
            </a:r>
            <a:r>
              <a:rPr lang="vi-VN" sz="2000" dirty="0" smtClean="0">
                <a:solidFill>
                  <a:srgbClr val="006600"/>
                </a:solidFill>
                <a:latin typeface="Arial" pitchFamily="34" charset="0"/>
                <a:cs typeface="Arial" pitchFamily="34" charset="0"/>
              </a:rPr>
              <a:t>Thả </a:t>
            </a:r>
            <a:r>
              <a:rPr lang="vi-VN" sz="2000" dirty="0">
                <a:solidFill>
                  <a:srgbClr val="006600"/>
                </a:solidFill>
                <a:latin typeface="Arial" pitchFamily="34" charset="0"/>
                <a:cs typeface="Arial" pitchFamily="34" charset="0"/>
              </a:rPr>
              <a:t>hình chiếc lá/bông hoa/viên sỏi vào "Giỏ việc tốt" mỗi ngày em thực hiện đúng nội quy. Cuối mỗi tuần chia sẻ với thầy cô giáo và các bạn trong nhóm.</a:t>
            </a:r>
          </a:p>
        </p:txBody>
      </p:sp>
      <p:pic>
        <p:nvPicPr>
          <p:cNvPr id="17"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8601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grpSp>
        <p:nvGrpSpPr>
          <p:cNvPr id="4" name="Group 3"/>
          <p:cNvGrpSpPr/>
          <p:nvPr/>
        </p:nvGrpSpPr>
        <p:grpSpPr>
          <a:xfrm>
            <a:off x="1045030" y="551543"/>
            <a:ext cx="7499025" cy="1553029"/>
            <a:chOff x="870857" y="2859314"/>
            <a:chExt cx="7499025" cy="1712686"/>
          </a:xfrm>
        </p:grpSpPr>
        <p:sp>
          <p:nvSpPr>
            <p:cNvPr id="2" name="Rounded Rectangle 1"/>
            <p:cNvSpPr/>
            <p:nvPr/>
          </p:nvSpPr>
          <p:spPr>
            <a:xfrm>
              <a:off x="870857" y="2859314"/>
              <a:ext cx="7499025" cy="1712686"/>
            </a:xfrm>
            <a:prstGeom prst="roundRect">
              <a:avLst/>
            </a:prstGeom>
            <a:solidFill>
              <a:srgbClr val="FF6600"/>
            </a:solidFill>
            <a:ln>
              <a:solidFill>
                <a:srgbClr val="FF66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 name="Rounded Rectangle 2"/>
            <p:cNvSpPr/>
            <p:nvPr/>
          </p:nvSpPr>
          <p:spPr>
            <a:xfrm>
              <a:off x="1117600" y="3091543"/>
              <a:ext cx="7082971" cy="1320800"/>
            </a:xfrm>
            <a:prstGeom prst="roundRect">
              <a:avLst/>
            </a:prstGeom>
            <a:solidFill>
              <a:srgbClr val="FF6600"/>
            </a:solid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smtClean="0">
                  <a:solidFill>
                    <a:srgbClr val="0000CC"/>
                  </a:solidFill>
                  <a:latin typeface="Tahoma" pitchFamily="34" charset="0"/>
                  <a:ea typeface="Tahoma" pitchFamily="34" charset="0"/>
                  <a:cs typeface="Tahoma" pitchFamily="34" charset="0"/>
                </a:rPr>
                <a:t>Chủ</a:t>
              </a:r>
              <a:r>
                <a:rPr lang="en-US" sz="2800" b="1" dirty="0" smtClean="0">
                  <a:solidFill>
                    <a:srgbClr val="0000CC"/>
                  </a:solidFill>
                  <a:latin typeface="Tahoma" pitchFamily="34" charset="0"/>
                  <a:ea typeface="Tahoma" pitchFamily="34" charset="0"/>
                  <a:cs typeface="Tahoma" pitchFamily="34" charset="0"/>
                </a:rPr>
                <a:t> </a:t>
              </a:r>
              <a:r>
                <a:rPr lang="en-US" sz="2800" b="1" dirty="0" err="1" smtClean="0">
                  <a:solidFill>
                    <a:srgbClr val="0000CC"/>
                  </a:solidFill>
                  <a:latin typeface="Tahoma" pitchFamily="34" charset="0"/>
                  <a:ea typeface="Tahoma" pitchFamily="34" charset="0"/>
                  <a:cs typeface="Tahoma" pitchFamily="34" charset="0"/>
                </a:rPr>
                <a:t>đề</a:t>
              </a:r>
              <a:endParaRPr lang="en-US" sz="2800" b="1" dirty="0" smtClean="0">
                <a:solidFill>
                  <a:srgbClr val="0000CC"/>
                </a:solidFill>
                <a:latin typeface="Tahoma" pitchFamily="34" charset="0"/>
                <a:ea typeface="Tahoma" pitchFamily="34" charset="0"/>
                <a:cs typeface="Tahoma" pitchFamily="34" charset="0"/>
              </a:endParaRPr>
            </a:p>
            <a:p>
              <a:pPr algn="ctr">
                <a:lnSpc>
                  <a:spcPct val="150000"/>
                </a:lnSpc>
              </a:pPr>
              <a:r>
                <a:rPr lang="en-US" sz="2800" b="1" dirty="0" smtClean="0">
                  <a:latin typeface="Tahoma" pitchFamily="34" charset="0"/>
                  <a:ea typeface="Tahoma" pitchFamily="34" charset="0"/>
                  <a:cs typeface="Tahoma" pitchFamily="34" charset="0"/>
                </a:rPr>
                <a:t>THỰC HIỆN NỘI QUY TRƯỜNG, LỚP</a:t>
              </a:r>
              <a:endParaRPr lang="en-US" sz="2800" b="1" dirty="0">
                <a:latin typeface="Tahoma" pitchFamily="34" charset="0"/>
                <a:ea typeface="Tahoma" pitchFamily="34" charset="0"/>
                <a:cs typeface="Tahoma" pitchFamily="34" charset="0"/>
              </a:endParaRPr>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115" y="2381627"/>
            <a:ext cx="3135993" cy="244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498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ao Duc 1 moi\Package - Lesson\Data\image_paste_200710101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1" y="572862"/>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spTree>
    <p:extLst>
      <p:ext uri="{BB962C8B-B14F-4D97-AF65-F5344CB8AC3E}">
        <p14:creationId xmlns:p14="http://schemas.microsoft.com/office/powerpoint/2010/main" val="2380701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390226"/>
            <a:ext cx="7260318" cy="191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Dao Duc 1 moi\Package - Lesson\Data\dd1b001tr004h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387" y="2307219"/>
            <a:ext cx="3618793" cy="283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0725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1</a:t>
            </a:r>
            <a:endParaRPr lang="en-US" sz="2800" b="1" dirty="0">
              <a:solidFill>
                <a:srgbClr val="C00000"/>
              </a:solidFill>
              <a:latin typeface="Arial" pitchFamily="34" charset="0"/>
              <a:cs typeface="Arial" pitchFamily="34" charset="0"/>
            </a:endParaRPr>
          </a:p>
        </p:txBody>
      </p:sp>
      <p:sp>
        <p:nvSpPr>
          <p:cNvPr id="11" name="Rectangle 10"/>
          <p:cNvSpPr/>
          <p:nvPr/>
        </p:nvSpPr>
        <p:spPr>
          <a:xfrm>
            <a:off x="871260" y="5253335"/>
            <a:ext cx="7386959" cy="461665"/>
          </a:xfrm>
          <a:prstGeom prst="rect">
            <a:avLst/>
          </a:prstGeom>
        </p:spPr>
        <p:txBody>
          <a:bodyPr wrap="none">
            <a:spAutoFit/>
          </a:bodyPr>
          <a:lstStyle/>
          <a:p>
            <a:r>
              <a:rPr lang="vi-VN" sz="2400" dirty="0">
                <a:solidFill>
                  <a:srgbClr val="006600"/>
                </a:solidFill>
              </a:rPr>
              <a:t>Em sẽ làm gì khi thấy bạn đùa nghịch trong giờ học?</a:t>
            </a:r>
          </a:p>
        </p:txBody>
      </p:sp>
      <p:pic>
        <p:nvPicPr>
          <p:cNvPr id="12" name="Picture 2" descr="D:\Dao Duc 1 moi\Package - Lesson\Data\dd1b001tr005h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677" y="1887392"/>
            <a:ext cx="4697891" cy="336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8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1</a:t>
            </a:r>
            <a:endParaRPr lang="en-US" sz="2800" b="1" dirty="0">
              <a:solidFill>
                <a:srgbClr val="C00000"/>
              </a:solidFill>
              <a:latin typeface="Arial" pitchFamily="34" charset="0"/>
              <a:cs typeface="Arial" pitchFamily="34" charset="0"/>
            </a:endParaRPr>
          </a:p>
        </p:txBody>
      </p:sp>
      <p:sp>
        <p:nvSpPr>
          <p:cNvPr id="11" name="Rectangle 10"/>
          <p:cNvSpPr/>
          <p:nvPr/>
        </p:nvSpPr>
        <p:spPr>
          <a:xfrm>
            <a:off x="0" y="4859182"/>
            <a:ext cx="9003847" cy="892552"/>
          </a:xfrm>
          <a:prstGeom prst="rect">
            <a:avLst/>
          </a:prstGeom>
        </p:spPr>
        <p:txBody>
          <a:bodyPr wrap="square">
            <a:spAutoFit/>
          </a:bodyPr>
          <a:lstStyle/>
          <a:p>
            <a:pPr algn="ctr"/>
            <a:r>
              <a:rPr lang="vi-VN" sz="2600" b="1" dirty="0" smtClean="0">
                <a:solidFill>
                  <a:srgbClr val="006600"/>
                </a:solidFill>
              </a:rPr>
              <a:t>Em </a:t>
            </a:r>
            <a:r>
              <a:rPr lang="vi-VN" sz="2600" b="1" dirty="0">
                <a:solidFill>
                  <a:srgbClr val="006600"/>
                </a:solidFill>
              </a:rPr>
              <a:t>nên nhắc nhở bạn phải giữ trật tự, không nên đùa nghịch trong giờ học.</a:t>
            </a:r>
          </a:p>
        </p:txBody>
      </p:sp>
      <p:pic>
        <p:nvPicPr>
          <p:cNvPr id="12" name="Picture 2" descr="D:\Dao Duc 1 moi\Package - Lesson\Data\dd1b001tr005h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678" y="1742250"/>
            <a:ext cx="4393094" cy="314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35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2</a:t>
            </a:r>
            <a:endParaRPr lang="en-US" sz="2800" b="1" dirty="0">
              <a:solidFill>
                <a:srgbClr val="C00000"/>
              </a:solidFill>
              <a:latin typeface="Arial" pitchFamily="34" charset="0"/>
              <a:cs typeface="Arial" pitchFamily="34" charset="0"/>
            </a:endParaRPr>
          </a:p>
        </p:txBody>
      </p:sp>
      <p:sp>
        <p:nvSpPr>
          <p:cNvPr id="11" name="Rectangle 10"/>
          <p:cNvSpPr/>
          <p:nvPr/>
        </p:nvSpPr>
        <p:spPr>
          <a:xfrm>
            <a:off x="217713" y="4822485"/>
            <a:ext cx="8737601" cy="830997"/>
          </a:xfrm>
          <a:prstGeom prst="rect">
            <a:avLst/>
          </a:prstGeom>
        </p:spPr>
        <p:txBody>
          <a:bodyPr wrap="square">
            <a:spAutoFit/>
          </a:bodyPr>
          <a:lstStyle/>
          <a:p>
            <a:pPr algn="just"/>
            <a:r>
              <a:rPr lang="vi-VN" sz="2400" b="1" dirty="0">
                <a:solidFill>
                  <a:srgbClr val="006600"/>
                </a:solidFill>
              </a:rPr>
              <a:t>Giờ ra chơi, Lan lấy bánh ăn nhưng chưa biết bỏ giấy gói bánh ở đâu. Nếu là </a:t>
            </a:r>
            <a:r>
              <a:rPr lang="vi-VN" sz="2400" b="1" dirty="0" smtClean="0">
                <a:solidFill>
                  <a:srgbClr val="006600"/>
                </a:solidFill>
              </a:rPr>
              <a:t>L</a:t>
            </a:r>
            <a:r>
              <a:rPr lang="en-US" sz="2400" b="1" dirty="0" smtClean="0">
                <a:solidFill>
                  <a:srgbClr val="006600"/>
                </a:solidFill>
              </a:rPr>
              <a:t>a</a:t>
            </a:r>
            <a:r>
              <a:rPr lang="vi-VN" sz="2400" b="1" dirty="0" smtClean="0">
                <a:solidFill>
                  <a:srgbClr val="006600"/>
                </a:solidFill>
              </a:rPr>
              <a:t>n</a:t>
            </a:r>
            <a:r>
              <a:rPr lang="vi-VN" sz="2400" b="1" dirty="0">
                <a:solidFill>
                  <a:srgbClr val="006600"/>
                </a:solidFill>
              </a:rPr>
              <a:t>, em sẽ làm gì?</a:t>
            </a:r>
          </a:p>
        </p:txBody>
      </p:sp>
      <p:pic>
        <p:nvPicPr>
          <p:cNvPr id="10" name="Picture 2" descr="D:\Dao Duc 1 moi\Package - Lesson\Data\dd1b001tr005h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25" y="1887392"/>
            <a:ext cx="4048228" cy="2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2</a:t>
            </a:r>
            <a:endParaRPr lang="en-US" sz="2800" b="1" dirty="0">
              <a:solidFill>
                <a:srgbClr val="C00000"/>
              </a:solidFill>
              <a:latin typeface="Arial" pitchFamily="34" charset="0"/>
              <a:cs typeface="Arial" pitchFamily="34" charset="0"/>
            </a:endParaRPr>
          </a:p>
        </p:txBody>
      </p:sp>
      <p:sp>
        <p:nvSpPr>
          <p:cNvPr id="11" name="Rectangle 10"/>
          <p:cNvSpPr/>
          <p:nvPr/>
        </p:nvSpPr>
        <p:spPr>
          <a:xfrm>
            <a:off x="217713" y="4822485"/>
            <a:ext cx="8737601" cy="830997"/>
          </a:xfrm>
          <a:prstGeom prst="rect">
            <a:avLst/>
          </a:prstGeom>
        </p:spPr>
        <p:txBody>
          <a:bodyPr wrap="square">
            <a:spAutoFit/>
          </a:bodyPr>
          <a:lstStyle/>
          <a:p>
            <a:pPr algn="just"/>
            <a:r>
              <a:rPr lang="vi-VN" sz="2400" dirty="0">
                <a:solidFill>
                  <a:srgbClr val="0000CC"/>
                </a:solidFill>
              </a:rPr>
              <a:t>Nếu là Lan, em nên bỏ giấy gói bánh vào thùng rác để giữ vệ sinh chung</a:t>
            </a:r>
            <a:endParaRPr lang="vi-VN" sz="2400" b="1" dirty="0">
              <a:solidFill>
                <a:srgbClr val="006600"/>
              </a:solidFill>
            </a:endParaRPr>
          </a:p>
        </p:txBody>
      </p:sp>
      <p:pic>
        <p:nvPicPr>
          <p:cNvPr id="10" name="Picture 2" descr="D:\Dao Duc 1 moi\Package - Lesson\Data\dd1b001tr005h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25" y="1887392"/>
            <a:ext cx="4048228" cy="2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7" y="1596571"/>
            <a:ext cx="7852229" cy="2656115"/>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Tự</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liên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hệ</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10" name="Rectangle 9"/>
          <p:cNvSpPr/>
          <p:nvPr/>
        </p:nvSpPr>
        <p:spPr>
          <a:xfrm>
            <a:off x="1305615" y="1760165"/>
            <a:ext cx="6915676"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Em đã thực hiện những điều nào trong nội quy?</a:t>
            </a:r>
          </a:p>
        </p:txBody>
      </p:sp>
      <p:sp>
        <p:nvSpPr>
          <p:cNvPr id="13" name="Rectangle 12"/>
          <p:cNvSpPr/>
          <p:nvPr/>
        </p:nvSpPr>
        <p:spPr>
          <a:xfrm>
            <a:off x="1334643" y="2543937"/>
            <a:ext cx="5428089"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Những điều nào em chưa thực hiện?</a:t>
            </a:r>
          </a:p>
        </p:txBody>
      </p:sp>
      <p:sp>
        <p:nvSpPr>
          <p:cNvPr id="14" name="Rectangle 13"/>
          <p:cNvSpPr/>
          <p:nvPr/>
        </p:nvSpPr>
        <p:spPr>
          <a:xfrm>
            <a:off x="1334643" y="3324731"/>
            <a:ext cx="5987537"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Em sẽ làm gì để thực hiện đúng nội quy?</a:t>
            </a:r>
          </a:p>
        </p:txBody>
      </p:sp>
    </p:spTree>
    <p:extLst>
      <p:ext uri="{BB962C8B-B14F-4D97-AF65-F5344CB8AC3E}">
        <p14:creationId xmlns:p14="http://schemas.microsoft.com/office/powerpoint/2010/main" val="40584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900</TotalTime>
  <Words>544</Words>
  <Application>Microsoft Office PowerPoint</Application>
  <PresentationFormat>On-screen Show (16:10)</PresentationFormat>
  <Paragraphs>57</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.VnTifani HeavyH</vt:lpstr>
      <vt:lpstr>Calibri</vt:lpstr>
      <vt:lpstr>Tahoma</vt:lpstr>
      <vt:lpstr>VNI-Thufap2</vt:lpstr>
      <vt:lpstr>Arial</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Hòa Vũ Thúy</cp:lastModifiedBy>
  <cp:revision>107</cp:revision>
  <dcterms:created xsi:type="dcterms:W3CDTF">2020-02-10T09:35:50Z</dcterms:created>
  <dcterms:modified xsi:type="dcterms:W3CDTF">2021-09-16T17:33:12Z</dcterms:modified>
</cp:coreProperties>
</file>