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4"/>
  </p:notesMasterIdLst>
  <p:sldIdLst>
    <p:sldId id="282" r:id="rId2"/>
    <p:sldId id="256" r:id="rId3"/>
    <p:sldId id="257" r:id="rId4"/>
    <p:sldId id="258" r:id="rId5"/>
    <p:sldId id="269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81" r:id="rId14"/>
    <p:sldId id="266" r:id="rId15"/>
    <p:sldId id="267" r:id="rId16"/>
    <p:sldId id="268" r:id="rId17"/>
    <p:sldId id="270" r:id="rId18"/>
    <p:sldId id="273" r:id="rId19"/>
    <p:sldId id="274" r:id="rId20"/>
    <p:sldId id="278" r:id="rId21"/>
    <p:sldId id="271" r:id="rId22"/>
    <p:sldId id="283" r:id="rId23"/>
  </p:sldIdLst>
  <p:sldSz cx="9144000" cy="6858000" type="screen4x3"/>
  <p:notesSz cx="6858000" cy="9144000"/>
  <p:custDataLst>
    <p:tags r:id="rId2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06" autoAdjust="0"/>
    <p:restoredTop sz="94660"/>
  </p:normalViewPr>
  <p:slideViewPr>
    <p:cSldViewPr>
      <p:cViewPr>
        <p:scale>
          <a:sx n="62" d="100"/>
          <a:sy n="62" d="100"/>
        </p:scale>
        <p:origin x="-1410" y="-6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A4CE52-1F98-41EA-8CD5-6A5F0A5464FE}" type="datetimeFigureOut">
              <a:rPr lang="en-US" smtClean="0"/>
              <a:pPr/>
              <a:t>17/04/2019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AECB18-4A95-46D4-BF6F-7BC67EC6D5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196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988875"/>
      </p:ext>
    </p:extLst>
  </p:cSld>
  <p:clrMapOvr>
    <a:masterClrMapping/>
  </p:clrMapOvr>
  <p:transition spd="slow">
    <p:comb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478421"/>
      </p:ext>
    </p:extLst>
  </p:cSld>
  <p:clrMapOvr>
    <a:masterClrMapping/>
  </p:clrMapOvr>
  <p:transition spd="slow"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225895"/>
      </p:ext>
    </p:extLst>
  </p:cSld>
  <p:clrMapOvr>
    <a:masterClrMapping/>
  </p:clrMapOvr>
  <p:transition spd="slow"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917564"/>
      </p:ext>
    </p:extLst>
  </p:cSld>
  <p:clrMapOvr>
    <a:masterClrMapping/>
  </p:clrMapOvr>
  <p:transition spd="slow">
    <p:comb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157337"/>
      </p:ext>
    </p:extLst>
  </p:cSld>
  <p:clrMapOvr>
    <a:masterClrMapping/>
  </p:clrMapOvr>
  <p:transition spd="slow"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17/04/2019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061213"/>
      </p:ext>
    </p:extLst>
  </p:cSld>
  <p:clrMapOvr>
    <a:masterClrMapping/>
  </p:clrMapOvr>
  <p:transition spd="slow"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17/04/2019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453321"/>
      </p:ext>
    </p:extLst>
  </p:cSld>
  <p:clrMapOvr>
    <a:masterClrMapping/>
  </p:clrMapOvr>
  <p:transition spd="slow"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17/04/2019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964704"/>
      </p:ext>
    </p:extLst>
  </p:cSld>
  <p:clrMapOvr>
    <a:masterClrMapping/>
  </p:clrMapOvr>
  <p:transition spd="slow"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17/04/2019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521638"/>
      </p:ext>
    </p:extLst>
  </p:cSld>
  <p:clrMapOvr>
    <a:masterClrMapping/>
  </p:clrMapOvr>
  <p:transition spd="slow"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17/04/2019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60411"/>
      </p:ext>
    </p:extLst>
  </p:cSld>
  <p:clrMapOvr>
    <a:masterClrMapping/>
  </p:clrMapOvr>
  <p:transition spd="slow"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17/04/2019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807508"/>
      </p:ext>
    </p:extLst>
  </p:cSld>
  <p:clrMapOvr>
    <a:masterClrMapping/>
  </p:clrMapOvr>
  <p:transition spd="slow"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17/04/2019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155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comb/>
  </p:transition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5" descr="gtbrd013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Subtitle 2"/>
          <p:cNvSpPr txBox="1">
            <a:spLocks/>
          </p:cNvSpPr>
          <p:nvPr/>
        </p:nvSpPr>
        <p:spPr bwMode="auto">
          <a:xfrm>
            <a:off x="1658937" y="1143000"/>
            <a:ext cx="6251575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z="20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20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0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20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sz="20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0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quận</a:t>
            </a:r>
            <a:r>
              <a:rPr lang="en-US" sz="20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Long </a:t>
            </a:r>
            <a:r>
              <a:rPr lang="en-US" sz="20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Biên</a:t>
            </a:r>
            <a:endParaRPr lang="en-US" sz="2000" b="1" i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z="20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0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Tiểu</a:t>
            </a:r>
            <a:r>
              <a:rPr lang="en-US" sz="20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0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Ái</a:t>
            </a:r>
            <a:r>
              <a:rPr lang="en-US" sz="20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</a:t>
            </a:r>
            <a:r>
              <a:rPr lang="en-US" sz="20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B</a:t>
            </a:r>
            <a:endParaRPr lang="en-US" sz="2000" b="1" i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09800" y="2685871"/>
            <a:ext cx="5029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 ĐỌC </a:t>
            </a:r>
            <a:endParaRPr lang="en-US" sz="7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384700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Ngắm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trăng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tù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rượu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>
              <a:buNone/>
            </a:pP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đêm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nay,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hững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hờ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>
              <a:buNone/>
            </a:pP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ngắm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trăng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soi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sổ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0" indent="0">
              <a:buNone/>
            </a:pP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Trăng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nhòm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khe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ngắm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                                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HỒ CHÍ MINH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0337428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tù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rượu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……………………,</a:t>
            </a:r>
          </a:p>
          <a:p>
            <a:pPr marL="0" indent="0">
              <a:buNone/>
            </a:pP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đêm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nay,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……………………..</a:t>
            </a:r>
          </a:p>
          <a:p>
            <a:pPr marL="0" indent="0">
              <a:buNone/>
            </a:pP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ngắm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trăng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soi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………………….,</a:t>
            </a:r>
          </a:p>
          <a:p>
            <a:pPr marL="0" indent="0">
              <a:buNone/>
            </a:pP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Trăng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nhòm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khe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ngắm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…………………......</a:t>
            </a:r>
          </a:p>
          <a:p>
            <a:pPr marL="0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                                  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HỒ CHÍ MINH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6836872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tù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…………………………</a:t>
            </a:r>
          </a:p>
          <a:p>
            <a:pPr marL="0" indent="0">
              <a:buNone/>
            </a:pP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………………………….</a:t>
            </a:r>
          </a:p>
          <a:p>
            <a:pPr marL="0" indent="0">
              <a:buNone/>
            </a:pP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ngắm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………………………………….</a:t>
            </a:r>
          </a:p>
          <a:p>
            <a:pPr marL="0" indent="0">
              <a:buNone/>
            </a:pP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Trăng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nhòm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……………………………..</a:t>
            </a:r>
          </a:p>
          <a:p>
            <a:pPr marL="0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HỒ CHÍ MINH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4119739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BÀI 2: KHÔNG ĐỀ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pic>
        <p:nvPicPr>
          <p:cNvPr id="4" name="Picture 2" descr="TAPDOC4_001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066801"/>
            <a:ext cx="9144000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05229202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0" y="289560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khu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Bắc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kháng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chống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(1946 – 1954)</a:t>
            </a:r>
            <a:endParaRPr lang="en-US" sz="5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1143000"/>
          </a:xfrm>
        </p:spPr>
        <p:txBody>
          <a:bodyPr/>
          <a:lstStyle/>
          <a:p>
            <a:pPr algn="just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667934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3340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Không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đề</a:t>
            </a:r>
            <a:endParaRPr lang="en-US" sz="3600" b="1" dirty="0" smtClean="0">
              <a:solidFill>
                <a:srgbClr val="FF0000"/>
              </a:solidFill>
              <a:latin typeface="Times New Roman" pitchFamily="18" charset="0"/>
              <a:ea typeface="DFKai-SB" pitchFamily="65" charset="-12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3600" b="1" dirty="0" err="1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Đường</a:t>
            </a:r>
            <a:r>
              <a:rPr lang="en-US" sz="36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 non </a:t>
            </a:r>
            <a:r>
              <a:rPr lang="en-US" sz="3600" b="1" dirty="0" err="1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khách</a:t>
            </a:r>
            <a:r>
              <a:rPr lang="en-US" sz="36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tới</a:t>
            </a:r>
            <a:r>
              <a:rPr lang="en-US" sz="36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hoa</a:t>
            </a:r>
            <a:r>
              <a:rPr lang="en-US" sz="36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đầy</a:t>
            </a:r>
            <a:endParaRPr lang="en-US" sz="3600" b="1" dirty="0" smtClean="0">
              <a:latin typeface="Times New Roman" pitchFamily="18" charset="0"/>
              <a:ea typeface="DFKai-SB" pitchFamily="65" charset="-12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3600" b="1" dirty="0" err="1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Rừng</a:t>
            </a:r>
            <a:r>
              <a:rPr lang="en-US" sz="36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sâu</a:t>
            </a:r>
            <a:r>
              <a:rPr lang="en-US" sz="36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quân</a:t>
            </a:r>
            <a:r>
              <a:rPr lang="en-US" sz="36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đến</a:t>
            </a:r>
            <a:r>
              <a:rPr lang="en-US" sz="36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, </a:t>
            </a:r>
            <a:r>
              <a:rPr lang="en-US" sz="3600" b="1" dirty="0" err="1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tung</a:t>
            </a:r>
            <a:r>
              <a:rPr lang="en-US" sz="36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 bay </a:t>
            </a:r>
            <a:r>
              <a:rPr lang="en-US" sz="3600" b="1" dirty="0" err="1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chim</a:t>
            </a:r>
            <a:r>
              <a:rPr lang="en-US" sz="36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ngàn</a:t>
            </a:r>
            <a:endParaRPr lang="en-US" sz="3600" b="1" dirty="0" smtClean="0">
              <a:latin typeface="Times New Roman" pitchFamily="18" charset="0"/>
              <a:ea typeface="DFKai-SB" pitchFamily="65" charset="-12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3600" b="1" dirty="0" err="1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Việc</a:t>
            </a:r>
            <a:r>
              <a:rPr lang="en-US" sz="36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quân</a:t>
            </a:r>
            <a:r>
              <a:rPr lang="en-US" sz="36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việc</a:t>
            </a:r>
            <a:r>
              <a:rPr lang="en-US" sz="36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nước</a:t>
            </a:r>
            <a:r>
              <a:rPr lang="en-US" sz="36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đã</a:t>
            </a:r>
            <a:r>
              <a:rPr lang="en-US" sz="36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bàn</a:t>
            </a:r>
            <a:endParaRPr lang="en-US" sz="3600" b="1" dirty="0" smtClean="0">
              <a:latin typeface="Times New Roman" pitchFamily="18" charset="0"/>
              <a:ea typeface="DFKai-SB" pitchFamily="65" charset="-12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3600" b="1" dirty="0" err="1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Xách</a:t>
            </a:r>
            <a:r>
              <a:rPr lang="en-US" sz="36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bương</a:t>
            </a:r>
            <a:r>
              <a:rPr lang="en-US" sz="36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, </a:t>
            </a:r>
            <a:r>
              <a:rPr lang="en-US" sz="3600" b="1" dirty="0" err="1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dắt</a:t>
            </a:r>
            <a:r>
              <a:rPr lang="en-US" sz="36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trẻ</a:t>
            </a:r>
            <a:r>
              <a:rPr lang="en-US" sz="36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ra</a:t>
            </a:r>
            <a:r>
              <a:rPr lang="en-US" sz="36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vườn</a:t>
            </a:r>
            <a:r>
              <a:rPr lang="en-US" sz="36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tưới</a:t>
            </a:r>
            <a:r>
              <a:rPr lang="en-US" sz="36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rau</a:t>
            </a:r>
            <a:r>
              <a:rPr lang="en-US" sz="36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.</a:t>
            </a:r>
          </a:p>
          <a:p>
            <a:pPr marL="0" indent="0" algn="ctr">
              <a:buNone/>
            </a:pP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Hồ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Chí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 Minh</a:t>
            </a:r>
          </a:p>
          <a:p>
            <a:pPr marL="0" indent="0" algn="ctr">
              <a:buNone/>
            </a:pPr>
            <a:endParaRPr lang="en-US" sz="3600" b="1" dirty="0">
              <a:latin typeface="Times New Roman" pitchFamily="18" charset="0"/>
              <a:ea typeface="DFKai-SB" pitchFamily="65" charset="-12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8536896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33400" y="304800"/>
            <a:ext cx="74676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ngũ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9144000" cy="5791200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kháng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chống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khăn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non,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sâu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tung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ngàn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xách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bương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dắt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vườn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tưới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rau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4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1852041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229600" cy="1371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b="1" dirty="0" smtClean="0">
                <a:solidFill>
                  <a:srgbClr val="0000FF"/>
                </a:solidFill>
                <a:latin typeface="Arial Rounded MT Bold" pitchFamily="34" charset="0"/>
              </a:rPr>
              <a:t>2/</a:t>
            </a:r>
            <a:r>
              <a:rPr lang="en-US" sz="4800" b="1" dirty="0" err="1">
                <a:solidFill>
                  <a:srgbClr val="0000FF"/>
                </a:solidFill>
                <a:latin typeface="Arial Rounded MT Bold" pitchFamily="34" charset="0"/>
              </a:rPr>
              <a:t>T</a:t>
            </a:r>
            <a:r>
              <a:rPr lang="en-US" sz="4800" b="1" dirty="0" err="1" smtClean="0">
                <a:solidFill>
                  <a:srgbClr val="0000FF"/>
                </a:solidFill>
                <a:latin typeface="Arial Rounded MT Bold" pitchFamily="34" charset="0"/>
              </a:rPr>
              <a:t>ìm</a:t>
            </a:r>
            <a:r>
              <a:rPr lang="en-US" sz="4800" b="1" dirty="0" smtClean="0">
                <a:solidFill>
                  <a:srgbClr val="0000FF"/>
                </a:solidFill>
                <a:latin typeface="Arial Rounded MT Bold" pitchFamily="34" charset="0"/>
              </a:rPr>
              <a:t> </a:t>
            </a:r>
            <a:r>
              <a:rPr lang="en-US" sz="4800" b="1" dirty="0" err="1" smtClean="0">
                <a:solidFill>
                  <a:srgbClr val="0000FF"/>
                </a:solidFill>
                <a:latin typeface="Arial Rounded MT Bold" pitchFamily="34" charset="0"/>
              </a:rPr>
              <a:t>những</a:t>
            </a:r>
            <a:r>
              <a:rPr lang="en-US" sz="4800" b="1" dirty="0" smtClean="0">
                <a:solidFill>
                  <a:srgbClr val="0000FF"/>
                </a:solidFill>
                <a:latin typeface="Arial Rounded MT Bold" pitchFamily="34" charset="0"/>
              </a:rPr>
              <a:t> </a:t>
            </a:r>
            <a:r>
              <a:rPr lang="en-US" sz="4800" b="1" dirty="0" err="1" smtClean="0">
                <a:solidFill>
                  <a:srgbClr val="0000FF"/>
                </a:solidFill>
                <a:latin typeface="Arial Rounded MT Bold" pitchFamily="34" charset="0"/>
              </a:rPr>
              <a:t>hình</a:t>
            </a:r>
            <a:r>
              <a:rPr lang="en-US" sz="4800" b="1" dirty="0" smtClean="0">
                <a:solidFill>
                  <a:srgbClr val="0000FF"/>
                </a:solidFill>
                <a:latin typeface="Arial Rounded MT Bold" pitchFamily="34" charset="0"/>
              </a:rPr>
              <a:t> </a:t>
            </a:r>
            <a:r>
              <a:rPr lang="en-US" sz="4800" b="1" dirty="0" err="1" smtClean="0">
                <a:solidFill>
                  <a:srgbClr val="0000FF"/>
                </a:solidFill>
                <a:latin typeface="Arial Rounded MT Bold" pitchFamily="34" charset="0"/>
              </a:rPr>
              <a:t>ảnh</a:t>
            </a:r>
            <a:r>
              <a:rPr lang="en-US" sz="4800" b="1" dirty="0" smtClean="0">
                <a:solidFill>
                  <a:srgbClr val="0000FF"/>
                </a:solidFill>
                <a:latin typeface="Arial Rounded MT Bold" pitchFamily="34" charset="0"/>
              </a:rPr>
              <a:t> </a:t>
            </a:r>
            <a:r>
              <a:rPr lang="en-US" sz="4800" b="1" dirty="0" err="1" smtClean="0">
                <a:solidFill>
                  <a:srgbClr val="0000FF"/>
                </a:solidFill>
                <a:latin typeface="Arial Rounded MT Bold" pitchFamily="34" charset="0"/>
              </a:rPr>
              <a:t>nói</a:t>
            </a:r>
            <a:r>
              <a:rPr lang="en-US" sz="4800" b="1" dirty="0" smtClean="0">
                <a:solidFill>
                  <a:srgbClr val="0000FF"/>
                </a:solidFill>
                <a:latin typeface="Arial Rounded MT Bold" pitchFamily="34" charset="0"/>
              </a:rPr>
              <a:t> </a:t>
            </a:r>
            <a:r>
              <a:rPr lang="en-US" sz="4800" b="1" dirty="0" err="1" smtClean="0">
                <a:solidFill>
                  <a:srgbClr val="0000FF"/>
                </a:solidFill>
                <a:latin typeface="Arial Rounded MT Bold" pitchFamily="34" charset="0"/>
              </a:rPr>
              <a:t>lên</a:t>
            </a:r>
            <a:r>
              <a:rPr lang="en-US" sz="4800" b="1" dirty="0" smtClean="0">
                <a:solidFill>
                  <a:srgbClr val="0000FF"/>
                </a:solidFill>
                <a:latin typeface="Arial Rounded MT Bold" pitchFamily="34" charset="0"/>
              </a:rPr>
              <a:t> </a:t>
            </a:r>
            <a:r>
              <a:rPr lang="en-US" sz="4800" b="1" dirty="0" err="1" smtClean="0">
                <a:solidFill>
                  <a:srgbClr val="0000FF"/>
                </a:solidFill>
                <a:latin typeface="Arial Rounded MT Bold" pitchFamily="34" charset="0"/>
              </a:rPr>
              <a:t>lòng</a:t>
            </a:r>
            <a:r>
              <a:rPr lang="en-US" sz="4800" b="1" dirty="0" smtClean="0">
                <a:solidFill>
                  <a:srgbClr val="0000FF"/>
                </a:solidFill>
                <a:latin typeface="Arial Rounded MT Bold" pitchFamily="34" charset="0"/>
              </a:rPr>
              <a:t> </a:t>
            </a:r>
            <a:r>
              <a:rPr lang="en-US" sz="4800" b="1" dirty="0" err="1" smtClean="0">
                <a:solidFill>
                  <a:srgbClr val="0000FF"/>
                </a:solidFill>
                <a:latin typeface="Arial Rounded MT Bold" pitchFamily="34" charset="0"/>
              </a:rPr>
              <a:t>yêu</a:t>
            </a:r>
            <a:r>
              <a:rPr lang="en-US" sz="4800" b="1" dirty="0" smtClean="0">
                <a:solidFill>
                  <a:srgbClr val="0000FF"/>
                </a:solidFill>
                <a:latin typeface="Arial Rounded MT Bold" pitchFamily="34" charset="0"/>
              </a:rPr>
              <a:t> </a:t>
            </a:r>
            <a:r>
              <a:rPr lang="en-US" sz="4800" b="1" dirty="0" err="1" smtClean="0">
                <a:solidFill>
                  <a:srgbClr val="0000FF"/>
                </a:solidFill>
                <a:latin typeface="Arial Rounded MT Bold" pitchFamily="34" charset="0"/>
              </a:rPr>
              <a:t>đời</a:t>
            </a:r>
            <a:r>
              <a:rPr lang="en-US" sz="4800" b="1" dirty="0" smtClean="0">
                <a:solidFill>
                  <a:srgbClr val="0000FF"/>
                </a:solidFill>
                <a:latin typeface="Arial Rounded MT Bold" pitchFamily="34" charset="0"/>
              </a:rPr>
              <a:t> </a:t>
            </a:r>
            <a:r>
              <a:rPr lang="en-US" sz="4800" b="1" dirty="0" err="1" smtClean="0">
                <a:solidFill>
                  <a:srgbClr val="0000FF"/>
                </a:solidFill>
                <a:latin typeface="Arial Rounded MT Bold" pitchFamily="34" charset="0"/>
              </a:rPr>
              <a:t>và</a:t>
            </a:r>
            <a:r>
              <a:rPr lang="en-US" sz="4800" b="1" dirty="0" smtClean="0">
                <a:solidFill>
                  <a:srgbClr val="0000FF"/>
                </a:solidFill>
                <a:latin typeface="Arial Rounded MT Bold" pitchFamily="34" charset="0"/>
              </a:rPr>
              <a:t> </a:t>
            </a:r>
            <a:r>
              <a:rPr lang="en-US" sz="4800" b="1" dirty="0" err="1" smtClean="0">
                <a:solidFill>
                  <a:srgbClr val="0000FF"/>
                </a:solidFill>
                <a:latin typeface="Arial Rounded MT Bold" pitchFamily="34" charset="0"/>
              </a:rPr>
              <a:t>phong</a:t>
            </a:r>
            <a:r>
              <a:rPr lang="en-US" sz="4800" b="1" dirty="0" smtClean="0">
                <a:solidFill>
                  <a:srgbClr val="0000FF"/>
                </a:solidFill>
                <a:latin typeface="Arial Rounded MT Bold" pitchFamily="34" charset="0"/>
              </a:rPr>
              <a:t> </a:t>
            </a:r>
            <a:r>
              <a:rPr lang="en-US" sz="4800" b="1" dirty="0" err="1" smtClean="0">
                <a:solidFill>
                  <a:srgbClr val="0000FF"/>
                </a:solidFill>
                <a:latin typeface="Arial Rounded MT Bold" pitchFamily="34" charset="0"/>
              </a:rPr>
              <a:t>thái</a:t>
            </a:r>
            <a:r>
              <a:rPr lang="en-US" sz="4800" b="1" dirty="0" smtClean="0">
                <a:solidFill>
                  <a:srgbClr val="0000FF"/>
                </a:solidFill>
                <a:latin typeface="Arial Rounded MT Bold" pitchFamily="34" charset="0"/>
              </a:rPr>
              <a:t> </a:t>
            </a:r>
            <a:r>
              <a:rPr lang="en-US" sz="4800" b="1" dirty="0" err="1" smtClean="0">
                <a:solidFill>
                  <a:srgbClr val="0000FF"/>
                </a:solidFill>
                <a:latin typeface="Arial Rounded MT Bold" pitchFamily="34" charset="0"/>
              </a:rPr>
              <a:t>ung</a:t>
            </a:r>
            <a:r>
              <a:rPr lang="en-US" sz="4800" b="1" dirty="0" smtClean="0">
                <a:solidFill>
                  <a:srgbClr val="0000FF"/>
                </a:solidFill>
                <a:latin typeface="Arial Rounded MT Bold" pitchFamily="34" charset="0"/>
              </a:rPr>
              <a:t> dung </a:t>
            </a:r>
            <a:r>
              <a:rPr lang="en-US" sz="4800" b="1" dirty="0" err="1" smtClean="0">
                <a:solidFill>
                  <a:srgbClr val="0000FF"/>
                </a:solidFill>
                <a:latin typeface="Arial Rounded MT Bold" pitchFamily="34" charset="0"/>
              </a:rPr>
              <a:t>của</a:t>
            </a:r>
            <a:r>
              <a:rPr lang="en-US" sz="4800" b="1" dirty="0" smtClean="0">
                <a:solidFill>
                  <a:srgbClr val="0000FF"/>
                </a:solidFill>
                <a:latin typeface="Arial Rounded MT Bold" pitchFamily="34" charset="0"/>
              </a:rPr>
              <a:t> </a:t>
            </a:r>
            <a:r>
              <a:rPr lang="en-US" sz="4800" b="1" dirty="0" err="1" smtClean="0">
                <a:solidFill>
                  <a:srgbClr val="0000FF"/>
                </a:solidFill>
                <a:latin typeface="Arial Rounded MT Bold" pitchFamily="34" charset="0"/>
              </a:rPr>
              <a:t>Bác</a:t>
            </a:r>
            <a:r>
              <a:rPr lang="en-US" sz="4800" b="1" dirty="0" smtClean="0">
                <a:solidFill>
                  <a:srgbClr val="0000FF"/>
                </a:solidFill>
                <a:latin typeface="Arial Rounded MT Bold" pitchFamily="34" charset="0"/>
              </a:rPr>
              <a:t> </a:t>
            </a:r>
            <a:r>
              <a:rPr lang="en-US" sz="4800" b="1" dirty="0" err="1" smtClean="0">
                <a:solidFill>
                  <a:srgbClr val="0000FF"/>
                </a:solidFill>
                <a:latin typeface="Arial Rounded MT Bold" pitchFamily="34" charset="0"/>
              </a:rPr>
              <a:t>Hồ</a:t>
            </a:r>
            <a:r>
              <a:rPr lang="en-US" sz="4800" b="1" dirty="0" smtClean="0">
                <a:solidFill>
                  <a:srgbClr val="0000FF"/>
                </a:solidFill>
                <a:latin typeface="Arial Rounded MT Bold" pitchFamily="34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581085"/>
            <a:ext cx="8991600" cy="452431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khách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thăm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non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nở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sâu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tung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xong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xách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bương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dắt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vườn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tưới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rau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Qua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núi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khu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đẽ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mộng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bộn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bề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vẫn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dị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40124116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229600" cy="2743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non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khách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đầy</a:t>
            </a:r>
            <a:endParaRPr lang="en-US" sz="36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sâu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tung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ngàn</a:t>
            </a:r>
            <a:endParaRPr lang="en-US" sz="36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 algn="ctr">
              <a:buNone/>
            </a:pP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Xách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bương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dắt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vườn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tưới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rau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ctr">
              <a:buNone/>
            </a:pP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3227044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non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khách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…………</a:t>
            </a:r>
          </a:p>
          <a:p>
            <a:pPr marL="0" indent="0" algn="ctr">
              <a:buNone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sâu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tung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bay……………….....</a:t>
            </a:r>
          </a:p>
          <a:p>
            <a:pPr marL="0" indent="0" algn="ctr">
              <a:buNone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…………</a:t>
            </a:r>
          </a:p>
          <a:p>
            <a:pPr marL="0" indent="0" algn="ctr">
              <a:buNone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Xách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bương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dắt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vườn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………………...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3152671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400347" y="2967335"/>
            <a:ext cx="503888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NGẮM TRĂNG</a:t>
            </a:r>
          </a:p>
          <a:p>
            <a:pPr algn="ctr"/>
            <a:r>
              <a:rPr lang="en-US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KHÔNG ĐỀ</a:t>
            </a:r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8279386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non…………………….. </a:t>
            </a:r>
          </a:p>
          <a:p>
            <a:pPr marL="0" indent="0" algn="ctr">
              <a:buNone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sâu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……………………………………… </a:t>
            </a:r>
          </a:p>
          <a:p>
            <a:pPr marL="0" indent="0" algn="ctr">
              <a:buNone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……………………….</a:t>
            </a:r>
          </a:p>
          <a:p>
            <a:pPr marL="0" indent="0" algn="ctr">
              <a:buNone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Xách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bương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……………………………………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0018819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229600" cy="10668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" name="Rectangle 1"/>
          <p:cNvSpPr/>
          <p:nvPr/>
        </p:nvSpPr>
        <p:spPr>
          <a:xfrm>
            <a:off x="1066800" y="2209800"/>
            <a:ext cx="7239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5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5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lạc</a:t>
            </a:r>
            <a:r>
              <a:rPr lang="en-US" sz="5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5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5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5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5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5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5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5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tù</a:t>
            </a:r>
            <a:r>
              <a:rPr lang="en-US" sz="5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đày</a:t>
            </a:r>
            <a:r>
              <a:rPr lang="en-US" sz="5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5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kháng</a:t>
            </a:r>
            <a:r>
              <a:rPr lang="en-US" sz="5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5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5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5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8040310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636083" y="2967335"/>
            <a:ext cx="7898317" cy="1754326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5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ngoan</a:t>
            </a:r>
            <a:r>
              <a:rPr lang="en-US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en-US" sz="5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!</a:t>
            </a:r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APDOC4_0013"/>
          <p:cNvPicPr>
            <a:picLocks noChangeAspect="1" noChangeArrowheads="1"/>
          </p:cNvPicPr>
          <p:nvPr/>
        </p:nvPicPr>
        <p:blipFill>
          <a:blip r:embed="rId2">
            <a:lum bright="6000" contras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946666"/>
            <a:ext cx="7772400" cy="53340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chemeClr val="accent1">
                  <a:alpha val="48000"/>
                </a:schemeClr>
              </a:gs>
            </a:gsLst>
            <a:lin ang="2700000" scaled="1"/>
          </a:gradFill>
        </p:spPr>
      </p:pic>
      <p:sp>
        <p:nvSpPr>
          <p:cNvPr id="2" name="Rectangle 1"/>
          <p:cNvSpPr/>
          <p:nvPr/>
        </p:nvSpPr>
        <p:spPr>
          <a:xfrm>
            <a:off x="2286000" y="228600"/>
            <a:ext cx="485709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1: NGẮM TRĂNG</a:t>
            </a:r>
          </a:p>
        </p:txBody>
      </p:sp>
    </p:spTree>
    <p:extLst>
      <p:ext uri="{BB962C8B-B14F-4D97-AF65-F5344CB8AC3E}">
        <p14:creationId xmlns:p14="http://schemas.microsoft.com/office/powerpoint/2010/main" val="1714464746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1066800"/>
            <a:ext cx="86868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1942,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Thạch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giam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4819139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990600"/>
            <a:ext cx="8915400" cy="3962400"/>
          </a:xfrm>
        </p:spPr>
        <p:txBody>
          <a:bodyPr>
            <a:noAutofit/>
          </a:bodyPr>
          <a:lstStyle/>
          <a:p>
            <a:pPr algn="l"/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Ngắm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trăng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tù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rượu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đêm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nay,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hững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hờ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ngắm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trăng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soi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sổ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Trăng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nhòm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khe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ngắm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4470248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1143000"/>
          </a:xfrm>
        </p:spPr>
        <p:txBody>
          <a:bodyPr/>
          <a:lstStyle/>
          <a:p>
            <a:pPr algn="just"/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 HIỂU BÀI: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1219200"/>
            <a:ext cx="8229600" cy="5334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1/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ngắm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trăng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2743200"/>
            <a:ext cx="76962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ngắm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trăng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sổ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giam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tù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Thạch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67711300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133601"/>
            <a:ext cx="9144000" cy="12192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6000" b="1" dirty="0" err="1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Hình</a:t>
            </a:r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ảnh</a:t>
            </a:r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là</a:t>
            </a:r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: </a:t>
            </a:r>
            <a:r>
              <a:rPr lang="en-US" sz="6000" b="1" dirty="0" err="1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Người</a:t>
            </a:r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ngắm</a:t>
            </a:r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trăng</a:t>
            </a:r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soi</a:t>
            </a:r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ngoài</a:t>
            </a:r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cửa</a:t>
            </a:r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sổ</a:t>
            </a:r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lang="en-US" sz="6000" b="1" dirty="0" err="1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Trăng</a:t>
            </a:r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nhòm</a:t>
            </a:r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khe</a:t>
            </a:r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cửa</a:t>
            </a:r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ngắm</a:t>
            </a:r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nhà</a:t>
            </a:r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thơ</a:t>
            </a:r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</a:t>
            </a:r>
            <a:endParaRPr lang="en-US" sz="6000" b="1" dirty="0">
              <a:solidFill>
                <a:srgbClr val="FF0000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621" y="304800"/>
            <a:ext cx="84666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</a:t>
            </a:r>
            <a:r>
              <a:rPr lang="en-US" sz="4000" b="1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/ </a:t>
            </a:r>
            <a:r>
              <a:rPr lang="en-US" sz="4000" b="1" dirty="0" err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Hình</a:t>
            </a:r>
            <a:r>
              <a:rPr lang="en-US" sz="4000" b="1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ảnh</a:t>
            </a:r>
            <a:r>
              <a:rPr lang="en-US" sz="4000" b="1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nào</a:t>
            </a:r>
            <a:r>
              <a:rPr lang="en-US" sz="4000" b="1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cho</a:t>
            </a:r>
            <a:r>
              <a:rPr lang="en-US" sz="4000" b="1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thấy</a:t>
            </a:r>
            <a:r>
              <a:rPr lang="en-US" sz="4000" b="1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tình</a:t>
            </a:r>
            <a:r>
              <a:rPr lang="en-US" sz="4000" b="1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cảm</a:t>
            </a:r>
            <a:r>
              <a:rPr lang="en-US" sz="4000" b="1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gắn</a:t>
            </a:r>
            <a:r>
              <a:rPr lang="en-US" sz="4000" b="1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bó</a:t>
            </a:r>
            <a:r>
              <a:rPr lang="en-US" sz="4000" b="1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giữa</a:t>
            </a:r>
            <a:r>
              <a:rPr lang="en-US" sz="4000" b="1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Bác</a:t>
            </a:r>
            <a:r>
              <a:rPr lang="en-US" sz="4000" b="1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với</a:t>
            </a:r>
            <a:r>
              <a:rPr lang="en-US" sz="4000" b="1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trăng</a:t>
            </a:r>
            <a:r>
              <a:rPr lang="en-US" sz="4000" b="1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036747119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1"/>
            <a:ext cx="9144000" cy="11430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Tình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yêu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tha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thiết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mà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Bác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dành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cho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trăng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cho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thiên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nhiên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</a:t>
            </a:r>
            <a:endParaRPr lang="en-US" sz="5400" b="1" dirty="0">
              <a:solidFill>
                <a:srgbClr val="FF0000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12660" y="381000"/>
            <a:ext cx="81400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3</a:t>
            </a:r>
            <a:r>
              <a:rPr lang="en-US" sz="3600" b="1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/ </a:t>
            </a:r>
            <a:r>
              <a:rPr lang="en-US" sz="3600" b="1" dirty="0" err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Bài</a:t>
            </a:r>
            <a:r>
              <a:rPr lang="en-US" sz="3600" b="1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thơ</a:t>
            </a:r>
            <a:r>
              <a:rPr lang="en-US" sz="3600" b="1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nói</a:t>
            </a:r>
            <a:r>
              <a:rPr lang="en-US" sz="3600" b="1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lên</a:t>
            </a:r>
            <a:r>
              <a:rPr lang="en-US" sz="3600" b="1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điều</a:t>
            </a:r>
            <a:r>
              <a:rPr lang="en-US" sz="3600" b="1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gì</a:t>
            </a:r>
            <a:r>
              <a:rPr lang="en-US" sz="3600" b="1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về</a:t>
            </a:r>
            <a:r>
              <a:rPr lang="en-US" sz="3600" b="1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Bác</a:t>
            </a:r>
            <a:r>
              <a:rPr lang="en-US" sz="3600" b="1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Hồ</a:t>
            </a:r>
            <a:r>
              <a:rPr lang="en-US" sz="3600" b="1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433302983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748175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82&quot;/&gt;&lt;/object&gt;&lt;object type=&quot;3&quot; unique_id=&quot;10004&quot;&gt;&lt;property id=&quot;20148&quot; value=&quot;5&quot;/&gt;&lt;property id=&quot;20300&quot; value=&quot;Slide 2&quot;/&gt;&lt;property id=&quot;20307&quot; value=&quot;256&quot;/&gt;&lt;/object&gt;&lt;object type=&quot;3&quot; unique_id=&quot;10005&quot;&gt;&lt;property id=&quot;20148&quot; value=&quot;5&quot;/&gt;&lt;property id=&quot;20300&quot; value=&quot;Slide 3&quot;/&gt;&lt;property id=&quot;20307&quot; value=&quot;257&quot;/&gt;&lt;/object&gt;&lt;object type=&quot;3&quot; unique_id=&quot;10006&quot;&gt;&lt;property id=&quot;20148&quot; value=&quot;5&quot;/&gt;&lt;property id=&quot;20300&quot; value=&quot;Slide 4&quot;/&gt;&lt;property id=&quot;20307&quot; value=&quot;258&quot;/&gt;&lt;/object&gt;&lt;object type=&quot;3&quot; unique_id=&quot;10007&quot;&gt;&lt;property id=&quot;20148&quot; value=&quot;5&quot;/&gt;&lt;property id=&quot;20300&quot; value=&quot;Slide 5 - &amp;quot;                    Ngắm trăng Trong tù không rượu cũng không hoa   Cảnh đẹp đêm nay, khó hững hờ  Người ngắm trăng&quot;/&gt;&lt;property id=&quot;20307&quot; value=&quot;269&quot;/&gt;&lt;/object&gt;&lt;object type=&quot;3&quot; unique_id=&quot;10008&quot;&gt;&lt;property id=&quot;20148&quot; value=&quot;5&quot;/&gt;&lt;property id=&quot;20300&quot; value=&quot;Slide 6 - &amp;quot;TÌM HIỂU BÀI:&amp;quot;&quot;/&gt;&lt;property id=&quot;20307&quot; value=&quot;259&quot;/&gt;&lt;/object&gt;&lt;object type=&quot;3&quot; unique_id=&quot;10009&quot;&gt;&lt;property id=&quot;20148&quot; value=&quot;5&quot;/&gt;&lt;property id=&quot;20300&quot; value=&quot;Slide 7&quot;/&gt;&lt;property id=&quot;20307&quot; value=&quot;260&quot;/&gt;&lt;/object&gt;&lt;object type=&quot;3&quot; unique_id=&quot;10010&quot;&gt;&lt;property id=&quot;20148&quot; value=&quot;5&quot;/&gt;&lt;property id=&quot;20300&quot; value=&quot;Slide 8&quot;/&gt;&lt;property id=&quot;20307&quot; value=&quot;261&quot;/&gt;&lt;/object&gt;&lt;object type=&quot;3&quot; unique_id=&quot;10011&quot;&gt;&lt;property id=&quot;20148&quot; value=&quot;5&quot;/&gt;&lt;property id=&quot;20300&quot; value=&quot;Slide 9&quot;/&gt;&lt;property id=&quot;20307&quot; value=&quot;262&quot;/&gt;&lt;/object&gt;&lt;object type=&quot;3&quot; unique_id=&quot;10012&quot;&gt;&lt;property id=&quot;20148&quot; value=&quot;5&quot;/&gt;&lt;property id=&quot;20300&quot; value=&quot;Slide 10 - &amp;quot;Ngắm trăng&amp;quot;&quot;/&gt;&lt;property id=&quot;20307&quot; value=&quot;263&quot;/&gt;&lt;/object&gt;&lt;object type=&quot;3&quot; unique_id=&quot;10013&quot;&gt;&lt;property id=&quot;20148&quot; value=&quot;5&quot;/&gt;&lt;property id=&quot;20300&quot; value=&quot;Slide 11&quot;/&gt;&lt;property id=&quot;20307&quot; value=&quot;264&quot;/&gt;&lt;/object&gt;&lt;object type=&quot;3&quot; unique_id=&quot;10014&quot;&gt;&lt;property id=&quot;20148&quot; value=&quot;5&quot;/&gt;&lt;property id=&quot;20300&quot; value=&quot;Slide 12&quot;/&gt;&lt;property id=&quot;20307&quot; value=&quot;265&quot;/&gt;&lt;/object&gt;&lt;object type=&quot;3&quot; unique_id=&quot;10015&quot;&gt;&lt;property id=&quot;20148&quot; value=&quot;5&quot;/&gt;&lt;property id=&quot;20300&quot; value=&quot;Slide 13 - &amp;quot;BÀI 2: KHÔNG ĐỀ&amp;quot;&quot;/&gt;&lt;property id=&quot;20307&quot; value=&quot;281&quot;/&gt;&lt;/object&gt;&lt;object type=&quot;3&quot; unique_id=&quot;10016&quot;&gt;&lt;property id=&quot;20148&quot; value=&quot;5&quot;/&gt;&lt;property id=&quot;20300&quot; value=&quot;Slide 14&quot;/&gt;&lt;property id=&quot;20307&quot; value=&quot;266&quot;/&gt;&lt;/object&gt;&lt;object type=&quot;3&quot; unique_id=&quot;10017&quot;&gt;&lt;property id=&quot;20148&quot; value=&quot;5&quot;/&gt;&lt;property id=&quot;20300&quot; value=&quot;Slide 15&quot;/&gt;&lt;property id=&quot;20307&quot; value=&quot;267&quot;/&gt;&lt;/object&gt;&lt;object type=&quot;3&quot; unique_id=&quot;10018&quot;&gt;&lt;property id=&quot;20148&quot; value=&quot;5&quot;/&gt;&lt;property id=&quot;20300&quot; value=&quot;Slide 16&quot;/&gt;&lt;property id=&quot;20307&quot; value=&quot;268&quot;/&gt;&lt;/object&gt;&lt;object type=&quot;3&quot; unique_id=&quot;10019&quot;&gt;&lt;property id=&quot;20148&quot; value=&quot;5&quot;/&gt;&lt;property id=&quot;20300&quot; value=&quot;Slide 17&quot;/&gt;&lt;property id=&quot;20307&quot; value=&quot;270&quot;/&gt;&lt;/object&gt;&lt;object type=&quot;3&quot; unique_id=&quot;10020&quot;&gt;&lt;property id=&quot;20148&quot; value=&quot;5&quot;/&gt;&lt;property id=&quot;20300&quot; value=&quot;Slide 18&quot;/&gt;&lt;property id=&quot;20307&quot; value=&quot;273&quot;/&gt;&lt;/object&gt;&lt;object type=&quot;3&quot; unique_id=&quot;10021&quot;&gt;&lt;property id=&quot;20148&quot; value=&quot;5&quot;/&gt;&lt;property id=&quot;20300&quot; value=&quot;Slide 19&quot;/&gt;&lt;property id=&quot;20307&quot; value=&quot;274&quot;/&gt;&lt;/object&gt;&lt;object type=&quot;3&quot; unique_id=&quot;10022&quot;&gt;&lt;property id=&quot;20148&quot; value=&quot;5&quot;/&gt;&lt;property id=&quot;20300&quot; value=&quot;Slide 20&quot;/&gt;&lt;property id=&quot;20307&quot; value=&quot;278&quot;/&gt;&lt;/object&gt;&lt;object type=&quot;3&quot; unique_id=&quot;10023&quot;&gt;&lt;property id=&quot;20148&quot; value=&quot;5&quot;/&gt;&lt;property id=&quot;20300&quot; value=&quot;Slide 21&quot;/&gt;&lt;property id=&quot;20307&quot; value=&quot;271&quot;/&gt;&lt;/object&gt;&lt;object type=&quot;3&quot; unique_id=&quot;10024&quot;&gt;&lt;property id=&quot;20148&quot; value=&quot;5&quot;/&gt;&lt;property id=&quot;20300&quot; value=&quot;Slide 22&quot;/&gt;&lt;property id=&quot;20307&quot; value=&quot;283&quot;/&gt;&lt;/object&gt;&lt;/object&gt;&lt;object type=&quot;8&quot; unique_id=&quot;1004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</TotalTime>
  <Words>613</Words>
  <Application>Microsoft Office PowerPoint</Application>
  <PresentationFormat>On-screen Show (4:3)</PresentationFormat>
  <Paragraphs>59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                    Ngắm trăng Trong tù không rượu cũng không hoa   Cảnh đẹp đêm nay, khó hững hờ  Người ngắm trăng soi ngoài cửa sổ  Trăng nhòm khe cửa ngắm nhà thơ.</vt:lpstr>
      <vt:lpstr>TÌM HIỂU BÀI:</vt:lpstr>
      <vt:lpstr>PowerPoint Presentation</vt:lpstr>
      <vt:lpstr>PowerPoint Presentation</vt:lpstr>
      <vt:lpstr>PowerPoint Presentation</vt:lpstr>
      <vt:lpstr>Ngắm trăng</vt:lpstr>
      <vt:lpstr>PowerPoint Presentation</vt:lpstr>
      <vt:lpstr>PowerPoint Presentation</vt:lpstr>
      <vt:lpstr>BÀI 2: KHÔNG ĐỀ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TẬP ĐỌC LỚP 4 NGẮM TRĂNG. KHÔNG ĐỀ</dc:title>
  <dc:creator>Tuyết Nga</dc:creator>
  <cp:lastModifiedBy>MTC</cp:lastModifiedBy>
  <cp:revision>27</cp:revision>
  <dcterms:created xsi:type="dcterms:W3CDTF">2006-08-16T00:00:00Z</dcterms:created>
  <dcterms:modified xsi:type="dcterms:W3CDTF">2019-04-17T01:42:11Z</dcterms:modified>
</cp:coreProperties>
</file>