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5"/>
  </p:notesMasterIdLst>
  <p:sldIdLst>
    <p:sldId id="296" r:id="rId2"/>
    <p:sldId id="257" r:id="rId3"/>
    <p:sldId id="272" r:id="rId4"/>
    <p:sldId id="273" r:id="rId5"/>
    <p:sldId id="261" r:id="rId6"/>
    <p:sldId id="291" r:id="rId7"/>
    <p:sldId id="263" r:id="rId8"/>
    <p:sldId id="295" r:id="rId9"/>
    <p:sldId id="264" r:id="rId10"/>
    <p:sldId id="297" r:id="rId11"/>
    <p:sldId id="292" r:id="rId12"/>
    <p:sldId id="294" r:id="rId13"/>
    <p:sldId id="298" r:id="rId14"/>
  </p:sldIdLst>
  <p:sldSz cx="12192000" cy="6858000"/>
  <p:notesSz cx="6858000" cy="91440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660033"/>
    <a:srgbClr val="FF0000"/>
    <a:srgbClr val="0000FF"/>
    <a:srgbClr val="3333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1" autoAdjust="0"/>
    <p:restoredTop sz="93122" autoAdjust="0"/>
  </p:normalViewPr>
  <p:slideViewPr>
    <p:cSldViewPr>
      <p:cViewPr>
        <p:scale>
          <a:sx n="66" d="100"/>
          <a:sy n="66" d="100"/>
        </p:scale>
        <p:origin x="-888" y="-1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FA5F053-2CED-42F1-88D4-6FD547B42B6E}" type="datetimeFigureOut">
              <a:rPr lang="en-US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DB427DD-1AA6-4455-B8EB-2B12E8763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33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fld id="{1FFB3B41-032F-4A09-A1F0-8FF49AB8FE0C}" type="slidenum">
              <a:rPr lang="en-US">
                <a:solidFill>
                  <a:srgbClr val="000000"/>
                </a:solidFill>
              </a:rPr>
              <a:pPr>
                <a:spcBef>
                  <a:spcPct val="50000"/>
                </a:spcBef>
              </a:pPr>
              <a:t>13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325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6FEE18-D0A1-4966-98FB-2935C6E3B677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BAF3BD-713A-4CA9-8DB1-1AA7BF88A9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0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2230F2-86FC-4F67-B20A-6F4CE09E10A2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324371-9257-4B03-A737-FF3B0C782E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3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783223-7CDB-4EFD-8665-D7C5678CE6AF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B507B-8100-44F2-A26E-406EC6E622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12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2A91DD-E6C3-4FDC-9659-5751BA7604AE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5F7BC2-04BE-4F46-A3B3-2D57EF953A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90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97930D-47DF-452E-8042-46048F76C922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B8B079-97D3-4915-B0CF-0B9A45BE98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84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F00AB0-B39E-4DF3-B913-88C64451E7C2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2CC403-62CE-481B-893C-ABA0595DA2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00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0EB808-C4E5-4BE1-BA8A-0AD8E8052BD6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4232AF-610C-4DA8-8DF9-C8D63A695C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4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F6BADA-F57A-417A-8594-633E700DCF5D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9B788-92D2-4770-8235-C9FA5FA6D3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58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499F8A-DFF9-4CFF-9738-1E6432D89B28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5BF7A3-E072-4D10-9B00-6FBC8D63BD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91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4C2836-AD71-4741-B701-64B2AB6F9A32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5CBBFB-51B5-4FF4-ACC4-BC8A72D821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2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77BEA-3DDF-4CF4-AE52-0CD387DD56E7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D28828-5441-40F4-B623-AE8990FCC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3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627E9B8-995F-47D9-855E-9907CFDC06D6}" type="datetimeFigureOut">
              <a:rPr lang="en-US" smtClean="0"/>
              <a:pPr>
                <a:defRPr/>
              </a:pPr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22734DD-58AF-41F4-B908-28823170B9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2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gif"/><Relationship Id="rId12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11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198120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Phòng Giáo dục và Đào tạo quận Long Biên</a:t>
            </a:r>
          </a:p>
          <a:p>
            <a:pPr algn="ctr"/>
            <a:r>
              <a:rPr lang="en-US" sz="32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Ái Mộ B</a:t>
            </a:r>
            <a:endParaRPr lang="en-US" sz="32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2209800" y="1676400"/>
            <a:ext cx="78105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từ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câu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–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4</a:t>
            </a: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1905000" y="2960687"/>
            <a:ext cx="8534400" cy="3162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Thêm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trạng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ngữ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chỉ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Mục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đích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cho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câu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8858505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1524000" y="64957"/>
            <a:ext cx="9144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2: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Điền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chỗ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trống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thích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chỉ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mục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</a:rPr>
              <a:t>đích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sz="2800" dirty="0">
                <a:latin typeface="Times New Roman" pitchFamily="18" charset="0"/>
              </a:rPr>
              <a:t>..........................................................,</a:t>
            </a:r>
            <a:r>
              <a:rPr lang="en-US" sz="2800" dirty="0" err="1">
                <a:latin typeface="Times New Roman" pitchFamily="18" charset="0"/>
              </a:rPr>
              <a:t>xã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vừa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đào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</a:rPr>
              <a:t>mương</a:t>
            </a:r>
            <a:r>
              <a:rPr lang="en-US" sz="2800" dirty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sz="2800" dirty="0">
                <a:latin typeface="Times New Roman" pitchFamily="18" charset="0"/>
              </a:rPr>
              <a:t>……………………..........................., </a:t>
            </a:r>
            <a:r>
              <a:rPr lang="en-US" sz="2800" dirty="0" err="1">
                <a:latin typeface="Times New Roman" pitchFamily="18" charset="0"/>
              </a:rPr>
              <a:t>chúng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quyết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tâm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</a:rPr>
              <a:t>rèn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luyện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thật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tốt</a:t>
            </a:r>
            <a:r>
              <a:rPr lang="en-US" sz="2800" dirty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sz="2800" dirty="0">
                <a:latin typeface="Times New Roman" pitchFamily="18" charset="0"/>
              </a:rPr>
              <a:t>………………………………..., </a:t>
            </a:r>
            <a:r>
              <a:rPr lang="en-US" sz="2800" dirty="0" err="1">
                <a:latin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năng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dục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1" y="1076980"/>
            <a:ext cx="55948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phục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vụ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sản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xuất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nông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nghiệp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1860031" y="2082226"/>
            <a:ext cx="53479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trở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thành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con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ngoan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trò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giỏi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860030" y="3149026"/>
            <a:ext cx="46650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Vì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thân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khoẻ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manh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1220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1524000" y="0"/>
            <a:ext cx="91440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3.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chủ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vị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chỗ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trống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hoàn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chỉnh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endParaRPr lang="en-US" sz="32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1524000" y="1295400"/>
            <a:ext cx="9144000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</a:rPr>
              <a:t>Vì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sao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chuột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thường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gặm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vậtt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cứng</a:t>
            </a:r>
            <a:r>
              <a:rPr lang="en-US" sz="3200" dirty="0">
                <a:latin typeface="Times New Roman" pitchFamily="18" charset="0"/>
              </a:rPr>
              <a:t>? </a:t>
            </a:r>
            <a:r>
              <a:rPr lang="en-US" sz="3200" dirty="0" err="1">
                <a:latin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giống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răng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răng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nhiều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loài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khác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răng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chuột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mọc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chuột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chết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mới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thôi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răng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cứ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mọc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mãi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vậy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dĩ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nhiên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rất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vướng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víu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mài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răng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mòn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đi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, ………………………………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/>
              <a:t>                                                          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1600200" y="3657601"/>
            <a:ext cx="611898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A50021"/>
                </a:solidFill>
                <a:latin typeface="Times New Roman" pitchFamily="18" charset="0"/>
              </a:rPr>
              <a:t>c</a:t>
            </a:r>
            <a:r>
              <a:rPr lang="en-US" sz="3200" b="1" i="1" dirty="0" smtClean="0">
                <a:solidFill>
                  <a:srgbClr val="A50021"/>
                </a:solidFill>
                <a:latin typeface="Times New Roman" pitchFamily="18" charset="0"/>
              </a:rPr>
              <a:t>huột </a:t>
            </a:r>
            <a:r>
              <a:rPr lang="en-US" sz="3200" b="1" i="1" dirty="0">
                <a:solidFill>
                  <a:srgbClr val="A50021"/>
                </a:solidFill>
                <a:latin typeface="Times New Roman" pitchFamily="18" charset="0"/>
              </a:rPr>
              <a:t>thường gặm những vật cứng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  <p:bldP spid="348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520252" y="0"/>
            <a:ext cx="914774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u="sng" dirty="0">
                <a:solidFill>
                  <a:srgbClr val="0000FF"/>
                </a:solidFill>
                <a:latin typeface="Times New Roman" pitchFamily="18" charset="0"/>
              </a:rPr>
              <a:t> 3.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chủ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vị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chỗ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trống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hoàn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chỉnh</a:t>
            </a:r>
            <a:endParaRPr lang="en-US" sz="3200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32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1520252" y="1066800"/>
            <a:ext cx="914774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lợn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thường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lấy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mõm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dũi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đất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</a:rPr>
              <a:t>? </a:t>
            </a:r>
            <a:r>
              <a:rPr lang="en-US" sz="2800" dirty="0" err="1">
                <a:latin typeface="Times New Roman" pitchFamily="18" charset="0"/>
              </a:rPr>
              <a:t>Chúng</a:t>
            </a:r>
            <a:r>
              <a:rPr lang="en-US" sz="2800" dirty="0">
                <a:latin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rằng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giống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lợn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nuôi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</a:rPr>
              <a:t> nay </a:t>
            </a:r>
            <a:r>
              <a:rPr lang="en-US" sz="2800" dirty="0" err="1">
                <a:latin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nguồn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gốc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lợn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rừng</a:t>
            </a:r>
            <a:r>
              <a:rPr lang="en-US" sz="2800" dirty="0">
                <a:latin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Mũi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mõm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lợn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rừng</a:t>
            </a:r>
            <a:r>
              <a:rPr lang="en-US" sz="2800" dirty="0">
                <a:solidFill>
                  <a:srgbClr val="262673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262673"/>
                </a:solidFill>
                <a:latin typeface="Times New Roman" pitchFamily="18" charset="0"/>
              </a:rPr>
              <a:t>rất</a:t>
            </a:r>
            <a:r>
              <a:rPr lang="en-US" sz="2800" dirty="0">
                <a:solidFill>
                  <a:srgbClr val="262673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xương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mũi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rất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cứng</a:t>
            </a:r>
            <a:r>
              <a:rPr lang="en-US" sz="2800" dirty="0">
                <a:latin typeface="Times New Roman" pitchFamily="18" charset="0"/>
              </a:rPr>
              <a:t>. </a:t>
            </a:r>
          </a:p>
          <a:p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ăn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,…. .…………… …………………….….</a:t>
            </a:r>
            <a:r>
              <a:rPr lang="en-US" sz="2800" dirty="0" err="1">
                <a:latin typeface="Times New Roman" pitchFamily="18" charset="0"/>
              </a:rPr>
              <a:t>Thói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quen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dũi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đất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lợn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bắt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nguồn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kiếmthức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ăn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lợn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rừng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3810000" y="2286000"/>
            <a:ext cx="58384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i="1" dirty="0" err="1">
                <a:solidFill>
                  <a:srgbClr val="A50021"/>
                </a:solidFill>
              </a:rPr>
              <a:t>lợn</a:t>
            </a:r>
            <a:r>
              <a:rPr lang="en-US" sz="2800" b="1" i="1" dirty="0">
                <a:solidFill>
                  <a:srgbClr val="A50021"/>
                </a:solidFill>
              </a:rPr>
              <a:t> </a:t>
            </a:r>
            <a:r>
              <a:rPr lang="en-US" sz="2800" b="1" i="1" dirty="0" err="1">
                <a:solidFill>
                  <a:srgbClr val="A50021"/>
                </a:solidFill>
              </a:rPr>
              <a:t>thường</a:t>
            </a:r>
            <a:r>
              <a:rPr lang="en-US" sz="2800" b="1" i="1" dirty="0">
                <a:solidFill>
                  <a:srgbClr val="A50021"/>
                </a:solidFill>
              </a:rPr>
              <a:t> </a:t>
            </a:r>
            <a:r>
              <a:rPr lang="en-US" sz="2800" b="1" i="1" dirty="0" err="1">
                <a:solidFill>
                  <a:srgbClr val="A50021"/>
                </a:solidFill>
              </a:rPr>
              <a:t>lấy</a:t>
            </a:r>
            <a:r>
              <a:rPr lang="en-US" sz="2800" b="1" i="1" dirty="0">
                <a:solidFill>
                  <a:srgbClr val="A50021"/>
                </a:solidFill>
              </a:rPr>
              <a:t> </a:t>
            </a:r>
            <a:r>
              <a:rPr lang="en-US" sz="2800" b="1" i="1" dirty="0" err="1">
                <a:solidFill>
                  <a:srgbClr val="A50021"/>
                </a:solidFill>
              </a:rPr>
              <a:t>mõm</a:t>
            </a:r>
            <a:r>
              <a:rPr lang="en-US" sz="2800" b="1" i="1" dirty="0">
                <a:solidFill>
                  <a:srgbClr val="A50021"/>
                </a:solidFill>
              </a:rPr>
              <a:t> </a:t>
            </a:r>
            <a:r>
              <a:rPr lang="en-US" sz="2800" b="1" i="1" dirty="0" err="1">
                <a:solidFill>
                  <a:srgbClr val="A50021"/>
                </a:solidFill>
              </a:rPr>
              <a:t>dũi</a:t>
            </a:r>
            <a:r>
              <a:rPr lang="en-US" sz="2800" b="1" i="1" dirty="0">
                <a:solidFill>
                  <a:srgbClr val="A50021"/>
                </a:solidFill>
              </a:rPr>
              <a:t> </a:t>
            </a:r>
            <a:r>
              <a:rPr lang="en-US" sz="2800" b="1" i="1" dirty="0" err="1">
                <a:solidFill>
                  <a:srgbClr val="A50021"/>
                </a:solidFill>
              </a:rPr>
              <a:t>đất</a:t>
            </a:r>
            <a:r>
              <a:rPr lang="en-US" sz="2800" b="1" i="1" dirty="0">
                <a:solidFill>
                  <a:srgbClr val="A50021"/>
                </a:solidFill>
              </a:rPr>
              <a:t> </a:t>
            </a:r>
            <a:r>
              <a:rPr lang="en-US" sz="2800" b="1" i="1" dirty="0" err="1">
                <a:solidFill>
                  <a:srgbClr val="A50021"/>
                </a:solidFill>
              </a:rPr>
              <a:t>lên</a:t>
            </a:r>
            <a:endParaRPr lang="en-US" sz="2800" b="1" i="1" dirty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524250" y="3643314"/>
            <a:ext cx="4800600" cy="33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sz="1575" i="1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3" name="Oval 20"/>
          <p:cNvSpPr>
            <a:spLocks noChangeArrowheads="1"/>
          </p:cNvSpPr>
          <p:nvPr/>
        </p:nvSpPr>
        <p:spPr bwMode="auto">
          <a:xfrm>
            <a:off x="7424738" y="1500188"/>
            <a:ext cx="728663" cy="7286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sz="1125">
              <a:solidFill>
                <a:srgbClr val="FFFF00"/>
              </a:solidFill>
              <a:latin typeface="VNI-Avo"/>
              <a:cs typeface="Times New Roman" panose="02020603050405020304" pitchFamily="18" charset="0"/>
            </a:endParaRPr>
          </a:p>
        </p:txBody>
      </p:sp>
      <p:pic>
        <p:nvPicPr>
          <p:cNvPr id="35844" name="Picture 21" descr="flower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1" y="2271714"/>
            <a:ext cx="900113" cy="30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22" descr="flower7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663" y="3814764"/>
            <a:ext cx="385763" cy="1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23" descr="flower7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51" y="2185988"/>
            <a:ext cx="214313" cy="107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Picture 24" descr="flower7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863" y="2700339"/>
            <a:ext cx="171450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8" name="Freeform 25"/>
          <p:cNvSpPr>
            <a:spLocks/>
          </p:cNvSpPr>
          <p:nvPr/>
        </p:nvSpPr>
        <p:spPr bwMode="auto">
          <a:xfrm>
            <a:off x="7639051" y="2228850"/>
            <a:ext cx="900113" cy="171450"/>
          </a:xfrm>
          <a:custGeom>
            <a:avLst/>
            <a:gdLst>
              <a:gd name="T0" fmla="*/ 2147483646 w 2016"/>
              <a:gd name="T1" fmla="*/ 2147483646 h 1472"/>
              <a:gd name="T2" fmla="*/ 2147483646 w 2016"/>
              <a:gd name="T3" fmla="*/ 2147483646 h 1472"/>
              <a:gd name="T4" fmla="*/ 2147483646 w 2016"/>
              <a:gd name="T5" fmla="*/ 2147483646 h 1472"/>
              <a:gd name="T6" fmla="*/ 2147483646 w 2016"/>
              <a:gd name="T7" fmla="*/ 2147483646 h 1472"/>
              <a:gd name="T8" fmla="*/ 2147483646 w 2016"/>
              <a:gd name="T9" fmla="*/ 2147483646 h 1472"/>
              <a:gd name="T10" fmla="*/ 2147483646 w 2016"/>
              <a:gd name="T11" fmla="*/ 2147483646 h 1472"/>
              <a:gd name="T12" fmla="*/ 2147483646 w 2016"/>
              <a:gd name="T13" fmla="*/ 2147483646 h 1472"/>
              <a:gd name="T14" fmla="*/ 2147483646 w 2016"/>
              <a:gd name="T15" fmla="*/ 2147483646 h 1472"/>
              <a:gd name="T16" fmla="*/ 2147483646 w 2016"/>
              <a:gd name="T17" fmla="*/ 2147483646 h 1472"/>
              <a:gd name="T18" fmla="*/ 2147483646 w 2016"/>
              <a:gd name="T19" fmla="*/ 2147483646 h 1472"/>
              <a:gd name="T20" fmla="*/ 2147483646 w 2016"/>
              <a:gd name="T21" fmla="*/ 2147483646 h 1472"/>
              <a:gd name="T22" fmla="*/ 2147483646 w 2016"/>
              <a:gd name="T23" fmla="*/ 2147483646 h 1472"/>
              <a:gd name="T24" fmla="*/ 2147483646 w 2016"/>
              <a:gd name="T25" fmla="*/ 2147483646 h 1472"/>
              <a:gd name="T26" fmla="*/ 2147483646 w 2016"/>
              <a:gd name="T27" fmla="*/ 2147483646 h 1472"/>
              <a:gd name="T28" fmla="*/ 2147483646 w 2016"/>
              <a:gd name="T29" fmla="*/ 2147483646 h 1472"/>
              <a:gd name="T30" fmla="*/ 2147483646 w 2016"/>
              <a:gd name="T31" fmla="*/ 2147483646 h 147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016"/>
              <a:gd name="T49" fmla="*/ 0 h 1472"/>
              <a:gd name="T50" fmla="*/ 2016 w 2016"/>
              <a:gd name="T51" fmla="*/ 1472 h 147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016" h="1472">
                <a:moveTo>
                  <a:pt x="16" y="848"/>
                </a:moveTo>
                <a:cubicBezTo>
                  <a:pt x="32" y="744"/>
                  <a:pt x="112" y="424"/>
                  <a:pt x="208" y="320"/>
                </a:cubicBezTo>
                <a:cubicBezTo>
                  <a:pt x="304" y="216"/>
                  <a:pt x="488" y="216"/>
                  <a:pt x="592" y="224"/>
                </a:cubicBezTo>
                <a:cubicBezTo>
                  <a:pt x="696" y="232"/>
                  <a:pt x="792" y="392"/>
                  <a:pt x="832" y="368"/>
                </a:cubicBezTo>
                <a:cubicBezTo>
                  <a:pt x="872" y="344"/>
                  <a:pt x="792" y="136"/>
                  <a:pt x="832" y="80"/>
                </a:cubicBezTo>
                <a:cubicBezTo>
                  <a:pt x="872" y="24"/>
                  <a:pt x="992" y="0"/>
                  <a:pt x="1072" y="32"/>
                </a:cubicBezTo>
                <a:cubicBezTo>
                  <a:pt x="1152" y="64"/>
                  <a:pt x="1240" y="248"/>
                  <a:pt x="1312" y="272"/>
                </a:cubicBezTo>
                <a:cubicBezTo>
                  <a:pt x="1384" y="296"/>
                  <a:pt x="1392" y="152"/>
                  <a:pt x="1504" y="176"/>
                </a:cubicBezTo>
                <a:cubicBezTo>
                  <a:pt x="1616" y="200"/>
                  <a:pt x="1952" y="288"/>
                  <a:pt x="1984" y="416"/>
                </a:cubicBezTo>
                <a:cubicBezTo>
                  <a:pt x="2016" y="544"/>
                  <a:pt x="1704" y="800"/>
                  <a:pt x="1696" y="944"/>
                </a:cubicBezTo>
                <a:cubicBezTo>
                  <a:pt x="1688" y="1088"/>
                  <a:pt x="1984" y="1192"/>
                  <a:pt x="1936" y="1280"/>
                </a:cubicBezTo>
                <a:cubicBezTo>
                  <a:pt x="1888" y="1368"/>
                  <a:pt x="1568" y="1472"/>
                  <a:pt x="1408" y="1472"/>
                </a:cubicBezTo>
                <a:cubicBezTo>
                  <a:pt x="1248" y="1472"/>
                  <a:pt x="1112" y="1376"/>
                  <a:pt x="976" y="1280"/>
                </a:cubicBezTo>
                <a:cubicBezTo>
                  <a:pt x="840" y="1184"/>
                  <a:pt x="736" y="952"/>
                  <a:pt x="592" y="896"/>
                </a:cubicBezTo>
                <a:cubicBezTo>
                  <a:pt x="448" y="840"/>
                  <a:pt x="208" y="952"/>
                  <a:pt x="112" y="944"/>
                </a:cubicBezTo>
                <a:cubicBezTo>
                  <a:pt x="16" y="936"/>
                  <a:pt x="0" y="952"/>
                  <a:pt x="16" y="848"/>
                </a:cubicBezTo>
                <a:close/>
              </a:path>
            </a:pathLst>
          </a:cu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9" name="Freeform 26"/>
          <p:cNvSpPr>
            <a:spLocks/>
          </p:cNvSpPr>
          <p:nvPr/>
        </p:nvSpPr>
        <p:spPr bwMode="auto">
          <a:xfrm>
            <a:off x="7038976" y="2100263"/>
            <a:ext cx="557213" cy="171450"/>
          </a:xfrm>
          <a:custGeom>
            <a:avLst/>
            <a:gdLst>
              <a:gd name="T0" fmla="*/ 2147483646 w 2016"/>
              <a:gd name="T1" fmla="*/ 2147483646 h 1472"/>
              <a:gd name="T2" fmla="*/ 2147483646 w 2016"/>
              <a:gd name="T3" fmla="*/ 2147483646 h 1472"/>
              <a:gd name="T4" fmla="*/ 2147483646 w 2016"/>
              <a:gd name="T5" fmla="*/ 2147483646 h 1472"/>
              <a:gd name="T6" fmla="*/ 2147483646 w 2016"/>
              <a:gd name="T7" fmla="*/ 2147483646 h 1472"/>
              <a:gd name="T8" fmla="*/ 2147483646 w 2016"/>
              <a:gd name="T9" fmla="*/ 2147483646 h 1472"/>
              <a:gd name="T10" fmla="*/ 2147483646 w 2016"/>
              <a:gd name="T11" fmla="*/ 2147483646 h 1472"/>
              <a:gd name="T12" fmla="*/ 2147483646 w 2016"/>
              <a:gd name="T13" fmla="*/ 2147483646 h 1472"/>
              <a:gd name="T14" fmla="*/ 2147483646 w 2016"/>
              <a:gd name="T15" fmla="*/ 2147483646 h 1472"/>
              <a:gd name="T16" fmla="*/ 2147483646 w 2016"/>
              <a:gd name="T17" fmla="*/ 2147483646 h 1472"/>
              <a:gd name="T18" fmla="*/ 2147483646 w 2016"/>
              <a:gd name="T19" fmla="*/ 2147483646 h 1472"/>
              <a:gd name="T20" fmla="*/ 2147483646 w 2016"/>
              <a:gd name="T21" fmla="*/ 2147483646 h 1472"/>
              <a:gd name="T22" fmla="*/ 2147483646 w 2016"/>
              <a:gd name="T23" fmla="*/ 2147483646 h 1472"/>
              <a:gd name="T24" fmla="*/ 2147483646 w 2016"/>
              <a:gd name="T25" fmla="*/ 2147483646 h 1472"/>
              <a:gd name="T26" fmla="*/ 2147483646 w 2016"/>
              <a:gd name="T27" fmla="*/ 2147483646 h 1472"/>
              <a:gd name="T28" fmla="*/ 2147483646 w 2016"/>
              <a:gd name="T29" fmla="*/ 2147483646 h 1472"/>
              <a:gd name="T30" fmla="*/ 2147483646 w 2016"/>
              <a:gd name="T31" fmla="*/ 2147483646 h 147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016"/>
              <a:gd name="T49" fmla="*/ 0 h 1472"/>
              <a:gd name="T50" fmla="*/ 2016 w 2016"/>
              <a:gd name="T51" fmla="*/ 1472 h 147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016" h="1472">
                <a:moveTo>
                  <a:pt x="16" y="848"/>
                </a:moveTo>
                <a:cubicBezTo>
                  <a:pt x="32" y="744"/>
                  <a:pt x="112" y="424"/>
                  <a:pt x="208" y="320"/>
                </a:cubicBezTo>
                <a:cubicBezTo>
                  <a:pt x="304" y="216"/>
                  <a:pt x="488" y="216"/>
                  <a:pt x="592" y="224"/>
                </a:cubicBezTo>
                <a:cubicBezTo>
                  <a:pt x="696" y="232"/>
                  <a:pt x="792" y="392"/>
                  <a:pt x="832" y="368"/>
                </a:cubicBezTo>
                <a:cubicBezTo>
                  <a:pt x="872" y="344"/>
                  <a:pt x="792" y="136"/>
                  <a:pt x="832" y="80"/>
                </a:cubicBezTo>
                <a:cubicBezTo>
                  <a:pt x="872" y="24"/>
                  <a:pt x="992" y="0"/>
                  <a:pt x="1072" y="32"/>
                </a:cubicBezTo>
                <a:cubicBezTo>
                  <a:pt x="1152" y="64"/>
                  <a:pt x="1240" y="248"/>
                  <a:pt x="1312" y="272"/>
                </a:cubicBezTo>
                <a:cubicBezTo>
                  <a:pt x="1384" y="296"/>
                  <a:pt x="1392" y="152"/>
                  <a:pt x="1504" y="176"/>
                </a:cubicBezTo>
                <a:cubicBezTo>
                  <a:pt x="1616" y="200"/>
                  <a:pt x="1952" y="288"/>
                  <a:pt x="1984" y="416"/>
                </a:cubicBezTo>
                <a:cubicBezTo>
                  <a:pt x="2016" y="544"/>
                  <a:pt x="1704" y="800"/>
                  <a:pt x="1696" y="944"/>
                </a:cubicBezTo>
                <a:cubicBezTo>
                  <a:pt x="1688" y="1088"/>
                  <a:pt x="1984" y="1192"/>
                  <a:pt x="1936" y="1280"/>
                </a:cubicBezTo>
                <a:cubicBezTo>
                  <a:pt x="1888" y="1368"/>
                  <a:pt x="1568" y="1472"/>
                  <a:pt x="1408" y="1472"/>
                </a:cubicBezTo>
                <a:cubicBezTo>
                  <a:pt x="1248" y="1472"/>
                  <a:pt x="1112" y="1376"/>
                  <a:pt x="976" y="1280"/>
                </a:cubicBezTo>
                <a:cubicBezTo>
                  <a:pt x="840" y="1184"/>
                  <a:pt x="736" y="952"/>
                  <a:pt x="592" y="896"/>
                </a:cubicBezTo>
                <a:cubicBezTo>
                  <a:pt x="448" y="840"/>
                  <a:pt x="208" y="952"/>
                  <a:pt x="112" y="944"/>
                </a:cubicBezTo>
                <a:cubicBezTo>
                  <a:pt x="16" y="936"/>
                  <a:pt x="0" y="952"/>
                  <a:pt x="16" y="848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850" name="Picture 27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3814764"/>
            <a:ext cx="51435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1" name="Picture 28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25" y="2057401"/>
            <a:ext cx="51435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2" name="Picture 29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163" y="2486026"/>
            <a:ext cx="1243013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3" name="Picture 30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2700339"/>
            <a:ext cx="51435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4" name="Picture 31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663" y="4500564"/>
            <a:ext cx="102870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5" name="Picture 32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425" y="1714501"/>
            <a:ext cx="51435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6" name="Picture 33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480841">
            <a:off x="3824288" y="2486026"/>
            <a:ext cx="51435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7" name="Picture 34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3943351"/>
            <a:ext cx="51435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8" name="Picture 35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3300413"/>
            <a:ext cx="762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9" name="Picture 36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3214688"/>
            <a:ext cx="762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0" name="Picture 37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0" y="4500563"/>
            <a:ext cx="762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1" name="Picture 38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88" y="4029076"/>
            <a:ext cx="51435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2" name="Picture 39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038" y="3771901"/>
            <a:ext cx="51435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3" name="Picture 40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75" y="3600451"/>
            <a:ext cx="51435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4" name="Picture 41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813" y="1928814"/>
            <a:ext cx="51435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5" name="Picture 42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714" y="3300414"/>
            <a:ext cx="1285875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6" name="Picture 43" descr="SPARKLE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5" y="2914651"/>
            <a:ext cx="514350" cy="3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5867" name="Group 44"/>
          <p:cNvGrpSpPr>
            <a:grpSpLocks/>
          </p:cNvGrpSpPr>
          <p:nvPr/>
        </p:nvGrpSpPr>
        <p:grpSpPr bwMode="auto">
          <a:xfrm rot="17602608">
            <a:off x="4274344" y="1521619"/>
            <a:ext cx="342900" cy="300038"/>
            <a:chOff x="4755" y="443"/>
            <a:chExt cx="200" cy="392"/>
          </a:xfrm>
        </p:grpSpPr>
        <p:sp>
          <p:nvSpPr>
            <p:cNvPr id="35882" name="Freeform 45"/>
            <p:cNvSpPr>
              <a:spLocks/>
            </p:cNvSpPr>
            <p:nvPr/>
          </p:nvSpPr>
          <p:spPr bwMode="auto">
            <a:xfrm rot="1699937">
              <a:off x="4776" y="443"/>
              <a:ext cx="179" cy="353"/>
            </a:xfrm>
            <a:custGeom>
              <a:avLst/>
              <a:gdLst>
                <a:gd name="T0" fmla="*/ 0 w 409"/>
                <a:gd name="T1" fmla="*/ 1 h 658"/>
                <a:gd name="T2" fmla="*/ 0 w 409"/>
                <a:gd name="T3" fmla="*/ 1 h 658"/>
                <a:gd name="T4" fmla="*/ 0 w 409"/>
                <a:gd name="T5" fmla="*/ 1 h 658"/>
                <a:gd name="T6" fmla="*/ 0 w 409"/>
                <a:gd name="T7" fmla="*/ 1 h 658"/>
                <a:gd name="T8" fmla="*/ 0 w 409"/>
                <a:gd name="T9" fmla="*/ 1 h 658"/>
                <a:gd name="T10" fmla="*/ 0 w 409"/>
                <a:gd name="T11" fmla="*/ 1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883" name="Freeform 46"/>
            <p:cNvSpPr>
              <a:spLocks/>
            </p:cNvSpPr>
            <p:nvPr/>
          </p:nvSpPr>
          <p:spPr bwMode="auto">
            <a:xfrm rot="2146665">
              <a:off x="4755" y="518"/>
              <a:ext cx="91" cy="317"/>
            </a:xfrm>
            <a:custGeom>
              <a:avLst/>
              <a:gdLst>
                <a:gd name="T0" fmla="*/ 0 w 409"/>
                <a:gd name="T1" fmla="*/ 0 h 658"/>
                <a:gd name="T2" fmla="*/ 0 w 409"/>
                <a:gd name="T3" fmla="*/ 0 h 658"/>
                <a:gd name="T4" fmla="*/ 0 w 409"/>
                <a:gd name="T5" fmla="*/ 0 h 658"/>
                <a:gd name="T6" fmla="*/ 0 w 409"/>
                <a:gd name="T7" fmla="*/ 0 h 658"/>
                <a:gd name="T8" fmla="*/ 0 w 409"/>
                <a:gd name="T9" fmla="*/ 0 h 658"/>
                <a:gd name="T10" fmla="*/ 0 w 409"/>
                <a:gd name="T11" fmla="*/ 0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99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868" name="Group 50"/>
          <p:cNvGrpSpPr>
            <a:grpSpLocks/>
          </p:cNvGrpSpPr>
          <p:nvPr/>
        </p:nvGrpSpPr>
        <p:grpSpPr bwMode="auto">
          <a:xfrm rot="20116202">
            <a:off x="4381500" y="1843087"/>
            <a:ext cx="342900" cy="300038"/>
            <a:chOff x="4755" y="443"/>
            <a:chExt cx="200" cy="392"/>
          </a:xfrm>
        </p:grpSpPr>
        <p:sp>
          <p:nvSpPr>
            <p:cNvPr id="35880" name="Freeform 51"/>
            <p:cNvSpPr>
              <a:spLocks/>
            </p:cNvSpPr>
            <p:nvPr/>
          </p:nvSpPr>
          <p:spPr bwMode="auto">
            <a:xfrm rot="1699937">
              <a:off x="4776" y="443"/>
              <a:ext cx="179" cy="353"/>
            </a:xfrm>
            <a:custGeom>
              <a:avLst/>
              <a:gdLst>
                <a:gd name="T0" fmla="*/ 0 w 409"/>
                <a:gd name="T1" fmla="*/ 1 h 658"/>
                <a:gd name="T2" fmla="*/ 0 w 409"/>
                <a:gd name="T3" fmla="*/ 1 h 658"/>
                <a:gd name="T4" fmla="*/ 0 w 409"/>
                <a:gd name="T5" fmla="*/ 1 h 658"/>
                <a:gd name="T6" fmla="*/ 0 w 409"/>
                <a:gd name="T7" fmla="*/ 1 h 658"/>
                <a:gd name="T8" fmla="*/ 0 w 409"/>
                <a:gd name="T9" fmla="*/ 1 h 658"/>
                <a:gd name="T10" fmla="*/ 0 w 409"/>
                <a:gd name="T11" fmla="*/ 1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881" name="Freeform 52"/>
            <p:cNvSpPr>
              <a:spLocks/>
            </p:cNvSpPr>
            <p:nvPr/>
          </p:nvSpPr>
          <p:spPr bwMode="auto">
            <a:xfrm rot="2146665">
              <a:off x="4755" y="518"/>
              <a:ext cx="91" cy="317"/>
            </a:xfrm>
            <a:custGeom>
              <a:avLst/>
              <a:gdLst>
                <a:gd name="T0" fmla="*/ 0 w 409"/>
                <a:gd name="T1" fmla="*/ 0 h 658"/>
                <a:gd name="T2" fmla="*/ 0 w 409"/>
                <a:gd name="T3" fmla="*/ 0 h 658"/>
                <a:gd name="T4" fmla="*/ 0 w 409"/>
                <a:gd name="T5" fmla="*/ 0 h 658"/>
                <a:gd name="T6" fmla="*/ 0 w 409"/>
                <a:gd name="T7" fmla="*/ 0 h 658"/>
                <a:gd name="T8" fmla="*/ 0 w 409"/>
                <a:gd name="T9" fmla="*/ 0 h 658"/>
                <a:gd name="T10" fmla="*/ 0 w 409"/>
                <a:gd name="T11" fmla="*/ 0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99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5869" name="Freeform 58"/>
          <p:cNvSpPr>
            <a:spLocks/>
          </p:cNvSpPr>
          <p:nvPr/>
        </p:nvSpPr>
        <p:spPr bwMode="auto">
          <a:xfrm rot="4401636">
            <a:off x="3902274" y="2193727"/>
            <a:ext cx="159544" cy="315516"/>
          </a:xfrm>
          <a:custGeom>
            <a:avLst/>
            <a:gdLst>
              <a:gd name="T0" fmla="*/ 2147483646 w 409"/>
              <a:gd name="T1" fmla="*/ 2147483646 h 658"/>
              <a:gd name="T2" fmla="*/ 2147483646 w 409"/>
              <a:gd name="T3" fmla="*/ 2147483646 h 658"/>
              <a:gd name="T4" fmla="*/ 2147483646 w 409"/>
              <a:gd name="T5" fmla="*/ 2147483646 h 658"/>
              <a:gd name="T6" fmla="*/ 2147483646 w 409"/>
              <a:gd name="T7" fmla="*/ 2147483646 h 658"/>
              <a:gd name="T8" fmla="*/ 2147483646 w 409"/>
              <a:gd name="T9" fmla="*/ 2147483646 h 658"/>
              <a:gd name="T10" fmla="*/ 2147483646 w 409"/>
              <a:gd name="T11" fmla="*/ 2147483646 h 65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09"/>
              <a:gd name="T19" fmla="*/ 0 h 658"/>
              <a:gd name="T20" fmla="*/ 409 w 409"/>
              <a:gd name="T21" fmla="*/ 658 h 65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09" h="658">
                <a:moveTo>
                  <a:pt x="17" y="38"/>
                </a:moveTo>
                <a:cubicBezTo>
                  <a:pt x="0" y="64"/>
                  <a:pt x="13" y="159"/>
                  <a:pt x="67" y="245"/>
                </a:cubicBezTo>
                <a:cubicBezTo>
                  <a:pt x="121" y="331"/>
                  <a:pt x="292" y="500"/>
                  <a:pt x="344" y="556"/>
                </a:cubicBezTo>
                <a:cubicBezTo>
                  <a:pt x="396" y="612"/>
                  <a:pt x="409" y="658"/>
                  <a:pt x="380" y="580"/>
                </a:cubicBezTo>
                <a:cubicBezTo>
                  <a:pt x="351" y="502"/>
                  <a:pt x="227" y="180"/>
                  <a:pt x="167" y="90"/>
                </a:cubicBezTo>
                <a:cubicBezTo>
                  <a:pt x="107" y="0"/>
                  <a:pt x="33" y="13"/>
                  <a:pt x="17" y="38"/>
                </a:cubicBezTo>
                <a:close/>
              </a:path>
            </a:pathLst>
          </a:cu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70" name="Freeform 59"/>
          <p:cNvSpPr>
            <a:spLocks/>
          </p:cNvSpPr>
          <p:nvPr/>
        </p:nvSpPr>
        <p:spPr bwMode="auto">
          <a:xfrm rot="728459">
            <a:off x="3995738" y="2700339"/>
            <a:ext cx="42863" cy="257175"/>
          </a:xfrm>
          <a:custGeom>
            <a:avLst/>
            <a:gdLst>
              <a:gd name="T0" fmla="*/ 2147483646 w 409"/>
              <a:gd name="T1" fmla="*/ 2147483646 h 658"/>
              <a:gd name="T2" fmla="*/ 2147483646 w 409"/>
              <a:gd name="T3" fmla="*/ 2147483646 h 658"/>
              <a:gd name="T4" fmla="*/ 2147483646 w 409"/>
              <a:gd name="T5" fmla="*/ 2147483646 h 658"/>
              <a:gd name="T6" fmla="*/ 2147483646 w 409"/>
              <a:gd name="T7" fmla="*/ 2147483646 h 658"/>
              <a:gd name="T8" fmla="*/ 2147483646 w 409"/>
              <a:gd name="T9" fmla="*/ 2147483646 h 658"/>
              <a:gd name="T10" fmla="*/ 2147483646 w 409"/>
              <a:gd name="T11" fmla="*/ 2147483646 h 65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09"/>
              <a:gd name="T19" fmla="*/ 0 h 658"/>
              <a:gd name="T20" fmla="*/ 409 w 409"/>
              <a:gd name="T21" fmla="*/ 658 h 65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09" h="658">
                <a:moveTo>
                  <a:pt x="17" y="38"/>
                </a:moveTo>
                <a:cubicBezTo>
                  <a:pt x="0" y="64"/>
                  <a:pt x="13" y="159"/>
                  <a:pt x="67" y="245"/>
                </a:cubicBezTo>
                <a:cubicBezTo>
                  <a:pt x="121" y="331"/>
                  <a:pt x="292" y="500"/>
                  <a:pt x="344" y="556"/>
                </a:cubicBezTo>
                <a:cubicBezTo>
                  <a:pt x="396" y="612"/>
                  <a:pt x="409" y="658"/>
                  <a:pt x="380" y="580"/>
                </a:cubicBezTo>
                <a:cubicBezTo>
                  <a:pt x="351" y="502"/>
                  <a:pt x="227" y="180"/>
                  <a:pt x="167" y="90"/>
                </a:cubicBezTo>
                <a:cubicBezTo>
                  <a:pt x="107" y="0"/>
                  <a:pt x="33" y="13"/>
                  <a:pt x="17" y="38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871" name="Picture 68" descr="flower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657476"/>
            <a:ext cx="900113" cy="30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2" name="Picture 69" descr="flower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26" y="3429001"/>
            <a:ext cx="900113" cy="30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3" name="Picture 71" descr="KITTY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1" y="4071938"/>
            <a:ext cx="600075" cy="616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107" name="Picture 75" descr="Hoa tims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650" y="3471862"/>
            <a:ext cx="1714500" cy="115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5" name="Picture 81" descr="Vegitabl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838" y="4457700"/>
            <a:ext cx="4843463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5876" name="Object 82"/>
          <p:cNvGraphicFramePr>
            <a:graphicFrameLocks noChangeAspect="1"/>
          </p:cNvGraphicFramePr>
          <p:nvPr/>
        </p:nvGraphicFramePr>
        <p:xfrm>
          <a:off x="4369594" y="3814763"/>
          <a:ext cx="869156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lip" r:id="rId11" imgW="3535680" imgH="4450080" progId="MS_ClipArt_Gallery.2">
                  <p:embed/>
                </p:oleObj>
              </mc:Choice>
              <mc:Fallback>
                <p:oleObj name="Clip" r:id="rId11" imgW="3535680" imgH="445008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9594" y="3814763"/>
                        <a:ext cx="869156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78" name="WordArt 43"/>
          <p:cNvSpPr>
            <a:spLocks noChangeArrowheads="1" noChangeShapeType="1" noTextEdit="1"/>
          </p:cNvSpPr>
          <p:nvPr/>
        </p:nvSpPr>
        <p:spPr bwMode="auto">
          <a:xfrm rot="669737">
            <a:off x="3162147" y="1312176"/>
            <a:ext cx="5096183" cy="2158309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2025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CHÀO CÁC EM !</a:t>
            </a:r>
          </a:p>
        </p:txBody>
      </p:sp>
    </p:spTree>
    <p:extLst>
      <p:ext uri="{BB962C8B-B14F-4D97-AF65-F5344CB8AC3E}">
        <p14:creationId xmlns:p14="http://schemas.microsoft.com/office/powerpoint/2010/main" val="614419212"/>
      </p:ext>
    </p:extLst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4572000" y="145530"/>
            <a:ext cx="5638800" cy="1600200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ÔN BÀI CŨ</a:t>
            </a:r>
            <a:endParaRPr lang="en-US" sz="4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62660" y="2362200"/>
            <a:ext cx="8797925" cy="3581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lnSpc>
                <a:spcPct val="150000"/>
              </a:lnSpc>
              <a:defRPr/>
            </a:pPr>
            <a:endParaRPr lang="en-US" sz="400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Text Box 8"/>
          <p:cNvSpPr txBox="1">
            <a:spLocks noChangeArrowheads="1"/>
          </p:cNvSpPr>
          <p:nvPr/>
        </p:nvSpPr>
        <p:spPr bwMode="auto">
          <a:xfrm>
            <a:off x="1828800" y="2615785"/>
            <a:ext cx="800100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AutoNum type="arabicPeriod"/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nay,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Z16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39" t="3360" r="9639" b="7596"/>
          <a:stretch>
            <a:fillRect/>
          </a:stretch>
        </p:blipFill>
        <p:spPr bwMode="auto">
          <a:xfrm>
            <a:off x="609600" y="-838200"/>
            <a:ext cx="10058400" cy="769620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438401" y="2376487"/>
            <a:ext cx="617219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76600" y="173417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Oval Callout 5"/>
          <p:cNvSpPr>
            <a:spLocks noGrp="1" noChangeArrowheads="1"/>
          </p:cNvSpPr>
          <p:nvPr>
            <p:ph idx="1"/>
          </p:nvPr>
        </p:nvSpPr>
        <p:spPr>
          <a:xfrm>
            <a:off x="1538990" y="26233"/>
            <a:ext cx="2514600" cy="838200"/>
          </a:xfrm>
          <a:prstGeom prst="wedgeEllipseCallout">
            <a:avLst>
              <a:gd name="adj1" fmla="val 33903"/>
              <a:gd name="adj2" fmla="val 69319"/>
            </a:avLst>
          </a:prstGeom>
          <a:solidFill>
            <a:srgbClr val="E46C0A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latin typeface="Times New Roman" pitchFamily="18" charset="0"/>
              </a:rPr>
              <a:t>I. Nhận xét.</a:t>
            </a: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1524000" y="2362201"/>
            <a:ext cx="9048438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cáo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chùm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nho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r>
              <a:rPr lang="en-US" sz="32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</a:rPr>
              <a:t>cáo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nhìn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chùm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nho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chín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mọng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chúng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Nh</a:t>
            </a:r>
            <a:r>
              <a:rPr lang="vi-VN" sz="3200" dirty="0">
                <a:latin typeface="Times New Roman" pitchFamily="18" charset="0"/>
              </a:rPr>
              <a:t>ư</a:t>
            </a:r>
            <a:r>
              <a:rPr lang="en-US" sz="3200" dirty="0" err="1">
                <a:latin typeface="Times New Roman" pitchFamily="18" charset="0"/>
              </a:rPr>
              <a:t>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loay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hoay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mãi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cáo</a:t>
            </a:r>
            <a:r>
              <a:rPr lang="en-US" sz="3200" dirty="0">
                <a:latin typeface="Times New Roman" pitchFamily="18" charset="0"/>
              </a:rPr>
              <a:t> ta </a:t>
            </a:r>
            <a:r>
              <a:rPr lang="en-US" sz="3200" dirty="0" err="1">
                <a:latin typeface="Times New Roman" pitchFamily="18" charset="0"/>
              </a:rPr>
              <a:t>vẫn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tới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</a:rPr>
              <a:t>đượ</a:t>
            </a:r>
            <a:r>
              <a:rPr lang="en-US" sz="3200" dirty="0">
                <a:latin typeface="Times New Roman" pitchFamily="18" charset="0"/>
              </a:rPr>
              <a:t>c </a:t>
            </a:r>
            <a:r>
              <a:rPr lang="en-US" sz="3200" dirty="0" err="1">
                <a:latin typeface="Times New Roman" pitchFamily="18" charset="0"/>
              </a:rPr>
              <a:t>chùm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nho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b="1" i="1" dirty="0" err="1" smtClean="0">
                <a:latin typeface="Times New Roman" pitchFamily="18" charset="0"/>
              </a:rPr>
              <a:t>Để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dẹp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nỗi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bực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Cáo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bèn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nói</a:t>
            </a:r>
            <a:r>
              <a:rPr lang="en-US" sz="3200" dirty="0">
                <a:latin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</a:rPr>
              <a:t>Nho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còn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xanh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lắm</a:t>
            </a:r>
            <a:r>
              <a:rPr lang="en-US" sz="3200" dirty="0">
                <a:latin typeface="Times New Roman" pitchFamily="18" charset="0"/>
              </a:rPr>
              <a:t>.</a:t>
            </a:r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1524000" y="1066801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Trạng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dirty="0">
                <a:solidFill>
                  <a:srgbClr val="0000FF"/>
                </a:solidFill>
                <a:latin typeface="Times New Roman" pitchFamily="18" charset="0"/>
              </a:rPr>
              <a:t>đượ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c in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nghiêng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mẩu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chuyện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d</a:t>
            </a:r>
            <a:r>
              <a:rPr lang="vi-VN" sz="3200" dirty="0">
                <a:solidFill>
                  <a:srgbClr val="0000FF"/>
                </a:solidFill>
                <a:latin typeface="Times New Roman" pitchFamily="18" charset="0"/>
              </a:rPr>
              <a:t>ưới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dirty="0">
                <a:solidFill>
                  <a:srgbClr val="0000FF"/>
                </a:solidFill>
                <a:latin typeface="Times New Roman" pitchFamily="18" charset="0"/>
              </a:rPr>
              <a:t>đâ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</a:rPr>
              <a:t>y trả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  <a:p>
            <a:endParaRPr lang="en-US" sz="3200" dirty="0">
              <a:solidFill>
                <a:srgbClr val="0000FF"/>
              </a:solidFill>
              <a:latin typeface="Times New Roman" pitchFamily="18" charset="0"/>
            </a:endParaRPr>
          </a:p>
          <a:p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</a:p>
        </p:txBody>
      </p:sp>
      <p:sp>
        <p:nvSpPr>
          <p:cNvPr id="6150" name="Rectangle 10"/>
          <p:cNvSpPr>
            <a:spLocks noChangeArrowheads="1"/>
          </p:cNvSpPr>
          <p:nvPr/>
        </p:nvSpPr>
        <p:spPr bwMode="auto">
          <a:xfrm>
            <a:off x="4953000" y="5470744"/>
            <a:ext cx="464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sz="2400" dirty="0">
                <a:latin typeface="Times New Roman" pitchFamily="18" charset="0"/>
              </a:rPr>
              <a:t>THEO </a:t>
            </a:r>
            <a:r>
              <a:rPr lang="en-US" sz="2400" dirty="0" err="1">
                <a:latin typeface="Times New Roman" pitchFamily="18" charset="0"/>
              </a:rPr>
              <a:t>NGỤ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NGÔN</a:t>
            </a:r>
            <a:r>
              <a:rPr lang="en-US" sz="2400" dirty="0">
                <a:latin typeface="Times New Roman" pitchFamily="18" charset="0"/>
              </a:rPr>
              <a:t> Ê-</a:t>
            </a:r>
            <a:r>
              <a:rPr lang="en-US" sz="2400" dirty="0" err="1">
                <a:latin typeface="Times New Roman" pitchFamily="18" charset="0"/>
              </a:rPr>
              <a:t>DỐP</a:t>
            </a:r>
            <a:r>
              <a:rPr lang="en-US" sz="2400" dirty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 animBg="1"/>
      <p:bldP spid="61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0" y="2226664"/>
            <a:ext cx="9144000" cy="2362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“</a:t>
            </a:r>
            <a:r>
              <a:rPr lang="en-US" sz="4000" i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dẹp</a:t>
            </a:r>
            <a:r>
              <a:rPr lang="en-US" sz="40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40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bực</a:t>
            </a:r>
            <a:r>
              <a:rPr lang="en-US" sz="40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0" y="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0" y="8382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128044" y="381001"/>
            <a:ext cx="7021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Thêm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trạng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mục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197" name="Oval Callout 2"/>
          <p:cNvSpPr>
            <a:spLocks noChangeArrowheads="1"/>
          </p:cNvSpPr>
          <p:nvPr/>
        </p:nvSpPr>
        <p:spPr bwMode="auto">
          <a:xfrm>
            <a:off x="1524000" y="918851"/>
            <a:ext cx="3276600" cy="914400"/>
          </a:xfrm>
          <a:prstGeom prst="wedgeEllipseCallout">
            <a:avLst>
              <a:gd name="adj1" fmla="val 58528"/>
              <a:gd name="adj2" fmla="val 54343"/>
            </a:avLst>
          </a:prstGeom>
          <a:solidFill>
            <a:schemeClr val="accent2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371600" y="1863231"/>
            <a:ext cx="77779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371600" y="2522538"/>
            <a:ext cx="7620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dirty="0" err="1">
                <a:latin typeface="Times New Roman" pitchFamily="18" charset="0"/>
              </a:rPr>
              <a:t>Trạng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ngữ</a:t>
            </a:r>
            <a:r>
              <a:rPr lang="en-US" sz="2800" dirty="0">
                <a:latin typeface="Times New Roman" pitchFamily="18" charset="0"/>
              </a:rPr>
              <a:t>: “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dẹp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nỗi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 b</a:t>
            </a:r>
            <a:r>
              <a:rPr lang="vi-VN" sz="2800" i="1" dirty="0">
                <a:solidFill>
                  <a:srgbClr val="FF0000"/>
                </a:solidFill>
                <a:latin typeface="Times New Roman" pitchFamily="18" charset="0"/>
              </a:rPr>
              <a:t>ự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c</a:t>
            </a:r>
            <a:r>
              <a:rPr lang="en-US" sz="2800" i="1" dirty="0"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mình</a:t>
            </a:r>
            <a:r>
              <a:rPr lang="en-US" sz="2800" dirty="0">
                <a:latin typeface="Times New Roman" pitchFamily="18" charset="0"/>
              </a:rPr>
              <a:t>” </a:t>
            </a:r>
            <a:r>
              <a:rPr lang="en-US" sz="2800" dirty="0" err="1">
                <a:latin typeface="Times New Roman" pitchFamily="18" charset="0"/>
              </a:rPr>
              <a:t>bổ</a:t>
            </a:r>
            <a:r>
              <a:rPr lang="en-US" sz="2800" dirty="0">
                <a:latin typeface="Times New Roman" pitchFamily="18" charset="0"/>
              </a:rPr>
              <a:t> sung ý </a:t>
            </a:r>
            <a:r>
              <a:rPr lang="en-US" sz="2800" dirty="0" err="1">
                <a:latin typeface="Times New Roman" pitchFamily="18" charset="0"/>
              </a:rPr>
              <a:t>nghĩa</a:t>
            </a:r>
            <a:endParaRPr lang="en-US" sz="2800" dirty="0">
              <a:latin typeface="Times New Roman" pitchFamily="18" charset="0"/>
            </a:endParaRPr>
          </a:p>
          <a:p>
            <a:pPr algn="just" eaLnBrk="1" hangingPunct="1"/>
            <a:r>
              <a:rPr lang="en-US" sz="2800" dirty="0">
                <a:latin typeface="Times New Roman" pitchFamily="18" charset="0"/>
              </a:rPr>
              <a:t>                      </a:t>
            </a:r>
            <a:r>
              <a:rPr lang="en-US" sz="2800" dirty="0" err="1">
                <a:latin typeface="Times New Roman" pitchFamily="18" charset="0"/>
              </a:rPr>
              <a:t>ch</a:t>
            </a:r>
            <a:r>
              <a:rPr lang="en-US" sz="2800" dirty="0" err="1"/>
              <a:t>ỉ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</a:rPr>
              <a:t>đích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Callout 2"/>
          <p:cNvSpPr>
            <a:spLocks noChangeArrowheads="1"/>
          </p:cNvSpPr>
          <p:nvPr/>
        </p:nvSpPr>
        <p:spPr bwMode="auto">
          <a:xfrm>
            <a:off x="2209800" y="1336091"/>
            <a:ext cx="2743200" cy="1066800"/>
          </a:xfrm>
          <a:prstGeom prst="wedgeEllipseCallout">
            <a:avLst>
              <a:gd name="adj1" fmla="val 51380"/>
              <a:gd name="adj2" fmla="val 51449"/>
            </a:avLst>
          </a:prstGeom>
          <a:solidFill>
            <a:srgbClr val="FFC000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80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II Ghi nh</a:t>
            </a:r>
            <a:r>
              <a:rPr lang="vi-VN" sz="280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ớ</a:t>
            </a:r>
            <a:endParaRPr lang="en-US" sz="280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514600"/>
            <a:ext cx="8458200" cy="381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algn="just" eaLnBrk="1" hangingPunct="1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ự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trongcâu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ững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 algn="just" eaLnBrk="1" hangingPunct="1">
              <a:defRPr/>
            </a:pP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 eaLnBrk="1" hangingPunct="1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ằ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?...</a:t>
            </a: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3657600" y="838201"/>
            <a:ext cx="571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dirty="0" err="1">
                <a:solidFill>
                  <a:srgbClr val="FF0000"/>
                </a:solidFill>
              </a:rPr>
              <a:t>Thêm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trạng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ngữ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chỉ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mục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đích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cho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câu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939131" y="609601"/>
            <a:ext cx="7021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Thêm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trạng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mục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1676400" y="1295400"/>
            <a:ext cx="7010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ngữ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</a:rPr>
              <a:t>đích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0" y="914400"/>
            <a:ext cx="8763000" cy="1219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ạch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dưới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ững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149839"/>
            <a:ext cx="9144000" cy="152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tiêm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ử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>
            <a:off x="2171700" y="2889591"/>
            <a:ext cx="6134100" cy="22248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1524000" y="1"/>
            <a:ext cx="3200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0000FF"/>
                </a:solidFill>
              </a:rPr>
              <a:t>II.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</a:t>
            </a:r>
            <a:r>
              <a:rPr lang="en-US" sz="2800" dirty="0" err="1">
                <a:solidFill>
                  <a:srgbClr val="0000FF"/>
                </a:solidFill>
              </a:rPr>
              <a:t>ập</a:t>
            </a: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524000" y="3925670"/>
            <a:ext cx="899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b.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Vì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Tổ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quốc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thiếu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niên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s</a:t>
            </a:r>
            <a:r>
              <a:rPr lang="vi-VN" sz="3600" dirty="0">
                <a:solidFill>
                  <a:srgbClr val="0000FF"/>
                </a:solidFill>
                <a:latin typeface="Times New Roman" pitchFamily="18" charset="0"/>
              </a:rPr>
              <a:t>ẵ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n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sàng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11508" y="4448456"/>
            <a:ext cx="91564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c.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Nh</a:t>
            </a:r>
            <a:r>
              <a:rPr lang="vi-VN" sz="3600" dirty="0">
                <a:solidFill>
                  <a:srgbClr val="0000FF"/>
                </a:solidFill>
                <a:latin typeface="Times New Roman" pitchFamily="18" charset="0"/>
              </a:rPr>
              <a:t>ằ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m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giáo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dục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ý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th</a:t>
            </a:r>
            <a:r>
              <a:rPr lang="vi-VN" sz="3600" dirty="0">
                <a:solidFill>
                  <a:srgbClr val="0000FF"/>
                </a:solidFill>
                <a:latin typeface="Times New Roman" pitchFamily="18" charset="0"/>
              </a:rPr>
              <a:t>ứ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bảo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vệ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môi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tr</a:t>
            </a:r>
            <a:r>
              <a:rPr lang="vi-VN" sz="3600" dirty="0">
                <a:solidFill>
                  <a:srgbClr val="0000FF"/>
                </a:solidFill>
                <a:latin typeface="Times New Roman" pitchFamily="18" charset="0"/>
              </a:rPr>
              <a:t>ường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sinh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, 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tr</a:t>
            </a:r>
            <a:r>
              <a:rPr lang="vi-VN" sz="3600" dirty="0">
                <a:solidFill>
                  <a:srgbClr val="0000FF"/>
                </a:solidFill>
                <a:latin typeface="Times New Roman" pitchFamily="18" charset="0"/>
              </a:rPr>
              <a:t>ường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600" dirty="0">
                <a:solidFill>
                  <a:srgbClr val="0000FF"/>
                </a:solidFill>
                <a:latin typeface="Times New Roman" pitchFamily="18" charset="0"/>
              </a:rPr>
              <a:t>đã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tổ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ch</a:t>
            </a:r>
            <a:r>
              <a:rPr lang="vi-VN" sz="3600" dirty="0">
                <a:solidFill>
                  <a:srgbClr val="0000FF"/>
                </a:solidFill>
                <a:latin typeface="Times New Roman" pitchFamily="18" charset="0"/>
              </a:rPr>
              <a:t>ứ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nhiều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hoạt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600" dirty="0">
                <a:solidFill>
                  <a:srgbClr val="0000FF"/>
                </a:solidFill>
                <a:latin typeface="Times New Roman" pitchFamily="18" charset="0"/>
              </a:rPr>
              <a:t>động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thiết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th</a:t>
            </a:r>
            <a:r>
              <a:rPr lang="vi-VN" sz="3600" dirty="0">
                <a:solidFill>
                  <a:srgbClr val="0000FF"/>
                </a:solidFill>
                <a:latin typeface="Times New Roman" pitchFamily="18" charset="0"/>
              </a:rPr>
              <a:t>ự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c.</a:t>
            </a:r>
          </a:p>
        </p:txBody>
      </p: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1905000" y="4526017"/>
            <a:ext cx="2286000" cy="11124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>
            <a:off x="2146716" y="5257800"/>
            <a:ext cx="8140284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cxnSpLocks noChangeShapeType="1"/>
          </p:cNvCxnSpPr>
          <p:nvPr/>
        </p:nvCxnSpPr>
        <p:spPr bwMode="auto">
          <a:xfrm>
            <a:off x="1511508" y="6096000"/>
            <a:ext cx="1612692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1271" grpId="0"/>
      <p:bldP spid="8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9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72&quot;/&gt;&lt;/object&gt;&lt;object type=&quot;3&quot; unique_id=&quot;10007&quot;&gt;&lt;property id=&quot;20148&quot; value=&quot;5&quot;/&gt;&lt;property id=&quot;20300&quot; value=&quot;Slide 4&quot;/&gt;&lt;property id=&quot;20307&quot; value=&quot;273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6&quot;/&gt;&lt;property id=&quot;20307&quot; value=&quot;291&quot;/&gt;&lt;/object&gt;&lt;object type=&quot;3&quot; unique_id=&quot;10010&quot;&gt;&lt;property id=&quot;20148&quot; value=&quot;5&quot;/&gt;&lt;property id=&quot;20300&quot; value=&quot;Slide 7&quot;/&gt;&lt;property id=&quot;20307&quot; value=&quot;263&quot;/&gt;&lt;/object&gt;&lt;object type=&quot;3&quot; unique_id=&quot;10011&quot;&gt;&lt;property id=&quot;20148&quot; value=&quot;5&quot;/&gt;&lt;property id=&quot;20300&quot; value=&quot;Slide 8&quot;/&gt;&lt;property id=&quot;20307&quot; value=&quot;295&quot;/&gt;&lt;/object&gt;&lt;object type=&quot;3&quot; unique_id=&quot;10012&quot;&gt;&lt;property id=&quot;20148&quot; value=&quot;5&quot;/&gt;&lt;property id=&quot;20300&quot; value=&quot;Slide 9&quot;/&gt;&lt;property id=&quot;20307&quot; value=&quot;264&quot;/&gt;&lt;/object&gt;&lt;object type=&quot;3&quot; unique_id=&quot;10013&quot;&gt;&lt;property id=&quot;20148&quot; value=&quot;5&quot;/&gt;&lt;property id=&quot;20300&quot; value=&quot;Slide 10&quot;/&gt;&lt;property id=&quot;20307&quot; value=&quot;297&quot;/&gt;&lt;/object&gt;&lt;object type=&quot;3&quot; unique_id=&quot;10014&quot;&gt;&lt;property id=&quot;20148&quot; value=&quot;5&quot;/&gt;&lt;property id=&quot;20300&quot; value=&quot;Slide 11&quot;/&gt;&lt;property id=&quot;20307&quot; value=&quot;292&quot;/&gt;&lt;/object&gt;&lt;object type=&quot;3&quot; unique_id=&quot;10015&quot;&gt;&lt;property id=&quot;20148&quot; value=&quot;5&quot;/&gt;&lt;property id=&quot;20300&quot; value=&quot;Slide 12&quot;/&gt;&lt;property id=&quot;20307&quot; value=&quot;294&quot;/&gt;&lt;/object&gt;&lt;object type=&quot;3&quot; unique_id=&quot;10016&quot;&gt;&lt;property id=&quot;20148&quot; value=&quot;5&quot;/&gt;&lt;property id=&quot;20300&quot; value=&quot;Slide 13&quot;/&gt;&lt;property id=&quot;20307&quot; value=&quot;298&quot;/&gt;&lt;/object&gt;&lt;/object&gt;&lt;/object&gt;&lt;/database&gt;"/>
  <p:tag name="SECTOMILLISECCONVERTED" val="1"/>
  <p:tag name="ARTICULATE_PROJECT_OPEN" val="0"/>
</p:tagLst>
</file>

<file path=ppt/theme/theme1.xml><?xml version="1.0" encoding="utf-8"?>
<a:theme xmlns:a="http://schemas.openxmlformats.org/drawingml/2006/main" name="3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</TotalTime>
  <Words>720</Words>
  <Application>Microsoft Office PowerPoint</Application>
  <PresentationFormat>Custom</PresentationFormat>
  <Paragraphs>57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3_Default Design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Mobile:0979696247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SONGNGOC</cp:lastModifiedBy>
  <cp:revision>46</cp:revision>
  <dcterms:created xsi:type="dcterms:W3CDTF">2010-05-10T06:46:20Z</dcterms:created>
  <dcterms:modified xsi:type="dcterms:W3CDTF">2020-06-11T01:13:41Z</dcterms:modified>
</cp:coreProperties>
</file>