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8" r:id="rId3"/>
    <p:sldId id="259" r:id="rId4"/>
    <p:sldId id="266" r:id="rId5"/>
    <p:sldId id="262" r:id="rId6"/>
    <p:sldId id="265" r:id="rId7"/>
    <p:sldId id="267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660033"/>
    <a:srgbClr val="9900CC"/>
    <a:srgbClr val="FFFF00"/>
    <a:srgbClr val="FF0000"/>
    <a:srgbClr val="0000FF"/>
    <a:srgbClr val="009900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73" autoAdjust="0"/>
  </p:normalViewPr>
  <p:slideViewPr>
    <p:cSldViewPr>
      <p:cViewPr>
        <p:scale>
          <a:sx n="74" d="100"/>
          <a:sy n="74" d="100"/>
        </p:scale>
        <p:origin x="-126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AAE9D-539F-48D5-8DAD-FAAF8BB77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F8B2B-8087-494E-A787-7788C9AEDF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035F2-F6B9-4101-86A2-89027AECF9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18543-EE21-42D6-8673-529C1F6EAF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FC6F1-4873-450C-B7B4-F3A391ABA7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29938-DEF2-41D3-9ADF-92A6A2E9AA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7C5BF-17BC-4440-9651-2AB497179A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36D20-6199-48D6-A36F-D1017B8B7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F327C-627D-4373-8D91-AE4092778C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1C9A5-1015-4280-A5FA-90CAA98C70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9DBBE-E517-4D0D-B544-DDD857656F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06A6711-FCC5-462B-8668-7B7F50062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90600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 TẢ (NGHE – VIẾT)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8701" y="2209800"/>
            <a:ext cx="8839200" cy="1752600"/>
          </a:xfrm>
        </p:spPr>
        <p:txBody>
          <a:bodyPr/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MƯỜI NĂM CÕNG BẠN ĐI HỌC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0"/>
            <a:ext cx="8305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PHÒNG GIÁO DỤC  VÀ  ĐÀO TẠO QUẬN LONG BIÊN</a:t>
            </a:r>
          </a:p>
          <a:p>
            <a:pPr algn="ctr"/>
            <a:r>
              <a:rPr 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  <a:endParaRPr lang="en-US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30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CC"/>
            </a:gs>
            <a:gs pos="50000">
              <a:srgbClr val="765E5E"/>
            </a:gs>
            <a:gs pos="100000">
              <a:srgbClr val="FFCC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33400" y="-112363"/>
            <a:ext cx="6781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		</a:t>
            </a:r>
            <a:r>
              <a:rPr lang="en-US" sz="4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4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6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en-US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66725" y="1423002"/>
            <a:ext cx="7467600" cy="252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1.Bạn </a:t>
            </a:r>
            <a:r>
              <a:rPr lang="en-US" sz="2800" dirty="0" err="1">
                <a:solidFill>
                  <a:schemeClr val="bg1"/>
                </a:solidFill>
              </a:rPr>
              <a:t>Sinh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vi-VN" sz="2800" dirty="0">
                <a:solidFill>
                  <a:schemeClr val="bg1"/>
                </a:solidFill>
              </a:rPr>
              <a:t>đ</a:t>
            </a:r>
            <a:r>
              <a:rPr lang="en-US" sz="2800" dirty="0">
                <a:solidFill>
                  <a:schemeClr val="bg1"/>
                </a:solidFill>
              </a:rPr>
              <a:t>ã </a:t>
            </a:r>
            <a:r>
              <a:rPr lang="en-US" sz="2800" dirty="0" err="1">
                <a:solidFill>
                  <a:schemeClr val="bg1"/>
                </a:solidFill>
              </a:rPr>
              <a:t>làm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gì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vi-VN" sz="2800" dirty="0">
                <a:solidFill>
                  <a:schemeClr val="bg1"/>
                </a:solidFill>
              </a:rPr>
              <a:t>đ</a:t>
            </a:r>
            <a:r>
              <a:rPr lang="en-US" sz="2800" dirty="0">
                <a:solidFill>
                  <a:schemeClr val="bg1"/>
                </a:solidFill>
              </a:rPr>
              <a:t>ể </a:t>
            </a:r>
            <a:r>
              <a:rPr lang="en-US" sz="2800" dirty="0" err="1">
                <a:solidFill>
                  <a:schemeClr val="bg1"/>
                </a:solidFill>
              </a:rPr>
              <a:t>giúp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vi-VN" sz="2800" dirty="0">
                <a:solidFill>
                  <a:schemeClr val="bg1"/>
                </a:solidFill>
              </a:rPr>
              <a:t>đ</a:t>
            </a:r>
            <a:r>
              <a:rPr lang="en-US" sz="2800" dirty="0">
                <a:solidFill>
                  <a:schemeClr val="bg1"/>
                </a:solidFill>
              </a:rPr>
              <a:t>ỡ </a:t>
            </a:r>
            <a:r>
              <a:rPr lang="en-US" sz="2800" dirty="0" err="1">
                <a:solidFill>
                  <a:schemeClr val="bg1"/>
                </a:solidFill>
              </a:rPr>
              <a:t>Hanh</a:t>
            </a:r>
            <a:r>
              <a:rPr lang="en-US" sz="2800" dirty="0">
                <a:solidFill>
                  <a:schemeClr val="bg1"/>
                </a:solidFill>
              </a:rPr>
              <a:t>  </a:t>
            </a:r>
            <a:r>
              <a:rPr lang="en-US" sz="2800" dirty="0" smtClean="0">
                <a:solidFill>
                  <a:schemeClr val="bg1"/>
                </a:solidFill>
              </a:rPr>
              <a:t>?</a:t>
            </a:r>
          </a:p>
          <a:p>
            <a:pPr>
              <a:spcBef>
                <a:spcPct val="50000"/>
              </a:spcBef>
            </a:pPr>
            <a:endParaRPr lang="en-US" sz="2800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054" name="Rectangle 14"/>
          <p:cNvSpPr>
            <a:spLocks noChangeArrowheads="1"/>
          </p:cNvSpPr>
          <p:nvPr/>
        </p:nvSpPr>
        <p:spPr bwMode="auto">
          <a:xfrm>
            <a:off x="1676400" y="915694"/>
            <a:ext cx="58625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vi-VN" sz="40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40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40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40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4000" dirty="0" err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cõng</a:t>
            </a:r>
            <a:r>
              <a:rPr lang="en-US" sz="40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0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4000" dirty="0" err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533400" y="2685885"/>
            <a:ext cx="746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</a:rPr>
              <a:t>Sinh cõng bạn </a:t>
            </a:r>
            <a:r>
              <a:rPr lang="vi-VN" sz="2800">
                <a:solidFill>
                  <a:srgbClr val="FFFF00"/>
                </a:solidFill>
              </a:rPr>
              <a:t>đ</a:t>
            </a:r>
            <a:r>
              <a:rPr lang="en-US" sz="2800">
                <a:solidFill>
                  <a:srgbClr val="FFFF00"/>
                </a:solidFill>
              </a:rPr>
              <a:t>i học suốt m</a:t>
            </a:r>
            <a:r>
              <a:rPr lang="vi-VN" sz="2800">
                <a:solidFill>
                  <a:srgbClr val="FFFF00"/>
                </a:solidFill>
              </a:rPr>
              <a:t>ư</a:t>
            </a:r>
            <a:r>
              <a:rPr lang="en-US" sz="2800">
                <a:solidFill>
                  <a:srgbClr val="FFFF00"/>
                </a:solidFill>
              </a:rPr>
              <a:t>ời n</a:t>
            </a:r>
            <a:r>
              <a:rPr lang="vi-VN" sz="2800">
                <a:solidFill>
                  <a:srgbClr val="FFFF00"/>
                </a:solidFill>
              </a:rPr>
              <a:t>ă</a:t>
            </a:r>
            <a:r>
              <a:rPr lang="en-US" sz="2800">
                <a:solidFill>
                  <a:srgbClr val="FFFF00"/>
                </a:solidFill>
              </a:rPr>
              <a:t>m</a:t>
            </a:r>
            <a:r>
              <a:rPr lang="en-US" sz="28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533400" y="3313215"/>
            <a:ext cx="861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2.Việc </a:t>
            </a:r>
            <a:r>
              <a:rPr lang="en-US" sz="2800" dirty="0" err="1">
                <a:solidFill>
                  <a:schemeClr val="bg1"/>
                </a:solidFill>
              </a:rPr>
              <a:t>làm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của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Sinh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vi-VN" sz="2800" dirty="0">
                <a:solidFill>
                  <a:schemeClr val="bg1"/>
                </a:solidFill>
              </a:rPr>
              <a:t>đ</a:t>
            </a:r>
            <a:r>
              <a:rPr lang="en-US" sz="2800" dirty="0" err="1">
                <a:solidFill>
                  <a:schemeClr val="bg1"/>
                </a:solidFill>
              </a:rPr>
              <a:t>áng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trân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trọng</a:t>
            </a:r>
            <a:r>
              <a:rPr lang="en-US" sz="2800" dirty="0">
                <a:solidFill>
                  <a:schemeClr val="bg1"/>
                </a:solidFill>
              </a:rPr>
              <a:t> ở </a:t>
            </a:r>
            <a:r>
              <a:rPr lang="vi-VN" sz="2800" dirty="0">
                <a:solidFill>
                  <a:schemeClr val="bg1"/>
                </a:solidFill>
              </a:rPr>
              <a:t>đ</a:t>
            </a:r>
            <a:r>
              <a:rPr lang="en-US" sz="2800" dirty="0" err="1">
                <a:solidFill>
                  <a:schemeClr val="bg1"/>
                </a:solidFill>
              </a:rPr>
              <a:t>iểm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nào</a:t>
            </a:r>
            <a:r>
              <a:rPr lang="en-US" sz="2800" dirty="0">
                <a:solidFill>
                  <a:schemeClr val="bg1"/>
                </a:solidFill>
              </a:rPr>
              <a:t> ?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553064" y="3836435"/>
            <a:ext cx="798133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solidFill>
                  <a:srgbClr val="0000FF"/>
                </a:solidFill>
              </a:rPr>
              <a:t>Tuy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còn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nhỏ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nh</a:t>
            </a:r>
            <a:r>
              <a:rPr lang="vi-VN" sz="2800" dirty="0">
                <a:solidFill>
                  <a:srgbClr val="0000FF"/>
                </a:solidFill>
              </a:rPr>
              <a:t>ư</a:t>
            </a:r>
            <a:r>
              <a:rPr lang="en-US" sz="2800" dirty="0">
                <a:solidFill>
                  <a:srgbClr val="0000FF"/>
                </a:solidFill>
              </a:rPr>
              <a:t>ng </a:t>
            </a:r>
            <a:r>
              <a:rPr lang="en-US" sz="2800" dirty="0" err="1">
                <a:solidFill>
                  <a:srgbClr val="0000FF"/>
                </a:solidFill>
              </a:rPr>
              <a:t>Sinh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không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quản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khó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kh</a:t>
            </a:r>
            <a:r>
              <a:rPr lang="vi-VN" sz="2800" dirty="0">
                <a:solidFill>
                  <a:srgbClr val="0000FF"/>
                </a:solidFill>
              </a:rPr>
              <a:t>ă</a:t>
            </a:r>
            <a:r>
              <a:rPr lang="en-US" sz="2800" dirty="0">
                <a:solidFill>
                  <a:srgbClr val="0000FF"/>
                </a:solidFill>
              </a:rPr>
              <a:t>n, </a:t>
            </a:r>
            <a:r>
              <a:rPr lang="en-US" sz="2800" dirty="0" err="1">
                <a:solidFill>
                  <a:srgbClr val="0000FF"/>
                </a:solidFill>
              </a:rPr>
              <a:t>ngày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ngày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cõng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Hanh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tới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tr</a:t>
            </a:r>
            <a:r>
              <a:rPr lang="vi-VN" sz="2800" dirty="0">
                <a:solidFill>
                  <a:srgbClr val="0000FF"/>
                </a:solidFill>
              </a:rPr>
              <a:t>ư</a:t>
            </a:r>
            <a:r>
              <a:rPr lang="en-US" sz="2800" dirty="0" err="1">
                <a:solidFill>
                  <a:srgbClr val="0000FF"/>
                </a:solidFill>
              </a:rPr>
              <a:t>ờng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với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vi-VN" sz="2800" dirty="0">
                <a:solidFill>
                  <a:srgbClr val="0000FF"/>
                </a:solidFill>
              </a:rPr>
              <a:t>đ</a:t>
            </a:r>
            <a:r>
              <a:rPr lang="en-US" sz="2800" dirty="0" err="1">
                <a:solidFill>
                  <a:srgbClr val="0000FF"/>
                </a:solidFill>
              </a:rPr>
              <a:t>oạn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vi-VN" sz="2800" dirty="0">
                <a:solidFill>
                  <a:srgbClr val="0000FF"/>
                </a:solidFill>
              </a:rPr>
              <a:t>đư</a:t>
            </a:r>
            <a:r>
              <a:rPr lang="en-US" sz="2800" dirty="0" err="1">
                <a:solidFill>
                  <a:srgbClr val="0000FF"/>
                </a:solidFill>
              </a:rPr>
              <a:t>ờng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dài</a:t>
            </a:r>
            <a:r>
              <a:rPr lang="en-US" sz="2800" dirty="0">
                <a:solidFill>
                  <a:srgbClr val="0000FF"/>
                </a:solidFill>
              </a:rPr>
              <a:t> h</a:t>
            </a:r>
            <a:r>
              <a:rPr lang="vi-VN" sz="2800" dirty="0">
                <a:solidFill>
                  <a:srgbClr val="0000FF"/>
                </a:solidFill>
              </a:rPr>
              <a:t>ơ</a:t>
            </a:r>
            <a:r>
              <a:rPr lang="en-US" sz="2800" dirty="0">
                <a:solidFill>
                  <a:srgbClr val="0000FF"/>
                </a:solidFill>
              </a:rPr>
              <a:t>n 4ki-lô-mét, qua </a:t>
            </a:r>
            <a:r>
              <a:rPr lang="vi-VN" sz="2800" dirty="0">
                <a:solidFill>
                  <a:srgbClr val="0000FF"/>
                </a:solidFill>
              </a:rPr>
              <a:t>đ</a:t>
            </a:r>
            <a:r>
              <a:rPr lang="en-US" sz="2800" dirty="0" err="1">
                <a:solidFill>
                  <a:srgbClr val="0000FF"/>
                </a:solidFill>
              </a:rPr>
              <a:t>èo</a:t>
            </a:r>
            <a:r>
              <a:rPr lang="en-US" sz="2800" dirty="0">
                <a:solidFill>
                  <a:srgbClr val="0000FF"/>
                </a:solidFill>
              </a:rPr>
              <a:t>, v</a:t>
            </a:r>
            <a:r>
              <a:rPr lang="vi-VN" sz="2800" dirty="0">
                <a:solidFill>
                  <a:srgbClr val="0000FF"/>
                </a:solidFill>
              </a:rPr>
              <a:t>ư</a:t>
            </a:r>
            <a:r>
              <a:rPr lang="en-US" sz="2800" dirty="0" err="1">
                <a:solidFill>
                  <a:srgbClr val="0000FF"/>
                </a:solidFill>
              </a:rPr>
              <a:t>ợt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suối</a:t>
            </a:r>
            <a:r>
              <a:rPr lang="en-US" sz="2800" dirty="0">
                <a:solidFill>
                  <a:srgbClr val="0000FF"/>
                </a:solidFill>
              </a:rPr>
              <a:t>, </a:t>
            </a:r>
            <a:r>
              <a:rPr lang="en-US" sz="2800" dirty="0" err="1">
                <a:solidFill>
                  <a:srgbClr val="0000FF"/>
                </a:solidFill>
              </a:rPr>
              <a:t>khúc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khuỷu</a:t>
            </a:r>
            <a:r>
              <a:rPr lang="en-US" sz="2800" dirty="0">
                <a:solidFill>
                  <a:srgbClr val="0000FF"/>
                </a:solidFill>
              </a:rPr>
              <a:t>, </a:t>
            </a:r>
            <a:r>
              <a:rPr lang="en-US" sz="2800" dirty="0" err="1">
                <a:solidFill>
                  <a:srgbClr val="0000FF"/>
                </a:solidFill>
              </a:rPr>
              <a:t>gập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ghềnh</a:t>
            </a:r>
            <a:r>
              <a:rPr lang="en-US" sz="2800" dirty="0">
                <a:solidFill>
                  <a:srgbClr val="0000FF"/>
                </a:solidFill>
              </a:rPr>
              <a:t> . 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9" grpId="0"/>
      <p:bldP spid="6160" grpId="0"/>
      <p:bldP spid="616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9"/>
          <p:cNvSpPr txBox="1">
            <a:spLocks noChangeArrowheads="1"/>
          </p:cNvSpPr>
          <p:nvPr/>
        </p:nvSpPr>
        <p:spPr bwMode="auto">
          <a:xfrm>
            <a:off x="149942" y="0"/>
            <a:ext cx="228845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76199" y="523220"/>
            <a:ext cx="88392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Chiêm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ộng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n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cõng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4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qua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èo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khuỷu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gập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ghềnh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cõng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ỡ,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ội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</p:txBody>
      </p:sp>
      <p:sp>
        <p:nvSpPr>
          <p:cNvPr id="3076" name="Rectangle 35"/>
          <p:cNvSpPr>
            <a:spLocks noChangeArrowheads="1"/>
          </p:cNvSpPr>
          <p:nvPr/>
        </p:nvSpPr>
        <p:spPr bwMode="auto">
          <a:xfrm>
            <a:off x="2286000" y="-61556"/>
            <a:ext cx="529503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vi-VN" sz="36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dirty="0" err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6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6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6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600" dirty="0" err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cõng</a:t>
            </a:r>
            <a:r>
              <a:rPr lang="en-US" sz="36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dirty="0" err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9"/>
          <p:cNvSpPr txBox="1">
            <a:spLocks noChangeArrowheads="1"/>
          </p:cNvSpPr>
          <p:nvPr/>
        </p:nvSpPr>
        <p:spPr bwMode="auto">
          <a:xfrm>
            <a:off x="152400" y="-22123"/>
            <a:ext cx="2362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3600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304800" y="685800"/>
            <a:ext cx="883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ã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: 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152400" y="1066800"/>
            <a:ext cx="88392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	</a:t>
            </a:r>
            <a:r>
              <a:rPr lang="en-US" dirty="0" smtClean="0"/>
              <a:t>                       </a:t>
            </a:r>
            <a:r>
              <a:rPr lang="en-US" sz="2800" b="1" dirty="0" err="1" smtClean="0"/>
              <a:t>Tìm</a:t>
            </a:r>
            <a:r>
              <a:rPr lang="en-US" sz="2800" b="1" dirty="0" smtClean="0"/>
              <a:t> </a:t>
            </a:r>
            <a:r>
              <a:rPr lang="en-US" sz="2800" b="1" dirty="0" err="1"/>
              <a:t>chỗ</a:t>
            </a:r>
            <a:r>
              <a:rPr lang="en-US" sz="2800" b="1" dirty="0"/>
              <a:t> </a:t>
            </a:r>
            <a:r>
              <a:rPr lang="en-US" sz="2800" b="1" dirty="0" err="1"/>
              <a:t>ngồi</a:t>
            </a:r>
            <a:endParaRPr lang="en-US" sz="2800" b="1" dirty="0"/>
          </a:p>
          <a:p>
            <a:pPr>
              <a:spcBef>
                <a:spcPct val="50000"/>
              </a:spcBef>
            </a:pPr>
            <a:r>
              <a:rPr lang="en-US" sz="2800" b="1" dirty="0"/>
              <a:t>	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rằn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 :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/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giẫm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(sin /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ừng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b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/ b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),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)!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ể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sz="2800" dirty="0">
              <a:latin typeface="VNI-Times" pitchFamily="2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67" grpId="0"/>
      <p:bldP spid="1436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3"/>
          <p:cNvSpPr txBox="1">
            <a:spLocks noChangeArrowheads="1"/>
          </p:cNvSpPr>
          <p:nvPr/>
        </p:nvSpPr>
        <p:spPr bwMode="auto">
          <a:xfrm>
            <a:off x="685800" y="0"/>
            <a:ext cx="6781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sz="2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Rectangle 27"/>
          <p:cNvSpPr>
            <a:spLocks noChangeArrowheads="1"/>
          </p:cNvSpPr>
          <p:nvPr/>
        </p:nvSpPr>
        <p:spPr bwMode="auto">
          <a:xfrm>
            <a:off x="1371600" y="381000"/>
            <a:ext cx="529503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vi-VN" sz="36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dirty="0" err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6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6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6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600" dirty="0" err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cõng</a:t>
            </a:r>
            <a:r>
              <a:rPr lang="en-US" sz="36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dirty="0" err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76200" y="996950"/>
            <a:ext cx="8839200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giẫm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ừng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ể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. </a:t>
            </a:r>
          </a:p>
          <a:p>
            <a:pPr>
              <a:spcBef>
                <a:spcPct val="50000"/>
              </a:spcBef>
            </a:pPr>
            <a:endParaRPr lang="en-US" sz="2800" dirty="0">
              <a:latin typeface="VNI-Times" pitchFamily="2" charset="0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90"/>
          <p:cNvSpPr txBox="1">
            <a:spLocks noChangeArrowheads="1"/>
          </p:cNvSpPr>
          <p:nvPr/>
        </p:nvSpPr>
        <p:spPr bwMode="auto">
          <a:xfrm>
            <a:off x="152400" y="304800"/>
            <a:ext cx="3505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 3.  </a:t>
            </a:r>
            <a:r>
              <a:rPr lang="en-US" sz="2800" dirty="0" err="1"/>
              <a:t>Giải</a:t>
            </a:r>
            <a:r>
              <a:rPr lang="en-US" sz="2800" dirty="0"/>
              <a:t> </a:t>
            </a:r>
            <a:r>
              <a:rPr lang="en-US" sz="2800" dirty="0" err="1"/>
              <a:t>câu</a:t>
            </a:r>
            <a:r>
              <a:rPr lang="en-US" sz="2800" dirty="0"/>
              <a:t> </a:t>
            </a:r>
            <a:r>
              <a:rPr lang="vi-VN" sz="2800" dirty="0"/>
              <a:t>đ</a:t>
            </a:r>
            <a:r>
              <a:rPr lang="en-US" sz="2800" dirty="0"/>
              <a:t>ố </a:t>
            </a:r>
            <a:r>
              <a:rPr lang="en-US" sz="2800" dirty="0" err="1"/>
              <a:t>sau</a:t>
            </a:r>
            <a:r>
              <a:rPr lang="en-US" sz="2800" dirty="0"/>
              <a:t> </a:t>
            </a:r>
          </a:p>
        </p:txBody>
      </p:sp>
      <p:sp>
        <p:nvSpPr>
          <p:cNvPr id="13407" name="Text Box 95"/>
          <p:cNvSpPr txBox="1">
            <a:spLocks noChangeArrowheads="1"/>
          </p:cNvSpPr>
          <p:nvPr/>
        </p:nvSpPr>
        <p:spPr bwMode="auto">
          <a:xfrm>
            <a:off x="-152400" y="893880"/>
            <a:ext cx="83058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	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êm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 (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sp>
        <p:nvSpPr>
          <p:cNvPr id="13409" name="AutoShape 97"/>
          <p:cNvSpPr>
            <a:spLocks noChangeArrowheads="1"/>
          </p:cNvSpPr>
          <p:nvPr/>
        </p:nvSpPr>
        <p:spPr bwMode="auto">
          <a:xfrm>
            <a:off x="2992694" y="2851041"/>
            <a:ext cx="33528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7754" y="3843556"/>
            <a:ext cx="819764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	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vặt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êm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phấn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 (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sp>
        <p:nvSpPr>
          <p:cNvPr id="6" name="AutoShape 12"/>
          <p:cNvSpPr>
            <a:spLocks noChangeArrowheads="1"/>
          </p:cNvSpPr>
          <p:nvPr/>
        </p:nvSpPr>
        <p:spPr bwMode="auto">
          <a:xfrm>
            <a:off x="3140177" y="6048364"/>
            <a:ext cx="3352800" cy="685800"/>
          </a:xfrm>
          <a:prstGeom prst="flowChartTermina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4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3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07" grpId="0"/>
      <p:bldP spid="13409" grpId="0" animBg="1"/>
      <p:bldP spid="2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36220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CHÚC EM HỌC TỐT</a:t>
            </a: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91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</TotalTime>
  <Words>347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CHÍNH TẢ (NGHE – VIẾT)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SONGNGOC</cp:lastModifiedBy>
  <cp:revision>84</cp:revision>
  <dcterms:created xsi:type="dcterms:W3CDTF">2008-11-03T12:07:29Z</dcterms:created>
  <dcterms:modified xsi:type="dcterms:W3CDTF">2020-09-10T00:35:33Z</dcterms:modified>
</cp:coreProperties>
</file>