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60" r:id="rId3"/>
    <p:sldId id="261" r:id="rId4"/>
    <p:sldId id="273" r:id="rId5"/>
    <p:sldId id="264" r:id="rId6"/>
    <p:sldId id="269" r:id="rId7"/>
    <p:sldId id="265" r:id="rId8"/>
    <p:sldId id="270" r:id="rId9"/>
    <p:sldId id="266" r:id="rId10"/>
    <p:sldId id="271" r:id="rId11"/>
    <p:sldId id="272"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346" autoAdjust="0"/>
  </p:normalViewPr>
  <p:slideViewPr>
    <p:cSldViewPr>
      <p:cViewPr>
        <p:scale>
          <a:sx n="70" d="100"/>
          <a:sy n="70" d="100"/>
        </p:scale>
        <p:origin x="-1253"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7D5598-9E74-4FCE-A45C-34BAF9A6E0D8}" type="datetimeFigureOut">
              <a:rPr lang="en-US" smtClean="0"/>
              <a:t>9/9/2019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B0EAD-C78A-49F3-A688-D83D3A98FA0D}" type="slidenum">
              <a:rPr lang="en-US" smtClean="0"/>
              <a:t>‹#›</a:t>
            </a:fld>
            <a:endParaRPr lang="en-US"/>
          </a:p>
        </p:txBody>
      </p:sp>
    </p:spTree>
    <p:extLst>
      <p:ext uri="{BB962C8B-B14F-4D97-AF65-F5344CB8AC3E}">
        <p14:creationId xmlns:p14="http://schemas.microsoft.com/office/powerpoint/2010/main" val="1565057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1</a:t>
            </a:fld>
            <a:endParaRPr lang="en-US"/>
          </a:p>
        </p:txBody>
      </p:sp>
    </p:spTree>
    <p:extLst>
      <p:ext uri="{BB962C8B-B14F-4D97-AF65-F5344CB8AC3E}">
        <p14:creationId xmlns:p14="http://schemas.microsoft.com/office/powerpoint/2010/main" val="1500742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2</a:t>
            </a:fld>
            <a:endParaRPr lang="en-US"/>
          </a:p>
        </p:txBody>
      </p:sp>
    </p:spTree>
    <p:extLst>
      <p:ext uri="{BB962C8B-B14F-4D97-AF65-F5344CB8AC3E}">
        <p14:creationId xmlns:p14="http://schemas.microsoft.com/office/powerpoint/2010/main" val="3110264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3</a:t>
            </a:fld>
            <a:endParaRPr lang="en-US"/>
          </a:p>
        </p:txBody>
      </p:sp>
    </p:spTree>
    <p:extLst>
      <p:ext uri="{BB962C8B-B14F-4D97-AF65-F5344CB8AC3E}">
        <p14:creationId xmlns:p14="http://schemas.microsoft.com/office/powerpoint/2010/main" val="704544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East</a:t>
            </a:r>
          </a:p>
        </p:txBody>
      </p:sp>
      <p:sp>
        <p:nvSpPr>
          <p:cNvPr id="4" name="Slide Number Placeholder 3"/>
          <p:cNvSpPr>
            <a:spLocks noGrp="1"/>
          </p:cNvSpPr>
          <p:nvPr>
            <p:ph type="sldNum" sz="quarter" idx="10"/>
          </p:nvPr>
        </p:nvSpPr>
        <p:spPr/>
        <p:txBody>
          <a:bodyPr/>
          <a:lstStyle/>
          <a:p>
            <a:fld id="{8E5B5D11-FDFC-4E2E-93BB-BA377AE6D49E}" type="slidenum">
              <a:rPr lang="en-US" smtClean="0"/>
              <a:t>9</a:t>
            </a:fld>
            <a:endParaRPr lang="en-US"/>
          </a:p>
        </p:txBody>
      </p:sp>
    </p:spTree>
    <p:extLst>
      <p:ext uri="{BB962C8B-B14F-4D97-AF65-F5344CB8AC3E}">
        <p14:creationId xmlns:p14="http://schemas.microsoft.com/office/powerpoint/2010/main" val="203523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12</a:t>
            </a:fld>
            <a:endParaRPr lang="en-US"/>
          </a:p>
        </p:txBody>
      </p:sp>
    </p:spTree>
    <p:extLst>
      <p:ext uri="{BB962C8B-B14F-4D97-AF65-F5344CB8AC3E}">
        <p14:creationId xmlns:p14="http://schemas.microsoft.com/office/powerpoint/2010/main" val="2614280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4C85A8A-FCF2-4DEE-B377-ADE1783203A6}" type="datetimeFigureOut">
              <a:rPr lang="en-US" smtClean="0"/>
              <a:pPr/>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C85A8A-FCF2-4DEE-B377-ADE1783203A6}" type="datetimeFigureOut">
              <a:rPr lang="en-US" smtClean="0"/>
              <a:pPr/>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C85A8A-FCF2-4DEE-B377-ADE1783203A6}" type="datetimeFigureOut">
              <a:rPr lang="en-US" smtClean="0"/>
              <a:pPr/>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C85A8A-FCF2-4DEE-B377-ADE1783203A6}" type="datetimeFigureOut">
              <a:rPr lang="en-US" smtClean="0"/>
              <a:pPr/>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C85A8A-FCF2-4DEE-B377-ADE1783203A6}" type="datetimeFigureOut">
              <a:rPr lang="en-US" smtClean="0"/>
              <a:pPr/>
              <a:t>9/9/2019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C85A8A-FCF2-4DEE-B377-ADE1783203A6}" type="datetimeFigureOut">
              <a:rPr lang="en-US" smtClean="0"/>
              <a:pPr/>
              <a:t>9/9/2019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4C85A8A-FCF2-4DEE-B377-ADE1783203A6}" type="datetimeFigureOut">
              <a:rPr lang="en-US" smtClean="0"/>
              <a:pPr/>
              <a:t>9/9/2019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4C85A8A-FCF2-4DEE-B377-ADE1783203A6}" type="datetimeFigureOut">
              <a:rPr lang="en-US" smtClean="0"/>
              <a:pPr/>
              <a:t>9/9/2019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85A8A-FCF2-4DEE-B377-ADE1783203A6}" type="datetimeFigureOut">
              <a:rPr lang="en-US" smtClean="0"/>
              <a:pPr/>
              <a:t>9/9/2019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C85A8A-FCF2-4DEE-B377-ADE1783203A6}" type="datetimeFigureOut">
              <a:rPr lang="en-US" smtClean="0"/>
              <a:pPr/>
              <a:t>9/9/2019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C85A8A-FCF2-4DEE-B377-ADE1783203A6}" type="datetimeFigureOut">
              <a:rPr lang="en-US" smtClean="0"/>
              <a:pPr/>
              <a:t>9/9/2019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53B1B-B7EA-483A-903F-4F6DEB8899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85A8A-FCF2-4DEE-B377-ADE1783203A6}" type="datetimeFigureOut">
              <a:rPr lang="en-US" smtClean="0"/>
              <a:pPr/>
              <a:t>9/9/2019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853B1B-B7EA-483A-903F-4F6DEB8899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379617"/>
            <a:ext cx="8712967" cy="6257190"/>
          </a:xfrm>
          <a:prstGeom prst="rect">
            <a:avLst/>
          </a:prstGeom>
        </p:spPr>
      </p:pic>
      <p:sp>
        <p:nvSpPr>
          <p:cNvPr id="6" name="Rectangle 5"/>
          <p:cNvSpPr/>
          <p:nvPr/>
        </p:nvSpPr>
        <p:spPr>
          <a:xfrm>
            <a:off x="2483768" y="2780928"/>
            <a:ext cx="4104456" cy="830997"/>
          </a:xfrm>
          <a:prstGeom prst="rect">
            <a:avLst/>
          </a:prstGeom>
          <a:noFill/>
        </p:spPr>
        <p:txBody>
          <a:bodyPr wrap="square" lIns="91440" tIns="45720" rIns="91440" bIns="45720">
            <a:spAutoFit/>
          </a:bodyPr>
          <a:lstStyle/>
          <a:p>
            <a:pPr algn="ctr"/>
            <a:r>
              <a:rPr lang="en-US" sz="4800" b="1" cap="none" spc="50" dirty="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CHÍNH TẢ</a:t>
            </a:r>
          </a:p>
        </p:txBody>
      </p:sp>
      <p:sp>
        <p:nvSpPr>
          <p:cNvPr id="7" name="Rectangle 6"/>
          <p:cNvSpPr/>
          <p:nvPr/>
        </p:nvSpPr>
        <p:spPr>
          <a:xfrm>
            <a:off x="461920" y="787288"/>
            <a:ext cx="8401018" cy="120032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PHÒNG GD VÀ ĐT QUẬN LONG BIÊN</a:t>
            </a:r>
          </a:p>
          <a:p>
            <a:pPr algn="ctr">
              <a:defRPr/>
            </a:pPr>
            <a:r>
              <a:rPr lang="en-US" sz="36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TRƯỜNG TIỂU HỌC ÁI MỘ B</a:t>
            </a:r>
          </a:p>
        </p:txBody>
      </p:sp>
      <p:sp>
        <p:nvSpPr>
          <p:cNvPr id="8" name="Rectangle 7"/>
          <p:cNvSpPr/>
          <p:nvPr/>
        </p:nvSpPr>
        <p:spPr>
          <a:xfrm>
            <a:off x="899909" y="4077072"/>
            <a:ext cx="6797054" cy="156966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Dế</a:t>
            </a:r>
            <a:r>
              <a:rPr lang="en-US" sz="4800" b="1" spc="50" dirty="0"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4800" b="1" spc="50" dirty="0" err="1">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M</a:t>
            </a:r>
            <a:r>
              <a:rPr lang="en-US" sz="4800" b="1"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èn</a:t>
            </a:r>
            <a:r>
              <a:rPr lang="en-US" sz="4800" b="1" spc="50" dirty="0"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4800" b="1"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bênh</a:t>
            </a:r>
            <a:r>
              <a:rPr lang="en-US" sz="4800" b="1" spc="50" dirty="0"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4800" b="1"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vực</a:t>
            </a:r>
            <a:r>
              <a:rPr lang="en-US" sz="4800" b="1" spc="50" dirty="0"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4800" b="1"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kẻ</a:t>
            </a:r>
            <a:r>
              <a:rPr lang="en-US" sz="4800" b="1" spc="50" dirty="0"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4800" b="1"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yếu</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a:p>
            <a:pPr algn="ct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endParaRPr lang="en-US" sz="4800" b="1" i="1" spc="50" dirty="0">
              <a:ln w="11430"/>
              <a:solidFill>
                <a:srgbClr val="FF33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134749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1"/>
          <p:cNvSpPr txBox="1">
            <a:spLocks noChangeArrowheads="1"/>
          </p:cNvSpPr>
          <p:nvPr/>
        </p:nvSpPr>
        <p:spPr bwMode="auto">
          <a:xfrm>
            <a:off x="0" y="1184056"/>
            <a:ext cx="9036496" cy="429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1800"/>
              </a:spcBef>
            </a:pPr>
            <a:r>
              <a:rPr lang="en-US" altLang="en-US" sz="3600" b="1" dirty="0">
                <a:latin typeface="Times New Roman" pitchFamily="18" charset="0"/>
                <a:cs typeface="Times New Roman" pitchFamily="18" charset="0"/>
              </a:rPr>
              <a:t>b</a:t>
            </a:r>
            <a:r>
              <a:rPr lang="en-US" altLang="en-US" sz="3600" b="1" dirty="0" smtClean="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Tên</a:t>
            </a:r>
            <a:r>
              <a:rPr lang="en-US" altLang="en-US" sz="3600" b="1" dirty="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một</a:t>
            </a:r>
            <a:r>
              <a:rPr lang="en-US" altLang="en-US" sz="3600" b="1" dirty="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loài</a:t>
            </a:r>
            <a:r>
              <a:rPr lang="en-US" altLang="en-US" sz="3600" b="1" dirty="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hoa</a:t>
            </a:r>
            <a:r>
              <a:rPr lang="en-US" altLang="en-US" sz="3600" b="1" dirty="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chứa</a:t>
            </a:r>
            <a:r>
              <a:rPr lang="en-US" altLang="en-US" sz="3600" b="1" dirty="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tiếng</a:t>
            </a:r>
            <a:r>
              <a:rPr lang="en-US" altLang="en-US" sz="3600" b="1" dirty="0">
                <a:latin typeface="Times New Roman" pitchFamily="18" charset="0"/>
                <a:cs typeface="Times New Roman" pitchFamily="18" charset="0"/>
              </a:rPr>
              <a:t> có </a:t>
            </a:r>
            <a:r>
              <a:rPr lang="en-US" altLang="en-US" sz="3600" b="1" dirty="0" err="1">
                <a:latin typeface="Times New Roman" pitchFamily="18" charset="0"/>
                <a:cs typeface="Times New Roman" pitchFamily="18" charset="0"/>
              </a:rPr>
              <a:t>vần</a:t>
            </a:r>
            <a:r>
              <a:rPr lang="en-US" altLang="en-US" sz="3600" b="1" dirty="0">
                <a:latin typeface="Times New Roman" pitchFamily="18" charset="0"/>
                <a:cs typeface="Times New Roman" pitchFamily="18" charset="0"/>
              </a:rPr>
              <a:t> </a:t>
            </a:r>
            <a:r>
              <a:rPr lang="en-US" altLang="en-US" sz="3600" b="1" u="sng" dirty="0">
                <a:solidFill>
                  <a:srgbClr val="FF0000"/>
                </a:solidFill>
                <a:latin typeface="Times New Roman" pitchFamily="18" charset="0"/>
                <a:cs typeface="Times New Roman" pitchFamily="18" charset="0"/>
              </a:rPr>
              <a:t>an</a:t>
            </a:r>
            <a:r>
              <a:rPr lang="en-US" altLang="en-US" sz="3600" b="1" u="sng" dirty="0">
                <a:latin typeface="Times New Roman" pitchFamily="18" charset="0"/>
                <a:cs typeface="Times New Roman" pitchFamily="18" charset="0"/>
              </a:rPr>
              <a:t>  </a:t>
            </a:r>
            <a:r>
              <a:rPr lang="en-US" altLang="en-US" sz="3600" b="1" dirty="0" err="1">
                <a:latin typeface="Times New Roman" pitchFamily="18" charset="0"/>
                <a:cs typeface="Times New Roman" pitchFamily="18" charset="0"/>
              </a:rPr>
              <a:t>hoặc</a:t>
            </a:r>
            <a:r>
              <a:rPr lang="en-US" altLang="en-US" sz="3600" b="1" dirty="0">
                <a:latin typeface="Times New Roman" pitchFamily="18" charset="0"/>
                <a:cs typeface="Times New Roman" pitchFamily="18" charset="0"/>
              </a:rPr>
              <a:t> </a:t>
            </a:r>
            <a:r>
              <a:rPr lang="en-US" altLang="en-US" sz="3600" b="1" u="sng" dirty="0" err="1">
                <a:solidFill>
                  <a:srgbClr val="FF0000"/>
                </a:solidFill>
                <a:latin typeface="Times New Roman" pitchFamily="18" charset="0"/>
                <a:cs typeface="Times New Roman" pitchFamily="18" charset="0"/>
              </a:rPr>
              <a:t>ang</a:t>
            </a:r>
            <a:r>
              <a:rPr lang="en-US" altLang="en-US" sz="3600" b="1" u="sng" dirty="0">
                <a:latin typeface="Times New Roman" pitchFamily="18" charset="0"/>
                <a:cs typeface="Times New Roman" pitchFamily="18" charset="0"/>
              </a:rPr>
              <a:t>:</a:t>
            </a:r>
            <a:endParaRPr lang="en-US" altLang="en-US" sz="3600" dirty="0">
              <a:latin typeface="Times New Roman" pitchFamily="18" charset="0"/>
              <a:cs typeface="Times New Roman" pitchFamily="18" charset="0"/>
            </a:endParaRPr>
          </a:p>
          <a:p>
            <a:pPr>
              <a:spcBef>
                <a:spcPts val="1800"/>
              </a:spcBef>
            </a:pP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Hoa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gi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trắng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xóa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núi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đồi</a:t>
            </a:r>
            <a:endParaRPr lang="en-US" altLang="en-US" sz="3600" dirty="0">
              <a:latin typeface="Times New Roman" pitchFamily="18" charset="0"/>
              <a:cs typeface="Times New Roman" pitchFamily="18" charset="0"/>
            </a:endParaRPr>
          </a:p>
          <a:p>
            <a:pPr>
              <a:spcBef>
                <a:spcPts val="1800"/>
              </a:spcBef>
            </a:pP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Bản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làng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thêm</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đẹp</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trời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vào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xuân</a:t>
            </a:r>
            <a:r>
              <a:rPr lang="en-US" altLang="en-US" sz="3600" dirty="0">
                <a:latin typeface="Times New Roman" pitchFamily="18" charset="0"/>
                <a:cs typeface="Times New Roman" pitchFamily="18" charset="0"/>
              </a:rPr>
              <a:t>.</a:t>
            </a:r>
          </a:p>
          <a:p>
            <a:pPr>
              <a:spcBef>
                <a:spcPts val="1800"/>
              </a:spcBef>
            </a:pPr>
            <a:r>
              <a:rPr lang="en-US" altLang="en-US" sz="3600" dirty="0">
                <a:latin typeface="Times New Roman" pitchFamily="18" charset="0"/>
                <a:cs typeface="Times New Roman" pitchFamily="18" charset="0"/>
              </a:rPr>
              <a:t>					 ( </a:t>
            </a:r>
            <a:r>
              <a:rPr lang="en-US" altLang="en-US" sz="3200" dirty="0">
                <a:latin typeface="Times New Roman" pitchFamily="18" charset="0"/>
                <a:cs typeface="Times New Roman" pitchFamily="18" charset="0"/>
              </a:rPr>
              <a:t>Là </a:t>
            </a:r>
            <a:r>
              <a:rPr lang="en-US" altLang="en-US" sz="3200" dirty="0" err="1">
                <a:latin typeface="Times New Roman" pitchFamily="18" charset="0"/>
                <a:cs typeface="Times New Roman" pitchFamily="18" charset="0"/>
              </a:rPr>
              <a:t>hoa</a:t>
            </a:r>
            <a:r>
              <a:rPr lang="en-US" altLang="en-US" sz="3200" dirty="0">
                <a:latin typeface="Times New Roman" pitchFamily="18" charset="0"/>
                <a:cs typeface="Times New Roman" pitchFamily="18" charset="0"/>
              </a:rPr>
              <a:t> gì )</a:t>
            </a:r>
          </a:p>
          <a:p>
            <a:pPr>
              <a:spcBef>
                <a:spcPct val="50000"/>
              </a:spcBef>
            </a:pPr>
            <a:endParaRPr lang="en-US" altLang="en-US" sz="3200" b="1" u="sng" dirty="0">
              <a:solidFill>
                <a:srgbClr val="C00000"/>
              </a:solidFill>
              <a:latin typeface="VNI-Times" pitchFamily="2" charset="0"/>
            </a:endParaRPr>
          </a:p>
        </p:txBody>
      </p:sp>
      <p:grpSp>
        <p:nvGrpSpPr>
          <p:cNvPr id="5" name="Group 9"/>
          <p:cNvGrpSpPr>
            <a:grpSpLocks/>
          </p:cNvGrpSpPr>
          <p:nvPr/>
        </p:nvGrpSpPr>
        <p:grpSpPr bwMode="auto">
          <a:xfrm>
            <a:off x="4159957" y="3963926"/>
            <a:ext cx="3454192" cy="1548513"/>
            <a:chOff x="1171" y="2317"/>
            <a:chExt cx="4127" cy="1680"/>
          </a:xfrm>
        </p:grpSpPr>
        <p:sp>
          <p:nvSpPr>
            <p:cNvPr id="6" name="Freeform 5"/>
            <p:cNvSpPr>
              <a:spLocks/>
            </p:cNvSpPr>
            <p:nvPr/>
          </p:nvSpPr>
          <p:spPr bwMode="auto">
            <a:xfrm>
              <a:off x="1171" y="2317"/>
              <a:ext cx="3806" cy="1680"/>
            </a:xfrm>
            <a:custGeom>
              <a:avLst/>
              <a:gdLst>
                <a:gd name="T0" fmla="*/ 398103 w 2565854"/>
                <a:gd name="T1" fmla="*/ 1622143 h 1319019"/>
                <a:gd name="T2" fmla="*/ 2740892 w 2565854"/>
                <a:gd name="T3" fmla="*/ 1622143 h 1319019"/>
                <a:gd name="T4" fmla="*/ 2904887 w 2565854"/>
                <a:gd name="T5" fmla="*/ 778739 h 1319019"/>
                <a:gd name="T6" fmla="*/ 2284048 w 2565854"/>
                <a:gd name="T7" fmla="*/ 220375 h 1319019"/>
                <a:gd name="T8" fmla="*/ 1706160 w 2565854"/>
                <a:gd name="T9" fmla="*/ 271135 h 1319019"/>
                <a:gd name="T10" fmla="*/ 1073607 w 2565854"/>
                <a:gd name="T11" fmla="*/ 290658 h 1319019"/>
                <a:gd name="T12" fmla="*/ 405912 w 2565854"/>
                <a:gd name="T13" fmla="*/ 587411 h 1319019"/>
                <a:gd name="T14" fmla="*/ 195061 w 2565854"/>
                <a:gd name="T15" fmla="*/ 872451 h 1319019"/>
                <a:gd name="T16" fmla="*/ 187252 w 2565854"/>
                <a:gd name="T17" fmla="*/ 1165299 h 1319019"/>
                <a:gd name="T18" fmla="*/ 398103 w 2565854"/>
                <a:gd name="T19" fmla="*/ 1622143 h 131901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65854" h="1319019">
                  <a:moveTo>
                    <a:pt x="323711" y="1319019"/>
                  </a:moveTo>
                  <a:lnTo>
                    <a:pt x="2228711" y="1319019"/>
                  </a:lnTo>
                  <a:cubicBezTo>
                    <a:pt x="2606536" y="1287269"/>
                    <a:pt x="2689086" y="814194"/>
                    <a:pt x="2362061" y="633219"/>
                  </a:cubicBezTo>
                  <a:cubicBezTo>
                    <a:pt x="2659453" y="331594"/>
                    <a:pt x="2283744" y="-176406"/>
                    <a:pt x="1857236" y="179194"/>
                  </a:cubicBezTo>
                  <a:cubicBezTo>
                    <a:pt x="1719653" y="50077"/>
                    <a:pt x="1540794" y="32086"/>
                    <a:pt x="1387336" y="220469"/>
                  </a:cubicBezTo>
                  <a:cubicBezTo>
                    <a:pt x="1247636" y="-148889"/>
                    <a:pt x="936486" y="8802"/>
                    <a:pt x="872986" y="236344"/>
                  </a:cubicBezTo>
                  <a:cubicBezTo>
                    <a:pt x="609461" y="94527"/>
                    <a:pt x="301486" y="241636"/>
                    <a:pt x="330061" y="477644"/>
                  </a:cubicBezTo>
                  <a:cubicBezTo>
                    <a:pt x="104636" y="466002"/>
                    <a:pt x="41136" y="613111"/>
                    <a:pt x="158611" y="709419"/>
                  </a:cubicBezTo>
                  <a:cubicBezTo>
                    <a:pt x="70769" y="788794"/>
                    <a:pt x="84528" y="880869"/>
                    <a:pt x="152261" y="947544"/>
                  </a:cubicBezTo>
                  <a:cubicBezTo>
                    <a:pt x="-127139" y="1033269"/>
                    <a:pt x="6211" y="1299969"/>
                    <a:pt x="323711" y="1319019"/>
                  </a:cubicBezTo>
                  <a:close/>
                </a:path>
              </a:pathLst>
            </a:custGeom>
            <a:solidFill>
              <a:srgbClr val="FF99CC"/>
            </a:solidFill>
            <a:ln w="76200" cap="flat" cmpd="sng" algn="ctr">
              <a:solidFill>
                <a:schemeClr val="bg1"/>
              </a:solidFill>
              <a:prstDash val="solid"/>
              <a:round/>
              <a:headEnd/>
              <a:tailEnd/>
            </a:ln>
            <a:effectLst>
              <a:outerShdw blurRad="63500" sx="102000" sy="102000" algn="ctr" rotWithShape="0">
                <a:srgbClr val="000000">
                  <a:alpha val="39999"/>
                </a:srgbClr>
              </a:outerShdw>
            </a:effectLst>
          </p:spPr>
          <p:txBody>
            <a:bodyPr anchor="ctr"/>
            <a:lstStyle/>
            <a:p>
              <a:pPr eaLnBrk="1" hangingPunct="1">
                <a:defRPr/>
              </a:pPr>
              <a:endParaRPr lang="en-US"/>
            </a:p>
          </p:txBody>
        </p:sp>
        <p:pic>
          <p:nvPicPr>
            <p:cNvPr id="7" name="Group 7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146169" flipV="1">
              <a:off x="4748" y="2836"/>
              <a:ext cx="457"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3"/>
            <p:cNvSpPr txBox="1">
              <a:spLocks noChangeArrowheads="1"/>
            </p:cNvSpPr>
            <p:nvPr/>
          </p:nvSpPr>
          <p:spPr bwMode="auto">
            <a:xfrm>
              <a:off x="1777" y="3034"/>
              <a:ext cx="2956"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b="1" dirty="0" err="1">
                  <a:solidFill>
                    <a:srgbClr val="008000"/>
                  </a:solidFill>
                  <a:latin typeface="Times New Roman" pitchFamily="18" charset="0"/>
                  <a:cs typeface="Times New Roman" pitchFamily="18" charset="0"/>
                </a:rPr>
                <a:t>Hoa</a:t>
              </a:r>
              <a:r>
                <a:rPr lang="en-US" altLang="en-US" b="1" dirty="0">
                  <a:solidFill>
                    <a:srgbClr val="008000"/>
                  </a:solidFill>
                  <a:latin typeface="Times New Roman" pitchFamily="18" charset="0"/>
                  <a:cs typeface="Times New Roman" pitchFamily="18" charset="0"/>
                </a:rPr>
                <a:t> ban</a:t>
              </a:r>
              <a:endParaRPr lang="en-US" altLang="en-US" sz="4800" b="1" dirty="0">
                <a:solidFill>
                  <a:srgbClr val="008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323688391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Box 13"/>
          <p:cNvSpPr txBox="1">
            <a:spLocks noChangeArrowheads="1"/>
          </p:cNvSpPr>
          <p:nvPr/>
        </p:nvSpPr>
        <p:spPr bwMode="auto">
          <a:xfrm>
            <a:off x="3779912" y="188639"/>
            <a:ext cx="338437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800" b="1" dirty="0" err="1">
                <a:solidFill>
                  <a:srgbClr val="FF0000"/>
                </a:solidFill>
                <a:latin typeface="Times New Roman" pitchFamily="18" charset="0"/>
                <a:cs typeface="Times New Roman" pitchFamily="18" charset="0"/>
              </a:rPr>
              <a:t>Hoa</a:t>
            </a:r>
            <a:r>
              <a:rPr lang="en-US" altLang="en-US" sz="4800" b="1" dirty="0">
                <a:solidFill>
                  <a:srgbClr val="FF0000"/>
                </a:solidFill>
                <a:latin typeface="Times New Roman" pitchFamily="18" charset="0"/>
                <a:cs typeface="Times New Roman" pitchFamily="18" charset="0"/>
              </a:rPr>
              <a:t> ban</a:t>
            </a:r>
            <a:endParaRPr lang="en-US" altLang="en-US" sz="7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493630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banre123.vn/Uploads/images/Gia%20ve%20cho%20be%201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1" cy="68873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 xmlns:a16="http://schemas.microsoft.com/office/drawing/2014/main" id="{C83BCA4B-7B2D-4C1C-B9A7-3CCD631B9074}"/>
              </a:ext>
            </a:extLst>
          </p:cNvPr>
          <p:cNvSpPr/>
          <p:nvPr/>
        </p:nvSpPr>
        <p:spPr>
          <a:xfrm>
            <a:off x="2851278" y="1556792"/>
            <a:ext cx="4993676" cy="3416320"/>
          </a:xfrm>
          <a:prstGeom prst="rect">
            <a:avLst/>
          </a:prstGeom>
          <a:noFill/>
        </p:spPr>
        <p:txBody>
          <a:bodyPr wrap="none" lIns="91440" tIns="45720" rIns="91440" bIns="45720">
            <a:spAutoFit/>
          </a:bodyPr>
          <a:lstStyle/>
          <a:p>
            <a:pPr algn="ct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Cảm</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ơn</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p>
          <a:p>
            <a:pPr algn="ct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quý</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thầy</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cô</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và</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p>
          <a:p>
            <a:pPr algn="ct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các</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em</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học</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sinh</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p>
          <a:p>
            <a:pPr algn="ct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thân</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 </a:t>
            </a:r>
            <a:r>
              <a:rPr lang="en-US" sz="5400" b="1" cap="none" spc="0" dirty="0" err="1">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mến</a:t>
            </a:r>
            <a:r>
              <a:rPr lang="en-US" sz="5400" b="1" cap="none" spc="0" dirty="0">
                <a:ln w="13462">
                  <a:solidFill>
                    <a:schemeClr val="tx1"/>
                  </a:solidFill>
                  <a:prstDash val="solid"/>
                </a:ln>
                <a:solidFill>
                  <a:srgbClr val="FFFF00"/>
                </a:solidFill>
                <a:effectLst>
                  <a:outerShdw dist="38100" dir="2700000" algn="bl" rotWithShape="0">
                    <a:schemeClr val="accent5"/>
                  </a:outerShdw>
                </a:effectLst>
                <a:latin typeface="Times New Roman" pitchFamily="18" charset="0"/>
                <a:cs typeface="Times New Roman" pitchFamily="18" charset="0"/>
              </a:rPr>
              <a:t>!</a:t>
            </a:r>
          </a:p>
        </p:txBody>
      </p:sp>
    </p:spTree>
    <p:extLst>
      <p:ext uri="{BB962C8B-B14F-4D97-AF65-F5344CB8AC3E}">
        <p14:creationId xmlns:p14="http://schemas.microsoft.com/office/powerpoint/2010/main" val="608486605"/>
      </p:ext>
    </p:extLst>
  </p:cSld>
  <p:clrMapOvr>
    <a:masterClrMapping/>
  </p:clrMapOvr>
  <mc:AlternateContent xmlns:mc="http://schemas.openxmlformats.org/markup-compatibility/2006" xmlns:p14="http://schemas.microsoft.com/office/powerpoint/2010/main">
    <mc:Choice Requires="p14">
      <p:transition spd="slow" p14:dur="3000">
        <p:cover/>
      </p:transition>
    </mc:Choice>
    <mc:Fallback xmlns="">
      <p:transition spd="slow">
        <p:cov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822675" y="263925"/>
            <a:ext cx="7124700" cy="486287"/>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ct val="50000"/>
              </a:spcBef>
            </a:pPr>
            <a:r>
              <a:rPr lang="en-US" altLang="en-US" sz="3200" b="1" i="1" dirty="0" err="1" smtClean="0">
                <a:solidFill>
                  <a:srgbClr val="CC00CC"/>
                </a:solidFill>
                <a:latin typeface="Times New Roman" pitchFamily="18" charset="0"/>
                <a:cs typeface="Times New Roman" pitchFamily="18" charset="0"/>
              </a:rPr>
              <a:t>Dế</a:t>
            </a:r>
            <a:r>
              <a:rPr lang="en-US" altLang="en-US" sz="3200" b="1" i="1" dirty="0" smtClean="0">
                <a:solidFill>
                  <a:srgbClr val="CC00CC"/>
                </a:solidFill>
                <a:latin typeface="Times New Roman" pitchFamily="18" charset="0"/>
                <a:cs typeface="Times New Roman" pitchFamily="18" charset="0"/>
              </a:rPr>
              <a:t> </a:t>
            </a:r>
            <a:r>
              <a:rPr lang="en-US" altLang="en-US" sz="3200" b="1" i="1" dirty="0">
                <a:solidFill>
                  <a:srgbClr val="CC00CC"/>
                </a:solidFill>
                <a:latin typeface="Times New Roman" pitchFamily="18" charset="0"/>
                <a:cs typeface="Times New Roman" pitchFamily="18" charset="0"/>
              </a:rPr>
              <a:t>Mèn bênh vực kẻ yếu</a:t>
            </a:r>
          </a:p>
        </p:txBody>
      </p:sp>
      <p:sp>
        <p:nvSpPr>
          <p:cNvPr id="2" name="Rectangle 1"/>
          <p:cNvSpPr/>
          <p:nvPr/>
        </p:nvSpPr>
        <p:spPr>
          <a:xfrm>
            <a:off x="395536" y="5882208"/>
            <a:ext cx="6912767" cy="584775"/>
          </a:xfrm>
          <a:prstGeom prst="rect">
            <a:avLst/>
          </a:prstGeom>
        </p:spPr>
        <p:txBody>
          <a:bodyPr wrap="square">
            <a:spAutoFit/>
          </a:bodyPr>
          <a:lstStyle/>
          <a:p>
            <a:r>
              <a:rPr lang="en-US" sz="3200" dirty="0" err="1">
                <a:solidFill>
                  <a:srgbClr val="006600"/>
                </a:solidFill>
                <a:latin typeface="Times New Roman" pitchFamily="18" charset="0"/>
                <a:cs typeface="Times New Roman" pitchFamily="18" charset="0"/>
              </a:rPr>
              <a:t>Đoạn</a:t>
            </a:r>
            <a:r>
              <a:rPr lang="en-US" sz="3200" dirty="0">
                <a:solidFill>
                  <a:srgbClr val="006600"/>
                </a:solidFill>
                <a:latin typeface="Times New Roman" pitchFamily="18" charset="0"/>
                <a:cs typeface="Times New Roman" pitchFamily="18" charset="0"/>
              </a:rPr>
              <a:t> </a:t>
            </a:r>
            <a:r>
              <a:rPr lang="en-US" sz="3200" dirty="0" err="1">
                <a:solidFill>
                  <a:srgbClr val="006600"/>
                </a:solidFill>
                <a:latin typeface="Times New Roman" pitchFamily="18" charset="0"/>
                <a:cs typeface="Times New Roman" pitchFamily="18" charset="0"/>
              </a:rPr>
              <a:t>trích</a:t>
            </a:r>
            <a:r>
              <a:rPr lang="en-US" sz="3200" dirty="0">
                <a:solidFill>
                  <a:srgbClr val="006600"/>
                </a:solidFill>
                <a:latin typeface="Times New Roman" pitchFamily="18" charset="0"/>
                <a:cs typeface="Times New Roman" pitchFamily="18" charset="0"/>
              </a:rPr>
              <a:t> </a:t>
            </a:r>
            <a:r>
              <a:rPr lang="en-US" sz="3200" dirty="0" err="1">
                <a:solidFill>
                  <a:srgbClr val="006600"/>
                </a:solidFill>
                <a:latin typeface="Times New Roman" pitchFamily="18" charset="0"/>
                <a:cs typeface="Times New Roman" pitchFamily="18" charset="0"/>
              </a:rPr>
              <a:t>cho</a:t>
            </a:r>
            <a:r>
              <a:rPr lang="en-US" sz="3200" dirty="0">
                <a:solidFill>
                  <a:srgbClr val="006600"/>
                </a:solidFill>
                <a:latin typeface="Times New Roman" pitchFamily="18" charset="0"/>
                <a:cs typeface="Times New Roman" pitchFamily="18" charset="0"/>
              </a:rPr>
              <a:t> </a:t>
            </a:r>
            <a:r>
              <a:rPr lang="en-US" sz="3200" dirty="0" err="1">
                <a:solidFill>
                  <a:srgbClr val="006600"/>
                </a:solidFill>
                <a:latin typeface="Times New Roman" pitchFamily="18" charset="0"/>
                <a:cs typeface="Times New Roman" pitchFamily="18" charset="0"/>
              </a:rPr>
              <a:t>em</a:t>
            </a:r>
            <a:r>
              <a:rPr lang="en-US" sz="3200" dirty="0">
                <a:solidFill>
                  <a:srgbClr val="006600"/>
                </a:solidFill>
                <a:latin typeface="Times New Roman" pitchFamily="18" charset="0"/>
                <a:cs typeface="Times New Roman" pitchFamily="18" charset="0"/>
              </a:rPr>
              <a:t> </a:t>
            </a:r>
            <a:r>
              <a:rPr lang="en-US" sz="3200" dirty="0" err="1">
                <a:solidFill>
                  <a:srgbClr val="006600"/>
                </a:solidFill>
                <a:latin typeface="Times New Roman" pitchFamily="18" charset="0"/>
                <a:cs typeface="Times New Roman" pitchFamily="18" charset="0"/>
              </a:rPr>
              <a:t>biết</a:t>
            </a:r>
            <a:r>
              <a:rPr lang="en-US" sz="3200" dirty="0">
                <a:solidFill>
                  <a:srgbClr val="006600"/>
                </a:solidFill>
                <a:latin typeface="Times New Roman" pitchFamily="18" charset="0"/>
                <a:cs typeface="Times New Roman" pitchFamily="18" charset="0"/>
              </a:rPr>
              <a:t> </a:t>
            </a:r>
            <a:r>
              <a:rPr lang="en-US" sz="3200" dirty="0" err="1">
                <a:solidFill>
                  <a:srgbClr val="006600"/>
                </a:solidFill>
                <a:latin typeface="Times New Roman" pitchFamily="18" charset="0"/>
                <a:cs typeface="Times New Roman" pitchFamily="18" charset="0"/>
              </a:rPr>
              <a:t>điều</a:t>
            </a:r>
            <a:r>
              <a:rPr lang="en-US" sz="3200" dirty="0">
                <a:solidFill>
                  <a:srgbClr val="006600"/>
                </a:solidFill>
                <a:latin typeface="Times New Roman" pitchFamily="18" charset="0"/>
                <a:cs typeface="Times New Roman" pitchFamily="18" charset="0"/>
              </a:rPr>
              <a:t> </a:t>
            </a:r>
            <a:r>
              <a:rPr lang="en-US" sz="3200" dirty="0" err="1">
                <a:solidFill>
                  <a:srgbClr val="006600"/>
                </a:solidFill>
                <a:latin typeface="Times New Roman" pitchFamily="18" charset="0"/>
                <a:cs typeface="Times New Roman" pitchFamily="18" charset="0"/>
              </a:rPr>
              <a:t>gì</a:t>
            </a:r>
            <a:r>
              <a:rPr lang="en-US" sz="3200" dirty="0">
                <a:solidFill>
                  <a:srgbClr val="006600"/>
                </a:solidFill>
                <a:latin typeface="Times New Roman" pitchFamily="18" charset="0"/>
                <a:cs typeface="Times New Roman" pitchFamily="18" charset="0"/>
              </a:rPr>
              <a:t>?</a:t>
            </a:r>
          </a:p>
        </p:txBody>
      </p:sp>
      <p:sp>
        <p:nvSpPr>
          <p:cNvPr id="3" name="Rectangle 2"/>
          <p:cNvSpPr/>
          <p:nvPr/>
        </p:nvSpPr>
        <p:spPr>
          <a:xfrm>
            <a:off x="356753" y="5635986"/>
            <a:ext cx="8424936" cy="1077218"/>
          </a:xfrm>
          <a:prstGeom prst="rect">
            <a:avLst/>
          </a:prstGeom>
        </p:spPr>
        <p:txBody>
          <a:bodyPr wrap="square">
            <a:spAutoFit/>
          </a:bodyPr>
          <a:lstStyle/>
          <a:p>
            <a:r>
              <a:rPr lang="en-US" sz="3200" b="1" dirty="0" err="1">
                <a:solidFill>
                  <a:srgbClr val="006600"/>
                </a:solidFill>
                <a:latin typeface="Times New Roman" pitchFamily="18" charset="0"/>
                <a:cs typeface="Times New Roman" pitchFamily="18" charset="0"/>
              </a:rPr>
              <a:t>Hình</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dáng</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yếu</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ớt</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đáng</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thương</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của</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Nhà</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Trò</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và</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hoàn</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cảnh</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Dế</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Mèn</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gặp</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Nhà</a:t>
            </a:r>
            <a:r>
              <a:rPr lang="en-US" sz="3200" b="1" dirty="0">
                <a:solidFill>
                  <a:srgbClr val="006600"/>
                </a:solidFill>
                <a:latin typeface="Times New Roman" pitchFamily="18" charset="0"/>
                <a:cs typeface="Times New Roman" pitchFamily="18" charset="0"/>
              </a:rPr>
              <a:t> </a:t>
            </a:r>
            <a:r>
              <a:rPr lang="en-US" sz="3200" b="1" dirty="0" err="1">
                <a:solidFill>
                  <a:srgbClr val="006600"/>
                </a:solidFill>
                <a:latin typeface="Times New Roman" pitchFamily="18" charset="0"/>
                <a:cs typeface="Times New Roman" pitchFamily="18" charset="0"/>
              </a:rPr>
              <a:t>Trò</a:t>
            </a:r>
            <a:endParaRPr lang="en-US" sz="3200" b="1" dirty="0">
              <a:solidFill>
                <a:srgbClr val="006600"/>
              </a:solidFill>
              <a:latin typeface="Times New Roman" pitchFamily="18" charset="0"/>
              <a:cs typeface="Times New Roman" pitchFamily="18" charset="0"/>
            </a:endParaRPr>
          </a:p>
        </p:txBody>
      </p:sp>
      <p:sp>
        <p:nvSpPr>
          <p:cNvPr id="6" name="TextBox 5"/>
          <p:cNvSpPr txBox="1"/>
          <p:nvPr/>
        </p:nvSpPr>
        <p:spPr>
          <a:xfrm>
            <a:off x="822675" y="927004"/>
            <a:ext cx="7853781" cy="4708981"/>
          </a:xfrm>
          <a:prstGeom prst="rect">
            <a:avLst/>
          </a:prstGeom>
          <a:noFill/>
        </p:spPr>
        <p:txBody>
          <a:bodyPr wrap="square" rtlCol="0">
            <a:spAutoFit/>
          </a:bodyPr>
          <a:lstStyle/>
          <a:p>
            <a:pPr algn="just"/>
            <a:r>
              <a:rPr lang="en-US" altLang="en-US" sz="3000" dirty="0" err="1">
                <a:solidFill>
                  <a:srgbClr val="0000CC"/>
                </a:solidFill>
                <a:latin typeface="Times New Roman" pitchFamily="18" charset="0"/>
                <a:cs typeface="Times New Roman" pitchFamily="18" charset="0"/>
              </a:rPr>
              <a:t>Một</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hôm</a:t>
            </a:r>
            <a:r>
              <a:rPr lang="en-US" altLang="en-US" sz="3000" dirty="0">
                <a:solidFill>
                  <a:srgbClr val="0000CC"/>
                </a:solidFill>
                <a:latin typeface="Times New Roman" pitchFamily="18" charset="0"/>
                <a:cs typeface="Times New Roman" pitchFamily="18" charset="0"/>
              </a:rPr>
              <a:t>, qua </a:t>
            </a:r>
            <a:r>
              <a:rPr lang="en-US" altLang="en-US" sz="3000" dirty="0" err="1">
                <a:solidFill>
                  <a:srgbClr val="0000CC"/>
                </a:solidFill>
                <a:latin typeface="Times New Roman" pitchFamily="18" charset="0"/>
                <a:cs typeface="Times New Roman" pitchFamily="18" charset="0"/>
              </a:rPr>
              <a:t>một</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vùng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cỏ</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xước</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xanh</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dài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tôi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chợt</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nghe</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tiếng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khóc</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tỉ</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tê</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vài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bước</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nữa</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tôi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gặp</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chị</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Nhà</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Trò</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ngồi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gục</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đầu</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bên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tảng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đá</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cuội</a:t>
            </a:r>
            <a:r>
              <a:rPr lang="en-US" altLang="en-US" sz="3000" dirty="0">
                <a:solidFill>
                  <a:srgbClr val="0000CC"/>
                </a:solidFill>
                <a:latin typeface="Times New Roman" pitchFamily="18" charset="0"/>
                <a:cs typeface="Times New Roman" pitchFamily="18" charset="0"/>
              </a:rPr>
              <a:t>.</a:t>
            </a:r>
          </a:p>
          <a:p>
            <a:pPr algn="just"/>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Chị</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Nhà</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Trò</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đã</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bé</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nhỏ</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lại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gầy</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yếu</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quá</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người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bự</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những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phấn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như</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mới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lột</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Chị</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mặc</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áo</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thâm</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dài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đôi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chỗ</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chấm</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điểm</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vàng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hai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cánh</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mỏng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như</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cánh</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bướm</a:t>
            </a:r>
            <a:r>
              <a:rPr lang="en-US" altLang="en-US" sz="3000" dirty="0">
                <a:solidFill>
                  <a:srgbClr val="0000CC"/>
                </a:solidFill>
                <a:latin typeface="Times New Roman" pitchFamily="18" charset="0"/>
                <a:cs typeface="Times New Roman" pitchFamily="18" charset="0"/>
              </a:rPr>
              <a:t> non, </a:t>
            </a:r>
            <a:r>
              <a:rPr lang="en-US" altLang="en-US" sz="3000" dirty="0" err="1">
                <a:solidFill>
                  <a:srgbClr val="0000CC"/>
                </a:solidFill>
                <a:latin typeface="Times New Roman" pitchFamily="18" charset="0"/>
                <a:cs typeface="Times New Roman" pitchFamily="18" charset="0"/>
              </a:rPr>
              <a:t>lại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ngắn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chùn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chùn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Hình</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như</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cánh</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yếu</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quá</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chưa</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quen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mở</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mà</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cho</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dù</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có</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khỏe</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cũng</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chẳng</a:t>
            </a:r>
            <a:r>
              <a:rPr lang="en-US" altLang="en-US" sz="3000" dirty="0">
                <a:solidFill>
                  <a:srgbClr val="0000CC"/>
                </a:solidFill>
                <a:latin typeface="Times New Roman" pitchFamily="18" charset="0"/>
                <a:cs typeface="Times New Roman" pitchFamily="18" charset="0"/>
              </a:rPr>
              <a:t> bay </a:t>
            </a:r>
            <a:r>
              <a:rPr lang="en-US" altLang="en-US" sz="3000" dirty="0" err="1">
                <a:solidFill>
                  <a:srgbClr val="0000CC"/>
                </a:solidFill>
                <a:latin typeface="Times New Roman" pitchFamily="18" charset="0"/>
                <a:cs typeface="Times New Roman" pitchFamily="18" charset="0"/>
              </a:rPr>
              <a:t>được</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xa</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Tôi</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đến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gần</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chị</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Nhà</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Trò</a:t>
            </a:r>
            <a:r>
              <a:rPr lang="en-US" altLang="en-US" sz="3000" dirty="0">
                <a:solidFill>
                  <a:srgbClr val="0000CC"/>
                </a:solidFill>
                <a:latin typeface="Times New Roman" pitchFamily="18" charset="0"/>
                <a:cs typeface="Times New Roman" pitchFamily="18" charset="0"/>
              </a:rPr>
              <a:t> </a:t>
            </a:r>
            <a:r>
              <a:rPr lang="en-US" altLang="en-US" sz="3000" dirty="0" err="1">
                <a:solidFill>
                  <a:srgbClr val="0000CC"/>
                </a:solidFill>
                <a:latin typeface="Times New Roman" pitchFamily="18" charset="0"/>
                <a:cs typeface="Times New Roman" pitchFamily="18" charset="0"/>
              </a:rPr>
              <a:t>vẫn</a:t>
            </a:r>
            <a:r>
              <a:rPr lang="en-US" altLang="en-US" sz="3000" dirty="0">
                <a:solidFill>
                  <a:srgbClr val="0000CC"/>
                </a:solidFill>
                <a:latin typeface="Times New Roman" pitchFamily="18" charset="0"/>
                <a:cs typeface="Times New Roman" pitchFamily="18" charset="0"/>
              </a:rPr>
              <a:t> </a:t>
            </a:r>
            <a:r>
              <a:rPr lang="en-US" altLang="en-US" sz="3000" dirty="0" err="1" smtClean="0">
                <a:solidFill>
                  <a:srgbClr val="0000CC"/>
                </a:solidFill>
                <a:latin typeface="Times New Roman" pitchFamily="18" charset="0"/>
                <a:cs typeface="Times New Roman" pitchFamily="18" charset="0"/>
              </a:rPr>
              <a:t>khóc</a:t>
            </a:r>
            <a:r>
              <a:rPr lang="en-US" altLang="en-US" sz="3000" dirty="0" smtClean="0">
                <a:solidFill>
                  <a:srgbClr val="0000CC"/>
                </a:solidFill>
                <a:latin typeface="Times New Roman" pitchFamily="18" charset="0"/>
                <a:cs typeface="Times New Roman" pitchFamily="18" charset="0"/>
              </a:rPr>
              <a:t>.</a:t>
            </a:r>
            <a:endParaRPr lang="en-US" sz="3000" dirty="0"/>
          </a:p>
        </p:txBody>
      </p:sp>
    </p:spTree>
    <p:extLst>
      <p:ext uri="{BB962C8B-B14F-4D97-AF65-F5344CB8AC3E}">
        <p14:creationId xmlns:p14="http://schemas.microsoft.com/office/powerpoint/2010/main" val="109639116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1" nodeType="clickEffect">
                                  <p:stCondLst>
                                    <p:cond delay="0"/>
                                  </p:stCondLst>
                                  <p:childTnLst>
                                    <p:animEffect transition="out" filter="circle(out)">
                                      <p:cBhvr>
                                        <p:cTn id="11" dur="2000"/>
                                        <p:tgtEl>
                                          <p:spTgt spid="2"/>
                                        </p:tgtEl>
                                      </p:cBhvr>
                                    </p:animEffect>
                                    <p:set>
                                      <p:cBhvr>
                                        <p:cTn id="12" dur="1" fill="hold">
                                          <p:stCondLst>
                                            <p:cond delay="19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52261"/>
            <a:ext cx="2759503" cy="646331"/>
          </a:xfrm>
          <a:prstGeom prst="rect">
            <a:avLst/>
          </a:prstGeom>
          <a:noFill/>
        </p:spPr>
        <p:txBody>
          <a:bodyPr wrap="square" lIns="91440" tIns="45720" rIns="91440" bIns="45720">
            <a:spAutoFit/>
          </a:bodyPr>
          <a:lstStyle/>
          <a:p>
            <a:pPr algn="ctr"/>
            <a:r>
              <a:rPr lang="en-US" sz="3600" b="1" cap="none" spc="50" dirty="0">
                <a:ln w="0"/>
                <a:solidFill>
                  <a:srgbClr val="CC00CC"/>
                </a:solidFill>
                <a:effectLst>
                  <a:innerShdw blurRad="63500" dist="50800" dir="13500000">
                    <a:srgbClr val="000000">
                      <a:alpha val="50000"/>
                    </a:srgbClr>
                  </a:innerShdw>
                </a:effectLst>
                <a:latin typeface="Times New Roman" pitchFamily="18" charset="0"/>
                <a:cs typeface="Times New Roman" pitchFamily="18" charset="0"/>
              </a:rPr>
              <a:t>Viết từ khó</a:t>
            </a:r>
          </a:p>
        </p:txBody>
      </p:sp>
      <p:sp>
        <p:nvSpPr>
          <p:cNvPr id="5" name="TextBox 4"/>
          <p:cNvSpPr txBox="1"/>
          <p:nvPr/>
        </p:nvSpPr>
        <p:spPr>
          <a:xfrm>
            <a:off x="971600" y="1360533"/>
            <a:ext cx="2808312" cy="646331"/>
          </a:xfrm>
          <a:prstGeom prst="rect">
            <a:avLst/>
          </a:prstGeom>
          <a:noFill/>
        </p:spPr>
        <p:txBody>
          <a:bodyPr wrap="square" rtlCol="0">
            <a:spAutoFit/>
          </a:bodyPr>
          <a:lstStyle/>
          <a:p>
            <a:r>
              <a:rPr lang="en-US" sz="3600" dirty="0" err="1" smtClean="0">
                <a:solidFill>
                  <a:srgbClr val="006600"/>
                </a:solidFill>
                <a:latin typeface="Times New Roman" pitchFamily="18" charset="0"/>
                <a:cs typeface="Times New Roman" pitchFamily="18" charset="0"/>
              </a:rPr>
              <a:t>cỏ</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xước</a:t>
            </a:r>
            <a:endParaRPr lang="en-US" sz="3600" dirty="0">
              <a:solidFill>
                <a:srgbClr val="006600"/>
              </a:solidFill>
              <a:latin typeface="Times New Roman" pitchFamily="18" charset="0"/>
              <a:cs typeface="Times New Roman" pitchFamily="18" charset="0"/>
            </a:endParaRPr>
          </a:p>
        </p:txBody>
      </p:sp>
      <p:sp>
        <p:nvSpPr>
          <p:cNvPr id="7" name="TextBox 6"/>
          <p:cNvSpPr txBox="1"/>
          <p:nvPr/>
        </p:nvSpPr>
        <p:spPr>
          <a:xfrm>
            <a:off x="939078" y="2060848"/>
            <a:ext cx="4240088" cy="646331"/>
          </a:xfrm>
          <a:prstGeom prst="rect">
            <a:avLst/>
          </a:prstGeom>
          <a:noFill/>
        </p:spPr>
        <p:txBody>
          <a:bodyPr wrap="square" rtlCol="0">
            <a:spAutoFit/>
          </a:bodyPr>
          <a:lstStyle/>
          <a:p>
            <a:r>
              <a:rPr lang="en-US" sz="3600" dirty="0" err="1">
                <a:solidFill>
                  <a:srgbClr val="006600"/>
                </a:solidFill>
                <a:latin typeface="Times New Roman" pitchFamily="18" charset="0"/>
                <a:cs typeface="Times New Roman" pitchFamily="18" charset="0"/>
              </a:rPr>
              <a:t>n</a:t>
            </a:r>
            <a:r>
              <a:rPr lang="en-US" sz="3600" dirty="0" err="1" smtClean="0">
                <a:solidFill>
                  <a:srgbClr val="006600"/>
                </a:solidFill>
                <a:latin typeface="Times New Roman" pitchFamily="18" charset="0"/>
                <a:cs typeface="Times New Roman" pitchFamily="18" charset="0"/>
              </a:rPr>
              <a:t>gắn</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chùn</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chùn</a:t>
            </a:r>
            <a:endParaRPr lang="en-US" sz="3600" dirty="0">
              <a:solidFill>
                <a:srgbClr val="006600"/>
              </a:solidFill>
              <a:latin typeface="Times New Roman" pitchFamily="18" charset="0"/>
              <a:cs typeface="Times New Roman" pitchFamily="18" charset="0"/>
            </a:endParaRPr>
          </a:p>
        </p:txBody>
      </p:sp>
      <p:sp>
        <p:nvSpPr>
          <p:cNvPr id="8" name="TextBox 7"/>
          <p:cNvSpPr txBox="1"/>
          <p:nvPr/>
        </p:nvSpPr>
        <p:spPr>
          <a:xfrm>
            <a:off x="970045" y="2996952"/>
            <a:ext cx="3231976" cy="646331"/>
          </a:xfrm>
          <a:prstGeom prst="rect">
            <a:avLst/>
          </a:prstGeom>
          <a:noFill/>
        </p:spPr>
        <p:txBody>
          <a:bodyPr wrap="square" rtlCol="0">
            <a:spAutoFit/>
          </a:bodyPr>
          <a:lstStyle/>
          <a:p>
            <a:r>
              <a:rPr lang="vi-VN" sz="3600" dirty="0" smtClean="0">
                <a:solidFill>
                  <a:srgbClr val="006600"/>
                </a:solidFill>
                <a:latin typeface="Times New Roman" pitchFamily="18" charset="0"/>
                <a:cs typeface="Times New Roman" pitchFamily="18" charset="0"/>
              </a:rPr>
              <a:t>đá</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cuội</a:t>
            </a:r>
            <a:endParaRPr lang="en-US" sz="3600" dirty="0">
              <a:solidFill>
                <a:srgbClr val="006600"/>
              </a:solidFill>
              <a:latin typeface="Times New Roman" pitchFamily="18" charset="0"/>
              <a:cs typeface="Times New Roman" pitchFamily="18" charset="0"/>
            </a:endParaRPr>
          </a:p>
        </p:txBody>
      </p:sp>
      <p:sp>
        <p:nvSpPr>
          <p:cNvPr id="9" name="TextBox 8"/>
          <p:cNvSpPr txBox="1"/>
          <p:nvPr/>
        </p:nvSpPr>
        <p:spPr>
          <a:xfrm>
            <a:off x="1122445" y="3933056"/>
            <a:ext cx="3231976" cy="646331"/>
          </a:xfrm>
          <a:prstGeom prst="rect">
            <a:avLst/>
          </a:prstGeom>
          <a:noFill/>
        </p:spPr>
        <p:txBody>
          <a:bodyPr wrap="square" rtlCol="0">
            <a:spAutoFit/>
          </a:bodyPr>
          <a:lstStyle/>
          <a:p>
            <a:r>
              <a:rPr lang="en-US" sz="3600" dirty="0" err="1" smtClean="0">
                <a:solidFill>
                  <a:srgbClr val="006600"/>
                </a:solidFill>
                <a:latin typeface="Times New Roman" pitchFamily="18" charset="0"/>
                <a:cs typeface="Times New Roman" pitchFamily="18" charset="0"/>
              </a:rPr>
              <a:t>Nhà</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Trò</a:t>
            </a:r>
            <a:endParaRPr lang="en-US" sz="3600" dirty="0">
              <a:solidFill>
                <a:srgbClr val="006600"/>
              </a:solidFill>
              <a:latin typeface="Times New Roman" pitchFamily="18" charset="0"/>
              <a:cs typeface="Times New Roman" pitchFamily="18" charset="0"/>
            </a:endParaRPr>
          </a:p>
        </p:txBody>
      </p:sp>
    </p:spTree>
    <p:extLst>
      <p:ext uri="{BB962C8B-B14F-4D97-AF65-F5344CB8AC3E}">
        <p14:creationId xmlns:p14="http://schemas.microsoft.com/office/powerpoint/2010/main" val="823208304"/>
      </p:ext>
    </p:extLst>
  </p:cSld>
  <p:clrMapOvr>
    <a:masterClrMapping/>
  </p:clrMapOvr>
  <mc:AlternateContent xmlns:mc="http://schemas.openxmlformats.org/markup-compatibility/2006" xmlns:p14="http://schemas.microsoft.com/office/powerpoint/2010/main">
    <mc:Choice Requires="p14">
      <p:transition spd="slow" p14:dur="3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ircle(in)">
                                      <p:cBhvr>
                                        <p:cTn id="13" dur="2000"/>
                                        <p:tgtEl>
                                          <p:spTgt spid="8"/>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ircle(in)">
                                      <p:cBhvr>
                                        <p:cTn id="1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781" y="1700807"/>
            <a:ext cx="8671229" cy="1569660"/>
          </a:xfrm>
          <a:prstGeom prst="rect">
            <a:avLst/>
          </a:prstGeom>
          <a:noFill/>
        </p:spPr>
        <p:txBody>
          <a:bodyPr wrap="square" lIns="91440" tIns="45720" rIns="91440" bIns="45720">
            <a:spAutoFit/>
          </a:bodyPr>
          <a:lstStyle/>
          <a:p>
            <a:pPr algn="ctr"/>
            <a:r>
              <a:rPr lang="en-US" sz="9600" b="1" cap="none" spc="50" dirty="0" err="1" smtClean="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Viết</a:t>
            </a:r>
            <a:r>
              <a:rPr lang="en-US" sz="9600" b="1" cap="none" spc="50" dirty="0" smtClean="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 </a:t>
            </a:r>
            <a:r>
              <a:rPr lang="en-US" sz="9600" b="1" cap="none" spc="50" dirty="0" err="1" smtClean="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chính</a:t>
            </a:r>
            <a:r>
              <a:rPr lang="en-US" sz="9600" b="1" cap="none" spc="50" dirty="0" smtClean="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 </a:t>
            </a:r>
            <a:r>
              <a:rPr lang="en-US" sz="9600" b="1" cap="none" spc="50" dirty="0" err="1" smtClean="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tả</a:t>
            </a:r>
            <a:endParaRPr lang="en-US" sz="9600" b="1" cap="none" spc="50" dirty="0">
              <a:ln w="0"/>
              <a:solidFill>
                <a:srgbClr val="FF0000"/>
              </a:solidFill>
              <a:effectLst>
                <a:innerShdw blurRad="63500" dist="50800" dir="13500000">
                  <a:srgbClr val="000000">
                    <a:alpha val="50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943572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115616" y="620688"/>
            <a:ext cx="6660233" cy="3501008"/>
            <a:chOff x="175311" y="-5360049"/>
            <a:chExt cx="12192001" cy="685800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311" y="-5360049"/>
              <a:ext cx="12192001" cy="6858000"/>
            </a:xfrm>
            <a:prstGeom prst="rect">
              <a:avLst/>
            </a:prstGeom>
          </p:spPr>
        </p:pic>
        <p:sp>
          <p:nvSpPr>
            <p:cNvPr id="3" name="Rectangle 2"/>
            <p:cNvSpPr/>
            <p:nvPr/>
          </p:nvSpPr>
          <p:spPr>
            <a:xfrm>
              <a:off x="1869491" y="-3680250"/>
              <a:ext cx="8803638" cy="3018067"/>
            </a:xfrm>
            <a:prstGeom prst="rect">
              <a:avLst/>
            </a:prstGeom>
            <a:noFill/>
          </p:spPr>
          <p:txBody>
            <a:bodyPr wrap="none" lIns="91440" tIns="45720" rIns="91440" bIns="45720">
              <a:spAutoFit/>
            </a:bodyPr>
            <a:lstStyle/>
            <a:p>
              <a:pPr algn="ctr"/>
              <a:r>
                <a:rPr lang="en-US" sz="12500" b="1" cap="none" spc="50" dirty="0" err="1">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Bài</a:t>
              </a:r>
              <a:r>
                <a:rPr lang="en-US" sz="12500" b="1" cap="none" spc="50" dirty="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 </a:t>
              </a:r>
              <a:r>
                <a:rPr lang="en-US" sz="12500" b="1" cap="none" spc="50" dirty="0" err="1" smtClean="0">
                  <a:ln w="0"/>
                  <a:solidFill>
                    <a:srgbClr val="FF0000"/>
                  </a:solidFill>
                  <a:effectLst>
                    <a:innerShdw blurRad="63500" dist="50800" dir="13500000">
                      <a:srgbClr val="000000">
                        <a:alpha val="50000"/>
                      </a:srgbClr>
                    </a:innerShdw>
                  </a:effectLst>
                  <a:latin typeface="Times New Roman" pitchFamily="18" charset="0"/>
                  <a:cs typeface="Times New Roman" pitchFamily="18" charset="0"/>
                </a:rPr>
                <a:t>tập</a:t>
              </a:r>
              <a:endParaRPr lang="en-US" sz="12500" b="1" cap="none" spc="50" dirty="0">
                <a:ln w="0"/>
                <a:solidFill>
                  <a:srgbClr val="FF0000"/>
                </a:solidFill>
                <a:effectLst>
                  <a:innerShdw blurRad="63500" dist="50800" dir="13500000">
                    <a:srgbClr val="000000">
                      <a:alpha val="50000"/>
                    </a:srgbClr>
                  </a:innerShdw>
                </a:effectLst>
                <a:latin typeface="Times New Roman" pitchFamily="18" charset="0"/>
                <a:cs typeface="Times New Roman" pitchFamily="18" charset="0"/>
              </a:endParaRPr>
            </a:p>
          </p:txBody>
        </p:sp>
      </p:grpSp>
    </p:spTree>
    <p:extLst>
      <p:ext uri="{BB962C8B-B14F-4D97-AF65-F5344CB8AC3E}">
        <p14:creationId xmlns:p14="http://schemas.microsoft.com/office/powerpoint/2010/main" val="347314755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6"/>
          <p:cNvSpPr txBox="1">
            <a:spLocks noChangeArrowheads="1"/>
          </p:cNvSpPr>
          <p:nvPr/>
        </p:nvSpPr>
        <p:spPr bwMode="auto">
          <a:xfrm>
            <a:off x="179512" y="188640"/>
            <a:ext cx="71287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600" b="1" dirty="0">
                <a:latin typeface="Times New Roman" pitchFamily="18" charset="0"/>
                <a:cs typeface="Times New Roman" pitchFamily="18" charset="0"/>
              </a:rPr>
              <a:t>  2. Điền vào chỗ trống:</a:t>
            </a:r>
          </a:p>
        </p:txBody>
      </p:sp>
      <p:sp>
        <p:nvSpPr>
          <p:cNvPr id="4" name="Text Box 17"/>
          <p:cNvSpPr txBox="1">
            <a:spLocks noChangeArrowheads="1"/>
          </p:cNvSpPr>
          <p:nvPr/>
        </p:nvSpPr>
        <p:spPr bwMode="auto">
          <a:xfrm>
            <a:off x="444174" y="834971"/>
            <a:ext cx="52565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600" b="1" dirty="0">
                <a:latin typeface="Times New Roman" pitchFamily="18" charset="0"/>
                <a:cs typeface="Times New Roman" pitchFamily="18" charset="0"/>
              </a:rPr>
              <a:t>a)</a:t>
            </a:r>
            <a:r>
              <a:rPr lang="en-US" altLang="en-US" sz="3600" b="1" dirty="0">
                <a:solidFill>
                  <a:srgbClr val="FF0066"/>
                </a:solidFill>
                <a:latin typeface="Times New Roman" pitchFamily="18" charset="0"/>
                <a:cs typeface="Times New Roman" pitchFamily="18" charset="0"/>
              </a:rPr>
              <a:t> l </a:t>
            </a:r>
            <a:r>
              <a:rPr lang="en-US" altLang="en-US" sz="3600" b="1" dirty="0">
                <a:latin typeface="Times New Roman" pitchFamily="18" charset="0"/>
                <a:cs typeface="Times New Roman" pitchFamily="18" charset="0"/>
              </a:rPr>
              <a:t>hay</a:t>
            </a:r>
            <a:r>
              <a:rPr lang="en-US" altLang="en-US" sz="3600" b="1" dirty="0">
                <a:solidFill>
                  <a:srgbClr val="FF0066"/>
                </a:solidFill>
                <a:latin typeface="Times New Roman" pitchFamily="18" charset="0"/>
                <a:cs typeface="Times New Roman" pitchFamily="18" charset="0"/>
              </a:rPr>
              <a:t> n </a:t>
            </a:r>
            <a:r>
              <a:rPr lang="en-US" altLang="en-US" sz="3600" b="1" dirty="0">
                <a:latin typeface="Times New Roman" pitchFamily="18" charset="0"/>
                <a:cs typeface="Times New Roman" pitchFamily="18" charset="0"/>
              </a:rPr>
              <a:t>?</a:t>
            </a:r>
          </a:p>
        </p:txBody>
      </p:sp>
      <p:sp>
        <p:nvSpPr>
          <p:cNvPr id="5" name="Text Box 21"/>
          <p:cNvSpPr txBox="1">
            <a:spLocks noChangeArrowheads="1"/>
          </p:cNvSpPr>
          <p:nvPr/>
        </p:nvSpPr>
        <p:spPr bwMode="auto">
          <a:xfrm>
            <a:off x="179512" y="1628800"/>
            <a:ext cx="8712968"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Không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thê</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ẫn</a:t>
            </a:r>
            <a:r>
              <a:rPr lang="en-US" altLang="en-US" sz="3200" dirty="0">
                <a:latin typeface="Times New Roman" pitchFamily="18" charset="0"/>
                <a:cs typeface="Times New Roman" pitchFamily="18" charset="0"/>
              </a:rPr>
              <a:t> chị </a:t>
            </a:r>
            <a:r>
              <a:rPr lang="en-US" altLang="en-US" sz="3200" dirty="0" err="1">
                <a:latin typeface="Times New Roman" pitchFamily="18" charset="0"/>
                <a:cs typeface="Times New Roman" pitchFamily="18" charset="0"/>
              </a:rPr>
              <a:t>Chấm</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với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bất</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cư</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người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nào</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khác</a:t>
            </a:r>
            <a:r>
              <a:rPr lang="en-US" altLang="en-US" sz="3200" dirty="0">
                <a:latin typeface="Times New Roman" pitchFamily="18" charset="0"/>
                <a:cs typeface="Times New Roman" pitchFamily="18" charset="0"/>
              </a:rPr>
              <a:t>. Chị có </a:t>
            </a:r>
            <a:r>
              <a:rPr lang="en-US" altLang="en-US" sz="3200" dirty="0" err="1">
                <a:latin typeface="Times New Roman" pitchFamily="18" charset="0"/>
                <a:cs typeface="Times New Roman" pitchFamily="18" charset="0"/>
              </a:rPr>
              <a:t>một</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thân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hình</a:t>
            </a:r>
            <a:r>
              <a:rPr lang="en-US" altLang="en-US" sz="3200" dirty="0">
                <a:latin typeface="Times New Roman" pitchFamily="18" charset="0"/>
                <a:cs typeface="Times New Roman" pitchFamily="18" charset="0"/>
              </a:rPr>
              <a:t>  …ở </a:t>
            </a:r>
            <a:r>
              <a:rPr lang="en-US" altLang="en-US" sz="3200" dirty="0" err="1">
                <a:latin typeface="Times New Roman" pitchFamily="18" charset="0"/>
                <a:cs typeface="Times New Roman" pitchFamily="18" charset="0"/>
              </a:rPr>
              <a:t>nang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rất</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cân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đối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Hai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cánh</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tay</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béo</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ẳn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chắc</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ịch</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Đôi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ông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mày</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không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tỉa</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bao</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giơ</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mọc</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òa</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xòa</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tư</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nhiên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àm</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cho</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đôi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mắt</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sắc</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sảo</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của</a:t>
            </a:r>
            <a:r>
              <a:rPr lang="en-US" altLang="en-US" sz="3200" dirty="0">
                <a:latin typeface="Times New Roman" pitchFamily="18" charset="0"/>
                <a:cs typeface="Times New Roman" pitchFamily="18" charset="0"/>
              </a:rPr>
              <a:t> chị </a:t>
            </a:r>
            <a:r>
              <a:rPr lang="en-US" altLang="en-US" sz="3200" dirty="0" err="1">
                <a:latin typeface="Times New Roman" pitchFamily="18" charset="0"/>
                <a:cs typeface="Times New Roman" pitchFamily="18" charset="0"/>
              </a:rPr>
              <a:t>dịu</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dàng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đi</a:t>
            </a:r>
            <a:r>
              <a:rPr lang="en-US" altLang="en-US" sz="3200" dirty="0">
                <a:latin typeface="Times New Roman" pitchFamily="18" charset="0"/>
                <a:cs typeface="Times New Roman" pitchFamily="18" charset="0"/>
              </a:rPr>
              <a:t>.</a:t>
            </a:r>
          </a:p>
          <a:p>
            <a:pPr algn="just">
              <a:spcBef>
                <a:spcPct val="50000"/>
              </a:spcBef>
            </a:pPr>
            <a:r>
              <a:rPr lang="en-US" altLang="en-US" sz="3200" dirty="0">
                <a:latin typeface="Times New Roman" pitchFamily="18" charset="0"/>
                <a:cs typeface="Times New Roman" pitchFamily="18" charset="0"/>
              </a:rPr>
              <a:t>                                                           Theo </a:t>
            </a:r>
            <a:r>
              <a:rPr lang="en-US" altLang="en-US" sz="3200" b="1" dirty="0" err="1">
                <a:latin typeface="Times New Roman" pitchFamily="18" charset="0"/>
                <a:cs typeface="Times New Roman" pitchFamily="18" charset="0"/>
              </a:rPr>
              <a:t>Đào</a:t>
            </a:r>
            <a:r>
              <a:rPr lang="en-US" altLang="en-US" sz="3200" b="1" dirty="0">
                <a:latin typeface="Times New Roman" pitchFamily="18" charset="0"/>
                <a:cs typeface="Times New Roman" pitchFamily="18" charset="0"/>
              </a:rPr>
              <a:t> Vũ</a:t>
            </a:r>
            <a:endParaRPr lang="en-US" altLang="en-US" sz="3200" b="1" dirty="0">
              <a:latin typeface="VNI-Times" pitchFamily="2" charset="0"/>
            </a:endParaRPr>
          </a:p>
        </p:txBody>
      </p:sp>
      <p:sp>
        <p:nvSpPr>
          <p:cNvPr id="6" name="Text Box 21"/>
          <p:cNvSpPr txBox="1">
            <a:spLocks noChangeArrowheads="1"/>
          </p:cNvSpPr>
          <p:nvPr/>
        </p:nvSpPr>
        <p:spPr bwMode="auto">
          <a:xfrm>
            <a:off x="2509312" y="1614732"/>
            <a:ext cx="10545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latin typeface="Times New Roman" pitchFamily="18" charset="0"/>
                <a:cs typeface="Times New Roman" pitchFamily="18" charset="0"/>
              </a:rPr>
              <a:t> </a:t>
            </a:r>
            <a:r>
              <a:rPr lang="en-US" altLang="en-US" sz="3200" b="1" dirty="0">
                <a:solidFill>
                  <a:srgbClr val="FF0000"/>
                </a:solidFill>
                <a:latin typeface="Times New Roman" pitchFamily="18" charset="0"/>
                <a:cs typeface="Times New Roman" pitchFamily="18" charset="0"/>
              </a:rPr>
              <a:t>l</a:t>
            </a:r>
          </a:p>
        </p:txBody>
      </p:sp>
      <p:sp>
        <p:nvSpPr>
          <p:cNvPr id="7" name="Text Box 21"/>
          <p:cNvSpPr txBox="1">
            <a:spLocks noChangeArrowheads="1"/>
          </p:cNvSpPr>
          <p:nvPr/>
        </p:nvSpPr>
        <p:spPr bwMode="auto">
          <a:xfrm>
            <a:off x="5292079" y="2130193"/>
            <a:ext cx="82133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solidFill>
                  <a:srgbClr val="FF0000"/>
                </a:solidFill>
                <a:latin typeface="Times New Roman" pitchFamily="18" charset="0"/>
                <a:cs typeface="Times New Roman" pitchFamily="18" charset="0"/>
              </a:rPr>
              <a:t>n</a:t>
            </a:r>
          </a:p>
        </p:txBody>
      </p:sp>
      <p:sp>
        <p:nvSpPr>
          <p:cNvPr id="8" name="Text Box 21"/>
          <p:cNvSpPr txBox="1">
            <a:spLocks noChangeArrowheads="1"/>
          </p:cNvSpPr>
          <p:nvPr/>
        </p:nvSpPr>
        <p:spPr bwMode="auto">
          <a:xfrm>
            <a:off x="3579624" y="2600065"/>
            <a:ext cx="46129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latin typeface="Times New Roman" pitchFamily="18" charset="0"/>
                <a:cs typeface="Times New Roman" pitchFamily="18" charset="0"/>
              </a:rPr>
              <a:t> </a:t>
            </a:r>
            <a:r>
              <a:rPr lang="en-US" altLang="en-US" sz="3200" b="1" dirty="0">
                <a:solidFill>
                  <a:srgbClr val="FF0000"/>
                </a:solidFill>
                <a:latin typeface="Times New Roman" pitchFamily="18" charset="0"/>
                <a:cs typeface="Times New Roman" pitchFamily="18" charset="0"/>
              </a:rPr>
              <a:t>l</a:t>
            </a:r>
          </a:p>
        </p:txBody>
      </p:sp>
      <p:sp>
        <p:nvSpPr>
          <p:cNvPr id="9" name="Text Box 21"/>
          <p:cNvSpPr txBox="1">
            <a:spLocks noChangeArrowheads="1"/>
          </p:cNvSpPr>
          <p:nvPr/>
        </p:nvSpPr>
        <p:spPr bwMode="auto">
          <a:xfrm>
            <a:off x="5724128" y="2577304"/>
            <a:ext cx="46129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solidFill>
                  <a:srgbClr val="FF0000"/>
                </a:solidFill>
                <a:latin typeface="Times New Roman" pitchFamily="18" charset="0"/>
                <a:cs typeface="Times New Roman" pitchFamily="18" charset="0"/>
              </a:rPr>
              <a:t>n</a:t>
            </a:r>
          </a:p>
        </p:txBody>
      </p:sp>
      <p:sp>
        <p:nvSpPr>
          <p:cNvPr id="10" name="Text Box 21"/>
          <p:cNvSpPr txBox="1">
            <a:spLocks noChangeArrowheads="1"/>
          </p:cNvSpPr>
          <p:nvPr/>
        </p:nvSpPr>
        <p:spPr bwMode="auto">
          <a:xfrm>
            <a:off x="7814028" y="2585015"/>
            <a:ext cx="46129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dirty="0">
                <a:latin typeface="Times New Roman" pitchFamily="18" charset="0"/>
                <a:cs typeface="Times New Roman" pitchFamily="18" charset="0"/>
              </a:rPr>
              <a:t> </a:t>
            </a:r>
            <a:r>
              <a:rPr lang="en-US" altLang="en-US" sz="3200" b="1" dirty="0">
                <a:solidFill>
                  <a:srgbClr val="FF0000"/>
                </a:solidFill>
                <a:latin typeface="Times New Roman" pitchFamily="18" charset="0"/>
                <a:cs typeface="Times New Roman" pitchFamily="18" charset="0"/>
              </a:rPr>
              <a:t>l</a:t>
            </a:r>
          </a:p>
        </p:txBody>
      </p:sp>
      <p:sp>
        <p:nvSpPr>
          <p:cNvPr id="11" name="Text Box 21"/>
          <p:cNvSpPr txBox="1">
            <a:spLocks noChangeArrowheads="1"/>
          </p:cNvSpPr>
          <p:nvPr/>
        </p:nvSpPr>
        <p:spPr bwMode="auto">
          <a:xfrm>
            <a:off x="5567712" y="3083028"/>
            <a:ext cx="86409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latin typeface="Times New Roman" pitchFamily="18" charset="0"/>
                <a:cs typeface="Times New Roman" pitchFamily="18" charset="0"/>
              </a:rPr>
              <a:t> </a:t>
            </a:r>
            <a:r>
              <a:rPr lang="en-US" altLang="en-US" sz="3200" b="1" dirty="0">
                <a:solidFill>
                  <a:srgbClr val="FF0000"/>
                </a:solidFill>
                <a:latin typeface="Times New Roman" pitchFamily="18" charset="0"/>
                <a:cs typeface="Times New Roman" pitchFamily="18" charset="0"/>
              </a:rPr>
              <a:t>l</a:t>
            </a:r>
          </a:p>
        </p:txBody>
      </p:sp>
      <p:sp>
        <p:nvSpPr>
          <p:cNvPr id="12" name="Text Box 21"/>
          <p:cNvSpPr txBox="1">
            <a:spLocks noChangeArrowheads="1"/>
          </p:cNvSpPr>
          <p:nvPr/>
        </p:nvSpPr>
        <p:spPr bwMode="auto">
          <a:xfrm>
            <a:off x="338150" y="3536169"/>
            <a:ext cx="46129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ltLang="en-US" sz="3200" b="1" dirty="0">
                <a:latin typeface="Times New Roman" pitchFamily="18" charset="0"/>
                <a:cs typeface="Times New Roman" pitchFamily="18" charset="0"/>
              </a:rPr>
              <a:t> </a:t>
            </a:r>
            <a:r>
              <a:rPr lang="en-US" altLang="en-US" sz="3200" b="1" dirty="0">
                <a:solidFill>
                  <a:srgbClr val="FF0000"/>
                </a:solidFill>
                <a:latin typeface="Times New Roman" pitchFamily="18" charset="0"/>
                <a:cs typeface="Times New Roman" pitchFamily="18" charset="0"/>
              </a:rPr>
              <a:t>l</a:t>
            </a:r>
          </a:p>
        </p:txBody>
      </p:sp>
    </p:spTree>
    <p:extLst>
      <p:ext uri="{BB962C8B-B14F-4D97-AF65-F5344CB8AC3E}">
        <p14:creationId xmlns:p14="http://schemas.microsoft.com/office/powerpoint/2010/main" val="182600693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fltVal val="0"/>
                                          </p:val>
                                        </p:tav>
                                        <p:tav tm="100000">
                                          <p:val>
                                            <p:strVal val="#ppt_w"/>
                                          </p:val>
                                        </p:tav>
                                      </p:tavLst>
                                    </p:anim>
                                    <p:anim calcmode="lin" valueType="num">
                                      <p:cBhvr>
                                        <p:cTn id="43" dur="500" fill="hold"/>
                                        <p:tgtEl>
                                          <p:spTgt spid="10"/>
                                        </p:tgtEl>
                                        <p:attrNameLst>
                                          <p:attrName>ppt_h</p:attrName>
                                        </p:attrNameLst>
                                      </p:cBhvr>
                                      <p:tavLst>
                                        <p:tav tm="0">
                                          <p:val>
                                            <p:fltVal val="0"/>
                                          </p:val>
                                        </p:tav>
                                        <p:tav tm="100000">
                                          <p:val>
                                            <p:strVal val="#ppt_h"/>
                                          </p:val>
                                        </p:tav>
                                      </p:tavLst>
                                    </p:anim>
                                    <p:animEffect transition="in" filter="fad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
                                          </p:val>
                                        </p:tav>
                                        <p:tav tm="100000">
                                          <p:val>
                                            <p:strVal val="#ppt_w"/>
                                          </p:val>
                                        </p:tav>
                                      </p:tavLst>
                                    </p:anim>
                                    <p:anim calcmode="lin" valueType="num">
                                      <p:cBhvr>
                                        <p:cTn id="50" dur="500" fill="hold"/>
                                        <p:tgtEl>
                                          <p:spTgt spid="11"/>
                                        </p:tgtEl>
                                        <p:attrNameLst>
                                          <p:attrName>ppt_h</p:attrName>
                                        </p:attrNameLst>
                                      </p:cBhvr>
                                      <p:tavLst>
                                        <p:tav tm="0">
                                          <p:val>
                                            <p:fltVal val="0"/>
                                          </p:val>
                                        </p:tav>
                                        <p:tav tm="100000">
                                          <p:val>
                                            <p:strVal val="#ppt_h"/>
                                          </p:val>
                                        </p:tav>
                                      </p:tavLst>
                                    </p:anim>
                                    <p:animEffect transition="in" filter="fade">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500" fill="hold"/>
                                        <p:tgtEl>
                                          <p:spTgt spid="12"/>
                                        </p:tgtEl>
                                        <p:attrNameLst>
                                          <p:attrName>ppt_w</p:attrName>
                                        </p:attrNameLst>
                                      </p:cBhvr>
                                      <p:tavLst>
                                        <p:tav tm="0">
                                          <p:val>
                                            <p:fltVal val="0"/>
                                          </p:val>
                                        </p:tav>
                                        <p:tav tm="100000">
                                          <p:val>
                                            <p:strVal val="#ppt_w"/>
                                          </p:val>
                                        </p:tav>
                                      </p:tavLst>
                                    </p:anim>
                                    <p:anim calcmode="lin" valueType="num">
                                      <p:cBhvr>
                                        <p:cTn id="57" dur="500" fill="hold"/>
                                        <p:tgtEl>
                                          <p:spTgt spid="12"/>
                                        </p:tgtEl>
                                        <p:attrNameLst>
                                          <p:attrName>ppt_h</p:attrName>
                                        </p:attrNameLst>
                                      </p:cBhvr>
                                      <p:tavLst>
                                        <p:tav tm="0">
                                          <p:val>
                                            <p:fltVal val="0"/>
                                          </p:val>
                                        </p:tav>
                                        <p:tav tm="100000">
                                          <p:val>
                                            <p:strVal val="#ppt_h"/>
                                          </p:val>
                                        </p:tav>
                                      </p:tavLst>
                                    </p:anim>
                                    <p:animEffect transition="in" filter="fade">
                                      <p:cBhvr>
                                        <p:cTn id="5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6"/>
          <p:cNvSpPr txBox="1">
            <a:spLocks noChangeArrowheads="1"/>
          </p:cNvSpPr>
          <p:nvPr/>
        </p:nvSpPr>
        <p:spPr bwMode="auto">
          <a:xfrm>
            <a:off x="467544" y="305128"/>
            <a:ext cx="71287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600" b="1" dirty="0">
                <a:latin typeface="Times New Roman" pitchFamily="18" charset="0"/>
                <a:cs typeface="Times New Roman" pitchFamily="18" charset="0"/>
              </a:rPr>
              <a:t>  2. Điền vào chỗ trống:</a:t>
            </a:r>
          </a:p>
        </p:txBody>
      </p:sp>
      <p:sp>
        <p:nvSpPr>
          <p:cNvPr id="4" name="Text Box 17"/>
          <p:cNvSpPr txBox="1">
            <a:spLocks noChangeArrowheads="1"/>
          </p:cNvSpPr>
          <p:nvPr/>
        </p:nvSpPr>
        <p:spPr bwMode="auto">
          <a:xfrm>
            <a:off x="827584" y="976746"/>
            <a:ext cx="52565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600" b="1" dirty="0">
                <a:latin typeface="Times New Roman" pitchFamily="18" charset="0"/>
                <a:cs typeface="Times New Roman" pitchFamily="18" charset="0"/>
              </a:rPr>
              <a:t>b)</a:t>
            </a:r>
            <a:r>
              <a:rPr lang="en-US" altLang="en-US" sz="3600" b="1" dirty="0">
                <a:solidFill>
                  <a:srgbClr val="FF0066"/>
                </a:solidFill>
                <a:latin typeface="Times New Roman" pitchFamily="18" charset="0"/>
                <a:cs typeface="Times New Roman" pitchFamily="18" charset="0"/>
              </a:rPr>
              <a:t> an </a:t>
            </a:r>
            <a:r>
              <a:rPr lang="en-US" altLang="en-US" sz="3600" b="1" dirty="0">
                <a:latin typeface="Times New Roman" pitchFamily="18" charset="0"/>
                <a:cs typeface="Times New Roman" pitchFamily="18" charset="0"/>
              </a:rPr>
              <a:t>hay</a:t>
            </a:r>
            <a:r>
              <a:rPr lang="en-US" altLang="en-US" sz="3600" b="1" dirty="0">
                <a:solidFill>
                  <a:srgbClr val="FF0066"/>
                </a:solidFill>
                <a:latin typeface="Times New Roman" pitchFamily="18" charset="0"/>
                <a:cs typeface="Times New Roman" pitchFamily="18" charset="0"/>
              </a:rPr>
              <a:t> ang </a:t>
            </a:r>
            <a:r>
              <a:rPr lang="en-US" altLang="en-US" sz="3600" b="1" dirty="0">
                <a:latin typeface="Times New Roman" pitchFamily="18" charset="0"/>
                <a:cs typeface="Times New Roman" pitchFamily="18" charset="0"/>
              </a:rPr>
              <a:t>?</a:t>
            </a:r>
          </a:p>
        </p:txBody>
      </p:sp>
      <p:sp>
        <p:nvSpPr>
          <p:cNvPr id="2" name="TextBox 1">
            <a:extLst>
              <a:ext uri="{FF2B5EF4-FFF2-40B4-BE49-F238E27FC236}">
                <a16:creationId xmlns="" xmlns:a16="http://schemas.microsoft.com/office/drawing/2014/main" id="{1D3A202E-0EDF-4DC9-8994-A4F4144F03C0}"/>
              </a:ext>
            </a:extLst>
          </p:cNvPr>
          <p:cNvSpPr txBox="1"/>
          <p:nvPr/>
        </p:nvSpPr>
        <p:spPr>
          <a:xfrm>
            <a:off x="4121834" y="2968283"/>
            <a:ext cx="914400" cy="914400"/>
          </a:xfrm>
          <a:prstGeom prst="rect">
            <a:avLst/>
          </a:prstGeom>
          <a:noFill/>
        </p:spPr>
        <p:txBody>
          <a:bodyPr wrap="square" rtlCol="0">
            <a:spAutoFit/>
          </a:bodyPr>
          <a:lstStyle/>
          <a:p>
            <a:endParaRPr lang="en-US" dirty="0"/>
          </a:p>
        </p:txBody>
      </p:sp>
      <p:sp>
        <p:nvSpPr>
          <p:cNvPr id="6" name="TextBox 5">
            <a:extLst>
              <a:ext uri="{FF2B5EF4-FFF2-40B4-BE49-F238E27FC236}">
                <a16:creationId xmlns="" xmlns:a16="http://schemas.microsoft.com/office/drawing/2014/main" id="{66FE0925-4465-4FA7-909D-3D35A651432D}"/>
              </a:ext>
            </a:extLst>
          </p:cNvPr>
          <p:cNvSpPr txBox="1"/>
          <p:nvPr/>
        </p:nvSpPr>
        <p:spPr>
          <a:xfrm>
            <a:off x="2975625" y="1628800"/>
            <a:ext cx="726481" cy="707886"/>
          </a:xfrm>
          <a:prstGeom prst="rect">
            <a:avLst/>
          </a:prstGeom>
          <a:noFill/>
        </p:spPr>
        <p:txBody>
          <a:bodyPr wrap="none" rtlCol="0">
            <a:spAutoFit/>
          </a:bodyPr>
          <a:lstStyle/>
          <a:p>
            <a:r>
              <a:rPr lang="en-US" sz="4000" b="1" dirty="0">
                <a:solidFill>
                  <a:srgbClr val="FF0000"/>
                </a:solidFill>
                <a:latin typeface="Times New Roman" panose="02020603050405020304" pitchFamily="18" charset="0"/>
                <a:cs typeface="Times New Roman" panose="02020603050405020304" pitchFamily="18" charset="0"/>
              </a:rPr>
              <a:t>an</a:t>
            </a:r>
          </a:p>
        </p:txBody>
      </p:sp>
      <p:sp>
        <p:nvSpPr>
          <p:cNvPr id="7" name="TextBox 6">
            <a:extLst>
              <a:ext uri="{FF2B5EF4-FFF2-40B4-BE49-F238E27FC236}">
                <a16:creationId xmlns="" xmlns:a16="http://schemas.microsoft.com/office/drawing/2014/main" id="{844CC4EC-B0E5-417D-8946-B08E2A15D3FF}"/>
              </a:ext>
            </a:extLst>
          </p:cNvPr>
          <p:cNvSpPr txBox="1"/>
          <p:nvPr/>
        </p:nvSpPr>
        <p:spPr>
          <a:xfrm>
            <a:off x="5213671" y="1640994"/>
            <a:ext cx="726481" cy="707886"/>
          </a:xfrm>
          <a:prstGeom prst="rect">
            <a:avLst/>
          </a:prstGeom>
          <a:noFill/>
        </p:spPr>
        <p:txBody>
          <a:bodyPr wrap="none" rtlCol="0">
            <a:spAutoFit/>
          </a:bodyPr>
          <a:lstStyle/>
          <a:p>
            <a:r>
              <a:rPr lang="en-US" sz="4000" b="1" dirty="0" err="1">
                <a:solidFill>
                  <a:srgbClr val="FF0000"/>
                </a:solidFill>
                <a:latin typeface="Times New Roman" panose="02020603050405020304" pitchFamily="18" charset="0"/>
                <a:cs typeface="Times New Roman" panose="02020603050405020304" pitchFamily="18" charset="0"/>
              </a:rPr>
              <a:t>àn</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 xmlns:a16="http://schemas.microsoft.com/office/drawing/2014/main" id="{A0B9819C-EDF0-4E5E-AD61-91129B6607FC}"/>
              </a:ext>
            </a:extLst>
          </p:cNvPr>
          <p:cNvSpPr txBox="1"/>
          <p:nvPr/>
        </p:nvSpPr>
        <p:spPr>
          <a:xfrm>
            <a:off x="7740352" y="1628800"/>
            <a:ext cx="982961" cy="707886"/>
          </a:xfrm>
          <a:prstGeom prst="rect">
            <a:avLst/>
          </a:prstGeom>
          <a:noFill/>
        </p:spPr>
        <p:txBody>
          <a:bodyPr wrap="none" rtlCol="0">
            <a:spAutoFit/>
          </a:bodyPr>
          <a:lstStyle/>
          <a:p>
            <a:r>
              <a:rPr lang="en-US" sz="4000" b="1" dirty="0">
                <a:solidFill>
                  <a:srgbClr val="FF0000"/>
                </a:solidFill>
                <a:latin typeface="Times New Roman" panose="02020603050405020304" pitchFamily="18" charset="0"/>
                <a:cs typeface="Times New Roman" panose="02020603050405020304" pitchFamily="18" charset="0"/>
              </a:rPr>
              <a:t>ang</a:t>
            </a:r>
          </a:p>
        </p:txBody>
      </p:sp>
      <p:sp>
        <p:nvSpPr>
          <p:cNvPr id="9" name="TextBox 8">
            <a:extLst>
              <a:ext uri="{FF2B5EF4-FFF2-40B4-BE49-F238E27FC236}">
                <a16:creationId xmlns="" xmlns:a16="http://schemas.microsoft.com/office/drawing/2014/main" id="{179F12CD-FDDC-4A21-929B-F051BF8F67E0}"/>
              </a:ext>
            </a:extLst>
          </p:cNvPr>
          <p:cNvSpPr txBox="1"/>
          <p:nvPr/>
        </p:nvSpPr>
        <p:spPr>
          <a:xfrm>
            <a:off x="6844100" y="4293096"/>
            <a:ext cx="902811" cy="646331"/>
          </a:xfrm>
          <a:prstGeom prst="rect">
            <a:avLst/>
          </a:prstGeom>
          <a:noFill/>
        </p:spPr>
        <p:txBody>
          <a:bodyPr wrap="none" rtlCol="0">
            <a:spAutoFit/>
          </a:bodyPr>
          <a:lstStyle/>
          <a:p>
            <a:r>
              <a:rPr lang="en-US" sz="3600" b="1" dirty="0">
                <a:solidFill>
                  <a:srgbClr val="FF0000"/>
                </a:solidFill>
                <a:latin typeface="Times New Roman" panose="02020603050405020304" pitchFamily="18" charset="0"/>
                <a:cs typeface="Times New Roman" panose="02020603050405020304" pitchFamily="18" charset="0"/>
              </a:rPr>
              <a:t>ang</a:t>
            </a:r>
          </a:p>
        </p:txBody>
      </p:sp>
      <p:sp>
        <p:nvSpPr>
          <p:cNvPr id="10" name="TextBox 9">
            <a:extLst>
              <a:ext uri="{FF2B5EF4-FFF2-40B4-BE49-F238E27FC236}">
                <a16:creationId xmlns="" xmlns:a16="http://schemas.microsoft.com/office/drawing/2014/main" id="{752AFE10-593E-40E1-8027-200D06165DCE}"/>
              </a:ext>
            </a:extLst>
          </p:cNvPr>
          <p:cNvSpPr txBox="1"/>
          <p:nvPr/>
        </p:nvSpPr>
        <p:spPr>
          <a:xfrm>
            <a:off x="1259632" y="4314868"/>
            <a:ext cx="902811" cy="646331"/>
          </a:xfrm>
          <a:prstGeom prst="rect">
            <a:avLst/>
          </a:prstGeom>
          <a:noFill/>
        </p:spPr>
        <p:txBody>
          <a:bodyPr wrap="none" rtlCol="0">
            <a:spAutoFit/>
          </a:bodyPr>
          <a:lstStyle/>
          <a:p>
            <a:r>
              <a:rPr lang="en-US" sz="3600" b="1" dirty="0">
                <a:solidFill>
                  <a:srgbClr val="FF0000"/>
                </a:solidFill>
                <a:latin typeface="Times New Roman" panose="02020603050405020304" pitchFamily="18" charset="0"/>
                <a:cs typeface="Times New Roman" panose="02020603050405020304" pitchFamily="18" charset="0"/>
              </a:rPr>
              <a:t>ang</a:t>
            </a:r>
          </a:p>
        </p:txBody>
      </p:sp>
      <p:sp>
        <p:nvSpPr>
          <p:cNvPr id="11" name="TextBox 10">
            <a:extLst>
              <a:ext uri="{FF2B5EF4-FFF2-40B4-BE49-F238E27FC236}">
                <a16:creationId xmlns="" xmlns:a16="http://schemas.microsoft.com/office/drawing/2014/main" id="{3B5252FD-411E-4850-AFAF-E1E10465B7DF}"/>
              </a:ext>
            </a:extLst>
          </p:cNvPr>
          <p:cNvSpPr txBox="1"/>
          <p:nvPr/>
        </p:nvSpPr>
        <p:spPr>
          <a:xfrm>
            <a:off x="2517165" y="4298980"/>
            <a:ext cx="820737" cy="782060"/>
          </a:xfrm>
          <a:prstGeom prst="rect">
            <a:avLst/>
          </a:prstGeom>
          <a:noFill/>
        </p:spPr>
        <p:txBody>
          <a:bodyPr wrap="none" rtlCol="0">
            <a:spAutoFit/>
          </a:bodyPr>
          <a:lstStyle/>
          <a:p>
            <a:r>
              <a:rPr lang="en-US" sz="3600" b="1" dirty="0">
                <a:solidFill>
                  <a:srgbClr val="FF0000"/>
                </a:solidFill>
                <a:latin typeface="Times New Roman" panose="02020603050405020304" pitchFamily="18" charset="0"/>
                <a:cs typeface="Times New Roman" panose="02020603050405020304" pitchFamily="18" charset="0"/>
              </a:rPr>
              <a:t>ang</a:t>
            </a:r>
          </a:p>
        </p:txBody>
      </p:sp>
      <p:sp>
        <p:nvSpPr>
          <p:cNvPr id="12" name="TextBox 11"/>
          <p:cNvSpPr txBox="1"/>
          <p:nvPr/>
        </p:nvSpPr>
        <p:spPr>
          <a:xfrm>
            <a:off x="107504" y="1628800"/>
            <a:ext cx="9057052" cy="1323439"/>
          </a:xfrm>
          <a:prstGeom prst="rect">
            <a:avLst/>
          </a:prstGeom>
          <a:noFill/>
        </p:spPr>
        <p:txBody>
          <a:bodyPr wrap="square" rtlCol="0">
            <a:spAutoFit/>
          </a:bodyPr>
          <a:lstStyle/>
          <a:p>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Mấy</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chú</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ng</a:t>
            </a:r>
            <a:r>
              <a:rPr lang="en-US" sz="4000" dirty="0" smtClean="0">
                <a:solidFill>
                  <a:srgbClr val="006600"/>
                </a:solidFill>
                <a:latin typeface="Times New Roman" pitchFamily="18" charset="0"/>
                <a:cs typeface="Times New Roman" pitchFamily="18" charset="0"/>
              </a:rPr>
              <a:t>….... con d...... </a:t>
            </a:r>
            <a:r>
              <a:rPr lang="en-US" sz="4000" dirty="0" err="1" smtClean="0">
                <a:solidFill>
                  <a:srgbClr val="006600"/>
                </a:solidFill>
                <a:latin typeface="Times New Roman" pitchFamily="18" charset="0"/>
                <a:cs typeface="Times New Roman" pitchFamily="18" charset="0"/>
              </a:rPr>
              <a:t>hàng</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ng</a:t>
            </a:r>
            <a:r>
              <a:rPr lang="en-US" sz="4000" dirty="0" smtClean="0">
                <a:solidFill>
                  <a:srgbClr val="006600"/>
                </a:solidFill>
                <a:latin typeface="Times New Roman" pitchFamily="18" charset="0"/>
                <a:cs typeface="Times New Roman" pitchFamily="18" charset="0"/>
              </a:rPr>
              <a:t>…… </a:t>
            </a:r>
            <a:r>
              <a:rPr lang="en-US" sz="4000" dirty="0" err="1">
                <a:solidFill>
                  <a:srgbClr val="006600"/>
                </a:solidFill>
                <a:latin typeface="Times New Roman" pitchFamily="18" charset="0"/>
                <a:cs typeface="Times New Roman" pitchFamily="18" charset="0"/>
              </a:rPr>
              <a:t>l</a:t>
            </a:r>
            <a:r>
              <a:rPr lang="en-US" sz="4000" dirty="0" err="1" smtClean="0">
                <a:solidFill>
                  <a:srgbClr val="006600"/>
                </a:solidFill>
                <a:latin typeface="Times New Roman" pitchFamily="18" charset="0"/>
                <a:cs typeface="Times New Roman" pitchFamily="18" charset="0"/>
              </a:rPr>
              <a:t>ạch</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bạch</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đi</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kiếm</a:t>
            </a:r>
            <a:r>
              <a:rPr lang="en-US" sz="4000" dirty="0" smtClean="0">
                <a:solidFill>
                  <a:srgbClr val="006600"/>
                </a:solidFill>
                <a:latin typeface="Times New Roman" pitchFamily="18" charset="0"/>
                <a:cs typeface="Times New Roman" pitchFamily="18" charset="0"/>
              </a:rPr>
              <a:t> </a:t>
            </a:r>
            <a:r>
              <a:rPr lang="en-US" sz="4000" dirty="0" err="1" smtClean="0">
                <a:solidFill>
                  <a:srgbClr val="006600"/>
                </a:solidFill>
                <a:latin typeface="Times New Roman" pitchFamily="18" charset="0"/>
                <a:cs typeface="Times New Roman" pitchFamily="18" charset="0"/>
              </a:rPr>
              <a:t>mồi</a:t>
            </a:r>
            <a:r>
              <a:rPr lang="en-US" sz="4000" dirty="0" smtClean="0">
                <a:solidFill>
                  <a:srgbClr val="006600"/>
                </a:solidFill>
                <a:latin typeface="Times New Roman" pitchFamily="18" charset="0"/>
                <a:cs typeface="Times New Roman" pitchFamily="18" charset="0"/>
              </a:rPr>
              <a:t>.</a:t>
            </a:r>
            <a:endParaRPr lang="en-US" sz="4000" dirty="0">
              <a:solidFill>
                <a:srgbClr val="006600"/>
              </a:solidFill>
              <a:latin typeface="Times New Roman" pitchFamily="18" charset="0"/>
              <a:cs typeface="Times New Roman" pitchFamily="18" charset="0"/>
            </a:endParaRPr>
          </a:p>
        </p:txBody>
      </p:sp>
      <p:sp>
        <p:nvSpPr>
          <p:cNvPr id="13" name="TextBox 12"/>
          <p:cNvSpPr txBox="1"/>
          <p:nvPr/>
        </p:nvSpPr>
        <p:spPr>
          <a:xfrm>
            <a:off x="5309966" y="1611245"/>
            <a:ext cx="762183" cy="646331"/>
          </a:xfrm>
          <a:prstGeom prst="rect">
            <a:avLst/>
          </a:prstGeom>
          <a:noFill/>
        </p:spPr>
        <p:txBody>
          <a:bodyPr wrap="square" rtlCol="0">
            <a:spAutoFit/>
          </a:bodyPr>
          <a:lstStyle/>
          <a:p>
            <a:r>
              <a:rPr lang="en-US" sz="3600" b="1" dirty="0" smtClean="0">
                <a:solidFill>
                  <a:srgbClr val="006600"/>
                </a:solidFill>
              </a:rPr>
              <a:t>`</a:t>
            </a:r>
            <a:endParaRPr lang="en-US" sz="3600" b="1" dirty="0">
              <a:solidFill>
                <a:srgbClr val="006600"/>
              </a:solidFill>
            </a:endParaRPr>
          </a:p>
        </p:txBody>
      </p:sp>
      <p:sp>
        <p:nvSpPr>
          <p:cNvPr id="14" name="TextBox 13"/>
          <p:cNvSpPr txBox="1"/>
          <p:nvPr/>
        </p:nvSpPr>
        <p:spPr>
          <a:xfrm>
            <a:off x="107504" y="3789039"/>
            <a:ext cx="9793088" cy="1200329"/>
          </a:xfrm>
          <a:prstGeom prst="rect">
            <a:avLst/>
          </a:prstGeom>
          <a:noFill/>
        </p:spPr>
        <p:txBody>
          <a:bodyPr wrap="square" rtlCol="0">
            <a:spAutoFit/>
          </a:bodyPr>
          <a:lstStyle/>
          <a:p>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Lá</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bàng</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đang</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đỏ</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ngọn</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cây</a:t>
            </a:r>
            <a:endParaRPr lang="en-US" sz="3600" dirty="0" smtClean="0">
              <a:solidFill>
                <a:srgbClr val="006600"/>
              </a:solidFill>
              <a:latin typeface="Times New Roman" pitchFamily="18" charset="0"/>
              <a:cs typeface="Times New Roman" pitchFamily="18" charset="0"/>
            </a:endParaRPr>
          </a:p>
          <a:p>
            <a:r>
              <a:rPr lang="en-US" sz="3600" dirty="0" err="1" smtClean="0">
                <a:solidFill>
                  <a:srgbClr val="006600"/>
                </a:solidFill>
                <a:latin typeface="Times New Roman" pitchFamily="18" charset="0"/>
                <a:cs typeface="Times New Roman" pitchFamily="18" charset="0"/>
              </a:rPr>
              <a:t>Sếu</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gi</a:t>
            </a:r>
            <a:r>
              <a:rPr lang="en-US" sz="3600" dirty="0" smtClean="0">
                <a:solidFill>
                  <a:srgbClr val="006600"/>
                </a:solidFill>
                <a:latin typeface="Times New Roman" pitchFamily="18" charset="0"/>
                <a:cs typeface="Times New Roman" pitchFamily="18" charset="0"/>
              </a:rPr>
              <a:t>.......m….…..</a:t>
            </a:r>
            <a:r>
              <a:rPr lang="en-US" sz="3600" dirty="0" err="1" smtClean="0">
                <a:solidFill>
                  <a:srgbClr val="006600"/>
                </a:solidFill>
                <a:latin typeface="Times New Roman" pitchFamily="18" charset="0"/>
                <a:cs typeface="Times New Roman" pitchFamily="18" charset="0"/>
              </a:rPr>
              <a:t>lạnh</a:t>
            </a:r>
            <a:r>
              <a:rPr lang="en-US" sz="3600" dirty="0" smtClean="0">
                <a:solidFill>
                  <a:srgbClr val="006600"/>
                </a:solidFill>
                <a:latin typeface="Times New Roman" pitchFamily="18" charset="0"/>
                <a:cs typeface="Times New Roman" pitchFamily="18" charset="0"/>
              </a:rPr>
              <a:t> </a:t>
            </a:r>
            <a:r>
              <a:rPr lang="en-US" sz="3600" dirty="0" err="1" smtClean="0">
                <a:solidFill>
                  <a:srgbClr val="006600"/>
                </a:solidFill>
                <a:latin typeface="Times New Roman" pitchFamily="18" charset="0"/>
                <a:cs typeface="Times New Roman" pitchFamily="18" charset="0"/>
              </a:rPr>
              <a:t>đang</a:t>
            </a:r>
            <a:r>
              <a:rPr lang="en-US" sz="3600" dirty="0" smtClean="0">
                <a:solidFill>
                  <a:srgbClr val="006600"/>
                </a:solidFill>
                <a:latin typeface="Times New Roman" pitchFamily="18" charset="0"/>
                <a:cs typeface="Times New Roman" pitchFamily="18" charset="0"/>
              </a:rPr>
              <a:t> bay </a:t>
            </a:r>
            <a:r>
              <a:rPr lang="en-US" sz="3600" dirty="0" err="1" smtClean="0">
                <a:solidFill>
                  <a:srgbClr val="006600"/>
                </a:solidFill>
                <a:latin typeface="Times New Roman" pitchFamily="18" charset="0"/>
                <a:cs typeface="Times New Roman" pitchFamily="18" charset="0"/>
              </a:rPr>
              <a:t>ng</a:t>
            </a:r>
            <a:r>
              <a:rPr lang="en-US" sz="3600" dirty="0" smtClean="0">
                <a:solidFill>
                  <a:srgbClr val="006600"/>
                </a:solidFill>
                <a:latin typeface="Times New Roman" pitchFamily="18" charset="0"/>
                <a:cs typeface="Times New Roman" pitchFamily="18" charset="0"/>
              </a:rPr>
              <a:t>…....</a:t>
            </a:r>
            <a:r>
              <a:rPr lang="en-US" sz="3600" dirty="0" err="1" smtClean="0">
                <a:solidFill>
                  <a:srgbClr val="006600"/>
                </a:solidFill>
                <a:latin typeface="Times New Roman" pitchFamily="18" charset="0"/>
                <a:cs typeface="Times New Roman" pitchFamily="18" charset="0"/>
              </a:rPr>
              <a:t>trời</a:t>
            </a:r>
            <a:r>
              <a:rPr lang="en-US" sz="3600" dirty="0" smtClean="0">
                <a:solidFill>
                  <a:srgbClr val="006600"/>
                </a:solidFill>
                <a:latin typeface="Times New Roman" pitchFamily="18" charset="0"/>
                <a:cs typeface="Times New Roman" pitchFamily="18" charset="0"/>
              </a:rPr>
              <a:t>.</a:t>
            </a:r>
            <a:endParaRPr lang="en-US" sz="3600" dirty="0">
              <a:solidFill>
                <a:srgbClr val="006600"/>
              </a:solidFill>
              <a:latin typeface="Times New Roman" pitchFamily="18" charset="0"/>
              <a:cs typeface="Times New Roman" pitchFamily="18" charset="0"/>
            </a:endParaRPr>
          </a:p>
        </p:txBody>
      </p:sp>
    </p:spTree>
    <p:extLst>
      <p:ext uri="{BB962C8B-B14F-4D97-AF65-F5344CB8AC3E}">
        <p14:creationId xmlns:p14="http://schemas.microsoft.com/office/powerpoint/2010/main" val="266694301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randombar(horizontal)">
                                      <p:cBhvr>
                                        <p:cTn id="26" dur="500"/>
                                        <p:tgtEl>
                                          <p:spTgt spid="11"/>
                                        </p:tgtEl>
                                      </p:cBhvr>
                                    </p:animEffect>
                                  </p:childTnLst>
                                </p:cTn>
                              </p:par>
                              <p:par>
                                <p:cTn id="27" presetID="3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1000" fill="hold"/>
                                        <p:tgtEl>
                                          <p:spTgt spid="9"/>
                                        </p:tgtEl>
                                        <p:attrNameLst>
                                          <p:attrName>ppt_w</p:attrName>
                                        </p:attrNameLst>
                                      </p:cBhvr>
                                      <p:tavLst>
                                        <p:tav tm="0">
                                          <p:val>
                                            <p:fltVal val="0"/>
                                          </p:val>
                                        </p:tav>
                                        <p:tav tm="100000">
                                          <p:val>
                                            <p:strVal val="#ppt_w"/>
                                          </p:val>
                                        </p:tav>
                                      </p:tavLst>
                                    </p:anim>
                                    <p:anim calcmode="lin" valueType="num">
                                      <p:cBhvr>
                                        <p:cTn id="30" dur="1000" fill="hold"/>
                                        <p:tgtEl>
                                          <p:spTgt spid="9"/>
                                        </p:tgtEl>
                                        <p:attrNameLst>
                                          <p:attrName>ppt_h</p:attrName>
                                        </p:attrNameLst>
                                      </p:cBhvr>
                                      <p:tavLst>
                                        <p:tav tm="0">
                                          <p:val>
                                            <p:fltVal val="0"/>
                                          </p:val>
                                        </p:tav>
                                        <p:tav tm="100000">
                                          <p:val>
                                            <p:strVal val="#ppt_h"/>
                                          </p:val>
                                        </p:tav>
                                      </p:tavLst>
                                    </p:anim>
                                    <p:anim calcmode="lin" valueType="num">
                                      <p:cBhvr>
                                        <p:cTn id="31" dur="1000" fill="hold"/>
                                        <p:tgtEl>
                                          <p:spTgt spid="9"/>
                                        </p:tgtEl>
                                        <p:attrNameLst>
                                          <p:attrName>style.rotation</p:attrName>
                                        </p:attrNameLst>
                                      </p:cBhvr>
                                      <p:tavLst>
                                        <p:tav tm="0">
                                          <p:val>
                                            <p:fltVal val="90"/>
                                          </p:val>
                                        </p:tav>
                                        <p:tav tm="100000">
                                          <p:val>
                                            <p:fltVal val="0"/>
                                          </p:val>
                                        </p:tav>
                                      </p:tavLst>
                                    </p:anim>
                                    <p:animEffect transition="in" filter="fade">
                                      <p:cBhvr>
                                        <p:cTn id="3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 Box 90"/>
          <p:cNvSpPr txBox="1">
            <a:spLocks noChangeArrowheads="1"/>
          </p:cNvSpPr>
          <p:nvPr/>
        </p:nvSpPr>
        <p:spPr bwMode="auto">
          <a:xfrm>
            <a:off x="425002" y="546497"/>
            <a:ext cx="57125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b="1" dirty="0">
                <a:latin typeface="Times New Roman" pitchFamily="18" charset="0"/>
                <a:cs typeface="Times New Roman" pitchFamily="18" charset="0"/>
              </a:rPr>
              <a:t> </a:t>
            </a:r>
            <a:r>
              <a:rPr lang="en-US" altLang="en-US" sz="3600" b="1" dirty="0">
                <a:latin typeface="Times New Roman" pitchFamily="18" charset="0"/>
                <a:cs typeface="Times New Roman" pitchFamily="18" charset="0"/>
              </a:rPr>
              <a:t>3.  </a:t>
            </a:r>
            <a:r>
              <a:rPr lang="en-US" altLang="en-US" sz="3600" b="1" dirty="0" err="1" smtClean="0">
                <a:latin typeface="Times New Roman" pitchFamily="18" charset="0"/>
                <a:cs typeface="Times New Roman" pitchFamily="18" charset="0"/>
              </a:rPr>
              <a:t>Giải</a:t>
            </a:r>
            <a:r>
              <a:rPr lang="en-US" altLang="en-US" sz="3600" b="1" dirty="0" smtClean="0">
                <a:latin typeface="Times New Roman" pitchFamily="18" charset="0"/>
                <a:cs typeface="Times New Roman" pitchFamily="18" charset="0"/>
              </a:rPr>
              <a:t> </a:t>
            </a:r>
            <a:r>
              <a:rPr lang="en-US" altLang="en-US" sz="3600" b="1" dirty="0" err="1" smtClean="0">
                <a:latin typeface="Times New Roman" pitchFamily="18" charset="0"/>
                <a:cs typeface="Times New Roman" pitchFamily="18" charset="0"/>
              </a:rPr>
              <a:t>câu</a:t>
            </a:r>
            <a:r>
              <a:rPr lang="en-US" altLang="en-US" sz="3600" b="1" dirty="0" smtClean="0">
                <a:latin typeface="Times New Roman" pitchFamily="18" charset="0"/>
                <a:cs typeface="Times New Roman" pitchFamily="18" charset="0"/>
              </a:rPr>
              <a:t> </a:t>
            </a:r>
            <a:r>
              <a:rPr lang="en-US" altLang="en-US" sz="3600" b="1" dirty="0" err="1" smtClean="0">
                <a:latin typeface="Times New Roman" pitchFamily="18" charset="0"/>
                <a:cs typeface="Times New Roman" pitchFamily="18" charset="0"/>
              </a:rPr>
              <a:t>đố</a:t>
            </a:r>
            <a:r>
              <a:rPr lang="en-US" altLang="en-US" sz="3600" b="1" dirty="0" smtClean="0">
                <a:latin typeface="Times New Roman" pitchFamily="18" charset="0"/>
                <a:cs typeface="Times New Roman" pitchFamily="18" charset="0"/>
              </a:rPr>
              <a:t> </a:t>
            </a:r>
            <a:r>
              <a:rPr lang="en-US" altLang="en-US" sz="3600" b="1" dirty="0" err="1" smtClean="0">
                <a:latin typeface="Times New Roman" pitchFamily="18" charset="0"/>
                <a:cs typeface="Times New Roman" pitchFamily="18" charset="0"/>
              </a:rPr>
              <a:t>sau</a:t>
            </a:r>
            <a:r>
              <a:rPr lang="en-US" altLang="en-US" sz="3600" b="1" dirty="0" smtClean="0">
                <a:latin typeface="Times New Roman" pitchFamily="18" charset="0"/>
                <a:cs typeface="Times New Roman" pitchFamily="18" charset="0"/>
              </a:rPr>
              <a:t>:</a:t>
            </a:r>
            <a:endParaRPr lang="en-US" altLang="en-US" sz="3200" b="1" dirty="0">
              <a:latin typeface="Times New Roman" pitchFamily="18" charset="0"/>
              <a:cs typeface="Times New Roman" pitchFamily="18" charset="0"/>
            </a:endParaRPr>
          </a:p>
        </p:txBody>
      </p:sp>
      <p:sp>
        <p:nvSpPr>
          <p:cNvPr id="4" name="Text Box 91"/>
          <p:cNvSpPr txBox="1">
            <a:spLocks noChangeArrowheads="1"/>
          </p:cNvSpPr>
          <p:nvPr/>
        </p:nvSpPr>
        <p:spPr bwMode="auto">
          <a:xfrm>
            <a:off x="473028" y="1124744"/>
            <a:ext cx="813142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1800"/>
              </a:spcBef>
            </a:pPr>
            <a:r>
              <a:rPr lang="en-US" altLang="en-US" sz="3600" b="1" dirty="0" err="1" smtClean="0">
                <a:solidFill>
                  <a:srgbClr val="C00000"/>
                </a:solidFill>
                <a:latin typeface="Times New Roman" pitchFamily="18" charset="0"/>
                <a:cs typeface="Times New Roman" pitchFamily="18" charset="0"/>
              </a:rPr>
              <a:t>a.Tên</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một</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vật</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chứa</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tiếng</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bắt</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đầu</a:t>
            </a:r>
            <a:r>
              <a:rPr lang="en-US" altLang="en-US" sz="3600" b="1" dirty="0" smtClean="0">
                <a:solidFill>
                  <a:srgbClr val="C00000"/>
                </a:solidFill>
                <a:latin typeface="Times New Roman" pitchFamily="18" charset="0"/>
                <a:cs typeface="Times New Roman" pitchFamily="18" charset="0"/>
              </a:rPr>
              <a:t> </a:t>
            </a:r>
            <a:r>
              <a:rPr lang="en-US" altLang="en-US" sz="3600" b="1" dirty="0" err="1" smtClean="0">
                <a:solidFill>
                  <a:srgbClr val="C00000"/>
                </a:solidFill>
                <a:latin typeface="Times New Roman" pitchFamily="18" charset="0"/>
                <a:cs typeface="Times New Roman" pitchFamily="18" charset="0"/>
              </a:rPr>
              <a:t>bằng</a:t>
            </a:r>
            <a:r>
              <a:rPr lang="en-US" altLang="en-US" sz="3600" b="1" dirty="0" smtClean="0">
                <a:solidFill>
                  <a:srgbClr val="C00000"/>
                </a:solidFill>
                <a:latin typeface="Times New Roman" pitchFamily="18" charset="0"/>
                <a:cs typeface="Times New Roman" pitchFamily="18" charset="0"/>
              </a:rPr>
              <a:t> </a:t>
            </a:r>
          </a:p>
          <a:p>
            <a:pPr>
              <a:spcBef>
                <a:spcPts val="1800"/>
              </a:spcBef>
            </a:pPr>
            <a:r>
              <a:rPr lang="en-US" altLang="en-US" sz="3600" b="1" dirty="0" smtClean="0">
                <a:solidFill>
                  <a:srgbClr val="C00000"/>
                </a:solidFill>
                <a:latin typeface="Times New Roman" pitchFamily="18" charset="0"/>
                <a:cs typeface="Times New Roman" pitchFamily="18" charset="0"/>
              </a:rPr>
              <a:t>l </a:t>
            </a:r>
            <a:r>
              <a:rPr lang="en-US" altLang="en-US" sz="3600" b="1" dirty="0" err="1" smtClean="0">
                <a:solidFill>
                  <a:srgbClr val="C00000"/>
                </a:solidFill>
                <a:latin typeface="Times New Roman" pitchFamily="18" charset="0"/>
                <a:cs typeface="Times New Roman" pitchFamily="18" charset="0"/>
              </a:rPr>
              <a:t>hoặc</a:t>
            </a:r>
            <a:r>
              <a:rPr lang="en-US" altLang="en-US" sz="3600" b="1" dirty="0" smtClean="0">
                <a:solidFill>
                  <a:srgbClr val="C00000"/>
                </a:solidFill>
                <a:latin typeface="Times New Roman" pitchFamily="18" charset="0"/>
                <a:cs typeface="Times New Roman" pitchFamily="18" charset="0"/>
              </a:rPr>
              <a:t> n:</a:t>
            </a:r>
            <a:endParaRPr lang="en-US" altLang="en-US" sz="3600" dirty="0">
              <a:latin typeface="Times New Roman" pitchFamily="18" charset="0"/>
              <a:cs typeface="Times New Roman" pitchFamily="18" charset="0"/>
            </a:endParaRPr>
          </a:p>
          <a:p>
            <a:pPr>
              <a:spcBef>
                <a:spcPts val="1800"/>
              </a:spcBef>
            </a:pPr>
            <a:r>
              <a:rPr lang="en-US" altLang="en-US" sz="3600" dirty="0">
                <a:latin typeface="Times New Roman" pitchFamily="18" charset="0"/>
                <a:cs typeface="Times New Roman" pitchFamily="18" charset="0"/>
              </a:rPr>
              <a:t> </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Muốn</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tìm</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nam</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bắc</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đông</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tây</a:t>
            </a:r>
            <a:endParaRPr lang="en-US" altLang="en-US" sz="3600" dirty="0">
              <a:latin typeface="Times New Roman" pitchFamily="18" charset="0"/>
              <a:cs typeface="Times New Roman" pitchFamily="18" charset="0"/>
            </a:endParaRPr>
          </a:p>
          <a:p>
            <a:pPr>
              <a:spcBef>
                <a:spcPts val="1800"/>
              </a:spcBef>
            </a:pPr>
            <a:r>
              <a:rPr lang="en-US" altLang="en-US" sz="3600" dirty="0" err="1" smtClean="0">
                <a:latin typeface="Times New Roman" pitchFamily="18" charset="0"/>
                <a:cs typeface="Times New Roman" pitchFamily="18" charset="0"/>
              </a:rPr>
              <a:t>Nhìn</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mặt</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tôi</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sẽ</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biết</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ngay</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hướng</a:t>
            </a:r>
            <a:r>
              <a:rPr lang="en-US" altLang="en-US" sz="3600" dirty="0" smtClean="0">
                <a:latin typeface="Times New Roman" pitchFamily="18" charset="0"/>
                <a:cs typeface="Times New Roman" pitchFamily="18" charset="0"/>
              </a:rPr>
              <a:t> </a:t>
            </a:r>
            <a:r>
              <a:rPr lang="en-US" altLang="en-US" sz="3600" dirty="0" err="1" smtClean="0">
                <a:latin typeface="Times New Roman" pitchFamily="18" charset="0"/>
                <a:cs typeface="Times New Roman" pitchFamily="18" charset="0"/>
              </a:rPr>
              <a:t>nào</a:t>
            </a:r>
            <a:r>
              <a:rPr lang="en-US" altLang="en-US" sz="3600" dirty="0" smtClean="0">
                <a:latin typeface="Times New Roman" pitchFamily="18" charset="0"/>
                <a:cs typeface="Times New Roman" pitchFamily="18" charset="0"/>
              </a:rPr>
              <a:t>.</a:t>
            </a:r>
            <a:endParaRPr lang="en-US" altLang="en-US" sz="3600" dirty="0">
              <a:latin typeface="Times New Roman" pitchFamily="18" charset="0"/>
              <a:cs typeface="Times New Roman" pitchFamily="18" charset="0"/>
            </a:endParaRPr>
          </a:p>
          <a:p>
            <a:pPr>
              <a:spcBef>
                <a:spcPts val="1800"/>
              </a:spcBef>
            </a:pPr>
            <a:r>
              <a:rPr lang="en-US" altLang="en-US" sz="3600" dirty="0">
                <a:latin typeface="VNI-Times" pitchFamily="2" charset="0"/>
              </a:rPr>
              <a:t>					 ( </a:t>
            </a:r>
            <a:r>
              <a:rPr lang="en-US" altLang="en-US" sz="3200" dirty="0" err="1">
                <a:latin typeface="VNI-Times" pitchFamily="2" charset="0"/>
              </a:rPr>
              <a:t>Laø</a:t>
            </a:r>
            <a:r>
              <a:rPr lang="en-US" altLang="en-US" sz="3200" dirty="0">
                <a:latin typeface="VNI-Times" pitchFamily="2" charset="0"/>
              </a:rPr>
              <a:t> </a:t>
            </a:r>
            <a:r>
              <a:rPr lang="en-US" altLang="en-US" sz="3200" dirty="0" err="1">
                <a:latin typeface="VNI-Times" pitchFamily="2" charset="0"/>
              </a:rPr>
              <a:t>caùi</a:t>
            </a:r>
            <a:r>
              <a:rPr lang="en-US" altLang="en-US" sz="3200" dirty="0">
                <a:latin typeface="VNI-Times" pitchFamily="2" charset="0"/>
              </a:rPr>
              <a:t> gì )</a:t>
            </a:r>
          </a:p>
          <a:p>
            <a:pPr>
              <a:spcBef>
                <a:spcPct val="50000"/>
              </a:spcBef>
            </a:pPr>
            <a:endParaRPr lang="en-US" altLang="en-US" sz="3200" b="1" u="sng" dirty="0">
              <a:solidFill>
                <a:srgbClr val="C00000"/>
              </a:solidFill>
              <a:latin typeface="VNI-Times" pitchFamily="2" charset="0"/>
            </a:endParaRPr>
          </a:p>
        </p:txBody>
      </p:sp>
      <p:grpSp>
        <p:nvGrpSpPr>
          <p:cNvPr id="5" name="Group 9"/>
          <p:cNvGrpSpPr>
            <a:grpSpLocks/>
          </p:cNvGrpSpPr>
          <p:nvPr/>
        </p:nvGrpSpPr>
        <p:grpSpPr bwMode="auto">
          <a:xfrm>
            <a:off x="4651101" y="4185480"/>
            <a:ext cx="3444148" cy="1548513"/>
            <a:chOff x="1183" y="2511"/>
            <a:chExt cx="4115" cy="1680"/>
          </a:xfrm>
        </p:grpSpPr>
        <p:sp>
          <p:nvSpPr>
            <p:cNvPr id="6" name="Freeform 5"/>
            <p:cNvSpPr>
              <a:spLocks/>
            </p:cNvSpPr>
            <p:nvPr/>
          </p:nvSpPr>
          <p:spPr bwMode="auto">
            <a:xfrm>
              <a:off x="1183" y="2511"/>
              <a:ext cx="3806" cy="1680"/>
            </a:xfrm>
            <a:custGeom>
              <a:avLst/>
              <a:gdLst>
                <a:gd name="T0" fmla="*/ 398103 w 2565854"/>
                <a:gd name="T1" fmla="*/ 1622143 h 1319019"/>
                <a:gd name="T2" fmla="*/ 2740892 w 2565854"/>
                <a:gd name="T3" fmla="*/ 1622143 h 1319019"/>
                <a:gd name="T4" fmla="*/ 2904887 w 2565854"/>
                <a:gd name="T5" fmla="*/ 778739 h 1319019"/>
                <a:gd name="T6" fmla="*/ 2284048 w 2565854"/>
                <a:gd name="T7" fmla="*/ 220375 h 1319019"/>
                <a:gd name="T8" fmla="*/ 1706160 w 2565854"/>
                <a:gd name="T9" fmla="*/ 271135 h 1319019"/>
                <a:gd name="T10" fmla="*/ 1073607 w 2565854"/>
                <a:gd name="T11" fmla="*/ 290658 h 1319019"/>
                <a:gd name="T12" fmla="*/ 405912 w 2565854"/>
                <a:gd name="T13" fmla="*/ 587411 h 1319019"/>
                <a:gd name="T14" fmla="*/ 195061 w 2565854"/>
                <a:gd name="T15" fmla="*/ 872451 h 1319019"/>
                <a:gd name="T16" fmla="*/ 187252 w 2565854"/>
                <a:gd name="T17" fmla="*/ 1165299 h 1319019"/>
                <a:gd name="T18" fmla="*/ 398103 w 2565854"/>
                <a:gd name="T19" fmla="*/ 1622143 h 131901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65854" h="1319019">
                  <a:moveTo>
                    <a:pt x="323711" y="1319019"/>
                  </a:moveTo>
                  <a:lnTo>
                    <a:pt x="2228711" y="1319019"/>
                  </a:lnTo>
                  <a:cubicBezTo>
                    <a:pt x="2606536" y="1287269"/>
                    <a:pt x="2689086" y="814194"/>
                    <a:pt x="2362061" y="633219"/>
                  </a:cubicBezTo>
                  <a:cubicBezTo>
                    <a:pt x="2659453" y="331594"/>
                    <a:pt x="2283744" y="-176406"/>
                    <a:pt x="1857236" y="179194"/>
                  </a:cubicBezTo>
                  <a:cubicBezTo>
                    <a:pt x="1719653" y="50077"/>
                    <a:pt x="1540794" y="32086"/>
                    <a:pt x="1387336" y="220469"/>
                  </a:cubicBezTo>
                  <a:cubicBezTo>
                    <a:pt x="1247636" y="-148889"/>
                    <a:pt x="936486" y="8802"/>
                    <a:pt x="872986" y="236344"/>
                  </a:cubicBezTo>
                  <a:cubicBezTo>
                    <a:pt x="609461" y="94527"/>
                    <a:pt x="301486" y="241636"/>
                    <a:pt x="330061" y="477644"/>
                  </a:cubicBezTo>
                  <a:cubicBezTo>
                    <a:pt x="104636" y="466002"/>
                    <a:pt x="41136" y="613111"/>
                    <a:pt x="158611" y="709419"/>
                  </a:cubicBezTo>
                  <a:cubicBezTo>
                    <a:pt x="70769" y="788794"/>
                    <a:pt x="84528" y="880869"/>
                    <a:pt x="152261" y="947544"/>
                  </a:cubicBezTo>
                  <a:cubicBezTo>
                    <a:pt x="-127139" y="1033269"/>
                    <a:pt x="6211" y="1299969"/>
                    <a:pt x="323711" y="1319019"/>
                  </a:cubicBezTo>
                  <a:close/>
                </a:path>
              </a:pathLst>
            </a:custGeom>
            <a:solidFill>
              <a:srgbClr val="FF99CC"/>
            </a:solidFill>
            <a:ln w="76200" cap="flat" cmpd="sng" algn="ctr">
              <a:solidFill>
                <a:schemeClr val="bg1"/>
              </a:solidFill>
              <a:prstDash val="solid"/>
              <a:round/>
              <a:headEnd/>
              <a:tailEnd/>
            </a:ln>
            <a:effectLst>
              <a:outerShdw blurRad="63500" sx="102000" sy="102000" algn="ctr" rotWithShape="0">
                <a:srgbClr val="000000">
                  <a:alpha val="39999"/>
                </a:srgbClr>
              </a:outerShdw>
            </a:effectLst>
          </p:spPr>
          <p:txBody>
            <a:bodyPr anchor="ctr"/>
            <a:lstStyle/>
            <a:p>
              <a:pPr eaLnBrk="1" hangingPunct="1">
                <a:defRPr/>
              </a:pPr>
              <a:endParaRPr lang="en-US"/>
            </a:p>
          </p:txBody>
        </p:sp>
        <p:pic>
          <p:nvPicPr>
            <p:cNvPr id="7" name="Group 7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146169" flipV="1">
              <a:off x="4748" y="2836"/>
              <a:ext cx="457"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3"/>
            <p:cNvSpPr txBox="1">
              <a:spLocks noChangeArrowheads="1"/>
            </p:cNvSpPr>
            <p:nvPr/>
          </p:nvSpPr>
          <p:spPr bwMode="auto">
            <a:xfrm>
              <a:off x="1777" y="3034"/>
              <a:ext cx="2956"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b="1" dirty="0">
                  <a:solidFill>
                    <a:srgbClr val="008000"/>
                  </a:solidFill>
                  <a:latin typeface="Times New Roman" pitchFamily="18" charset="0"/>
                  <a:cs typeface="Times New Roman" pitchFamily="18" charset="0"/>
                </a:rPr>
                <a:t>Cái la bàn</a:t>
              </a:r>
              <a:endParaRPr lang="en-US" altLang="en-US" sz="4800" b="1" dirty="0">
                <a:solidFill>
                  <a:srgbClr val="008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878455407"/>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www.phamkhoi.com/Editor/blog/Ai/la%20ban/thiet-ke-in-an-pham-khoi-in-an-name-card-price-tag-brochure-to-roi-to-gap-ve-icon-la-ban-theo-kieu-iphon-os7-19.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91764"/>
            <a:ext cx="8218686" cy="6361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823538"/>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357</Words>
  <Application>Microsoft Office PowerPoint</Application>
  <PresentationFormat>On-screen Show (4:3)</PresentationFormat>
  <Paragraphs>63</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Kính gửi ban giám hiệu trường Tiểu học Phú Minh Tôi là: …………………………………….……………….     Phụ huynh em:………………………………………………    Là học sinh lớp :…………………………………………….      Sau khi nghe phổ biến về kế hoạch tổ chức hoạt động hè cho học sinh, gia đình chúng tôi có nguyện vọng và mong muốn nhà trường bồi dưỡng phụ đạo cho con chúng tôi ôn tập kiến thức hai môn Toán và Tiếng Việt.       Tôi xin hứa sẽ chấp hành nội quy – quy định của nhà trường.                                                                   Phụ huynh học sinh.</dc:title>
  <dc:creator>Admin</dc:creator>
  <cp:lastModifiedBy>Dell</cp:lastModifiedBy>
  <cp:revision>22</cp:revision>
  <dcterms:created xsi:type="dcterms:W3CDTF">2017-05-19T02:38:23Z</dcterms:created>
  <dcterms:modified xsi:type="dcterms:W3CDTF">2019-09-09T15:03:32Z</dcterms:modified>
</cp:coreProperties>
</file>