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37" r:id="rId2"/>
    <p:sldId id="256" r:id="rId3"/>
    <p:sldId id="269" r:id="rId4"/>
    <p:sldId id="257" r:id="rId5"/>
    <p:sldId id="258" r:id="rId6"/>
    <p:sldId id="259" r:id="rId7"/>
    <p:sldId id="260" r:id="rId8"/>
    <p:sldId id="289" r:id="rId9"/>
    <p:sldId id="261" r:id="rId10"/>
    <p:sldId id="262" r:id="rId11"/>
    <p:sldId id="263" r:id="rId12"/>
    <p:sldId id="264" r:id="rId13"/>
    <p:sldId id="265" r:id="rId14"/>
    <p:sldId id="266" r:id="rId15"/>
    <p:sldId id="324" r:id="rId16"/>
    <p:sldId id="267" r:id="rId17"/>
    <p:sldId id="277" r:id="rId18"/>
    <p:sldId id="271" r:id="rId19"/>
    <p:sldId id="338" r:id="rId20"/>
    <p:sldId id="286" r:id="rId21"/>
    <p:sldId id="287" r:id="rId22"/>
    <p:sldId id="290" r:id="rId23"/>
    <p:sldId id="279" r:id="rId24"/>
    <p:sldId id="273" r:id="rId25"/>
    <p:sldId id="274" r:id="rId26"/>
    <p:sldId id="321" r:id="rId27"/>
    <p:sldId id="322" r:id="rId28"/>
    <p:sldId id="275" r:id="rId29"/>
    <p:sldId id="276" r:id="rId30"/>
    <p:sldId id="319" r:id="rId31"/>
    <p:sldId id="320" r:id="rId32"/>
    <p:sldId id="280" r:id="rId33"/>
    <p:sldId id="291" r:id="rId34"/>
    <p:sldId id="294" r:id="rId35"/>
    <p:sldId id="292" r:id="rId36"/>
    <p:sldId id="281" r:id="rId37"/>
    <p:sldId id="293" r:id="rId38"/>
    <p:sldId id="301" r:id="rId39"/>
    <p:sldId id="282" r:id="rId40"/>
    <p:sldId id="333" r:id="rId41"/>
    <p:sldId id="335" r:id="rId42"/>
    <p:sldId id="305" r:id="rId43"/>
    <p:sldId id="329" r:id="rId44"/>
    <p:sldId id="328" r:id="rId45"/>
    <p:sldId id="331" r:id="rId46"/>
    <p:sldId id="326" r:id="rId47"/>
    <p:sldId id="327" r:id="rId48"/>
    <p:sldId id="336" r:id="rId49"/>
    <p:sldId id="309" r:id="rId50"/>
    <p:sldId id="315" r:id="rId51"/>
    <p:sldId id="310" r:id="rId52"/>
    <p:sldId id="311" r:id="rId53"/>
    <p:sldId id="312" r:id="rId54"/>
    <p:sldId id="313" r:id="rId55"/>
    <p:sldId id="318" r:id="rId56"/>
    <p:sldId id="339" r:id="rId57"/>
  </p:sldIdLst>
  <p:sldSz cx="9144000" cy="5715000" type="screen16x10"/>
  <p:notesSz cx="6858000" cy="9144000"/>
  <p:custDataLst>
    <p:tags r:id="rId59"/>
  </p:custDataLst>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3" d="100"/>
          <a:sy n="93" d="100"/>
        </p:scale>
        <p:origin x="-726" y="210"/>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5/11/2020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5/11/2020</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7.jpeg"/><Relationship Id="rId12" Type="http://schemas.openxmlformats.org/officeDocument/2006/relationships/slide" Target="slide4.xml"/><Relationship Id="rId2" Type="http://schemas.openxmlformats.org/officeDocument/2006/relationships/image" Target="../media/image5.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slide" Target="slide8.xm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8.jpeg"/><Relationship Id="rId1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0.gif"/><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1828800" y="266700"/>
            <a:ext cx="5486400" cy="660400"/>
          </a:xfrm>
          <a:prstGeom prst="rect">
            <a:avLst/>
          </a:prstGeom>
        </p:spPr>
        <p:txBody>
          <a:bodyPr wrap="none" fromWordArt="1">
            <a:prstTxWarp prst="textPlain">
              <a:avLst>
                <a:gd name="adj" fmla="val 50000"/>
              </a:avLst>
            </a:prstTxWarp>
          </a:bodyPr>
          <a:lstStyle/>
          <a:p>
            <a:pPr algn="ctr"/>
            <a:r>
              <a:rPr lang="en-US" b="1" kern="10" dirty="0" err="1" smtClean="0">
                <a:ln w="9525">
                  <a:solidFill>
                    <a:srgbClr val="FF00FF"/>
                  </a:solidFill>
                  <a:round/>
                  <a:headEnd/>
                  <a:tailEnd/>
                </a:ln>
                <a:solidFill>
                  <a:srgbClr val="000000">
                    <a:alpha val="98822"/>
                  </a:srgbClr>
                </a:solidFill>
                <a:latin typeface="Times New Roman"/>
                <a:cs typeface="Times New Roman"/>
              </a:rPr>
              <a:t>Phòng</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Giáo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dục</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và</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Đào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tạo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quận</a:t>
            </a:r>
            <a:r>
              <a:rPr lang="en-US" b="1" kern="10" dirty="0" smtClean="0">
                <a:ln w="9525">
                  <a:solidFill>
                    <a:srgbClr val="FF00FF"/>
                  </a:solidFill>
                  <a:round/>
                  <a:headEnd/>
                  <a:tailEnd/>
                </a:ln>
                <a:solidFill>
                  <a:srgbClr val="000000">
                    <a:alpha val="98822"/>
                  </a:srgbClr>
                </a:solidFill>
                <a:latin typeface="Times New Roman"/>
                <a:cs typeface="Times New Roman"/>
              </a:rPr>
              <a:t> Long </a:t>
            </a:r>
            <a:r>
              <a:rPr lang="en-US" b="1" kern="10" dirty="0" err="1" smtClean="0">
                <a:ln w="9525">
                  <a:solidFill>
                    <a:srgbClr val="FF00FF"/>
                  </a:solidFill>
                  <a:round/>
                  <a:headEnd/>
                  <a:tailEnd/>
                </a:ln>
                <a:solidFill>
                  <a:srgbClr val="000000">
                    <a:alpha val="98822"/>
                  </a:srgbClr>
                </a:solidFill>
                <a:latin typeface="Times New Roman"/>
                <a:cs typeface="Times New Roman"/>
              </a:rPr>
              <a:t>Biên</a:t>
            </a:r>
            <a:endParaRPr lang="en-US" b="1" kern="10" dirty="0" smtClean="0">
              <a:ln w="9525">
                <a:solidFill>
                  <a:srgbClr val="FF00FF"/>
                </a:solidFill>
                <a:round/>
                <a:headEnd/>
                <a:tailEnd/>
              </a:ln>
              <a:solidFill>
                <a:srgbClr val="000000">
                  <a:alpha val="98822"/>
                </a:srgbClr>
              </a:solidFill>
              <a:latin typeface="Times New Roman"/>
              <a:cs typeface="Times New Roman"/>
            </a:endParaRPr>
          </a:p>
          <a:p>
            <a:pPr algn="ctr"/>
            <a:r>
              <a:rPr lang="en-US" b="1" kern="10" dirty="0" err="1" smtClean="0">
                <a:ln w="9525">
                  <a:solidFill>
                    <a:srgbClr val="FF00FF"/>
                  </a:solidFill>
                  <a:round/>
                  <a:headEnd/>
                  <a:tailEnd/>
                </a:ln>
                <a:solidFill>
                  <a:srgbClr val="000000">
                    <a:alpha val="98822"/>
                  </a:srgbClr>
                </a:solidFill>
                <a:latin typeface="Times New Roman"/>
                <a:cs typeface="Times New Roman"/>
              </a:rPr>
              <a:t>Trường</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Tiểu</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học</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Ái</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Mộ</a:t>
            </a:r>
            <a:r>
              <a:rPr lang="en-US" b="1" kern="10" dirty="0" smtClean="0">
                <a:ln w="9525">
                  <a:solidFill>
                    <a:srgbClr val="FF00FF"/>
                  </a:solidFill>
                  <a:round/>
                  <a:headEnd/>
                  <a:tailEnd/>
                </a:ln>
                <a:solidFill>
                  <a:srgbClr val="000000">
                    <a:alpha val="98822"/>
                  </a:srgbClr>
                </a:solidFill>
                <a:latin typeface="Times New Roman"/>
                <a:cs typeface="Times New Roman"/>
              </a:rPr>
              <a:t> B</a:t>
            </a:r>
          </a:p>
        </p:txBody>
      </p:sp>
      <p:sp>
        <p:nvSpPr>
          <p:cNvPr id="2052" name="WordArt 21"/>
          <p:cNvSpPr>
            <a:spLocks noChangeArrowheads="1" noChangeShapeType="1" noTextEdit="1"/>
          </p:cNvSpPr>
          <p:nvPr/>
        </p:nvSpPr>
        <p:spPr bwMode="auto">
          <a:xfrm>
            <a:off x="1066800" y="2552700"/>
            <a:ext cx="6781800" cy="2082800"/>
          </a:xfrm>
          <a:prstGeom prst="rect">
            <a:avLst/>
          </a:prstGeom>
        </p:spPr>
        <p:txBody>
          <a:bodyPr wrap="none"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Thành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thị</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ở</a:t>
            </a:r>
          </a:p>
          <a:p>
            <a:pPr algn="ctr">
              <a:defRPr/>
            </a:pP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thế</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kỉ</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XVI - XVII</a:t>
            </a:r>
            <a:endParaRPr lang="en-US" sz="3600"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5715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4" name="WordArt 5"/>
          <p:cNvSpPr>
            <a:spLocks noChangeArrowheads="1" noChangeShapeType="1" noTextEdit="1"/>
          </p:cNvSpPr>
          <p:nvPr/>
        </p:nvSpPr>
        <p:spPr bwMode="auto">
          <a:xfrm>
            <a:off x="3352800" y="1485900"/>
            <a:ext cx="2666470" cy="6985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Lịch</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sử</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0" fill="hold"/>
                                        <p:tgtEl>
                                          <p:spTgt spid="14"/>
                                        </p:tgtEl>
                                        <p:attrNameLst>
                                          <p:attrName>ppt_w</p:attrName>
                                        </p:attrNameLst>
                                      </p:cBhvr>
                                      <p:tavLst>
                                        <p:tav tm="0">
                                          <p:val>
                                            <p:fltVal val="0"/>
                                          </p:val>
                                        </p:tav>
                                        <p:tav tm="100000">
                                          <p:val>
                                            <p:strVal val="#ppt_w"/>
                                          </p:val>
                                        </p:tav>
                                      </p:tavLst>
                                    </p:anim>
                                    <p:anim calcmode="lin" valueType="num">
                                      <p:cBhvr>
                                        <p:cTn id="12"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943100"/>
            <a:ext cx="7239000" cy="1067600"/>
          </a:xfrm>
          <a:prstGeom prst="rect">
            <a:avLst/>
          </a:prstGeom>
          <a:noFill/>
        </p:spPr>
        <p:txBody>
          <a:bodyPr wrap="square" rtlCol="0">
            <a:spAutoFit/>
          </a:bodyPr>
          <a:lstStyle/>
          <a:p>
            <a:pPr algn="ctr">
              <a:lnSpc>
                <a:spcPct val="150000"/>
              </a:lnSpc>
            </a:pPr>
            <a:r>
              <a:rPr lang="en-US" sz="4800" b="1" dirty="0" smtClean="0">
                <a:solidFill>
                  <a:srgbClr val="C00000"/>
                </a:solidFill>
                <a:latin typeface="Times New Roman" pitchFamily="18" charset="0"/>
                <a:cs typeface="Times New Roman" pitchFamily="18" charset="0"/>
              </a:rPr>
              <a:t>BÀI MỚI</a:t>
            </a:r>
            <a:endParaRPr lang="en-US" sz="4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228772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smtClean="0">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r>
              <a:rPr lang="en-US" altLang="en-US" sz="3200" b="1" smtClean="0">
                <a:solidFill>
                  <a:srgbClr val="C00000"/>
                </a:solidFill>
                <a:latin typeface="Times New Roman" pitchFamily="18" charset="0"/>
                <a:cs typeface="Times New Roman" pitchFamily="18" charset="0"/>
              </a:rPr>
              <a:t>?</a:t>
            </a:r>
            <a:endParaRPr lang="en-US" altLang="en-US" sz="3200" b="1">
              <a:solidFill>
                <a:srgbClr val="C00000"/>
              </a:solidFill>
              <a:latin typeface="Times New Roman" pitchFamily="18" charset="0"/>
              <a:cs typeface="Times New Roman" pitchFamily="18" charset="0"/>
            </a:endParaRP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a:t>
            </a:r>
            <a:r>
              <a:rPr lang="en-US" sz="2800" smtClean="0">
                <a:solidFill>
                  <a:srgbClr val="002060"/>
                </a:solidFill>
                <a:latin typeface="Times New Roman" pitchFamily="18" charset="0"/>
                <a:cs typeface="Times New Roman" pitchFamily="18" charset="0"/>
              </a:rPr>
              <a:t>trị, quân sự.</a:t>
            </a:r>
            <a:endParaRPr lang="en-US" sz="2800">
              <a:solidFill>
                <a:srgbClr val="002060"/>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Ở</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thế kỉ XVI- </a:t>
            </a:r>
            <a:r>
              <a:rPr lang="vi-VN" sz="2800" smtClean="0">
                <a:solidFill>
                  <a:srgbClr val="C00000"/>
                </a:solidFill>
                <a:latin typeface="Times New Roman" pitchFamily="18" charset="0"/>
                <a:cs typeface="Times New Roman" pitchFamily="18" charset="0"/>
              </a:rPr>
              <a:t>XVII</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nước ta có những thành thị nào nổi tiếng</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Times New Roman" pitchFamily="18" charset="0"/>
                <a:cs typeface="Times New Roman" pitchFamily="18" charset="0"/>
              </a:rPr>
              <a:t>Thành thị ở thế kỉ XVI -XVII</a:t>
            </a:r>
            <a:endParaRPr lang="en-US" sz="3200">
              <a:solidFill>
                <a:srgbClr val="002060"/>
              </a:solidFill>
              <a:latin typeface="Times New Roman" pitchFamily="18" charset="0"/>
              <a:cs typeface="Times New Roman" pitchFamily="18" charset="0"/>
            </a:endParaRP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Phố Hiến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(Hưng Yên)</a:t>
            </a:r>
            <a:endParaRPr lang="en-US" sz="3200">
              <a:solidFill>
                <a:srgbClr val="002060"/>
              </a:solidFill>
              <a:latin typeface="Times New Roman" pitchFamily="18" charset="0"/>
              <a:cs typeface="Times New Roman" pitchFamily="18" charset="0"/>
            </a:endParaRP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Hội An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(Quảng Nam)</a:t>
            </a:r>
            <a:endParaRPr lang="en-US" sz="3200">
              <a:solidFill>
                <a:srgbClr val="002060"/>
              </a:solidFill>
              <a:latin typeface="Times New Roman" pitchFamily="18" charset="0"/>
              <a:cs typeface="Times New Roman" pitchFamily="18" charset="0"/>
            </a:endParaRP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Quan sát và xác định vị </a:t>
            </a:r>
            <a:r>
              <a:rPr lang="en-US" sz="2400">
                <a:solidFill>
                  <a:srgbClr val="000099"/>
                </a:solidFill>
                <a:latin typeface="Times New Roman" pitchFamily="18" charset="0"/>
                <a:cs typeface="Times New Roman" pitchFamily="18" charset="0"/>
              </a:rPr>
              <a:t>trí của 3 thành thị Thăng Long, Phố Hiến, Hội An trên lược </a:t>
            </a:r>
            <a:r>
              <a:rPr lang="en-US" sz="2400" smtClean="0">
                <a:solidFill>
                  <a:srgbClr val="000099"/>
                </a:solidFill>
                <a:latin typeface="Times New Roman" pitchFamily="18" charset="0"/>
                <a:cs typeface="Times New Roman" pitchFamily="18" charset="0"/>
              </a:rPr>
              <a:t>đồ.</a:t>
            </a:r>
            <a:endParaRPr lang="en-US" sz="2400">
              <a:solidFill>
                <a:srgbClr val="000099"/>
              </a:solidFill>
              <a:latin typeface="Times New Roman" pitchFamily="18" charset="0"/>
              <a:cs typeface="Times New Roman" pitchFamily="18" charset="0"/>
            </a:endParaRP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smtClean="0">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Thăng</a:t>
              </a:r>
              <a:r>
                <a:rPr lang="en-US" dirty="0" smtClean="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Phố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smtClean="0">
                  <a:solidFill>
                    <a:srgbClr val="0000FF"/>
                  </a:solidFill>
                  <a:latin typeface="Times New Roman" pitchFamily="18" charset="0"/>
                  <a:cs typeface="Times New Roman" pitchFamily="18" charset="0"/>
                </a:rPr>
                <a:t>Hội</a:t>
              </a:r>
              <a:r>
                <a:rPr lang="en-US" sz="1400" dirty="0" smtClean="0">
                  <a:solidFill>
                    <a:srgbClr val="0000FF"/>
                  </a:solidFill>
                  <a:latin typeface="Times New Roman" pitchFamily="18" charset="0"/>
                  <a:cs typeface="Times New Roman" pitchFamily="18" charset="0"/>
                </a:rPr>
                <a:t> An</a:t>
              </a:r>
              <a:endParaRPr lang="en-US" sz="1400" dirty="0">
                <a:solidFill>
                  <a:srgbClr val="0000FF"/>
                </a:solidFill>
                <a:latin typeface="Times New Roman" pitchFamily="18" charset="0"/>
                <a:cs typeface="Times New Roman" pitchFamily="18" charset="0"/>
              </a:endParaRP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Vịnh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Bắc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smtClean="0">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a:extLst/>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Sông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000FF"/>
                  </a:solidFill>
                  <a:latin typeface="Times New Roman" pitchFamily="18" charset="0"/>
                  <a:cs typeface="Times New Roman" pitchFamily="18" charset="0"/>
                </a:rPr>
                <a:t>LƯỢC ĐỒ CÁC THÀNH THỊ VIỆT NAM THẾ KỈ XVI- XVII</a:t>
              </a:r>
              <a:endParaRPr lang="en-US" sz="1200" b="1">
                <a:solidFill>
                  <a:srgbClr val="0000FF"/>
                </a:solidFill>
                <a:latin typeface="Times New Roman" pitchFamily="18" charset="0"/>
                <a:cs typeface="Times New Roman" pitchFamily="18" charset="0"/>
              </a:endParaRP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Thành thị nào nằm ở Đàng Ngoài và thành thị nào nằm ở Đàng Trong.</a:t>
            </a:r>
            <a:endParaRPr lang="en-US" sz="2400">
              <a:solidFill>
                <a:srgbClr val="000099"/>
              </a:solidFill>
              <a:latin typeface="Times New Roman" pitchFamily="18" charset="0"/>
              <a:cs typeface="Times New Roman" pitchFamily="18" charset="0"/>
            </a:endParaRP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Thành thị ở thế kỉ XVI -XVII</a:t>
            </a:r>
            <a:endParaRPr lang="en-US" sz="3200">
              <a:solidFill>
                <a:schemeClr val="tx1"/>
              </a:solidFill>
              <a:latin typeface="Times New Roman" pitchFamily="18" charset="0"/>
              <a:cs typeface="Times New Roman" pitchFamily="18" charset="0"/>
            </a:endParaRP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Phố Hiến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(Hưng Yên)</a:t>
            </a:r>
            <a:endParaRPr lang="en-US" sz="3200">
              <a:latin typeface="Times New Roman" pitchFamily="18" charset="0"/>
              <a:cs typeface="Times New Roman" pitchFamily="18" charset="0"/>
            </a:endParaRP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Hội An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(Quảng Nam)</a:t>
            </a:r>
            <a:endParaRPr lang="en-US" sz="3200">
              <a:latin typeface="Times New Roman" pitchFamily="18" charset="0"/>
              <a:cs typeface="Times New Roman" pitchFamily="18" charset="0"/>
            </a:endParaRP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Ngoài</a:t>
            </a:r>
            <a:endParaRPr lang="en-US" sz="3200">
              <a:solidFill>
                <a:schemeClr val="tx1"/>
              </a:solidFill>
              <a:latin typeface="Times New Roman" pitchFamily="18" charset="0"/>
              <a:cs typeface="Times New Roman" pitchFamily="18" charset="0"/>
            </a:endParaRP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Trong</a:t>
            </a:r>
            <a:endParaRPr lang="en-US" sz="320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gridCol w="2133600"/>
                <a:gridCol w="2209800"/>
                <a:gridCol w="2133600"/>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smtClean="0">
                <a:solidFill>
                  <a:srgbClr val="002060"/>
                </a:solidFill>
                <a:latin typeface="Times New Roman" pitchFamily="18" charset="0"/>
                <a:cs typeface="Times New Roman" pitchFamily="18" charset="0"/>
              </a:rPr>
              <a:t>Dựa</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vào</a:t>
            </a:r>
            <a:r>
              <a:rPr lang="en-US" sz="2800" b="1" kern="0" dirty="0" smtClean="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sau</a:t>
            </a:r>
            <a:r>
              <a:rPr lang="vi-VN" sz="2800" b="1" kern="0" dirty="0" smtClean="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526" t="6927" b="16884"/>
          <a:stretch/>
        </p:blipFill>
        <p:spPr>
          <a:xfrm>
            <a:off x="1219200" y="1072276"/>
            <a:ext cx="6753368" cy="3918824"/>
          </a:xfrm>
          <a:prstGeom prst="rect">
            <a:avLst/>
          </a:prstGeom>
        </p:spPr>
      </p:pic>
      <p:sp>
        <p:nvSpPr>
          <p:cNvPr id="2" name="TextBox 1"/>
          <p:cNvSpPr txBox="1"/>
          <p:nvPr/>
        </p:nvSpPr>
        <p:spPr>
          <a:xfrm flipH="1">
            <a:off x="2362200" y="419100"/>
            <a:ext cx="4768269" cy="584775"/>
          </a:xfrm>
          <a:prstGeom prst="rect">
            <a:avLst/>
          </a:prstGeom>
          <a:noFill/>
        </p:spPr>
        <p:txBody>
          <a:bodyPr wrap="square" rtlCol="0">
            <a:spAutoFit/>
          </a:bodyPr>
          <a:lstStyle/>
          <a:p>
            <a:pPr algn="ctr"/>
            <a:r>
              <a:rPr lang="en-US" sz="32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THẢO LUẬN NHÓM </a:t>
            </a:r>
            <a:endParaRPr lang="en-US" sz="32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92176304"/>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gridCol w="2531745"/>
                <a:gridCol w="2209800"/>
                <a:gridCol w="2133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smtClean="0">
                <a:latin typeface="Times New Roman" pitchFamily="18" charset="0"/>
                <a:cs typeface="Times New Roman" pitchFamily="18" charset="0"/>
              </a:rPr>
              <a:t>Là </a:t>
            </a:r>
            <a:r>
              <a:rPr lang="en-US">
                <a:latin typeface="Times New Roman" pitchFamily="18" charset="0"/>
                <a:cs typeface="Times New Roman" pitchFamily="18" charset="0"/>
              </a:rPr>
              <a:t>dân địa phương và các nhà buôn Nhật Bản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a:t>
            </a:r>
            <a:r>
              <a:rPr lang="en-US" smtClean="0">
                <a:latin typeface="Times New Roman" pitchFamily="18" charset="0"/>
                <a:cs typeface="Times New Roman" pitchFamily="18" charset="0"/>
              </a:rPr>
              <a:t>được. Buôn bán nhiều mặt hàng: tơ, lụa, vóc, nhiễu </a:t>
            </a:r>
            <a:endParaRPr lang="en-US">
              <a:latin typeface="Times New Roman" pitchFamily="18" charset="0"/>
              <a:cs typeface="Times New Roman" pitchFamily="18" charset="0"/>
            </a:endParaRP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a:t>
            </a: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029602"/>
      </p:ext>
    </p:extLst>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585583"/>
            <a:ext cx="6781800" cy="1876835"/>
          </a:xfrm>
          <a:prstGeom prst="rect">
            <a:avLst/>
          </a:prstGeom>
          <a:noFill/>
        </p:spPr>
        <p:txBody>
          <a:bodyPr wrap="square" lIns="98465" tIns="49232" rIns="98465" bIns="49232" rtlCol="0">
            <a:spAutoFit/>
          </a:bodyPr>
          <a:lstStyle/>
          <a:p>
            <a:pPr algn="ctr">
              <a:lnSpc>
                <a:spcPct val="150000"/>
              </a:lnSpc>
            </a:pPr>
            <a:r>
              <a:rPr lang="en-US" sz="43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Lịch sử</a:t>
            </a:r>
            <a:endParaRPr lang="en-US" sz="43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pPr>
            <a:r>
              <a:rPr lang="en-US" sz="3400" u="sng">
                <a:solidFill>
                  <a:srgbClr val="002060"/>
                </a:solidFill>
                <a:latin typeface="Times New Roman" pitchFamily="18" charset="0"/>
                <a:cs typeface="Times New Roman" pitchFamily="18" charset="0"/>
              </a:rPr>
              <a:t>Bài 23: </a:t>
            </a:r>
            <a:r>
              <a:rPr lang="en-US" sz="3400">
                <a:solidFill>
                  <a:srgbClr val="002060"/>
                </a:solidFill>
                <a:latin typeface="Times New Roman" pitchFamily="18" charset="0"/>
                <a:cs typeface="Times New Roman" pitchFamily="18" charset="0"/>
              </a:rPr>
              <a:t>Thành thị ở thế kỉ XVI- XVII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172" y="-212723"/>
            <a:ext cx="3667125" cy="30003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76375"/>
            <a:ext cx="3667125" cy="3000375"/>
          </a:xfrm>
          <a:prstGeom prst="rect">
            <a:avLst/>
          </a:prstGeom>
        </p:spPr>
      </p:pic>
    </p:spTree>
    <p:extLst>
      <p:ext uri="{BB962C8B-B14F-4D97-AF65-F5344CB8AC3E}">
        <p14:creationId xmlns:p14="http://schemas.microsoft.com/office/powerpoint/2010/main" val="201562868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smtClean="0">
                <a:solidFill>
                  <a:srgbClr val="002060"/>
                </a:solidFill>
                <a:latin typeface="Times New Roman" pitchFamily="18" charset="0"/>
                <a:cs typeface="Times New Roman" pitchFamily="18" charset="0"/>
              </a:rPr>
              <a:t>Hình</a:t>
            </a:r>
            <a:r>
              <a:rPr lang="en-US" sz="2400" dirty="0" smtClean="0">
                <a:solidFill>
                  <a:srgbClr val="002060"/>
                </a:solidFill>
                <a:latin typeface="Times New Roman" pitchFamily="18" charset="0"/>
                <a:cs typeface="Times New Roman" pitchFamily="18" charset="0"/>
              </a:rPr>
              <a:t> 1: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góc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Thăng</a:t>
            </a:r>
            <a:r>
              <a:rPr lang="en-US" sz="2400" dirty="0" smtClean="0">
                <a:solidFill>
                  <a:srgbClr val="002060"/>
                </a:solidFill>
                <a:latin typeface="Times New Roman" pitchFamily="18" charset="0"/>
                <a:cs typeface="Times New Roman" pitchFamily="18" charset="0"/>
              </a:rPr>
              <a:t> Long ở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kỉ</a:t>
            </a:r>
            <a:r>
              <a:rPr lang="en-US" sz="2400" dirty="0" smtClean="0">
                <a:solidFill>
                  <a:srgbClr val="002060"/>
                </a:solidFill>
                <a:latin typeface="Times New Roman" pitchFamily="18" charset="0"/>
                <a:cs typeface="Times New Roman" pitchFamily="18" charset="0"/>
              </a:rPr>
              <a:t> XVI- XVII (</a:t>
            </a:r>
            <a:r>
              <a:rPr lang="en-US" sz="2400" dirty="0" err="1" smtClean="0">
                <a:solidFill>
                  <a:srgbClr val="002060"/>
                </a:solidFill>
                <a:latin typeface="Times New Roman" pitchFamily="18" charset="0"/>
                <a:cs typeface="Times New Roman" pitchFamily="18" charset="0"/>
              </a:rPr>
              <a:t>tranh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cổ</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0678730"/>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smtClean="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smtClean="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smtClean="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smtClean="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smtClean="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2060"/>
                </a:solidFill>
                <a:latin typeface="Times New Roman" pitchFamily="18" charset="0"/>
                <a:cs typeface="Times New Roman" pitchFamily="18" charset="0"/>
              </a:rPr>
              <a:t>Cửa hiệu Đức Hòa- Phố </a:t>
            </a:r>
            <a:r>
              <a:rPr lang="en-US" sz="2400">
                <a:solidFill>
                  <a:srgbClr val="002060"/>
                </a:solidFill>
                <a:latin typeface="Times New Roman" pitchFamily="18" charset="0"/>
                <a:cs typeface="Times New Roman" pitchFamily="18" charset="0"/>
              </a:rPr>
              <a:t>Hàng </a:t>
            </a:r>
            <a:r>
              <a:rPr lang="en-US" sz="2400" smtClean="0">
                <a:solidFill>
                  <a:srgbClr val="002060"/>
                </a:solidFill>
                <a:latin typeface="Times New Roman" pitchFamily="18" charset="0"/>
                <a:cs typeface="Times New Roman" pitchFamily="18" charset="0"/>
              </a:rPr>
              <a:t>Đào</a:t>
            </a:r>
            <a:endParaRPr lang="en-US" sz="2400">
              <a:solidFill>
                <a:srgbClr val="002060"/>
              </a:solidFill>
              <a:latin typeface="Times New Roman" pitchFamily="18" charset="0"/>
              <a:cs typeface="Times New Roman" pitchFamily="18" charset="0"/>
            </a:endParaRP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a:t>
            </a:r>
            <a:r>
              <a:rPr lang="en-US" sz="2400" smtClean="0">
                <a:solidFill>
                  <a:srgbClr val="002060"/>
                </a:solidFill>
                <a:latin typeface="Times New Roman" pitchFamily="18" charset="0"/>
                <a:cs typeface="Times New Roman" pitchFamily="18" charset="0"/>
              </a:rPr>
              <a:t>Ngang</a:t>
            </a:r>
            <a:endParaRPr lang="en-US" sz="2400">
              <a:solidFill>
                <a:srgbClr val="002060"/>
              </a:solidFill>
              <a:latin typeface="Times New Roman" pitchFamily="18" charset="0"/>
              <a:cs typeface="Times New Roman" pitchFamily="18"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endParaRPr lang="en-US" sz="3200" b="1" kern="0" smtClean="0">
              <a:solidFill>
                <a:srgbClr val="C00000"/>
              </a:solidFill>
              <a:latin typeface="Times New Roman" pitchFamily="18" charset="0"/>
              <a:cs typeface="Times New Roman" pitchFamily="18" charset="0"/>
            </a:endParaRPr>
          </a:p>
          <a:p>
            <a:pPr algn="ctr">
              <a:lnSpc>
                <a:spcPct val="150000"/>
              </a:lnSpc>
              <a:defRPr/>
            </a:pPr>
            <a:r>
              <a:rPr lang="en-US" sz="3200" b="1" kern="0" smtClea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TextBox 3"/>
          <p:cNvSpPr txBox="1"/>
          <p:nvPr/>
        </p:nvSpPr>
        <p:spPr>
          <a:xfrm>
            <a:off x="1219200" y="443925"/>
            <a:ext cx="7010400" cy="584775"/>
          </a:xfrm>
          <a:prstGeom prst="rect">
            <a:avLst/>
          </a:prstGeom>
          <a:noFill/>
        </p:spPr>
        <p:txBody>
          <a:bodyPr wrap="square" rtlCol="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3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rPr>
              <a:t>BÔNG HOA MAY MẮN</a:t>
            </a:r>
            <a:endParaRPr lang="en-US" sz="32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963" y="3616677"/>
            <a:ext cx="2133600" cy="1631951"/>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3581399"/>
            <a:ext cx="2105891" cy="1672167"/>
          </a:xfrm>
          <a:prstGeom prst="rect">
            <a:avLst/>
          </a:prstGeom>
        </p:spPr>
      </p:pic>
      <p:pic>
        <p:nvPicPr>
          <p:cNvPr id="8" name="Picture 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7844" y="1412166"/>
            <a:ext cx="2173111" cy="1708150"/>
          </a:xfrm>
          <a:prstGeom prst="rect">
            <a:avLst/>
          </a:prstGeom>
        </p:spPr>
      </p:pic>
      <p:pic>
        <p:nvPicPr>
          <p:cNvPr id="9" name="Picture 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0" y="1356779"/>
            <a:ext cx="2078182" cy="1672167"/>
          </a:xfrm>
          <a:prstGeom prst="rect">
            <a:avLst/>
          </a:prstGeom>
        </p:spPr>
      </p:pic>
      <p:pic>
        <p:nvPicPr>
          <p:cNvPr id="11" name="Picture 10">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tretch>
            <a:fillRect/>
          </a:stretch>
        </p:blipFill>
        <p:spPr>
          <a:xfrm>
            <a:off x="3470719" y="1396997"/>
            <a:ext cx="2140373" cy="1631949"/>
          </a:xfrm>
          <a:prstGeom prst="rect">
            <a:avLst/>
          </a:prstGeom>
        </p:spPr>
      </p:pic>
      <p:sp>
        <p:nvSpPr>
          <p:cNvPr id="14" name="Right Arrow 13">
            <a:hlinkClick r:id="rId10" action="ppaction://hlinksldjump"/>
          </p:cNvPr>
          <p:cNvSpPr/>
          <p:nvPr/>
        </p:nvSpPr>
        <p:spPr>
          <a:xfrm>
            <a:off x="381000" y="4991100"/>
            <a:ext cx="381000" cy="300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03244" y="3463924"/>
            <a:ext cx="2078182" cy="1708150"/>
          </a:xfrm>
          <a:prstGeom prst="rect">
            <a:avLst/>
          </a:prstGeom>
        </p:spPr>
      </p:pic>
    </p:spTree>
    <p:extLst>
      <p:ext uri="{BB962C8B-B14F-4D97-AF65-F5344CB8AC3E}">
        <p14:creationId xmlns:p14="http://schemas.microsoft.com/office/powerpoint/2010/main" val="197629262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 presetClass="exit" presetSubtype="32" fill="hold" nodeType="clickEffect">
                                  <p:stCondLst>
                                    <p:cond delay="0"/>
                                  </p:stCondLst>
                                  <p:childTnLst>
                                    <p:animEffect transition="out" filter="circle(out)">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8"/>
                                        </p:tgtEl>
                                        <p:attrNameLst>
                                          <p:attrName>ppt_x</p:attrName>
                                        </p:attrNameLst>
                                      </p:cBhvr>
                                      <p:tavLst>
                                        <p:tav tm="0">
                                          <p:val>
                                            <p:strVal val="ppt_x"/>
                                          </p:val>
                                        </p:tav>
                                        <p:tav tm="100000">
                                          <p:val>
                                            <p:strVal val="ppt_x"/>
                                          </p:val>
                                        </p:tav>
                                      </p:tavLst>
                                    </p:anim>
                                    <p:anim calcmode="lin" valueType="num">
                                      <p:cBhvr additive="base">
                                        <p:cTn id="64" dur="500"/>
                                        <p:tgtEl>
                                          <p:spTgt spid="8"/>
                                        </p:tgtEl>
                                        <p:attrNameLst>
                                          <p:attrName>ppt_y</p:attrName>
                                        </p:attrNameLst>
                                      </p:cBhvr>
                                      <p:tavLst>
                                        <p:tav tm="0">
                                          <p:val>
                                            <p:strVal val="ppt_y"/>
                                          </p:val>
                                        </p:tav>
                                        <p:tav tm="100000">
                                          <p:val>
                                            <p:strVal val="1+ppt_h/2"/>
                                          </p:val>
                                        </p:tav>
                                      </p:tavLst>
                                    </p:anim>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85" y="2207623"/>
            <a:ext cx="4963332" cy="35073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01"/>
            <a:ext cx="4800600" cy="3039669"/>
          </a:xfrm>
          <a:prstGeom prst="rect">
            <a:avLst/>
          </a:prstGeom>
        </p:spPr>
      </p:pic>
    </p:spTree>
    <p:extLst>
      <p:ext uri="{BB962C8B-B14F-4D97-AF65-F5344CB8AC3E}">
        <p14:creationId xmlns:p14="http://schemas.microsoft.com/office/powerpoint/2010/main" val="3650803962"/>
      </p:ext>
    </p:extLst>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Em có nhận xét gì về dân số của các thành thị nước ta thế kỉ XVI- XVII</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a:t>
            </a:r>
            <a:r>
              <a:rPr lang="en-US" sz="2400" smtClean="0">
                <a:solidFill>
                  <a:srgbClr val="FFFF00"/>
                </a:solidFill>
                <a:latin typeface="Times New Roman" pitchFamily="18" charset="0"/>
                <a:cs typeface="Times New Roman" pitchFamily="18" charset="0"/>
              </a:rPr>
              <a:t>thế </a:t>
            </a:r>
            <a:r>
              <a:rPr lang="en-US" sz="2400">
                <a:solidFill>
                  <a:srgbClr val="FFFF00"/>
                </a:solidFill>
                <a:latin typeface="Times New Roman" pitchFamily="18" charset="0"/>
                <a:cs typeface="Times New Roman" pitchFamily="18" charset="0"/>
              </a:rPr>
              <a:t>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quy mô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smtClean="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cảnh hoạt động buôn bán sôi động ở các thành thị </a:t>
            </a:r>
            <a:r>
              <a:rPr lang="vi-VN" sz="2800" smtClean="0">
                <a:solidFill>
                  <a:srgbClr val="C00000"/>
                </a:solidFill>
                <a:latin typeface="Times New Roman" pitchFamily="18" charset="0"/>
                <a:cs typeface="Times New Roman" pitchFamily="18" charset="0"/>
              </a:rPr>
              <a:t>nói </a:t>
            </a:r>
            <a:r>
              <a:rPr lang="vi-VN" sz="2800">
                <a:solidFill>
                  <a:srgbClr val="C00000"/>
                </a:solidFill>
                <a:latin typeface="Times New Roman" pitchFamily="18" charset="0"/>
                <a:cs typeface="Times New Roman" pitchFamily="18" charset="0"/>
              </a:rPr>
              <a:t>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Qua </a:t>
            </a:r>
            <a:r>
              <a:rPr lang="vi-VN" sz="2800">
                <a:solidFill>
                  <a:srgbClr val="002060"/>
                </a:solidFill>
                <a:latin typeface="Times New Roman" pitchFamily="18" charset="0"/>
                <a:cs typeface="Times New Roman" pitchFamily="18" charset="0"/>
              </a:rPr>
              <a:t>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smtClean="0">
                <a:solidFill>
                  <a:srgbClr val="C00000"/>
                </a:solidFill>
                <a:latin typeface="Times New Roman" pitchFamily="18" charset="0"/>
                <a:cs typeface="Times New Roman" pitchFamily="18" charset="0"/>
              </a:rPr>
              <a:t>Câu </a:t>
            </a:r>
            <a:r>
              <a:rPr lang="en-US" sz="3400" b="1" i="1" u="sng">
                <a:solidFill>
                  <a:srgbClr val="C00000"/>
                </a:solidFill>
                <a:latin typeface="Times New Roman" pitchFamily="18" charset="0"/>
                <a:cs typeface="Times New Roman" pitchFamily="18" charset="0"/>
              </a:rPr>
              <a:t>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8193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r>
              <a:rPr lang="vi-VN" sz="2800" smtClean="0">
                <a:solidFill>
                  <a:srgbClr val="002060"/>
                </a:solidFill>
                <a:latin typeface="+mj-lt"/>
              </a:rPr>
              <a:t>.</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smtClean="0">
                <a:solidFill>
                  <a:srgbClr val="C00000"/>
                </a:solidFill>
                <a:latin typeface="Times New Roman" pitchFamily="18" charset="0"/>
                <a:cs typeface="Times New Roman" pitchFamily="18" charset="0"/>
              </a:rPr>
              <a:t>KẾT LUẬN</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731715"/>
      </p:ext>
    </p:extLst>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4381500" cy="2914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52700"/>
            <a:ext cx="4800600" cy="3162300"/>
          </a:xfrm>
          <a:prstGeom prst="rect">
            <a:avLst/>
          </a:prstGeom>
        </p:spPr>
      </p:pic>
    </p:spTree>
    <p:extLst>
      <p:ext uri="{BB962C8B-B14F-4D97-AF65-F5344CB8AC3E}">
        <p14:creationId xmlns:p14="http://schemas.microsoft.com/office/powerpoint/2010/main" val="1656176885"/>
      </p:ext>
    </p:extLst>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404" y="2299962"/>
            <a:ext cx="6088596" cy="342483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 y="0"/>
            <a:ext cx="4883331" cy="3084637"/>
          </a:xfrm>
          <a:prstGeom prst="rect">
            <a:avLst/>
          </a:prstGeom>
        </p:spPr>
      </p:pic>
    </p:spTree>
    <p:extLst>
      <p:ext uri="{BB962C8B-B14F-4D97-AF65-F5344CB8AC3E}">
        <p14:creationId xmlns:p14="http://schemas.microsoft.com/office/powerpoint/2010/main" val="18002134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359152"/>
            <a:ext cx="5029200" cy="3355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53000" cy="2944567"/>
          </a:xfrm>
          <a:prstGeom prst="rect">
            <a:avLst/>
          </a:prstGeom>
        </p:spPr>
      </p:pic>
    </p:spTree>
    <p:extLst>
      <p:ext uri="{BB962C8B-B14F-4D97-AF65-F5344CB8AC3E}">
        <p14:creationId xmlns:p14="http://schemas.microsoft.com/office/powerpoint/2010/main" val="888595854"/>
      </p:ext>
    </p:extLst>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825" y="2149412"/>
            <a:ext cx="5371884" cy="35655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508"/>
            <a:ext cx="4676503" cy="3507377"/>
          </a:xfrm>
          <a:prstGeom prst="rect">
            <a:avLst/>
          </a:prstGeom>
        </p:spPr>
      </p:pic>
    </p:spTree>
    <p:extLst>
      <p:ext uri="{BB962C8B-B14F-4D97-AF65-F5344CB8AC3E}">
        <p14:creationId xmlns:p14="http://schemas.microsoft.com/office/powerpoint/2010/main" val="2671280590"/>
      </p:ext>
    </p:extLst>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84074" cy="30861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705101"/>
            <a:ext cx="5105399" cy="3009900"/>
          </a:xfrm>
          <a:prstGeom prst="rect">
            <a:avLst/>
          </a:prstGeom>
        </p:spPr>
      </p:pic>
    </p:spTree>
    <p:extLst>
      <p:ext uri="{BB962C8B-B14F-4D97-AF65-F5344CB8AC3E}">
        <p14:creationId xmlns:p14="http://schemas.microsoft.com/office/powerpoint/2010/main" val="282124495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79" y="1915266"/>
            <a:ext cx="5050971" cy="37921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4000" cy="3094404"/>
          </a:xfrm>
          <a:prstGeom prst="rect">
            <a:avLst/>
          </a:prstGeom>
        </p:spPr>
      </p:pic>
    </p:spTree>
    <p:extLst>
      <p:ext uri="{BB962C8B-B14F-4D97-AF65-F5344CB8AC3E}">
        <p14:creationId xmlns:p14="http://schemas.microsoft.com/office/powerpoint/2010/main" val="3247370796"/>
      </p:ext>
    </p:extLst>
  </p:cSld>
  <p:clrMapOvr>
    <a:masterClrMapping/>
  </p:clrMapOvr>
  <p:transition spd="med">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76475"/>
            <a:ext cx="5715000" cy="3438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6"/>
            <a:ext cx="5029200" cy="3274219"/>
          </a:xfrm>
          <a:prstGeom prst="rect">
            <a:avLst/>
          </a:prstGeom>
        </p:spPr>
      </p:pic>
    </p:spTree>
    <p:extLst>
      <p:ext uri="{BB962C8B-B14F-4D97-AF65-F5344CB8AC3E}">
        <p14:creationId xmlns:p14="http://schemas.microsoft.com/office/powerpoint/2010/main" val="315655186"/>
      </p:ext>
    </p:extLst>
  </p:cSld>
  <p:clrMapOvr>
    <a:masterClrMapping/>
  </p:clrMapOvr>
  <p:transition spd="med">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Làm gì để xây dựng quê hương đất nước và giữ gìn các khu di tích cổ mà ông cha để lại?</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1747492"/>
      </p:ext>
    </p:extLst>
  </p:cSld>
  <p:clrMapOvr>
    <a:masterClrMapping/>
  </p:clrMapOvr>
  <p:transition spd="med">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smtClean="0">
                <a:solidFill>
                  <a:srgbClr val="002060"/>
                </a:solidFill>
                <a:latin typeface="Times New Roman" pitchFamily="18" charset="0"/>
                <a:cs typeface="Times New Roman" pitchFamily="18" charset="0"/>
              </a:rPr>
              <a:t>- Vào </a:t>
            </a:r>
            <a:r>
              <a:rPr lang="en-US" sz="3200">
                <a:solidFill>
                  <a:srgbClr val="002060"/>
                </a:solidFill>
                <a:latin typeface="Times New Roman" pitchFamily="18" charset="0"/>
                <a:cs typeface="Times New Roman" pitchFamily="18" charset="0"/>
              </a:rPr>
              <a:t>thế kỉ XVI-XVII, một số thành thị ở nước ta trở nên phồn thịnh.</a:t>
            </a:r>
          </a:p>
          <a:p>
            <a:pPr algn="just">
              <a:lnSpc>
                <a:spcPct val="150000"/>
              </a:lnSpc>
            </a:pPr>
            <a:r>
              <a:rPr lang="en-US" sz="3200" smtClean="0">
                <a:solidFill>
                  <a:srgbClr val="002060"/>
                </a:solidFill>
                <a:latin typeface="Times New Roman" pitchFamily="18" charset="0"/>
                <a:cs typeface="Times New Roman" pitchFamily="18" charset="0"/>
              </a:rPr>
              <a:t>- Thăng </a:t>
            </a:r>
            <a:r>
              <a:rPr lang="en-US" sz="3200">
                <a:solidFill>
                  <a:srgbClr val="002060"/>
                </a:solidFill>
                <a:latin typeface="Times New Roman" pitchFamily="18" charset="0"/>
                <a:cs typeface="Times New Roman" pitchFamily="18" charset="0"/>
              </a:rPr>
              <a:t>Long, Phố Hiến, Hội An là những thành thị nổi tiếng thời đó</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smtClean="0">
                <a:solidFill>
                  <a:srgbClr val="C00000"/>
                </a:solidFill>
                <a:latin typeface="Times New Roman" pitchFamily="18" charset="0"/>
                <a:cs typeface="Times New Roman" pitchFamily="18" charset="0"/>
              </a:rPr>
              <a:t>KẾT LUẬN</a:t>
            </a:r>
            <a:endParaRPr lang="en-US" sz="3200" b="1" u="sng">
              <a:solidFill>
                <a:srgbClr val="C00000"/>
              </a:solidFill>
              <a:latin typeface="Times New Roman" pitchFamily="18" charset="0"/>
              <a:cs typeface="Times New Roman" pitchFamily="18" charset="0"/>
            </a:endParaRPr>
          </a:p>
        </p:txBody>
      </p:sp>
      <p:sp>
        <p:nvSpPr>
          <p:cNvPr id="4" name="Right Arrow 3">
            <a:hlinkClick r:id="rId2"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Những người khẩn hoang được cấp những gì trong nửa năm đầu?</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295368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3"/>
          <p:cNvGrpSpPr>
            <a:grpSpLocks/>
          </p:cNvGrpSpPr>
          <p:nvPr/>
        </p:nvGrpSpPr>
        <p:grpSpPr bwMode="auto">
          <a:xfrm>
            <a:off x="3955869" y="2095500"/>
            <a:ext cx="1219200" cy="431800"/>
            <a:chOff x="1680" y="1584"/>
            <a:chExt cx="768" cy="272"/>
          </a:xfrm>
        </p:grpSpPr>
        <p:sp>
          <p:nvSpPr>
            <p:cNvPr id="4" name="AutoShape 14"/>
            <p:cNvSpPr>
              <a:spLocks noChangeArrowheads="1"/>
            </p:cNvSpPr>
            <p:nvPr/>
          </p:nvSpPr>
          <p:spPr bwMode="auto">
            <a:xfrm>
              <a:off x="168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 name="AutoShape 14"/>
            <p:cNvSpPr>
              <a:spLocks noChangeArrowheads="1"/>
            </p:cNvSpPr>
            <p:nvPr/>
          </p:nvSpPr>
          <p:spPr bwMode="auto">
            <a:xfrm>
              <a:off x="192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 name="AutoShape 14"/>
            <p:cNvSpPr>
              <a:spLocks noChangeArrowheads="1"/>
            </p:cNvSpPr>
            <p:nvPr/>
          </p:nvSpPr>
          <p:spPr bwMode="auto">
            <a:xfrm>
              <a:off x="2177"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8" name="Group 268"/>
          <p:cNvGrpSpPr>
            <a:grpSpLocks/>
          </p:cNvGrpSpPr>
          <p:nvPr/>
        </p:nvGrpSpPr>
        <p:grpSpPr bwMode="auto">
          <a:xfrm>
            <a:off x="4363857" y="723900"/>
            <a:ext cx="1954212" cy="431800"/>
            <a:chOff x="2417" y="736"/>
            <a:chExt cx="1231" cy="272"/>
          </a:xfrm>
        </p:grpSpPr>
        <p:sp>
          <p:nvSpPr>
            <p:cNvPr id="19" name="AutoShape 14"/>
            <p:cNvSpPr>
              <a:spLocks noChangeArrowheads="1"/>
            </p:cNvSpPr>
            <p:nvPr/>
          </p:nvSpPr>
          <p:spPr bwMode="auto">
            <a:xfrm>
              <a:off x="241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0" name="AutoShape 14"/>
            <p:cNvSpPr>
              <a:spLocks noChangeArrowheads="1"/>
            </p:cNvSpPr>
            <p:nvPr/>
          </p:nvSpPr>
          <p:spPr bwMode="auto">
            <a:xfrm>
              <a:off x="265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1" name="AutoShape 14"/>
            <p:cNvSpPr>
              <a:spLocks noChangeArrowheads="1"/>
            </p:cNvSpPr>
            <p:nvPr/>
          </p:nvSpPr>
          <p:spPr bwMode="auto">
            <a:xfrm>
              <a:off x="337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2" name="AutoShape 14"/>
            <p:cNvSpPr>
              <a:spLocks noChangeArrowheads="1"/>
            </p:cNvSpPr>
            <p:nvPr/>
          </p:nvSpPr>
          <p:spPr bwMode="auto">
            <a:xfrm>
              <a:off x="313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3" name="AutoShape 14"/>
            <p:cNvSpPr>
              <a:spLocks noChangeArrowheads="1"/>
            </p:cNvSpPr>
            <p:nvPr/>
          </p:nvSpPr>
          <p:spPr bwMode="auto">
            <a:xfrm>
              <a:off x="289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24" name="Group 55"/>
          <p:cNvGrpSpPr>
            <a:grpSpLocks/>
          </p:cNvGrpSpPr>
          <p:nvPr/>
        </p:nvGrpSpPr>
        <p:grpSpPr bwMode="auto">
          <a:xfrm>
            <a:off x="3422469" y="114300"/>
            <a:ext cx="3733800" cy="488769"/>
            <a:chOff x="1440" y="15"/>
            <a:chExt cx="2904" cy="444"/>
          </a:xfrm>
        </p:grpSpPr>
        <p:sp>
          <p:nvSpPr>
            <p:cNvPr id="25" name="WordArt 56"/>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r>
                <a:rPr lang="en-US" sz="3600" b="1" kern="10" smtClean="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rPr>
                <a:t>Trò chơi ô chữ</a:t>
              </a:r>
              <a:endParaRPr lang="en-US" sz="3600" b="1" kern="1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endParaRPr>
            </a:p>
          </p:txBody>
        </p:sp>
        <p:sp>
          <p:nvSpPr>
            <p:cNvPr id="26" name="WordArt 57"/>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bodyPr>
            <a:lstStyle/>
            <a:p>
              <a:r>
                <a:rPr lang="en-US" sz="1200" b="1" kern="10" smtClean="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Trò chơi ô chữ</a:t>
              </a:r>
              <a:endParaRPr lang="en-US" sz="1200" b="1" kern="1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endParaRPr>
            </a:p>
          </p:txBody>
        </p:sp>
      </p:grpSp>
      <p:grpSp>
        <p:nvGrpSpPr>
          <p:cNvPr id="27" name="Group 266"/>
          <p:cNvGrpSpPr>
            <a:grpSpLocks/>
          </p:cNvGrpSpPr>
          <p:nvPr/>
        </p:nvGrpSpPr>
        <p:grpSpPr bwMode="auto">
          <a:xfrm>
            <a:off x="3193869" y="1181100"/>
            <a:ext cx="2743200" cy="431800"/>
            <a:chOff x="1680" y="1024"/>
            <a:chExt cx="1728" cy="272"/>
          </a:xfrm>
        </p:grpSpPr>
        <p:sp>
          <p:nvSpPr>
            <p:cNvPr id="28" name="AutoShape 14"/>
            <p:cNvSpPr>
              <a:spLocks noChangeArrowheads="1"/>
            </p:cNvSpPr>
            <p:nvPr/>
          </p:nvSpPr>
          <p:spPr bwMode="auto">
            <a:xfrm>
              <a:off x="1680"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9" name="AutoShape 14"/>
            <p:cNvSpPr>
              <a:spLocks noChangeArrowheads="1"/>
            </p:cNvSpPr>
            <p:nvPr/>
          </p:nvSpPr>
          <p:spPr bwMode="auto">
            <a:xfrm>
              <a:off x="19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0" name="AutoShape 14"/>
            <p:cNvSpPr>
              <a:spLocks noChangeArrowheads="1"/>
            </p:cNvSpPr>
            <p:nvPr/>
          </p:nvSpPr>
          <p:spPr bwMode="auto">
            <a:xfrm>
              <a:off x="31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1" name="AutoShape 14"/>
            <p:cNvSpPr>
              <a:spLocks noChangeArrowheads="1"/>
            </p:cNvSpPr>
            <p:nvPr/>
          </p:nvSpPr>
          <p:spPr bwMode="auto">
            <a:xfrm>
              <a:off x="217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2" name="AutoShape 14"/>
            <p:cNvSpPr>
              <a:spLocks noChangeArrowheads="1"/>
            </p:cNvSpPr>
            <p:nvPr/>
          </p:nvSpPr>
          <p:spPr bwMode="auto">
            <a:xfrm>
              <a:off x="241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3" name="AutoShape 14"/>
            <p:cNvSpPr>
              <a:spLocks noChangeArrowheads="1"/>
            </p:cNvSpPr>
            <p:nvPr/>
          </p:nvSpPr>
          <p:spPr bwMode="auto">
            <a:xfrm>
              <a:off x="265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4" name="AutoShape 14"/>
            <p:cNvSpPr>
              <a:spLocks noChangeArrowheads="1"/>
            </p:cNvSpPr>
            <p:nvPr/>
          </p:nvSpPr>
          <p:spPr bwMode="auto">
            <a:xfrm>
              <a:off x="289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35" name="Group 159"/>
          <p:cNvGrpSpPr>
            <a:grpSpLocks/>
          </p:cNvGrpSpPr>
          <p:nvPr/>
        </p:nvGrpSpPr>
        <p:grpSpPr bwMode="auto">
          <a:xfrm>
            <a:off x="3982857" y="1638300"/>
            <a:ext cx="1954213" cy="431800"/>
            <a:chOff x="2177" y="1296"/>
            <a:chExt cx="1231" cy="272"/>
          </a:xfrm>
        </p:grpSpPr>
        <p:sp>
          <p:nvSpPr>
            <p:cNvPr id="38" name="AutoShape 14"/>
            <p:cNvSpPr>
              <a:spLocks noChangeArrowheads="1"/>
            </p:cNvSpPr>
            <p:nvPr/>
          </p:nvSpPr>
          <p:spPr bwMode="auto">
            <a:xfrm>
              <a:off x="217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0" name="AutoShape 14"/>
            <p:cNvSpPr>
              <a:spLocks noChangeArrowheads="1"/>
            </p:cNvSpPr>
            <p:nvPr/>
          </p:nvSpPr>
          <p:spPr bwMode="auto">
            <a:xfrm>
              <a:off x="241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1" name="AutoShape 14"/>
            <p:cNvSpPr>
              <a:spLocks noChangeArrowheads="1"/>
            </p:cNvSpPr>
            <p:nvPr/>
          </p:nvSpPr>
          <p:spPr bwMode="auto">
            <a:xfrm>
              <a:off x="265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2" name="AutoShape 14"/>
            <p:cNvSpPr>
              <a:spLocks noChangeArrowheads="1"/>
            </p:cNvSpPr>
            <p:nvPr/>
          </p:nvSpPr>
          <p:spPr bwMode="auto">
            <a:xfrm>
              <a:off x="289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3" name="AutoShape 14"/>
            <p:cNvSpPr>
              <a:spLocks noChangeArrowheads="1"/>
            </p:cNvSpPr>
            <p:nvPr/>
          </p:nvSpPr>
          <p:spPr bwMode="auto">
            <a:xfrm>
              <a:off x="313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sp>
        <p:nvSpPr>
          <p:cNvPr id="49" name="AutoShape 14"/>
          <p:cNvSpPr>
            <a:spLocks noChangeArrowheads="1"/>
          </p:cNvSpPr>
          <p:nvPr/>
        </p:nvSpPr>
        <p:spPr bwMode="auto">
          <a:xfrm>
            <a:off x="5860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0" name="AutoShape 14"/>
          <p:cNvSpPr>
            <a:spLocks noChangeArrowheads="1"/>
          </p:cNvSpPr>
          <p:nvPr/>
        </p:nvSpPr>
        <p:spPr bwMode="auto">
          <a:xfrm>
            <a:off x="4336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1" name="AutoShape 14"/>
          <p:cNvSpPr>
            <a:spLocks noChangeArrowheads="1"/>
          </p:cNvSpPr>
          <p:nvPr/>
        </p:nvSpPr>
        <p:spPr bwMode="auto">
          <a:xfrm>
            <a:off x="4717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2" name="AutoShape 14"/>
          <p:cNvSpPr>
            <a:spLocks noChangeArrowheads="1"/>
          </p:cNvSpPr>
          <p:nvPr/>
        </p:nvSpPr>
        <p:spPr bwMode="auto">
          <a:xfrm>
            <a:off x="5098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3" name="AutoShape 14"/>
          <p:cNvSpPr>
            <a:spLocks noChangeArrowheads="1"/>
          </p:cNvSpPr>
          <p:nvPr/>
        </p:nvSpPr>
        <p:spPr bwMode="auto">
          <a:xfrm>
            <a:off x="5479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nvGrpSpPr>
          <p:cNvPr id="56" name="Group 271"/>
          <p:cNvGrpSpPr>
            <a:grpSpLocks/>
          </p:cNvGrpSpPr>
          <p:nvPr/>
        </p:nvGrpSpPr>
        <p:grpSpPr bwMode="auto">
          <a:xfrm>
            <a:off x="4336869" y="3009900"/>
            <a:ext cx="1600200" cy="431800"/>
            <a:chOff x="1440" y="2160"/>
            <a:chExt cx="1008" cy="272"/>
          </a:xfrm>
        </p:grpSpPr>
        <p:sp>
          <p:nvSpPr>
            <p:cNvPr id="57" name="AutoShape 14"/>
            <p:cNvSpPr>
              <a:spLocks noChangeArrowheads="1"/>
            </p:cNvSpPr>
            <p:nvPr/>
          </p:nvSpPr>
          <p:spPr bwMode="auto">
            <a:xfrm>
              <a:off x="144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8" name="AutoShape 14"/>
            <p:cNvSpPr>
              <a:spLocks noChangeArrowheads="1"/>
            </p:cNvSpPr>
            <p:nvPr/>
          </p:nvSpPr>
          <p:spPr bwMode="auto">
            <a:xfrm>
              <a:off x="168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9" name="AutoShape 14"/>
            <p:cNvSpPr>
              <a:spLocks noChangeArrowheads="1"/>
            </p:cNvSpPr>
            <p:nvPr/>
          </p:nvSpPr>
          <p:spPr bwMode="auto">
            <a:xfrm>
              <a:off x="193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0" name="AutoShape 14"/>
            <p:cNvSpPr>
              <a:spLocks noChangeArrowheads="1"/>
            </p:cNvSpPr>
            <p:nvPr/>
          </p:nvSpPr>
          <p:spPr bwMode="auto">
            <a:xfrm>
              <a:off x="217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61" name="Group 272"/>
          <p:cNvGrpSpPr>
            <a:grpSpLocks/>
          </p:cNvGrpSpPr>
          <p:nvPr/>
        </p:nvGrpSpPr>
        <p:grpSpPr bwMode="auto">
          <a:xfrm>
            <a:off x="3574869" y="3924300"/>
            <a:ext cx="2743200" cy="431800"/>
            <a:chOff x="1680" y="2448"/>
            <a:chExt cx="1728" cy="272"/>
          </a:xfrm>
        </p:grpSpPr>
        <p:sp>
          <p:nvSpPr>
            <p:cNvPr id="62" name="AutoShape 14"/>
            <p:cNvSpPr>
              <a:spLocks noChangeArrowheads="1"/>
            </p:cNvSpPr>
            <p:nvPr/>
          </p:nvSpPr>
          <p:spPr bwMode="auto">
            <a:xfrm>
              <a:off x="168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3" name="AutoShape 14"/>
            <p:cNvSpPr>
              <a:spLocks noChangeArrowheads="1"/>
            </p:cNvSpPr>
            <p:nvPr/>
          </p:nvSpPr>
          <p:spPr bwMode="auto">
            <a:xfrm>
              <a:off x="192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4" name="AutoShape 14"/>
            <p:cNvSpPr>
              <a:spLocks noChangeArrowheads="1"/>
            </p:cNvSpPr>
            <p:nvPr/>
          </p:nvSpPr>
          <p:spPr bwMode="auto">
            <a:xfrm>
              <a:off x="217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6" name="AutoShape 14"/>
            <p:cNvSpPr>
              <a:spLocks noChangeArrowheads="1"/>
            </p:cNvSpPr>
            <p:nvPr/>
          </p:nvSpPr>
          <p:spPr bwMode="auto">
            <a:xfrm>
              <a:off x="241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7" name="AutoShape 14"/>
            <p:cNvSpPr>
              <a:spLocks noChangeArrowheads="1"/>
            </p:cNvSpPr>
            <p:nvPr/>
          </p:nvSpPr>
          <p:spPr bwMode="auto">
            <a:xfrm>
              <a:off x="265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8" name="AutoShape 14"/>
            <p:cNvSpPr>
              <a:spLocks noChangeArrowheads="1"/>
            </p:cNvSpPr>
            <p:nvPr/>
          </p:nvSpPr>
          <p:spPr bwMode="auto">
            <a:xfrm>
              <a:off x="289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9" name="AutoShape 14"/>
            <p:cNvSpPr>
              <a:spLocks noChangeArrowheads="1"/>
            </p:cNvSpPr>
            <p:nvPr/>
          </p:nvSpPr>
          <p:spPr bwMode="auto">
            <a:xfrm>
              <a:off x="313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pic>
        <p:nvPicPr>
          <p:cNvPr id="71" name="Picture 134" descr="S128x128P_1023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69" y="6678613"/>
            <a:ext cx="228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105"/>
          <p:cNvGrpSpPr>
            <a:grpSpLocks/>
          </p:cNvGrpSpPr>
          <p:nvPr/>
        </p:nvGrpSpPr>
        <p:grpSpPr bwMode="auto">
          <a:xfrm>
            <a:off x="2736669" y="3467100"/>
            <a:ext cx="3276600" cy="431800"/>
            <a:chOff x="1968" y="960"/>
            <a:chExt cx="2064" cy="272"/>
          </a:xfrm>
        </p:grpSpPr>
        <p:sp>
          <p:nvSpPr>
            <p:cNvPr id="143" name="AutoShape 14"/>
            <p:cNvSpPr>
              <a:spLocks noChangeArrowheads="1"/>
            </p:cNvSpPr>
            <p:nvPr/>
          </p:nvSpPr>
          <p:spPr bwMode="auto">
            <a:xfrm>
              <a:off x="196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4" name="AutoShape 14"/>
            <p:cNvSpPr>
              <a:spLocks noChangeArrowheads="1"/>
            </p:cNvSpPr>
            <p:nvPr/>
          </p:nvSpPr>
          <p:spPr bwMode="auto">
            <a:xfrm>
              <a:off x="220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5" name="AutoShape 14"/>
            <p:cNvSpPr>
              <a:spLocks noChangeArrowheads="1"/>
            </p:cNvSpPr>
            <p:nvPr/>
          </p:nvSpPr>
          <p:spPr bwMode="auto">
            <a:xfrm>
              <a:off x="246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6" name="AutoShape 14"/>
            <p:cNvSpPr>
              <a:spLocks noChangeArrowheads="1"/>
            </p:cNvSpPr>
            <p:nvPr/>
          </p:nvSpPr>
          <p:spPr bwMode="auto">
            <a:xfrm>
              <a:off x="3761"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7" name="AutoShape 14"/>
            <p:cNvSpPr>
              <a:spLocks noChangeArrowheads="1"/>
            </p:cNvSpPr>
            <p:nvPr/>
          </p:nvSpPr>
          <p:spPr bwMode="auto">
            <a:xfrm>
              <a:off x="270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8" name="AutoShape 14"/>
            <p:cNvSpPr>
              <a:spLocks noChangeArrowheads="1"/>
            </p:cNvSpPr>
            <p:nvPr/>
          </p:nvSpPr>
          <p:spPr bwMode="auto">
            <a:xfrm>
              <a:off x="294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9" name="AutoShape 14"/>
            <p:cNvSpPr>
              <a:spLocks noChangeArrowheads="1"/>
            </p:cNvSpPr>
            <p:nvPr/>
          </p:nvSpPr>
          <p:spPr bwMode="auto">
            <a:xfrm>
              <a:off x="318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50" name="AutoShape 14"/>
            <p:cNvSpPr>
              <a:spLocks noChangeArrowheads="1"/>
            </p:cNvSpPr>
            <p:nvPr/>
          </p:nvSpPr>
          <p:spPr bwMode="auto">
            <a:xfrm>
              <a:off x="3473"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69" name="Group 309"/>
          <p:cNvGrpSpPr>
            <a:grpSpLocks/>
          </p:cNvGrpSpPr>
          <p:nvPr/>
        </p:nvGrpSpPr>
        <p:grpSpPr bwMode="auto">
          <a:xfrm>
            <a:off x="381000" y="-67694"/>
            <a:ext cx="1669869" cy="949572"/>
            <a:chOff x="-96" y="-48"/>
            <a:chExt cx="1152" cy="768"/>
          </a:xfrm>
        </p:grpSpPr>
        <p:pic>
          <p:nvPicPr>
            <p:cNvPr id="170" name="Picture 135" descr="may">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8"/>
              <a:ext cx="115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Text Box 308"/>
            <p:cNvSpPr txBox="1">
              <a:spLocks noChangeArrowheads="1"/>
            </p:cNvSpPr>
            <p:nvPr/>
          </p:nvSpPr>
          <p:spPr bwMode="auto">
            <a:xfrm>
              <a:off x="48" y="144"/>
              <a:ext cx="864" cy="288"/>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sz="2400" b="1">
                  <a:latin typeface="Times New Roman" pitchFamily="18" charset="0"/>
                </a:rPr>
                <a:t>Chủ đề</a:t>
              </a:r>
            </a:p>
          </p:txBody>
        </p:sp>
      </p:grpSp>
      <p:sp>
        <p:nvSpPr>
          <p:cNvPr id="184" name="AutoShape 14"/>
          <p:cNvSpPr>
            <a:spLocks noChangeArrowheads="1"/>
          </p:cNvSpPr>
          <p:nvPr/>
        </p:nvSpPr>
        <p:spPr bwMode="auto">
          <a:xfrm>
            <a:off x="2839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5" name="AutoShape 14"/>
          <p:cNvSpPr>
            <a:spLocks noChangeArrowheads="1"/>
          </p:cNvSpPr>
          <p:nvPr/>
        </p:nvSpPr>
        <p:spPr bwMode="auto">
          <a:xfrm>
            <a:off x="3220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6" name="AutoShape 14"/>
          <p:cNvSpPr>
            <a:spLocks noChangeArrowheads="1"/>
          </p:cNvSpPr>
          <p:nvPr/>
        </p:nvSpPr>
        <p:spPr bwMode="auto">
          <a:xfrm>
            <a:off x="3982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7" name="AutoShape 14"/>
          <p:cNvSpPr>
            <a:spLocks noChangeArrowheads="1"/>
          </p:cNvSpPr>
          <p:nvPr/>
        </p:nvSpPr>
        <p:spPr bwMode="auto">
          <a:xfrm>
            <a:off x="3601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8" name="AutoShape 14"/>
          <p:cNvSpPr>
            <a:spLocks noChangeArrowheads="1"/>
          </p:cNvSpPr>
          <p:nvPr/>
        </p:nvSpPr>
        <p:spPr bwMode="auto">
          <a:xfrm>
            <a:off x="3117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9" name="AutoShape 14"/>
          <p:cNvSpPr>
            <a:spLocks noChangeArrowheads="1"/>
          </p:cNvSpPr>
          <p:nvPr/>
        </p:nvSpPr>
        <p:spPr bwMode="auto">
          <a:xfrm>
            <a:off x="3498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0" name="AutoShape 14"/>
          <p:cNvSpPr>
            <a:spLocks noChangeArrowheads="1"/>
          </p:cNvSpPr>
          <p:nvPr/>
        </p:nvSpPr>
        <p:spPr bwMode="auto">
          <a:xfrm>
            <a:off x="3906656"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5" name="TextBox 194"/>
          <p:cNvSpPr txBox="1"/>
          <p:nvPr/>
        </p:nvSpPr>
        <p:spPr>
          <a:xfrm>
            <a:off x="2870046" y="766346"/>
            <a:ext cx="3829023" cy="338554"/>
          </a:xfrm>
          <a:prstGeom prst="rect">
            <a:avLst/>
          </a:prstGeom>
          <a:noFill/>
        </p:spPr>
        <p:txBody>
          <a:bodyPr wrap="square" rtlCol="0">
            <a:spAutoFit/>
          </a:bodyPr>
          <a:lstStyle/>
          <a:p>
            <a:pPr algn="just"/>
            <a:r>
              <a:rPr lang="en-US" sz="1600" b="1" smtClean="0">
                <a:latin typeface="Times New Roman" pitchFamily="18" charset="0"/>
                <a:cs typeface="Times New Roman" pitchFamily="18" charset="0"/>
              </a:rPr>
              <a:t>K     I      N     H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H    À    N    H</a:t>
            </a:r>
            <a:endParaRPr lang="en-US" sz="1600" b="1">
              <a:latin typeface="Times New Roman" pitchFamily="18" charset="0"/>
              <a:cs typeface="Times New Roman" pitchFamily="18" charset="0"/>
            </a:endParaRPr>
          </a:p>
        </p:txBody>
      </p:sp>
      <p:sp>
        <p:nvSpPr>
          <p:cNvPr id="196" name="TextBox 195"/>
          <p:cNvSpPr txBox="1"/>
          <p:nvPr/>
        </p:nvSpPr>
        <p:spPr>
          <a:xfrm>
            <a:off x="3166882" y="1223546"/>
            <a:ext cx="2770188"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P     H     Ố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I      Ế    N</a:t>
            </a:r>
            <a:endParaRPr lang="en-US" sz="1600" b="1">
              <a:latin typeface="Times New Roman" pitchFamily="18" charset="0"/>
              <a:cs typeface="Times New Roman" pitchFamily="18" charset="0"/>
            </a:endParaRPr>
          </a:p>
        </p:txBody>
      </p:sp>
      <p:sp>
        <p:nvSpPr>
          <p:cNvPr id="197" name="TextBox 196"/>
          <p:cNvSpPr txBox="1"/>
          <p:nvPr/>
        </p:nvSpPr>
        <p:spPr>
          <a:xfrm>
            <a:off x="3955869" y="1680746"/>
            <a:ext cx="22098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H     </a:t>
            </a:r>
            <a:r>
              <a:rPr lang="en-US" sz="1600" b="1" smtClean="0">
                <a:solidFill>
                  <a:srgbClr val="FF0000"/>
                </a:solidFill>
                <a:latin typeface="Times New Roman" pitchFamily="18" charset="0"/>
                <a:cs typeface="Times New Roman" pitchFamily="18" charset="0"/>
              </a:rPr>
              <a:t>À</a:t>
            </a:r>
            <a:r>
              <a:rPr lang="en-US" sz="1600" b="1" smtClean="0">
                <a:latin typeface="Times New Roman" pitchFamily="18" charset="0"/>
                <a:cs typeface="Times New Roman" pitchFamily="18" charset="0"/>
              </a:rPr>
              <a:t>     L     A    N</a:t>
            </a:r>
            <a:endParaRPr lang="en-US" sz="1600" b="1">
              <a:latin typeface="Times New Roman" pitchFamily="18" charset="0"/>
              <a:cs typeface="Times New Roman" pitchFamily="18" charset="0"/>
            </a:endParaRPr>
          </a:p>
        </p:txBody>
      </p:sp>
      <p:sp>
        <p:nvSpPr>
          <p:cNvPr id="198" name="TextBox 197"/>
          <p:cNvSpPr txBox="1"/>
          <p:nvPr/>
        </p:nvSpPr>
        <p:spPr>
          <a:xfrm>
            <a:off x="3928881" y="2171700"/>
            <a:ext cx="1246189"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A     </a:t>
            </a:r>
            <a:r>
              <a:rPr lang="en-US" sz="1600" b="1" smtClean="0">
                <a:solidFill>
                  <a:srgbClr val="FF0000"/>
                </a:solidFill>
                <a:latin typeface="Times New Roman" pitchFamily="18" charset="0"/>
                <a:cs typeface="Times New Roman" pitchFamily="18" charset="0"/>
              </a:rPr>
              <a:t>N</a:t>
            </a:r>
            <a:r>
              <a:rPr lang="en-US" sz="1600" b="1" smtClean="0">
                <a:latin typeface="Times New Roman" pitchFamily="18" charset="0"/>
                <a:cs typeface="Times New Roman" pitchFamily="18" charset="0"/>
              </a:rPr>
              <a:t>     H</a:t>
            </a:r>
            <a:endParaRPr lang="en-US" sz="1600" b="1">
              <a:latin typeface="Times New Roman" pitchFamily="18" charset="0"/>
              <a:cs typeface="Times New Roman" pitchFamily="18" charset="0"/>
            </a:endParaRPr>
          </a:p>
        </p:txBody>
      </p:sp>
      <p:sp>
        <p:nvSpPr>
          <p:cNvPr id="199" name="TextBox 198"/>
          <p:cNvSpPr txBox="1"/>
          <p:nvPr/>
        </p:nvSpPr>
        <p:spPr>
          <a:xfrm>
            <a:off x="4336869" y="2595146"/>
            <a:ext cx="1985327"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Ộ     I      A     N</a:t>
            </a:r>
            <a:endParaRPr lang="en-US" sz="1600" b="1">
              <a:latin typeface="Times New Roman" pitchFamily="18" charset="0"/>
              <a:cs typeface="Times New Roman" pitchFamily="18" charset="0"/>
            </a:endParaRPr>
          </a:p>
        </p:txBody>
      </p:sp>
      <p:sp>
        <p:nvSpPr>
          <p:cNvPr id="202" name="TextBox 201"/>
          <p:cNvSpPr txBox="1"/>
          <p:nvPr/>
        </p:nvSpPr>
        <p:spPr>
          <a:xfrm>
            <a:off x="3113542" y="3086100"/>
            <a:ext cx="296243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N     H     Ậ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B     Ả     N</a:t>
            </a:r>
            <a:endParaRPr lang="en-US" sz="1600" b="1">
              <a:latin typeface="Times New Roman" pitchFamily="18" charset="0"/>
              <a:cs typeface="Times New Roman" pitchFamily="18" charset="0"/>
            </a:endParaRPr>
          </a:p>
        </p:txBody>
      </p:sp>
      <p:sp>
        <p:nvSpPr>
          <p:cNvPr id="203" name="TextBox 202"/>
          <p:cNvSpPr txBox="1"/>
          <p:nvPr/>
        </p:nvSpPr>
        <p:spPr>
          <a:xfrm>
            <a:off x="2660469" y="3543300"/>
            <a:ext cx="32766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S     Ô     N     G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Ồ     N     G</a:t>
            </a:r>
            <a:endParaRPr lang="en-US" sz="1600" b="1">
              <a:latin typeface="Times New Roman" pitchFamily="18" charset="0"/>
              <a:cs typeface="Times New Roman" pitchFamily="18" charset="0"/>
            </a:endParaRPr>
          </a:p>
        </p:txBody>
      </p:sp>
      <p:sp>
        <p:nvSpPr>
          <p:cNvPr id="204" name="TextBox 203"/>
          <p:cNvSpPr txBox="1"/>
          <p:nvPr/>
        </p:nvSpPr>
        <p:spPr>
          <a:xfrm>
            <a:off x="3574869" y="3966746"/>
            <a:ext cx="299082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S      Ô    </a:t>
            </a:r>
            <a:r>
              <a:rPr lang="en-US" sz="1600" b="1" smtClean="0">
                <a:solidFill>
                  <a:srgbClr val="FF0000"/>
                </a:solidFill>
                <a:latin typeface="Times New Roman" pitchFamily="18" charset="0"/>
                <a:cs typeface="Times New Roman" pitchFamily="18" charset="0"/>
              </a:rPr>
              <a:t>I</a:t>
            </a:r>
            <a:r>
              <a:rPr lang="en-US" sz="1600" b="1" smtClean="0">
                <a:latin typeface="Times New Roman" pitchFamily="18" charset="0"/>
                <a:cs typeface="Times New Roman" pitchFamily="18" charset="0"/>
              </a:rPr>
              <a:t>      Đ     Ộ   N     G</a:t>
            </a:r>
            <a:endParaRPr lang="en-US" sz="1600" b="1">
              <a:latin typeface="Times New Roman" pitchFamily="18" charset="0"/>
              <a:cs typeface="Times New Roman" pitchFamily="18" charset="0"/>
            </a:endParaRPr>
          </a:p>
        </p:txBody>
      </p:sp>
      <p:sp>
        <p:nvSpPr>
          <p:cNvPr id="205" name="5-Point Star 204"/>
          <p:cNvSpPr/>
          <p:nvPr/>
        </p:nvSpPr>
        <p:spPr>
          <a:xfrm>
            <a:off x="6851469" y="723900"/>
            <a:ext cx="457200" cy="389354"/>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6" name="5-Point Star 205"/>
          <p:cNvSpPr/>
          <p:nvPr/>
        </p:nvSpPr>
        <p:spPr>
          <a:xfrm>
            <a:off x="6529660" y="11049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7" name="5-Point Star 206"/>
          <p:cNvSpPr/>
          <p:nvPr/>
        </p:nvSpPr>
        <p:spPr>
          <a:xfrm>
            <a:off x="6233976" y="1572341"/>
            <a:ext cx="560388" cy="40640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5-Point Star 207"/>
          <p:cNvSpPr/>
          <p:nvPr/>
        </p:nvSpPr>
        <p:spPr>
          <a:xfrm>
            <a:off x="6648767" y="1955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9" name="5-Point Star 208"/>
          <p:cNvSpPr/>
          <p:nvPr/>
        </p:nvSpPr>
        <p:spPr>
          <a:xfrm>
            <a:off x="6322196" y="2499441"/>
            <a:ext cx="560388" cy="406400"/>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0" name="5-Point Star 209"/>
          <p:cNvSpPr/>
          <p:nvPr/>
        </p:nvSpPr>
        <p:spPr>
          <a:xfrm>
            <a:off x="6809854" y="2969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1" name="5-Point Star 210"/>
          <p:cNvSpPr/>
          <p:nvPr/>
        </p:nvSpPr>
        <p:spPr>
          <a:xfrm>
            <a:off x="6173922" y="3378281"/>
            <a:ext cx="560388" cy="406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2" name="5-Point Star 211"/>
          <p:cNvSpPr/>
          <p:nvPr/>
        </p:nvSpPr>
        <p:spPr>
          <a:xfrm>
            <a:off x="6728414" y="39370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3" name="Rectangle 212"/>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solidFill>
                  <a:srgbClr val="002060"/>
                </a:solidFill>
                <a:latin typeface="Times New Roman" pitchFamily="18" charset="0"/>
                <a:cs typeface="Times New Roman" pitchFamily="18" charset="0"/>
              </a:rPr>
              <a:t>Tên gọi khác của Kinh </a:t>
            </a:r>
            <a:r>
              <a:rPr lang="en-US" sz="2800" smtClean="0">
                <a:solidFill>
                  <a:srgbClr val="002060"/>
                </a:solidFill>
                <a:latin typeface="Times New Roman" pitchFamily="18" charset="0"/>
                <a:cs typeface="Times New Roman" pitchFamily="18" charset="0"/>
              </a:rPr>
              <a:t>Đô</a:t>
            </a:r>
            <a:endParaRPr lang="en-US" sz="2800">
              <a:solidFill>
                <a:srgbClr val="002060"/>
              </a:solidFill>
              <a:latin typeface="Times New Roman" pitchFamily="18" charset="0"/>
              <a:cs typeface="Times New Roman" pitchFamily="18" charset="0"/>
            </a:endParaRPr>
          </a:p>
        </p:txBody>
      </p:sp>
      <p:sp>
        <p:nvSpPr>
          <p:cNvPr id="2" name="Oval 1"/>
          <p:cNvSpPr/>
          <p:nvPr/>
        </p:nvSpPr>
        <p:spPr>
          <a:xfrm>
            <a:off x="2240280" y="711200"/>
            <a:ext cx="481149" cy="4147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b="1" smtClean="0">
                <a:latin typeface="+mj-lt"/>
              </a:rPr>
              <a:t>1</a:t>
            </a:r>
            <a:endParaRPr lang="en-US" sz="2400" b="1">
              <a:latin typeface="+mj-lt"/>
            </a:endParaRPr>
          </a:p>
        </p:txBody>
      </p:sp>
      <p:sp>
        <p:nvSpPr>
          <p:cNvPr id="8" name="Oval 7"/>
          <p:cNvSpPr/>
          <p:nvPr/>
        </p:nvSpPr>
        <p:spPr>
          <a:xfrm>
            <a:off x="2721429" y="1181100"/>
            <a:ext cx="472440" cy="42237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vi-VN" sz="2400" b="1" smtClean="0">
                <a:latin typeface="+mj-lt"/>
              </a:rPr>
              <a:t>2</a:t>
            </a:r>
            <a:endParaRPr lang="en-US" sz="2400" b="1">
              <a:latin typeface="+mj-lt"/>
            </a:endParaRPr>
          </a:p>
        </p:txBody>
      </p:sp>
      <p:sp>
        <p:nvSpPr>
          <p:cNvPr id="96" name="Rectangle 95"/>
          <p:cNvSpPr/>
          <p:nvPr/>
        </p:nvSpPr>
        <p:spPr>
          <a:xfrm>
            <a:off x="1215933" y="4831160"/>
            <a:ext cx="65532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khu phố cổ nổi tiếng của Hưng Yên.</a:t>
            </a:r>
            <a:endParaRPr lang="en-US" sz="2800">
              <a:solidFill>
                <a:srgbClr val="002060"/>
              </a:solidFill>
              <a:latin typeface="Times New Roman" pitchFamily="18" charset="0"/>
              <a:cs typeface="Times New Roman" pitchFamily="18" charset="0"/>
            </a:endParaRPr>
          </a:p>
        </p:txBody>
      </p:sp>
      <p:sp>
        <p:nvSpPr>
          <p:cNvPr id="10" name="Oval 9"/>
          <p:cNvSpPr/>
          <p:nvPr/>
        </p:nvSpPr>
        <p:spPr>
          <a:xfrm>
            <a:off x="2629471" y="1655346"/>
            <a:ext cx="481149" cy="4147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400" b="1" smtClean="0">
                <a:latin typeface="+mj-lt"/>
              </a:rPr>
              <a:t>3</a:t>
            </a:r>
            <a:endParaRPr lang="en-US" sz="2400" b="1">
              <a:latin typeface="+mj-lt"/>
            </a:endParaRPr>
          </a:p>
        </p:txBody>
      </p:sp>
      <p:sp>
        <p:nvSpPr>
          <p:cNvPr id="100" name="Rectangle 99"/>
          <p:cNvSpPr/>
          <p:nvPr/>
        </p:nvSpPr>
        <p:spPr>
          <a:xfrm>
            <a:off x="893716" y="4864906"/>
            <a:ext cx="6913517" cy="8119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này vào Hội An từ rất sớm.</a:t>
            </a:r>
            <a:endParaRPr lang="en-US" sz="2800">
              <a:solidFill>
                <a:srgbClr val="002060"/>
              </a:solidFill>
              <a:latin typeface="Times New Roman" pitchFamily="18" charset="0"/>
              <a:cs typeface="Times New Roman" pitchFamily="18" charset="0"/>
            </a:endParaRPr>
          </a:p>
        </p:txBody>
      </p:sp>
      <p:sp>
        <p:nvSpPr>
          <p:cNvPr id="11" name="Oval 10"/>
          <p:cNvSpPr/>
          <p:nvPr/>
        </p:nvSpPr>
        <p:spPr>
          <a:xfrm>
            <a:off x="2933916" y="2030628"/>
            <a:ext cx="519906"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4</a:t>
            </a:r>
            <a:endParaRPr lang="en-US" sz="2400" b="1">
              <a:latin typeface="+mj-lt"/>
            </a:endParaRPr>
          </a:p>
        </p:txBody>
      </p:sp>
      <p:sp>
        <p:nvSpPr>
          <p:cNvPr id="102" name="Rectangle 101"/>
          <p:cNvSpPr/>
          <p:nvPr/>
        </p:nvSpPr>
        <p:spPr>
          <a:xfrm>
            <a:off x="987333" y="4831160"/>
            <a:ext cx="6629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Nhà buôn nước nào đã so sánh Thăng Long với các đô thị khác ở châu Á.</a:t>
            </a:r>
            <a:endParaRPr lang="en-US" sz="2800">
              <a:solidFill>
                <a:srgbClr val="002060"/>
              </a:solidFill>
              <a:latin typeface="Times New Roman" pitchFamily="18" charset="0"/>
              <a:cs typeface="Times New Roman" pitchFamily="18" charset="0"/>
            </a:endParaRPr>
          </a:p>
        </p:txBody>
      </p:sp>
      <p:sp>
        <p:nvSpPr>
          <p:cNvPr id="37" name="Oval 36"/>
          <p:cNvSpPr/>
          <p:nvPr/>
        </p:nvSpPr>
        <p:spPr>
          <a:xfrm>
            <a:off x="3204331" y="2452187"/>
            <a:ext cx="509452" cy="48151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smtClean="0">
                <a:latin typeface="+mj-lt"/>
              </a:rPr>
              <a:t>5</a:t>
            </a:r>
            <a:endParaRPr lang="en-US" sz="2400" b="1">
              <a:latin typeface="+mj-lt"/>
            </a:endParaRPr>
          </a:p>
        </p:txBody>
      </p:sp>
      <p:sp>
        <p:nvSpPr>
          <p:cNvPr id="106" name="Rectangle 105"/>
          <p:cNvSpPr/>
          <p:nvPr/>
        </p:nvSpPr>
        <p:spPr>
          <a:xfrm>
            <a:off x="838200" y="4838700"/>
            <a:ext cx="6846862"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thành phố cảng lớn nhất ở Đàng Trong.</a:t>
            </a:r>
            <a:endParaRPr lang="en-US" sz="2800">
              <a:solidFill>
                <a:srgbClr val="002060"/>
              </a:solidFill>
              <a:latin typeface="Times New Roman" pitchFamily="18" charset="0"/>
              <a:cs typeface="Times New Roman" pitchFamily="18" charset="0"/>
            </a:endParaRPr>
          </a:p>
        </p:txBody>
      </p:sp>
      <p:sp>
        <p:nvSpPr>
          <p:cNvPr id="39" name="Oval 38"/>
          <p:cNvSpPr/>
          <p:nvPr/>
        </p:nvSpPr>
        <p:spPr>
          <a:xfrm>
            <a:off x="2514600" y="2959100"/>
            <a:ext cx="498134" cy="431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6</a:t>
            </a:r>
            <a:endParaRPr lang="en-US" sz="2400" b="1">
              <a:latin typeface="+mj-lt"/>
            </a:endParaRPr>
          </a:p>
        </p:txBody>
      </p:sp>
      <p:sp>
        <p:nvSpPr>
          <p:cNvPr id="108" name="Rectangle 107"/>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nào cùng nhân dân địa phương dựng nên thành phố Hội An?</a:t>
            </a:r>
            <a:endParaRPr lang="en-US" sz="2800">
              <a:solidFill>
                <a:srgbClr val="002060"/>
              </a:solidFill>
              <a:latin typeface="Times New Roman" pitchFamily="18" charset="0"/>
              <a:cs typeface="Times New Roman" pitchFamily="18" charset="0"/>
            </a:endParaRPr>
          </a:p>
        </p:txBody>
      </p:sp>
      <p:sp>
        <p:nvSpPr>
          <p:cNvPr id="44" name="Oval 43"/>
          <p:cNvSpPr/>
          <p:nvPr/>
        </p:nvSpPr>
        <p:spPr>
          <a:xfrm>
            <a:off x="2206750" y="3441700"/>
            <a:ext cx="536450" cy="482600"/>
          </a:xfrm>
          <a:prstGeom prst="ellipse">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7</a:t>
            </a:r>
            <a:endParaRPr lang="en-US" sz="2400" b="1">
              <a:latin typeface="+mj-lt"/>
            </a:endParaRPr>
          </a:p>
        </p:txBody>
      </p:sp>
      <p:sp>
        <p:nvSpPr>
          <p:cNvPr id="110" name="Rectangle 109"/>
          <p:cNvSpPr/>
          <p:nvPr/>
        </p:nvSpPr>
        <p:spPr>
          <a:xfrm>
            <a:off x="1520733" y="483870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Kinh thành Thăng Long nằm bên con sông lớn nào của nước ta?</a:t>
            </a:r>
            <a:endParaRPr lang="en-US" sz="2800">
              <a:solidFill>
                <a:srgbClr val="002060"/>
              </a:solidFill>
              <a:latin typeface="Times New Roman" pitchFamily="18" charset="0"/>
              <a:cs typeface="Times New Roman" pitchFamily="18" charset="0"/>
            </a:endParaRPr>
          </a:p>
        </p:txBody>
      </p:sp>
      <p:sp>
        <p:nvSpPr>
          <p:cNvPr id="45" name="Oval 44"/>
          <p:cNvSpPr/>
          <p:nvPr/>
        </p:nvSpPr>
        <p:spPr>
          <a:xfrm>
            <a:off x="2538333" y="3924300"/>
            <a:ext cx="509667" cy="490954"/>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8</a:t>
            </a:r>
            <a:endParaRPr lang="en-US" sz="2400" b="1">
              <a:latin typeface="+mj-lt"/>
            </a:endParaRPr>
          </a:p>
        </p:txBody>
      </p:sp>
      <p:sp>
        <p:nvSpPr>
          <p:cNvPr id="112" name="Rectangle 111"/>
          <p:cNvSpPr/>
          <p:nvPr/>
        </p:nvSpPr>
        <p:spPr>
          <a:xfrm>
            <a:off x="15588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Cuộc sống các thành thị ở thế kỉ XVI- XVII diễn ra như thế nào?</a:t>
            </a:r>
            <a:endParaRPr lang="en-US" sz="2800">
              <a:solidFill>
                <a:srgbClr val="002060"/>
              </a:solidFill>
              <a:latin typeface="Times New Roman" pitchFamily="18" charset="0"/>
              <a:cs typeface="Times New Roman" pitchFamily="18" charset="0"/>
            </a:endParaRPr>
          </a:p>
        </p:txBody>
      </p:sp>
      <p:sp>
        <p:nvSpPr>
          <p:cNvPr id="46" name="TextBox 45"/>
          <p:cNvSpPr txBox="1"/>
          <p:nvPr/>
        </p:nvSpPr>
        <p:spPr>
          <a:xfrm>
            <a:off x="4419600" y="766346"/>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14" name="TextBox 113"/>
          <p:cNvSpPr txBox="1"/>
          <p:nvPr/>
        </p:nvSpPr>
        <p:spPr>
          <a:xfrm>
            <a:off x="4419600" y="12235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3" name="TextBox 102"/>
          <p:cNvSpPr txBox="1"/>
          <p:nvPr/>
        </p:nvSpPr>
        <p:spPr>
          <a:xfrm>
            <a:off x="4392613" y="25951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4" name="TextBox 103"/>
          <p:cNvSpPr txBox="1"/>
          <p:nvPr/>
        </p:nvSpPr>
        <p:spPr>
          <a:xfrm>
            <a:off x="4343400" y="3543300"/>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7" name="TextBox 106"/>
          <p:cNvSpPr txBox="1"/>
          <p:nvPr/>
        </p:nvSpPr>
        <p:spPr>
          <a:xfrm>
            <a:off x="4406106" y="3086100"/>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09" name="TextBox 108"/>
          <p:cNvSpPr txBox="1"/>
          <p:nvPr/>
        </p:nvSpPr>
        <p:spPr>
          <a:xfrm>
            <a:off x="4419600" y="1680746"/>
            <a:ext cx="331787" cy="338554"/>
          </a:xfrm>
          <a:prstGeom prst="rect">
            <a:avLst/>
          </a:prstGeom>
          <a:noFill/>
        </p:spPr>
        <p:txBody>
          <a:bodyPr wrap="square" rtlCol="0">
            <a:spAutoFit/>
          </a:bodyPr>
          <a:lstStyle/>
          <a:p>
            <a:r>
              <a:rPr lang="vi-VN" sz="1600" b="1">
                <a:solidFill>
                  <a:srgbClr val="FF0000"/>
                </a:solidFill>
                <a:latin typeface="+mj-lt"/>
              </a:rPr>
              <a:t>À</a:t>
            </a:r>
            <a:endParaRPr lang="en-US" sz="1600" b="1">
              <a:solidFill>
                <a:srgbClr val="FF0000"/>
              </a:solidFill>
              <a:latin typeface="+mj-lt"/>
            </a:endParaRPr>
          </a:p>
        </p:txBody>
      </p:sp>
      <p:sp>
        <p:nvSpPr>
          <p:cNvPr id="111" name="TextBox 110"/>
          <p:cNvSpPr txBox="1"/>
          <p:nvPr/>
        </p:nvSpPr>
        <p:spPr>
          <a:xfrm>
            <a:off x="4419600" y="2171700"/>
            <a:ext cx="331787" cy="338554"/>
          </a:xfrm>
          <a:prstGeom prst="rect">
            <a:avLst/>
          </a:prstGeom>
          <a:noFill/>
        </p:spPr>
        <p:txBody>
          <a:bodyPr wrap="square" rtlCol="0">
            <a:spAutoFit/>
          </a:bodyPr>
          <a:lstStyle/>
          <a:p>
            <a:r>
              <a:rPr lang="vi-VN" sz="1600" b="1">
                <a:solidFill>
                  <a:srgbClr val="FF0000"/>
                </a:solidFill>
                <a:latin typeface="+mj-lt"/>
              </a:rPr>
              <a:t>N</a:t>
            </a:r>
            <a:endParaRPr lang="en-US" sz="1600" b="1">
              <a:solidFill>
                <a:srgbClr val="FF0000"/>
              </a:solidFill>
              <a:latin typeface="+mj-lt"/>
            </a:endParaRPr>
          </a:p>
        </p:txBody>
      </p:sp>
      <p:sp>
        <p:nvSpPr>
          <p:cNvPr id="113" name="TextBox 112"/>
          <p:cNvSpPr txBox="1"/>
          <p:nvPr/>
        </p:nvSpPr>
        <p:spPr>
          <a:xfrm>
            <a:off x="4448356" y="3966746"/>
            <a:ext cx="352244" cy="338554"/>
          </a:xfrm>
          <a:prstGeom prst="rect">
            <a:avLst/>
          </a:prstGeom>
          <a:noFill/>
        </p:spPr>
        <p:txBody>
          <a:bodyPr wrap="square" rtlCol="0">
            <a:spAutoFit/>
          </a:bodyPr>
          <a:lstStyle/>
          <a:p>
            <a:r>
              <a:rPr lang="vi-VN" sz="1600" b="1">
                <a:solidFill>
                  <a:srgbClr val="FF0000"/>
                </a:solidFill>
                <a:latin typeface="+mj-lt"/>
              </a:rPr>
              <a:t>I</a:t>
            </a:r>
            <a:endParaRPr lang="en-US" sz="1600" b="1">
              <a:solidFill>
                <a:srgbClr val="FF0000"/>
              </a:solidFill>
              <a:latin typeface="+mj-lt"/>
            </a:endParaRPr>
          </a:p>
        </p:txBody>
      </p:sp>
    </p:spTree>
    <p:extLst>
      <p:ext uri="{BB962C8B-B14F-4D97-AF65-F5344CB8AC3E}">
        <p14:creationId xmlns:p14="http://schemas.microsoft.com/office/powerpoint/2010/main" val="2993083380"/>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205"/>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circle(in)">
                                      <p:cBhvr>
                                        <p:cTn id="7" dur="2000"/>
                                        <p:tgtEl>
                                          <p:spTgt spid="195"/>
                                        </p:tgtEl>
                                      </p:cBhvr>
                                    </p:animEffect>
                                  </p:childTnLst>
                                </p:cTn>
                              </p:par>
                            </p:childTnLst>
                          </p:cTn>
                        </p:par>
                      </p:childTnLst>
                    </p:cTn>
                  </p:par>
                </p:childTnLst>
              </p:cTn>
              <p:nextCondLst>
                <p:cond evt="onClick" delay="0">
                  <p:tgtEl>
                    <p:spTgt spid="205"/>
                  </p:tgtEl>
                </p:cond>
              </p:nextCondLst>
            </p:seq>
            <p:seq concurrent="1" nextAc="seek">
              <p:cTn id="8" restart="whenNotActive" fill="hold" evtFilter="cancelBubble" nodeType="interactiveSeq">
                <p:stCondLst>
                  <p:cond evt="onClick" delay="0">
                    <p:tgtEl>
                      <p:spTgt spid="206"/>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wheel(1)">
                                      <p:cBhvr>
                                        <p:cTn id="13" dur="2000"/>
                                        <p:tgtEl>
                                          <p:spTgt spid="196"/>
                                        </p:tgtEl>
                                      </p:cBhvr>
                                    </p:animEffect>
                                  </p:childTnLst>
                                </p:cTn>
                              </p:par>
                            </p:childTnLst>
                          </p:cTn>
                        </p:par>
                      </p:childTnLst>
                    </p:cTn>
                  </p:par>
                </p:childTnLst>
              </p:cTn>
              <p:nextCondLst>
                <p:cond evt="onClick" delay="0">
                  <p:tgtEl>
                    <p:spTgt spid="206"/>
                  </p:tgtEl>
                </p:cond>
              </p:nextCondLst>
            </p:seq>
            <p:seq concurrent="1" nextAc="seek">
              <p:cTn id="14" restart="whenNotActive" fill="hold" evtFilter="cancelBubble" nodeType="interactiveSeq">
                <p:stCondLst>
                  <p:cond evt="onClick" delay="0">
                    <p:tgtEl>
                      <p:spTgt spid="20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wipe(down)">
                                      <p:cBhvr>
                                        <p:cTn id="19" dur="500"/>
                                        <p:tgtEl>
                                          <p:spTgt spid="197"/>
                                        </p:tgtEl>
                                      </p:cBhvr>
                                    </p:animEffect>
                                  </p:childTnLst>
                                </p:cTn>
                              </p:par>
                            </p:childTnLst>
                          </p:cTn>
                        </p:par>
                      </p:childTnLst>
                    </p:cTn>
                  </p:par>
                </p:childTnLst>
              </p:cTn>
              <p:nextCondLst>
                <p:cond evt="onClick" delay="0">
                  <p:tgtEl>
                    <p:spTgt spid="207"/>
                  </p:tgtEl>
                </p:cond>
              </p:nextCondLst>
            </p:seq>
            <p:seq concurrent="1" nextAc="seek">
              <p:cTn id="20" restart="whenNotActive" fill="hold" evtFilter="cancelBubble" nodeType="interactiveSeq">
                <p:stCondLst>
                  <p:cond evt="onClick" delay="0">
                    <p:tgtEl>
                      <p:spTgt spid="208"/>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circle(in)">
                                      <p:cBhvr>
                                        <p:cTn id="25" dur="2000"/>
                                        <p:tgtEl>
                                          <p:spTgt spid="198"/>
                                        </p:tgtEl>
                                      </p:cBhvr>
                                    </p:animEffect>
                                  </p:childTnLst>
                                </p:cTn>
                              </p:par>
                            </p:childTnLst>
                          </p:cTn>
                        </p:par>
                      </p:childTnLst>
                    </p:cTn>
                  </p:par>
                </p:childTnLst>
              </p:cTn>
              <p:nextCondLst>
                <p:cond evt="onClick" delay="0">
                  <p:tgtEl>
                    <p:spTgt spid="208"/>
                  </p:tgtEl>
                </p:cond>
              </p:nextCondLst>
            </p:seq>
            <p:seq concurrent="1" nextAc="seek">
              <p:cTn id="26" restart="whenNotActive" fill="hold" evtFilter="cancelBubble" nodeType="interactiveSeq">
                <p:stCondLst>
                  <p:cond evt="onClick" delay="0">
                    <p:tgtEl>
                      <p:spTgt spid="209"/>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wheel(1)">
                                      <p:cBhvr>
                                        <p:cTn id="31" dur="2000"/>
                                        <p:tgtEl>
                                          <p:spTgt spid="199"/>
                                        </p:tgtEl>
                                      </p:cBhvr>
                                    </p:animEffect>
                                  </p:childTnLst>
                                </p:cTn>
                              </p:par>
                            </p:childTnLst>
                          </p:cTn>
                        </p:par>
                      </p:childTnLst>
                    </p:cTn>
                  </p:par>
                </p:childTnLst>
              </p:cTn>
              <p:nextCondLst>
                <p:cond evt="onClick" delay="0">
                  <p:tgtEl>
                    <p:spTgt spid="209"/>
                  </p:tgtEl>
                </p:cond>
              </p:nextCondLst>
            </p:seq>
            <p:seq concurrent="1" nextAc="seek">
              <p:cTn id="32" restart="whenNotActive" fill="hold" evtFilter="cancelBubble" nodeType="interactiveSeq">
                <p:stCondLst>
                  <p:cond evt="onClick" delay="0">
                    <p:tgtEl>
                      <p:spTgt spid="21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1000"/>
                                        <p:tgtEl>
                                          <p:spTgt spid="202"/>
                                        </p:tgtEl>
                                      </p:cBhvr>
                                    </p:animEffect>
                                    <p:anim calcmode="lin" valueType="num">
                                      <p:cBhvr>
                                        <p:cTn id="38" dur="1000" fill="hold"/>
                                        <p:tgtEl>
                                          <p:spTgt spid="202"/>
                                        </p:tgtEl>
                                        <p:attrNameLst>
                                          <p:attrName>ppt_x</p:attrName>
                                        </p:attrNameLst>
                                      </p:cBhvr>
                                      <p:tavLst>
                                        <p:tav tm="0">
                                          <p:val>
                                            <p:strVal val="#ppt_x"/>
                                          </p:val>
                                        </p:tav>
                                        <p:tav tm="100000">
                                          <p:val>
                                            <p:strVal val="#ppt_x"/>
                                          </p:val>
                                        </p:tav>
                                      </p:tavLst>
                                    </p:anim>
                                    <p:anim calcmode="lin" valueType="num">
                                      <p:cBhvr>
                                        <p:cTn id="3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0"/>
                  </p:tgtEl>
                </p:cond>
              </p:nextCondLst>
            </p:seq>
            <p:seq concurrent="1" nextAc="seek">
              <p:cTn id="40" restart="whenNotActive" fill="hold" evtFilter="cancelBubble" nodeType="interactiveSeq">
                <p:stCondLst>
                  <p:cond evt="onClick" delay="0">
                    <p:tgtEl>
                      <p:spTgt spid="211"/>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barn(inVertical)">
                                      <p:cBhvr>
                                        <p:cTn id="45" dur="500"/>
                                        <p:tgtEl>
                                          <p:spTgt spid="203"/>
                                        </p:tgtEl>
                                      </p:cBhvr>
                                    </p:animEffect>
                                  </p:childTnLst>
                                </p:cTn>
                              </p:par>
                            </p:childTnLst>
                          </p:cTn>
                        </p:par>
                      </p:childTnLst>
                    </p:cTn>
                  </p:par>
                </p:childTnLst>
              </p:cTn>
              <p:nextCondLst>
                <p:cond evt="onClick" delay="0">
                  <p:tgtEl>
                    <p:spTgt spid="211"/>
                  </p:tgtEl>
                </p:cond>
              </p:nextCondLst>
            </p:seq>
            <p:seq concurrent="1" nextAc="seek">
              <p:cTn id="46" restart="whenNotActive" fill="hold" evtFilter="cancelBubble" nodeType="interactiveSeq">
                <p:stCondLst>
                  <p:cond evt="onClick" delay="0">
                    <p:tgtEl>
                      <p:spTgt spid="212"/>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barn(inVertical)">
                                      <p:cBhvr>
                                        <p:cTn id="51" dur="500"/>
                                        <p:tgtEl>
                                          <p:spTgt spid="204"/>
                                        </p:tgtEl>
                                      </p:cBhvr>
                                    </p:animEffect>
                                  </p:childTnLst>
                                </p:cTn>
                              </p:par>
                            </p:childTnLst>
                          </p:cTn>
                        </p:par>
                      </p:childTnLst>
                    </p:cTn>
                  </p:par>
                </p:childTnLst>
              </p:cTn>
              <p:nextCondLst>
                <p:cond evt="onClick" delay="0">
                  <p:tgtEl>
                    <p:spTgt spid="212"/>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down)">
                                      <p:cBhvr>
                                        <p:cTn id="57" dur="500"/>
                                        <p:tgtEl>
                                          <p:spTgt spid="2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213"/>
                                        </p:tgtEl>
                                        <p:attrNameLst>
                                          <p:attrName>ppt_x</p:attrName>
                                        </p:attrNameLst>
                                      </p:cBhvr>
                                      <p:tavLst>
                                        <p:tav tm="0">
                                          <p:val>
                                            <p:strVal val="ppt_x"/>
                                          </p:val>
                                        </p:tav>
                                        <p:tav tm="100000">
                                          <p:val>
                                            <p:strVal val="ppt_x"/>
                                          </p:val>
                                        </p:tav>
                                      </p:tavLst>
                                    </p:anim>
                                    <p:anim calcmode="lin" valueType="num">
                                      <p:cBhvr additive="base">
                                        <p:cTn id="62" dur="500"/>
                                        <p:tgtEl>
                                          <p:spTgt spid="213"/>
                                        </p:tgtEl>
                                        <p:attrNameLst>
                                          <p:attrName>ppt_y</p:attrName>
                                        </p:attrNameLst>
                                      </p:cBhvr>
                                      <p:tavLst>
                                        <p:tav tm="0">
                                          <p:val>
                                            <p:strVal val="ppt_y"/>
                                          </p:val>
                                        </p:tav>
                                        <p:tav tm="100000">
                                          <p:val>
                                            <p:strVal val="1+ppt_h/2"/>
                                          </p:val>
                                        </p:tav>
                                      </p:tavLst>
                                    </p:anim>
                                    <p:set>
                                      <p:cBhvr>
                                        <p:cTn id="63"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down)">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96"/>
                                        </p:tgtEl>
                                        <p:attrNameLst>
                                          <p:attrName>ppt_x</p:attrName>
                                        </p:attrNameLst>
                                      </p:cBhvr>
                                      <p:tavLst>
                                        <p:tav tm="0">
                                          <p:val>
                                            <p:strVal val="ppt_x"/>
                                          </p:val>
                                        </p:tav>
                                        <p:tav tm="100000">
                                          <p:val>
                                            <p:strVal val="ppt_x"/>
                                          </p:val>
                                        </p:tav>
                                      </p:tavLst>
                                    </p:anim>
                                    <p:anim calcmode="lin" valueType="num">
                                      <p:cBhvr additive="base">
                                        <p:cTn id="74" dur="500"/>
                                        <p:tgtEl>
                                          <p:spTgt spid="96"/>
                                        </p:tgtEl>
                                        <p:attrNameLst>
                                          <p:attrName>ppt_y</p:attrName>
                                        </p:attrNameLst>
                                      </p:cBhvr>
                                      <p:tavLst>
                                        <p:tav tm="0">
                                          <p:val>
                                            <p:strVal val="ppt_y"/>
                                          </p:val>
                                        </p:tav>
                                        <p:tav tm="100000">
                                          <p:val>
                                            <p:strVal val="1+ppt_h/2"/>
                                          </p:val>
                                        </p:tav>
                                      </p:tavLst>
                                    </p:anim>
                                    <p:set>
                                      <p:cBhvr>
                                        <p:cTn id="7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10"/>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down)">
                                      <p:cBhvr>
                                        <p:cTn id="81" dur="500"/>
                                        <p:tgtEl>
                                          <p:spTgt spid="10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00"/>
                                        </p:tgtEl>
                                        <p:attrNameLst>
                                          <p:attrName>ppt_x</p:attrName>
                                        </p:attrNameLst>
                                      </p:cBhvr>
                                      <p:tavLst>
                                        <p:tav tm="0">
                                          <p:val>
                                            <p:strVal val="ppt_x"/>
                                          </p:val>
                                        </p:tav>
                                        <p:tav tm="100000">
                                          <p:val>
                                            <p:strVal val="ppt_x"/>
                                          </p:val>
                                        </p:tav>
                                      </p:tavLst>
                                    </p:anim>
                                    <p:anim calcmode="lin" valueType="num">
                                      <p:cBhvr additive="base">
                                        <p:cTn id="86" dur="500"/>
                                        <p:tgtEl>
                                          <p:spTgt spid="100"/>
                                        </p:tgtEl>
                                        <p:attrNameLst>
                                          <p:attrName>ppt_y</p:attrName>
                                        </p:attrNameLst>
                                      </p:cBhvr>
                                      <p:tavLst>
                                        <p:tav tm="0">
                                          <p:val>
                                            <p:strVal val="ppt_y"/>
                                          </p:val>
                                        </p:tav>
                                        <p:tav tm="100000">
                                          <p:val>
                                            <p:strVal val="1+ppt_h/2"/>
                                          </p:val>
                                        </p:tav>
                                      </p:tavLst>
                                    </p:anim>
                                    <p:set>
                                      <p:cBhvr>
                                        <p:cTn id="87"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down)">
                                      <p:cBhvr>
                                        <p:cTn id="93" dur="500"/>
                                        <p:tgtEl>
                                          <p:spTgt spid="10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02"/>
                                        </p:tgtEl>
                                        <p:attrNameLst>
                                          <p:attrName>ppt_x</p:attrName>
                                        </p:attrNameLst>
                                      </p:cBhvr>
                                      <p:tavLst>
                                        <p:tav tm="0">
                                          <p:val>
                                            <p:strVal val="ppt_x"/>
                                          </p:val>
                                        </p:tav>
                                        <p:tav tm="100000">
                                          <p:val>
                                            <p:strVal val="ppt_x"/>
                                          </p:val>
                                        </p:tav>
                                      </p:tavLst>
                                    </p:anim>
                                    <p:anim calcmode="lin" valueType="num">
                                      <p:cBhvr additive="base">
                                        <p:cTn id="98" dur="500"/>
                                        <p:tgtEl>
                                          <p:spTgt spid="102"/>
                                        </p:tgtEl>
                                        <p:attrNameLst>
                                          <p:attrName>ppt_y</p:attrName>
                                        </p:attrNameLst>
                                      </p:cBhvr>
                                      <p:tavLst>
                                        <p:tav tm="0">
                                          <p:val>
                                            <p:strVal val="ppt_y"/>
                                          </p:val>
                                        </p:tav>
                                        <p:tav tm="100000">
                                          <p:val>
                                            <p:strVal val="1+ppt_h/2"/>
                                          </p:val>
                                        </p:tav>
                                      </p:tavLst>
                                    </p:anim>
                                    <p:set>
                                      <p:cBhvr>
                                        <p:cTn id="99"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37"/>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down)">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06"/>
                                        </p:tgtEl>
                                        <p:attrNameLst>
                                          <p:attrName>ppt_x</p:attrName>
                                        </p:attrNameLst>
                                      </p:cBhvr>
                                      <p:tavLst>
                                        <p:tav tm="0">
                                          <p:val>
                                            <p:strVal val="ppt_x"/>
                                          </p:val>
                                        </p:tav>
                                        <p:tav tm="100000">
                                          <p:val>
                                            <p:strVal val="ppt_x"/>
                                          </p:val>
                                        </p:tav>
                                      </p:tavLst>
                                    </p:anim>
                                    <p:anim calcmode="lin" valueType="num">
                                      <p:cBhvr additive="base">
                                        <p:cTn id="110" dur="500"/>
                                        <p:tgtEl>
                                          <p:spTgt spid="106"/>
                                        </p:tgtEl>
                                        <p:attrNameLst>
                                          <p:attrName>ppt_y</p:attrName>
                                        </p:attrNameLst>
                                      </p:cBhvr>
                                      <p:tavLst>
                                        <p:tav tm="0">
                                          <p:val>
                                            <p:strVal val="ppt_y"/>
                                          </p:val>
                                        </p:tav>
                                        <p:tav tm="100000">
                                          <p:val>
                                            <p:strVal val="1+ppt_h/2"/>
                                          </p:val>
                                        </p:tav>
                                      </p:tavLst>
                                    </p:anim>
                                    <p:set>
                                      <p:cBhvr>
                                        <p:cTn id="11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9"/>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wipe(down)">
                                      <p:cBhvr>
                                        <p:cTn id="117" dur="500"/>
                                        <p:tgtEl>
                                          <p:spTgt spid="10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1" nodeType="clickEffect">
                                  <p:stCondLst>
                                    <p:cond delay="0"/>
                                  </p:stCondLst>
                                  <p:childTnLst>
                                    <p:anim calcmode="lin" valueType="num">
                                      <p:cBhvr additive="base">
                                        <p:cTn id="121" dur="500"/>
                                        <p:tgtEl>
                                          <p:spTgt spid="108"/>
                                        </p:tgtEl>
                                        <p:attrNameLst>
                                          <p:attrName>ppt_x</p:attrName>
                                        </p:attrNameLst>
                                      </p:cBhvr>
                                      <p:tavLst>
                                        <p:tav tm="0">
                                          <p:val>
                                            <p:strVal val="ppt_x"/>
                                          </p:val>
                                        </p:tav>
                                        <p:tav tm="100000">
                                          <p:val>
                                            <p:strVal val="ppt_x"/>
                                          </p:val>
                                        </p:tav>
                                      </p:tavLst>
                                    </p:anim>
                                    <p:anim calcmode="lin" valueType="num">
                                      <p:cBhvr additive="base">
                                        <p:cTn id="122" dur="500"/>
                                        <p:tgtEl>
                                          <p:spTgt spid="108"/>
                                        </p:tgtEl>
                                        <p:attrNameLst>
                                          <p:attrName>ppt_y</p:attrName>
                                        </p:attrNameLst>
                                      </p:cBhvr>
                                      <p:tavLst>
                                        <p:tav tm="0">
                                          <p:val>
                                            <p:strVal val="ppt_y"/>
                                          </p:val>
                                        </p:tav>
                                        <p:tav tm="100000">
                                          <p:val>
                                            <p:strVal val="1+ppt_h/2"/>
                                          </p:val>
                                        </p:tav>
                                      </p:tavLst>
                                    </p:anim>
                                    <p:set>
                                      <p:cBhvr>
                                        <p:cTn id="123"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p:stCondLst>
                        <p:cond delay="0"/>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110"/>
                                        </p:tgtEl>
                                        <p:attrNameLst>
                                          <p:attrName>ppt_x</p:attrName>
                                        </p:attrNameLst>
                                      </p:cBhvr>
                                      <p:tavLst>
                                        <p:tav tm="0">
                                          <p:val>
                                            <p:strVal val="ppt_x"/>
                                          </p:val>
                                        </p:tav>
                                        <p:tav tm="100000">
                                          <p:val>
                                            <p:strVal val="ppt_x"/>
                                          </p:val>
                                        </p:tav>
                                      </p:tavLst>
                                    </p:anim>
                                    <p:anim calcmode="lin" valueType="num">
                                      <p:cBhvr additive="base">
                                        <p:cTn id="134" dur="500"/>
                                        <p:tgtEl>
                                          <p:spTgt spid="110"/>
                                        </p:tgtEl>
                                        <p:attrNameLst>
                                          <p:attrName>ppt_y</p:attrName>
                                        </p:attrNameLst>
                                      </p:cBhvr>
                                      <p:tavLst>
                                        <p:tav tm="0">
                                          <p:val>
                                            <p:strVal val="ppt_y"/>
                                          </p:val>
                                        </p:tav>
                                        <p:tav tm="100000">
                                          <p:val>
                                            <p:strVal val="1+ppt_h/2"/>
                                          </p:val>
                                        </p:tav>
                                      </p:tavLst>
                                    </p:anim>
                                    <p:set>
                                      <p:cBhvr>
                                        <p:cTn id="135"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6" restart="whenNotActive" fill="hold" evtFilter="cancelBubble" nodeType="interactiveSeq">
                <p:stCondLst>
                  <p:cond evt="onClick" delay="0">
                    <p:tgtEl>
                      <p:spTgt spid="45"/>
                    </p:tgtEl>
                  </p:cond>
                </p:stCondLst>
                <p:endSync evt="end" delay="0">
                  <p:rtn val="all"/>
                </p:endSync>
                <p:childTnLst>
                  <p:par>
                    <p:cTn id="137" fill="hold">
                      <p:stCondLst>
                        <p:cond delay="0"/>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animEffect transition="in" filter="wipe(down)">
                                      <p:cBhvr>
                                        <p:cTn id="141" dur="500"/>
                                        <p:tgtEl>
                                          <p:spTgt spid="11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grpId="1" nodeType="clickEffect">
                                  <p:stCondLst>
                                    <p:cond delay="0"/>
                                  </p:stCondLst>
                                  <p:childTnLst>
                                    <p:anim calcmode="lin" valueType="num">
                                      <p:cBhvr additive="base">
                                        <p:cTn id="145" dur="500"/>
                                        <p:tgtEl>
                                          <p:spTgt spid="112"/>
                                        </p:tgtEl>
                                        <p:attrNameLst>
                                          <p:attrName>ppt_x</p:attrName>
                                        </p:attrNameLst>
                                      </p:cBhvr>
                                      <p:tavLst>
                                        <p:tav tm="0">
                                          <p:val>
                                            <p:strVal val="ppt_x"/>
                                          </p:val>
                                        </p:tav>
                                        <p:tav tm="100000">
                                          <p:val>
                                            <p:strVal val="ppt_x"/>
                                          </p:val>
                                        </p:tav>
                                      </p:tavLst>
                                    </p:anim>
                                    <p:anim calcmode="lin" valueType="num">
                                      <p:cBhvr additive="base">
                                        <p:cTn id="146" dur="500"/>
                                        <p:tgtEl>
                                          <p:spTgt spid="112"/>
                                        </p:tgtEl>
                                        <p:attrNameLst>
                                          <p:attrName>ppt_y</p:attrName>
                                        </p:attrNameLst>
                                      </p:cBhvr>
                                      <p:tavLst>
                                        <p:tav tm="0">
                                          <p:val>
                                            <p:strVal val="ppt_y"/>
                                          </p:val>
                                        </p:tav>
                                        <p:tav tm="100000">
                                          <p:val>
                                            <p:strVal val="1+ppt_h/2"/>
                                          </p:val>
                                        </p:tav>
                                      </p:tavLst>
                                    </p:anim>
                                    <p:set>
                                      <p:cBhvr>
                                        <p:cTn id="147"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8" restart="whenNotActive" fill="hold" evtFilter="cancelBubble" nodeType="interactiveSeq">
                <p:stCondLst>
                  <p:cond evt="onClick" delay="0">
                    <p:tgtEl>
                      <p:spTgt spid="169"/>
                    </p:tgtEl>
                  </p:cond>
                </p:stCondLst>
                <p:endSync evt="end" delay="0">
                  <p:rtn val="all"/>
                </p:endSync>
                <p:childTnLst>
                  <p:par>
                    <p:cTn id="149" fill="hold">
                      <p:stCondLst>
                        <p:cond delay="0"/>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randombar(horizontal)">
                                      <p:cBhvr>
                                        <p:cTn id="153" dur="500"/>
                                        <p:tgtEl>
                                          <p:spTgt spid="46"/>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114"/>
                                        </p:tgtEl>
                                        <p:attrNameLst>
                                          <p:attrName>style.visibility</p:attrName>
                                        </p:attrNameLst>
                                      </p:cBhvr>
                                      <p:to>
                                        <p:strVal val="visible"/>
                                      </p:to>
                                    </p:set>
                                    <p:animEffect transition="in" filter="randombar(horizontal)">
                                      <p:cBhvr>
                                        <p:cTn id="156" dur="500"/>
                                        <p:tgtEl>
                                          <p:spTgt spid="114"/>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randombar(horizontal)">
                                      <p:cBhvr>
                                        <p:cTn id="159" dur="500"/>
                                        <p:tgtEl>
                                          <p:spTgt spid="109"/>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111"/>
                                        </p:tgtEl>
                                        <p:attrNameLst>
                                          <p:attrName>style.visibility</p:attrName>
                                        </p:attrNameLst>
                                      </p:cBhvr>
                                      <p:to>
                                        <p:strVal val="visible"/>
                                      </p:to>
                                    </p:set>
                                    <p:animEffect transition="in" filter="randombar(horizontal)">
                                      <p:cBhvr>
                                        <p:cTn id="162" dur="500"/>
                                        <p:tgtEl>
                                          <p:spTgt spid="11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103"/>
                                        </p:tgtEl>
                                        <p:attrNameLst>
                                          <p:attrName>style.visibility</p:attrName>
                                        </p:attrNameLst>
                                      </p:cBhvr>
                                      <p:to>
                                        <p:strVal val="visible"/>
                                      </p:to>
                                    </p:set>
                                    <p:animEffect transition="in" filter="randombar(horizontal)">
                                      <p:cBhvr>
                                        <p:cTn id="165" dur="500"/>
                                        <p:tgtEl>
                                          <p:spTgt spid="103"/>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randombar(horizontal)">
                                      <p:cBhvr>
                                        <p:cTn id="168" dur="500"/>
                                        <p:tgtEl>
                                          <p:spTgt spid="10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randombar(horizontal)">
                                      <p:cBhvr>
                                        <p:cTn id="171" dur="500"/>
                                        <p:tgtEl>
                                          <p:spTgt spid="10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113"/>
                                        </p:tgtEl>
                                        <p:attrNameLst>
                                          <p:attrName>style.visibility</p:attrName>
                                        </p:attrNameLst>
                                      </p:cBhvr>
                                      <p:to>
                                        <p:strVal val="visible"/>
                                      </p:to>
                                    </p:set>
                                    <p:animEffect transition="in" filter="randombar(horizontal)">
                                      <p:cBhvr>
                                        <p:cTn id="174" dur="500"/>
                                        <p:tgtEl>
                                          <p:spTgt spid="113"/>
                                        </p:tgtEl>
                                      </p:cBhvr>
                                    </p:animEffect>
                                  </p:childTnLst>
                                </p:cTn>
                              </p:par>
                            </p:childTnLst>
                          </p:cTn>
                        </p:par>
                      </p:childTnLst>
                    </p:cTn>
                  </p:par>
                </p:childTnLst>
              </p:cTn>
              <p:nextCondLst>
                <p:cond evt="onClick" delay="0">
                  <p:tgtEl>
                    <p:spTgt spid="169"/>
                  </p:tgtEl>
                </p:cond>
              </p:nextCondLst>
            </p:seq>
          </p:childTnLst>
        </p:cTn>
      </p:par>
    </p:tnLst>
    <p:bldLst>
      <p:bldP spid="195" grpId="0"/>
      <p:bldP spid="196" grpId="0"/>
      <p:bldP spid="197" grpId="0"/>
      <p:bldP spid="198" grpId="0"/>
      <p:bldP spid="199" grpId="0"/>
      <p:bldP spid="202" grpId="0"/>
      <p:bldP spid="203" grpId="0"/>
      <p:bldP spid="204" grpId="0"/>
      <p:bldP spid="213" grpId="0" animBg="1"/>
      <p:bldP spid="213" grpId="1" animBg="1"/>
      <p:bldP spid="96" grpId="0" animBg="1"/>
      <p:bldP spid="96" grpId="1" animBg="1"/>
      <p:bldP spid="100" grpId="0" animBg="1"/>
      <p:bldP spid="100" grpId="1" animBg="1"/>
      <p:bldP spid="102" grpId="0" animBg="1"/>
      <p:bldP spid="102" grpId="1" animBg="1"/>
      <p:bldP spid="106" grpId="0" animBg="1"/>
      <p:bldP spid="106" grpId="1" animBg="1"/>
      <p:bldP spid="108" grpId="0" animBg="1"/>
      <p:bldP spid="108" grpId="1" animBg="1"/>
      <p:bldP spid="110" grpId="0" animBg="1"/>
      <p:bldP spid="110" grpId="1" animBg="1"/>
      <p:bldP spid="112" grpId="0" animBg="1"/>
      <p:bldP spid="112" grpId="1" animBg="1"/>
      <p:bldP spid="46" grpId="0"/>
      <p:bldP spid="114" grpId="0"/>
      <p:bldP spid="103" grpId="0"/>
      <p:bldP spid="104" grpId="0"/>
      <p:bldP spid="107" grpId="0"/>
      <p:bldP spid="109" grpId="0"/>
      <p:bldP spid="111" grpId="0"/>
      <p:bldP spid="1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WordArt 14"/>
          <p:cNvSpPr>
            <a:spLocks noChangeArrowheads="1" noChangeShapeType="1" noTextEdit="1"/>
          </p:cNvSpPr>
          <p:nvPr/>
        </p:nvSpPr>
        <p:spPr bwMode="auto">
          <a:xfrm>
            <a:off x="611560" y="-1181100"/>
            <a:ext cx="7992888" cy="2590800"/>
          </a:xfrm>
          <a:prstGeom prst="rect">
            <a:avLst/>
          </a:prstGeom>
          <a:ln>
            <a:solidFill>
              <a:schemeClr val="bg1"/>
            </a:solidFill>
          </a:ln>
        </p:spPr>
        <p:txBody>
          <a:bodyPr wrap="none" fromWordArt="1">
            <a:prstTxWarp prst="textArchDown">
              <a:avLst/>
            </a:prstTxWarp>
            <a:scene3d>
              <a:camera prst="orthographicFront"/>
              <a:lightRig rig="threePt" dir="t"/>
            </a:scene3d>
            <a:sp3d extrusionH="57150">
              <a:bevelT w="82550" h="38100" prst="coolSlant"/>
            </a:sp3d>
          </a:bodyPr>
          <a:lstStyle/>
          <a:p>
            <a:pPr algn="ctr">
              <a:lnSpc>
                <a:spcPct val="150000"/>
              </a:lnSpc>
            </a:pPr>
            <a:r>
              <a:rPr lang="vi-VN"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Trò chơi</a:t>
            </a:r>
          </a:p>
          <a:p>
            <a:pPr algn="ctr">
              <a:lnSpc>
                <a:spcPct val="150000"/>
              </a:lnSpc>
            </a:pP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nhanh</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đúng</a:t>
            </a:r>
            <a:endParaRPr lang="en-US"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endParaRPr>
          </a:p>
        </p:txBody>
      </p:sp>
    </p:spTree>
    <p:extLst>
      <p:ext uri="{BB962C8B-B14F-4D97-AF65-F5344CB8AC3E}">
        <p14:creationId xmlns:p14="http://schemas.microsoft.com/office/powerpoint/2010/main" val="198245690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smtClean="0">
                <a:solidFill>
                  <a:srgbClr val="FF0000"/>
                </a:solidFill>
                <a:latin typeface="Times New Roman" pitchFamily="18" charset="0"/>
                <a:cs typeface="Times New Roman" pitchFamily="18" charset="0"/>
              </a:rPr>
              <a:t>Nêu tên thành thị cổ ở nước ta được UNESCO công nhận là di sản văn hóa thế giới :</a:t>
            </a:r>
            <a:endParaRPr lang="en-US" sz="3200">
              <a:solidFill>
                <a:srgbClr val="FF0000"/>
              </a:solidFill>
              <a:latin typeface="Times New Roman" pitchFamily="18" charset="0"/>
              <a:cs typeface="Times New Roman" pitchFamily="18" charset="0"/>
            </a:endParaRP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0720127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824925"/>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Trong câu “Thứ nhất kinh kì, thứ nhì Phố Hiến”. Kinh kì là :</a:t>
            </a:r>
          </a:p>
        </p:txBody>
      </p:sp>
      <p:sp>
        <p:nvSpPr>
          <p:cNvPr id="4" name="TextBox 3">
            <a:hlinkClick r:id="rId3"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dirty="0" smtClean="0">
                <a:solidFill>
                  <a:srgbClr val="FF0000"/>
                </a:solidFill>
                <a:latin typeface="Times New Roman" pitchFamily="18" charset="0"/>
                <a:cs typeface="Times New Roman" pitchFamily="18" charset="0"/>
              </a:rPr>
              <a:t>Sự phát triển của các thành thị chứng tỏ sự phát triển về mặt nào của nước ta lúc bấy giờ :</a:t>
            </a: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Chính trị.</a:t>
            </a:r>
          </a:p>
        </p:txBody>
      </p:sp>
      <p:sp>
        <p:nvSpPr>
          <p:cNvPr id="5" name="TextBox 4">
            <a:hlinkClick r:id="rId3"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767462" y="-34925"/>
            <a:ext cx="7920156" cy="4035425"/>
            <a:chOff x="247" y="0"/>
            <a:chExt cx="2639" cy="2087"/>
          </a:xfrm>
        </p:grpSpPr>
        <p:grpSp>
          <p:nvGrpSpPr>
            <p:cNvPr id="4" name="Group 4"/>
            <p:cNvGrpSpPr>
              <a:grpSpLocks/>
            </p:cNvGrpSpPr>
            <p:nvPr/>
          </p:nvGrpSpPr>
          <p:grpSpPr bwMode="auto">
            <a:xfrm>
              <a:off x="247" y="0"/>
              <a:ext cx="2414" cy="2073"/>
              <a:chOff x="1644" y="2382"/>
              <a:chExt cx="2346" cy="1774"/>
            </a:xfrm>
          </p:grpSpPr>
          <p:pic>
            <p:nvPicPr>
              <p:cNvPr id="6" name="Picture 5" descr="BIRTH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644" y="2382"/>
                <a:ext cx="2346" cy="504"/>
                <a:chOff x="1644" y="2406"/>
                <a:chExt cx="2346" cy="504"/>
              </a:xfrm>
            </p:grpSpPr>
            <p:sp>
              <p:nvSpPr>
                <p:cNvPr id="8" name="AutoShape 7"/>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3200" b="1" dirty="0" smtClean="0">
                      <a:solidFill>
                        <a:srgbClr val="C00000"/>
                      </a:solidFill>
                      <a:latin typeface="Times New Roman" pitchFamily="18" charset="0"/>
                      <a:cs typeface="Times New Roman" pitchFamily="18" charset="0"/>
                    </a:rPr>
                    <a:t>TIẾT HỌC KẾT THÚC</a:t>
                  </a:r>
                  <a:endParaRPr lang="en-US" sz="3200" b="1" dirty="0">
                    <a:solidFill>
                      <a:srgbClr val="C00000"/>
                    </a:solidFill>
                    <a:latin typeface="Times New Roman" pitchFamily="18" charset="0"/>
                    <a:cs typeface="Times New Roman" pitchFamily="18" charset="0"/>
                  </a:endParaRPr>
                </a:p>
              </p:txBody>
            </p:sp>
            <p:sp>
              <p:nvSpPr>
                <p:cNvPr id="9"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Times New Roman" pitchFamily="18" charset="0"/>
                    <a:cs typeface="Times New Roman" pitchFamily="18" charset="0"/>
                  </a:endParaRPr>
                </a:p>
              </p:txBody>
            </p:sp>
          </p:grpSp>
        </p:grpSp>
        <p:sp>
          <p:nvSpPr>
            <p:cNvPr id="5" name="Rectangle 9"/>
            <p:cNvSpPr>
              <a:spLocks noChangeArrowheads="1"/>
            </p:cNvSpPr>
            <p:nvPr/>
          </p:nvSpPr>
          <p:spPr bwMode="auto">
            <a:xfrm>
              <a:off x="247" y="1762"/>
              <a:ext cx="2639" cy="3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latin typeface="Times New Roman" pitchFamily="18" charset="0"/>
                <a:cs typeface="Times New Roman" pitchFamily="18" charset="0"/>
              </a:endParaRPr>
            </a:p>
          </p:txBody>
        </p:sp>
      </p:grpSp>
      <p:sp>
        <p:nvSpPr>
          <p:cNvPr id="10" name="Text Box 10"/>
          <p:cNvSpPr txBox="1">
            <a:spLocks noChangeArrowheads="1"/>
          </p:cNvSpPr>
          <p:nvPr/>
        </p:nvSpPr>
        <p:spPr bwMode="auto">
          <a:xfrm>
            <a:off x="841578" y="3339525"/>
            <a:ext cx="7997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C00000"/>
                </a:solidFill>
                <a:latin typeface="Times New Roman" pitchFamily="18" charset="0"/>
                <a:cs typeface="Times New Roman" pitchFamily="18" charset="0"/>
              </a:rPr>
              <a:t>CHÀO CÁC EM HỌC SINH!</a:t>
            </a:r>
            <a:endParaRPr lang="vi-VN" sz="3200" b="1" dirty="0">
              <a:solidFill>
                <a:srgbClr val="C00000"/>
              </a:solidFill>
              <a:latin typeface="Times New Roman" pitchFamily="18" charset="0"/>
              <a:cs typeface="Times New Roman" pitchFamily="18" charset="0"/>
            </a:endParaRPr>
          </a:p>
        </p:txBody>
      </p:sp>
      <p:pic>
        <p:nvPicPr>
          <p:cNvPr id="11" name="Picture 2" descr="C:\Users\Dell\Download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81500"/>
            <a:ext cx="495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7237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
            <a:ext cx="8915400" cy="5338384"/>
          </a:xfrm>
          <a:prstGeom prst="rect">
            <a:avLst/>
          </a:prstGeom>
          <a:noFill/>
        </p:spPr>
        <p:txBody>
          <a:bodyPr wrap="square" rtlCol="0">
            <a:spAutoFit/>
          </a:bodyPr>
          <a:lstStyle/>
          <a:p>
            <a:pPr algn="ctr">
              <a:lnSpc>
                <a:spcPct val="120000"/>
              </a:lnSpc>
            </a:pPr>
            <a:r>
              <a:rPr lang="en-US" sz="2200" b="1" dirty="0" smtClean="0">
                <a:latin typeface="Times New Roman" pitchFamily="18" charset="0"/>
                <a:cs typeface="Times New Roman" pitchFamily="18" charset="0"/>
              </a:rPr>
              <a:t>Thứ ba ngày 12 tháng 5 năm 2020</a:t>
            </a:r>
          </a:p>
          <a:p>
            <a:pPr algn="ctr">
              <a:lnSpc>
                <a:spcPct val="120000"/>
              </a:lnSpc>
            </a:pPr>
            <a:r>
              <a:rPr lang="en-US" sz="2200" b="1" dirty="0" smtClean="0">
                <a:latin typeface="Times New Roman" pitchFamily="18" charset="0"/>
                <a:cs typeface="Times New Roman" pitchFamily="18" charset="0"/>
              </a:rPr>
              <a:t>Lịch sử</a:t>
            </a:r>
          </a:p>
          <a:p>
            <a:pPr algn="ctr">
              <a:lnSpc>
                <a:spcPct val="120000"/>
              </a:lnSpc>
            </a:pPr>
            <a:r>
              <a:rPr lang="en-US" sz="2200" b="1" dirty="0" smtClean="0">
                <a:solidFill>
                  <a:srgbClr val="FF0000"/>
                </a:solidFill>
                <a:latin typeface="Times New Roman" pitchFamily="18" charset="0"/>
                <a:cs typeface="Times New Roman" pitchFamily="18" charset="0"/>
              </a:rPr>
              <a:t>Thành thị ở thế kỉ XVI – XVII</a:t>
            </a:r>
            <a:endParaRPr lang="en-US" sz="2200" b="1" dirty="0" smtClean="0">
              <a:solidFill>
                <a:srgbClr val="FF0000"/>
              </a:solidFill>
              <a:latin typeface="Times New Roman" pitchFamily="18" charset="0"/>
              <a:cs typeface="Times New Roman" pitchFamily="18" charset="0"/>
            </a:endParaRPr>
          </a:p>
          <a:p>
            <a:pPr marL="514350" indent="-514350">
              <a:lnSpc>
                <a:spcPct val="120000"/>
              </a:lnSpc>
              <a:buAutoNum type="arabicPeriod"/>
            </a:pPr>
            <a:r>
              <a:rPr lang="en-US" sz="2200" b="1" dirty="0" smtClean="0">
                <a:latin typeface="Times New Roman" pitchFamily="18" charset="0"/>
                <a:cs typeface="Times New Roman" pitchFamily="18" charset="0"/>
              </a:rPr>
              <a:t>Thăng Long</a:t>
            </a:r>
          </a:p>
          <a:p>
            <a:pPr marL="457200" indent="-457200">
              <a:lnSpc>
                <a:spcPct val="120000"/>
              </a:lnSpc>
              <a:buFontTx/>
              <a:buChar char="-"/>
            </a:pPr>
            <a:r>
              <a:rPr lang="en-US" sz="2200" b="1" dirty="0" smtClean="0">
                <a:latin typeface="Times New Roman" pitchFamily="18" charset="0"/>
                <a:cs typeface="Times New Roman" pitchFamily="18" charset="0"/>
              </a:rPr>
              <a:t>Lớn bằng thành thị ở một số nước Châu Á nhưng đông dân hơn.</a:t>
            </a:r>
          </a:p>
          <a:p>
            <a:pPr marL="457200" indent="-457200">
              <a:lnSpc>
                <a:spcPct val="120000"/>
              </a:lnSpc>
              <a:buFontTx/>
              <a:buChar char="-"/>
            </a:pPr>
            <a:r>
              <a:rPr lang="en-US" sz="2200" b="1" dirty="0" smtClean="0">
                <a:latin typeface="Times New Roman" pitchFamily="18" charset="0"/>
                <a:cs typeface="Times New Roman" pitchFamily="18" charset="0"/>
              </a:rPr>
              <a:t>Buôn bán tơ lụa, vóc, nhiễu</a:t>
            </a:r>
          </a:p>
          <a:p>
            <a:pPr>
              <a:lnSpc>
                <a:spcPct val="120000"/>
              </a:lnSpc>
            </a:pPr>
            <a:r>
              <a:rPr lang="en-US" sz="2200" b="1" dirty="0" smtClean="0">
                <a:latin typeface="Times New Roman" pitchFamily="18" charset="0"/>
                <a:cs typeface="Times New Roman" pitchFamily="18" charset="0"/>
              </a:rPr>
              <a:t>2. Phố Hiến </a:t>
            </a:r>
          </a:p>
          <a:p>
            <a:pPr marL="342900" indent="-342900">
              <a:lnSpc>
                <a:spcPct val="120000"/>
              </a:lnSpc>
              <a:buFontTx/>
              <a:buChar char="-"/>
            </a:pPr>
            <a:r>
              <a:rPr lang="en-US" sz="2200" b="1" dirty="0" smtClean="0">
                <a:latin typeface="Times New Roman" pitchFamily="18" charset="0"/>
                <a:cs typeface="Times New Roman" pitchFamily="18" charset="0"/>
              </a:rPr>
              <a:t>Nhiều cư dân từ các nước Trung Quốc, Nhật Bản, Hà Lan, Anh, Pháp đến ở.</a:t>
            </a:r>
          </a:p>
          <a:p>
            <a:pPr marL="342900" indent="-342900">
              <a:lnSpc>
                <a:spcPct val="120000"/>
              </a:lnSpc>
              <a:buFontTx/>
              <a:buChar char="-"/>
            </a:pPr>
            <a:r>
              <a:rPr lang="en-US" sz="2200" b="1" dirty="0" smtClean="0">
                <a:latin typeface="Times New Roman" pitchFamily="18" charset="0"/>
                <a:cs typeface="Times New Roman" pitchFamily="18" charset="0"/>
              </a:rPr>
              <a:t>Buôn bán tấp nập.</a:t>
            </a:r>
          </a:p>
          <a:p>
            <a:pPr>
              <a:lnSpc>
                <a:spcPct val="120000"/>
              </a:lnSpc>
            </a:pPr>
            <a:r>
              <a:rPr lang="en-US" sz="2200" b="1" dirty="0" smtClean="0">
                <a:latin typeface="Times New Roman" pitchFamily="18" charset="0"/>
                <a:cs typeface="Times New Roman" pitchFamily="18" charset="0"/>
              </a:rPr>
              <a:t>3. Hội An</a:t>
            </a:r>
          </a:p>
          <a:p>
            <a:pPr marL="342900" indent="-342900">
              <a:lnSpc>
                <a:spcPct val="120000"/>
              </a:lnSpc>
              <a:buFontTx/>
              <a:buChar char="-"/>
            </a:pPr>
            <a:r>
              <a:rPr lang="en-US" sz="2200" b="1" dirty="0" smtClean="0">
                <a:latin typeface="Times New Roman" pitchFamily="18" charset="0"/>
                <a:cs typeface="Times New Roman" pitchFamily="18" charset="0"/>
              </a:rPr>
              <a:t>Phố cảng đẹp và lớn nhất Đàng Trong.</a:t>
            </a:r>
          </a:p>
          <a:p>
            <a:pPr marL="342900" indent="-342900">
              <a:lnSpc>
                <a:spcPct val="120000"/>
              </a:lnSpc>
              <a:buFontTx/>
              <a:buChar char="-"/>
            </a:pPr>
            <a:r>
              <a:rPr lang="en-US" sz="2200" b="1" dirty="0" smtClean="0">
                <a:latin typeface="Times New Roman" pitchFamily="18" charset="0"/>
                <a:cs typeface="Times New Roman" pitchFamily="18" charset="0"/>
              </a:rPr>
              <a:t>Thương nhân ngoại quốc thường lui tới buôn bán.</a:t>
            </a:r>
            <a:endParaRPr lang="en-US" sz="2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33916162"/>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a:solidFill>
                  <a:srgbClr val="C00000"/>
                </a:solidFill>
                <a:latin typeface="Times New Roman" pitchFamily="18" charset="0"/>
                <a:cs typeface="Times New Roman" pitchFamily="18" charset="0"/>
              </a:rPr>
              <a:t>Đoàn người khẩn hoang đã đi  đến những đâu</a:t>
            </a:r>
            <a:r>
              <a:rPr lang="vi-VN"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5" name="Left Arrow 4">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2310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6072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Công </a:t>
            </a:r>
            <a:r>
              <a:rPr lang="vi-VN" sz="3200" b="1" i="1">
                <a:solidFill>
                  <a:srgbClr val="C00000"/>
                </a:solidFill>
                <a:latin typeface="Times New Roman" pitchFamily="18" charset="0"/>
                <a:cs typeface="Times New Roman" pitchFamily="18" charset="0"/>
              </a:rPr>
              <a:t>cuộc khẩn hoang Đàng Trong được xúc tiến mạnh mẽ vào thời gian nào?</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2286000" y="2347547"/>
            <a:ext cx="4419600" cy="2315417"/>
          </a:xfrm>
          <a:prstGeom prst="rect">
            <a:avLst/>
          </a:prstGeom>
        </p:spPr>
        <p:txBody>
          <a:bodyPr wrap="square" lIns="98465" tIns="49232" rIns="98465" bIns="49232">
            <a:spAutoFit/>
          </a:bodyPr>
          <a:lstStyle/>
          <a:p>
            <a:pPr algn="just">
              <a:lnSpc>
                <a:spcPct val="150000"/>
              </a:lnSpc>
            </a:pPr>
            <a:r>
              <a:rPr lang="vi-VN" sz="3200">
                <a:solidFill>
                  <a:srgbClr val="002060"/>
                </a:solidFill>
                <a:latin typeface="Times New Roman" pitchFamily="18" charset="0"/>
                <a:cs typeface="Times New Roman" pitchFamily="18" charset="0"/>
              </a:rPr>
              <a:t>A. Trước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B. Đầu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C. Cuối thế kỉ XVI</a:t>
            </a:r>
            <a:r>
              <a:rPr lang="vi-VN"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659758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495300"/>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u="sng" smtClean="0">
                <a:solidFill>
                  <a:srgbClr val="C00000"/>
                </a:solidFill>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Cuộc khẩn hoang ở Đàng Trong đem lại kết quả gì</a:t>
            </a:r>
            <a:r>
              <a:rPr lang="en-US"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381000" y="1893160"/>
            <a:ext cx="8229600" cy="3478940"/>
          </a:xfrm>
          <a:prstGeom prst="rect">
            <a:avLst/>
          </a:prstGeom>
        </p:spPr>
        <p:txBody>
          <a:bodyPr wrap="square" lIns="98465" tIns="49232" rIns="98465" bIns="49232">
            <a:spAutoFit/>
          </a:bodyPr>
          <a:lstStyle/>
          <a:p>
            <a:pPr algn="just">
              <a:lnSpc>
                <a:spcPct val="150000"/>
              </a:lnSpc>
            </a:pPr>
            <a:r>
              <a:rPr lang="vi-VN" sz="3000" smtClean="0">
                <a:solidFill>
                  <a:srgbClr val="002060"/>
                </a:solidFill>
                <a:latin typeface="Times New Roman" pitchFamily="18" charset="0"/>
                <a:cs typeface="Times New Roman" pitchFamily="18" charset="0"/>
              </a:rPr>
              <a:t>A. </a:t>
            </a:r>
            <a:r>
              <a:rPr lang="vi-VN" sz="3000">
                <a:solidFill>
                  <a:srgbClr val="002060"/>
                </a:solidFill>
                <a:latin typeface="Times New Roman" pitchFamily="18" charset="0"/>
                <a:cs typeface="Times New Roman" pitchFamily="18" charset="0"/>
              </a:rPr>
              <a:t>Ruộng 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84528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1645</Words>
  <Application>Microsoft Office PowerPoint</Application>
  <PresentationFormat>On-screen Show (16:10)</PresentationFormat>
  <Paragraphs>212</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SONGNGOC</cp:lastModifiedBy>
  <cp:revision>92</cp:revision>
  <dcterms:created xsi:type="dcterms:W3CDTF">2006-08-16T00:00:00Z</dcterms:created>
  <dcterms:modified xsi:type="dcterms:W3CDTF">2020-05-11T06:03:32Z</dcterms:modified>
</cp:coreProperties>
</file>