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0" r:id="rId2"/>
    <p:sldId id="262" r:id="rId3"/>
    <p:sldId id="263" r:id="rId4"/>
    <p:sldId id="264" r:id="rId5"/>
    <p:sldId id="267" r:id="rId6"/>
    <p:sldId id="271" r:id="rId7"/>
    <p:sldId id="302" r:id="rId8"/>
    <p:sldId id="305" r:id="rId9"/>
    <p:sldId id="272" r:id="rId10"/>
    <p:sldId id="269" r:id="rId11"/>
    <p:sldId id="273" r:id="rId12"/>
    <p:sldId id="274" r:id="rId13"/>
    <p:sldId id="307" r:id="rId14"/>
    <p:sldId id="276" r:id="rId15"/>
    <p:sldId id="277" r:id="rId16"/>
    <p:sldId id="278" r:id="rId17"/>
    <p:sldId id="306" r:id="rId18"/>
    <p:sldId id="279" r:id="rId19"/>
    <p:sldId id="283" r:id="rId20"/>
    <p:sldId id="281" r:id="rId21"/>
    <p:sldId id="280" r:id="rId22"/>
    <p:sldId id="300" r:id="rId23"/>
    <p:sldId id="301" r:id="rId24"/>
    <p:sldId id="284" r:id="rId25"/>
    <p:sldId id="311" r:id="rId26"/>
    <p:sldId id="287" r:id="rId27"/>
    <p:sldId id="31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314" r:id="rId37"/>
    <p:sldId id="315" r:id="rId38"/>
    <p:sldId id="297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76" d="100"/>
          <a:sy n="76" d="100"/>
        </p:scale>
        <p:origin x="-94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EB7A-26B8-43B4-ABE0-482E93F9BDAE}" type="datetimeFigureOut">
              <a:rPr lang="en-US" smtClean="0"/>
              <a:t>18/03/2019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2AA0-F3D8-4E7E-8EF6-E5097920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2AA0-F3D8-4E7E-8EF6-E5097920D3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53.jpeg"/><Relationship Id="rId3" Type="http://schemas.openxmlformats.org/officeDocument/2006/relationships/slide" Target="slide37.xml"/><Relationship Id="rId7" Type="http://schemas.openxmlformats.org/officeDocument/2006/relationships/image" Target="../media/image50.jpeg"/><Relationship Id="rId12" Type="http://schemas.openxmlformats.org/officeDocument/2006/relationships/slide" Target="slide3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5" Type="http://schemas.openxmlformats.org/officeDocument/2006/relationships/image" Target="../media/image54.jpeg"/><Relationship Id="rId10" Type="http://schemas.openxmlformats.org/officeDocument/2006/relationships/slide" Target="slide31.xml"/><Relationship Id="rId4" Type="http://schemas.openxmlformats.org/officeDocument/2006/relationships/slide" Target="slide34.xml"/><Relationship Id="rId9" Type="http://schemas.openxmlformats.org/officeDocument/2006/relationships/image" Target="../media/image51.jpeg"/><Relationship Id="rId1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1.jp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uy\Music\pp\water-dripping-1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7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733800"/>
            <a:ext cx="35814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ĐẠO ĐỨC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1182" y="2064603"/>
            <a:ext cx="548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524000" y="990600"/>
            <a:ext cx="6934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 nạn giao thông để lại những hậu quả gì?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12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7419"/>
            <a:ext cx="3886200" cy="291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343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2291"/>
            <a:ext cx="3886200" cy="3151909"/>
          </a:xfrm>
          <a:prstGeom prst="rect">
            <a:avLst/>
          </a:prstGeom>
        </p:spPr>
      </p:pic>
      <p:pic>
        <p:nvPicPr>
          <p:cNvPr id="7" name="Picture 6" descr="45891258435085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5" y="3810432"/>
            <a:ext cx="4321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22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 hại về người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au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662362"/>
            <a:ext cx="43561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2514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863311"/>
            <a:ext cx="3162301" cy="261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3124200" cy="264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3662363"/>
            <a:ext cx="4419600" cy="3119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115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tài sản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8458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54"/>
            <a:ext cx="4572000" cy="318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1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905000" y="9906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sao lại xảy ra tai nạn giao thông?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03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784425"/>
            <a:ext cx="25146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4425"/>
            <a:ext cx="2581275" cy="268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309" y="76200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ý thức của con người khi tham gia giao thông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608917"/>
            <a:ext cx="5299364" cy="3249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608917"/>
            <a:ext cx="3609109" cy="3249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784425"/>
            <a:ext cx="3743325" cy="26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4825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thiên tai như: bảo, lũ, sạt lở đất, động đất…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90" y="685801"/>
            <a:ext cx="453361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1"/>
            <a:ext cx="4187203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3810000"/>
            <a:ext cx="4159494" cy="304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743"/>
            <a:ext cx="4876800" cy="3260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84"/>
            <a:ext cx="3657600" cy="330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8686800" cy="1724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8077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xá có nhiều ổ voi, ổ gà cũng là nguyên nhân gây tai nạn giao thông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72390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cần làm gì để tham gia giao thông an toàn?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15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252478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Chấp hành nghiêm chỉnh luật an toàn giao thông.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Vận động mọi người cùng tham gia giao thông an toàn.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VIỆC CẦN LÀM ĐỂ THAM GIA GIAO THÔNG AN TOÀN:</a:t>
            </a:r>
          </a:p>
        </p:txBody>
      </p:sp>
    </p:spTree>
    <p:extLst>
      <p:ext uri="{BB962C8B-B14F-4D97-AF65-F5344CB8AC3E}">
        <p14:creationId xmlns:p14="http://schemas.microsoft.com/office/powerpoint/2010/main" val="307686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96205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 phải tham gia các hoạt động nhân đạo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14813"/>
            <a:ext cx="662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Để không bị người khác nói mình là ích kỉ.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Để giúp đỡ những người gặp khó khăn, hoạn nạn.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Cả A và B đều 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>
            <a:hlinkClick r:id="rId3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427038"/>
            <a:ext cx="84582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 thực hiện đúng Luật giao thông, em cần phải: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đúng phần đường dành cho người đi bộ.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 túc thực hiện theo tín hiệu của các biển báo giao thông và đội mũ bảo hiểm khi ngồi trên xe gắn máy.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 cách xa và an toàn khi xe lửa chạy qua. 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trước khi qua đường...</a:t>
            </a:r>
          </a:p>
        </p:txBody>
      </p:sp>
    </p:spTree>
    <p:extLst>
      <p:ext uri="{BB962C8B-B14F-4D97-AF65-F5344CB8AC3E}">
        <p14:creationId xmlns:p14="http://schemas.microsoft.com/office/powerpoint/2010/main" val="3862357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915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9" y="3470564"/>
            <a:ext cx="5224462" cy="3228110"/>
          </a:xfrm>
          <a:prstGeom prst="rect">
            <a:avLst/>
          </a:prstGeom>
        </p:spPr>
      </p:pic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0564"/>
            <a:ext cx="3744913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68" y="0"/>
            <a:ext cx="4642104" cy="318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52400"/>
            <a:ext cx="4572000" cy="2895600"/>
          </a:xfrm>
          <a:prstGeom prst="rect">
            <a:avLst/>
          </a:prstGeom>
        </p:spPr>
      </p:pic>
      <p:pic>
        <p:nvPicPr>
          <p:cNvPr id="5" name="Picture 9" descr="100_3456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/>
          <a:stretch>
            <a:fillRect/>
          </a:stretch>
        </p:blipFill>
        <p:spPr bwMode="auto">
          <a:xfrm>
            <a:off x="4672301" y="3276600"/>
            <a:ext cx="4437063" cy="34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003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6125"/>
            <a:ext cx="4056063" cy="34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14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" y="0"/>
            <a:ext cx="91336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343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326"/>
            <a:ext cx="4191000" cy="3193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343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8288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6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718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Luật giao thông là trách nhiệm của mỗi người dân để tự bảo vệ mình, bảo vệ mọi người và đảm bảo an toàn giao thông.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990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72390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42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381000" y="152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tranh nào dưới đây thể hiện việc thực hiện đúng luật giao thông? Vì sao?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5105400"/>
            <a:ext cx="4086227" cy="1733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381000" y="5105400"/>
            <a:ext cx="3895725" cy="1752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381000" y="1162050"/>
            <a:ext cx="3895725" cy="1695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381000" y="2971798"/>
            <a:ext cx="3895725" cy="198120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46890" y="2971799"/>
            <a:ext cx="4139912" cy="1990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593649" y="1162050"/>
            <a:ext cx="4093152" cy="17215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609600" y="9906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200" y="2833687"/>
            <a:ext cx="6937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67200" y="2833687"/>
            <a:ext cx="749301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609600" y="5043487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641725" y="50434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572000" y="99060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7121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5638800"/>
            <a:ext cx="7848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xe đạp sát lề đường bên phải, chỉ chở thêm 1 người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7935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7" descr="6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14555" y="118918"/>
            <a:ext cx="504825" cy="431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3689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962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hỏi: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 làm nào sau đây thể hiện lòng nhân đạo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3172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Góp tiền gây quỹ ủng hộ người nghèo.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Đóng góp để lấy thành tích.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cần tham gia hoạt động nhân đạo ở địa phương mình là đủ rồi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>
            <a:hlinkClick r:id="rId2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1160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92213" y="5911850"/>
            <a:ext cx="7646987" cy="946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 vừa chạy nhanh, vừa chở quá nhiều đồ và người trên xe.</a:t>
            </a:r>
          </a:p>
        </p:txBody>
      </p:sp>
      <p:pic>
        <p:nvPicPr>
          <p:cNvPr id="6" name="Picture 11" descr="5"/>
          <p:cNvPicPr>
            <a:picLocks noChangeAspect="1" noChangeArrowheads="1"/>
          </p:cNvPicPr>
          <p:nvPr/>
        </p:nvPicPr>
        <p:blipFill>
          <a:blip r:embed="rId4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0" y="13854"/>
            <a:ext cx="9144000" cy="57201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3181" y="220806"/>
            <a:ext cx="504825" cy="5492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6167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16563"/>
            <a:ext cx="1368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5805488"/>
            <a:ext cx="431400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 thả trâu bò trên đường.</a:t>
            </a: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-34636" y="27709"/>
            <a:ext cx="9178636" cy="54888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8575" y="133350"/>
            <a:ext cx="504825" cy="4762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97702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1874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19200" y="6019800"/>
            <a:ext cx="76200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ngược chiều, xe đạp không được đi vào.</a:t>
            </a:r>
          </a:p>
        </p:txBody>
      </p:sp>
      <p:pic>
        <p:nvPicPr>
          <p:cNvPr id="6" name="Picture 10" descr="3"/>
          <p:cNvPicPr>
            <a:picLocks noChangeAspect="1" noChangeArrowheads="1"/>
          </p:cNvPicPr>
          <p:nvPr/>
        </p:nvPicPr>
        <p:blipFill>
          <a:blip r:embed="rId4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10391" y="0"/>
            <a:ext cx="9140536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52400" y="20782"/>
            <a:ext cx="611188" cy="6207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80574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5791200"/>
            <a:ext cx="7772400" cy="946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 túc thực hiện theo chỉ dẫn của đèn tín hiệu và đội mũ bảo hiểm.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7173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30562" y="58882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67639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66850" y="6092825"/>
            <a:ext cx="648767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Dừng lại trước rào chắn khi có tàu chạy qua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6411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0" y="-1"/>
            <a:ext cx="9144000" cy="56411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14555" y="21936"/>
            <a:ext cx="504825" cy="511464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1957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47815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76200" y="4724400"/>
            <a:ext cx="4200525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6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76200" y="114300"/>
            <a:ext cx="4200525" cy="2095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896938" y="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7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76200" y="2324100"/>
            <a:ext cx="4200525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8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81525" y="2343150"/>
            <a:ext cx="4543425" cy="2305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/>
          <p:cNvPicPr>
            <a:picLocks noChangeAspect="1" noChangeArrowheads="1"/>
          </p:cNvPicPr>
          <p:nvPr/>
        </p:nvPicPr>
        <p:blipFill>
          <a:blip r:embed="rId9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600575" y="1333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08388" y="7620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973138" y="22098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608388" y="226695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973138" y="45720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95688" y="45862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16" name="water-dripping-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600575" y="133350"/>
            <a:ext cx="4543425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48200" y="133350"/>
            <a:ext cx="447675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76200" y="2514600"/>
            <a:ext cx="4213226" cy="2071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825" y="2343150"/>
            <a:ext cx="4152900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8200" y="2362200"/>
            <a:ext cx="447675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00575" y="2362200"/>
            <a:ext cx="457200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dự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đoán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điều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gì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thể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tình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huống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endParaRPr lang="en-US" sz="2400" b="1" dirty="0" smtClean="0">
              <a:solidFill>
                <a:srgbClr val="C00000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a)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nhóm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đá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bóng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giữa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lòng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phơi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rơm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rạ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quốc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lộ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c)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tan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dưới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lòng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cổng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752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</a:rPr>
              <a:t>Trò</a:t>
            </a:r>
            <a:r>
              <a:rPr lang="en-US" sz="4000" i="1" dirty="0" smtClean="0">
                <a:solidFill>
                  <a:srgbClr val="002060"/>
                </a:solidFill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</a:rPr>
              <a:t>chơi</a:t>
            </a:r>
            <a:r>
              <a:rPr lang="en-US" sz="4000" i="1" dirty="0" smtClean="0">
                <a:solidFill>
                  <a:srgbClr val="002060"/>
                </a:solidFill>
              </a:rPr>
              <a:t>: </a:t>
            </a:r>
            <a:r>
              <a:rPr lang="en-US" sz="4000" b="1" i="1" dirty="0" smtClean="0">
                <a:solidFill>
                  <a:srgbClr val="002060"/>
                </a:solidFill>
              </a:rPr>
              <a:t>“Ai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nhanh</a:t>
            </a:r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ai</a:t>
            </a:r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đúng</a:t>
            </a:r>
            <a:r>
              <a:rPr lang="en-US" sz="4000" b="1" i="1" dirty="0" smtClean="0">
                <a:solidFill>
                  <a:srgbClr val="002060"/>
                </a:solidFill>
              </a:rPr>
              <a:t>”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5012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nhà học bài.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 cho tiết học sau.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tục ngữ nào sau đây nói về lòng nhân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388275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Giấy rách phải giữ lấy lề.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Thương người như thể thương thân.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Đói cho sạch, rách cho thơm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j02321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>
            <a:hlinkClick r:id="rId3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1106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762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u="sng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u="sng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13: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Tôn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trọng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latin typeface="Times New Roman"/>
                <a:cs typeface="Times New Roman"/>
              </a:rPr>
              <a:t>L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uật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latin typeface="Times New Roman"/>
                <a:cs typeface="Times New Roman"/>
              </a:rPr>
              <a:t>G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iao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lang="en-US" sz="3600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1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vi-VN" sz="36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28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52400" y="2772013"/>
            <a:ext cx="8686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*Trong những năm gần đây, đã xảy ra nhiều vụ tai nạn giao thông trên toàn quốc. Nhiều người bị thương, bị chết; kinh tế bị thiệt hại do hậu quả của tai nạn giao thông.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Tai nạn giao thông có thể xảy ra trên đường bộ, đường thuỷ, đường sắt và đường hàng không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402012" y="1074738"/>
            <a:ext cx="2770188" cy="830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159777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6934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 nạn giao thông xảy ra ở đâu?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3593089"/>
            <a:ext cx="4682836" cy="2579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1"/>
            <a:ext cx="4648200" cy="294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19600" cy="295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5"/>
            <a:ext cx="4267200" cy="260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bộ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sắt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243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thủy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167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hàng không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06269"/>
            <a:ext cx="49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 4</a:t>
            </a:r>
            <a:endParaRPr lang="en-US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838033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Tai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 giao thông để lại những hậu quả gì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Tại sao lại xảy ra tai nạn giao thông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làm gì để tham gia giao thông an toàn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2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302&quot;/&gt;&lt;/object&gt;&lt;object type=&quot;3&quot; unique_id=&quot;10010&quot;&gt;&lt;property id=&quot;20148&quot; value=&quot;5&quot;/&gt;&lt;property id=&quot;20300&quot; value=&quot;Slide 8&quot;/&gt;&lt;property id=&quot;20307&quot; value=&quot;305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3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&quot;/&gt;&lt;property id=&quot;20307&quot; value=&quot;307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277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306&quot;/&gt;&lt;/object&gt;&lt;object type=&quot;3&quot; unique_id=&quot;10020&quot;&gt;&lt;property id=&quot;20148&quot; value=&quot;5&quot;/&gt;&lt;property id=&quot;20300&quot; value=&quot;Slide 18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83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300&quot;/&gt;&lt;/object&gt;&lt;object type=&quot;3&quot; unique_id=&quot;10025&quot;&gt;&lt;property id=&quot;20148&quot; value=&quot;5&quot;/&gt;&lt;property id=&quot;20300&quot; value=&quot;Slide 23&quot;/&gt;&lt;property id=&quot;20307&quot; value=&quot;301&quot;/&gt;&lt;/object&gt;&lt;object type=&quot;3&quot; unique_id=&quot;10026&quot;&gt;&lt;property id=&quot;20148&quot; value=&quot;5&quot;/&gt;&lt;property id=&quot;20300&quot; value=&quot;Slide 24&quot;/&gt;&lt;property id=&quot;20307&quot; value=&quot;284&quot;/&gt;&lt;/object&gt;&lt;object type=&quot;3&quot; unique_id=&quot;10027&quot;&gt;&lt;property id=&quot;20148&quot; value=&quot;5&quot;/&gt;&lt;property id=&quot;20300&quot; value=&quot;Slide 25&quot;/&gt;&lt;property id=&quot;20307&quot; value=&quot;311&quot;/&gt;&lt;/object&gt;&lt;object type=&quot;3&quot; unique_id=&quot;10028&quot;&gt;&lt;property id=&quot;20148&quot; value=&quot;5&quot;/&gt;&lt;property id=&quot;20300&quot; value=&quot;Slide 26&quot;/&gt;&lt;property id=&quot;20307&quot; value=&quot;287&quot;/&gt;&lt;/object&gt;&lt;object type=&quot;3&quot; unique_id=&quot;10029&quot;&gt;&lt;property id=&quot;20148&quot; value=&quot;5&quot;/&gt;&lt;property id=&quot;20300&quot; value=&quot;Slide 27&quot;/&gt;&lt;property id=&quot;20307&quot; value=&quot;313&quot;/&gt;&lt;/object&gt;&lt;object type=&quot;3&quot; unique_id=&quot;10030&quot;&gt;&lt;property id=&quot;20148&quot; value=&quot;5&quot;/&gt;&lt;property id=&quot;20300&quot; value=&quot;Slide 28&quot;/&gt;&lt;property id=&quot;20307&quot; value=&quot;288&quot;/&gt;&lt;/object&gt;&lt;object type=&quot;3&quot; unique_id=&quot;10031&quot;&gt;&lt;property id=&quot;20148&quot; value=&quot;5&quot;/&gt;&lt;property id=&quot;20300&quot; value=&quot;Slide 29&quot;/&gt;&lt;property id=&quot;20307&quot; value=&quot;289&quot;/&gt;&lt;/object&gt;&lt;object type=&quot;3&quot; unique_id=&quot;10032&quot;&gt;&lt;property id=&quot;20148&quot; value=&quot;5&quot;/&gt;&lt;property id=&quot;20300&quot; value=&quot;Slide 30&quot;/&gt;&lt;property id=&quot;20307&quot; value=&quot;290&quot;/&gt;&lt;/object&gt;&lt;object type=&quot;3&quot; unique_id=&quot;10033&quot;&gt;&lt;property id=&quot;20148&quot; value=&quot;5&quot;/&gt;&lt;property id=&quot;20300&quot; value=&quot;Slide 31&quot;/&gt;&lt;property id=&quot;20307&quot; value=&quot;291&quot;/&gt;&lt;/object&gt;&lt;object type=&quot;3&quot; unique_id=&quot;10034&quot;&gt;&lt;property id=&quot;20148&quot; value=&quot;5&quot;/&gt;&lt;property id=&quot;20300&quot; value=&quot;Slide 32&quot;/&gt;&lt;property id=&quot;20307&quot; value=&quot;292&quot;/&gt;&lt;/object&gt;&lt;object type=&quot;3&quot; unique_id=&quot;10035&quot;&gt;&lt;property id=&quot;20148&quot; value=&quot;5&quot;/&gt;&lt;property id=&quot;20300&quot; value=&quot;Slide 33&quot;/&gt;&lt;property id=&quot;20307&quot; value=&quot;293&quot;/&gt;&lt;/object&gt;&lt;object type=&quot;3&quot; unique_id=&quot;10036&quot;&gt;&lt;property id=&quot;20148&quot; value=&quot;5&quot;/&gt;&lt;property id=&quot;20300&quot; value=&quot;Slide 34&quot;/&gt;&lt;property id=&quot;20307&quot; value=&quot;294&quot;/&gt;&lt;/object&gt;&lt;object type=&quot;3&quot; unique_id=&quot;10037&quot;&gt;&lt;property id=&quot;20148&quot; value=&quot;5&quot;/&gt;&lt;property id=&quot;20300&quot; value=&quot;Slide 35&quot;/&gt;&lt;property id=&quot;20307&quot; value=&quot;298&quot;/&gt;&lt;/object&gt;&lt;object type=&quot;3&quot; unique_id=&quot;10038&quot;&gt;&lt;property id=&quot;20148&quot; value=&quot;5&quot;/&gt;&lt;property id=&quot;20300&quot; value=&quot;Slide 36&quot;/&gt;&lt;property id=&quot;20307&quot; value=&quot;314&quot;/&gt;&lt;/object&gt;&lt;object type=&quot;3&quot; unique_id=&quot;10039&quot;&gt;&lt;property id=&quot;20148&quot; value=&quot;5&quot;/&gt;&lt;property id=&quot;20300&quot; value=&quot;Slide 37&quot;/&gt;&lt;property id=&quot;20307&quot; value=&quot;315&quot;/&gt;&lt;/object&gt;&lt;object type=&quot;3&quot; unique_id=&quot;10040&quot;&gt;&lt;property id=&quot;20148&quot; value=&quot;5&quot;/&gt;&lt;property id=&quot;20300&quot; value=&quot;Slide 38&quot;/&gt;&lt;property id=&quot;20307&quot; value=&quot;297&quot;/&gt;&lt;/object&gt;&lt;/object&gt;&lt;object type=&quot;8&quot; unique_id=&quot;1008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749</Words>
  <Application>Microsoft Office PowerPoint</Application>
  <PresentationFormat>On-screen Show (4:3)</PresentationFormat>
  <Paragraphs>84</Paragraphs>
  <Slides>38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Tinh Viet Cuong</dc:creator>
  <cp:lastModifiedBy>MTC</cp:lastModifiedBy>
  <cp:revision>72</cp:revision>
  <dcterms:created xsi:type="dcterms:W3CDTF">2006-08-16T00:00:00Z</dcterms:created>
  <dcterms:modified xsi:type="dcterms:W3CDTF">2019-03-18T07:39:27Z</dcterms:modified>
</cp:coreProperties>
</file>