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4" r:id="rId2"/>
    <p:sldId id="285" r:id="rId3"/>
    <p:sldId id="258" r:id="rId4"/>
    <p:sldId id="260" r:id="rId5"/>
    <p:sldId id="262"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63" r:id="rId27"/>
    <p:sldId id="286" r:id="rId28"/>
  </p:sldIdLst>
  <p:sldSz cx="9144000" cy="6858000" type="screen4x3"/>
  <p:notesSz cx="6858000" cy="9144000"/>
  <p:custDataLst>
    <p:tags r:id="rId30"/>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3" autoAdjust="0"/>
  </p:normalViewPr>
  <p:slideViewPr>
    <p:cSldViewPr>
      <p:cViewPr varScale="1">
        <p:scale>
          <a:sx n="67" d="100"/>
          <a:sy n="67" d="100"/>
        </p:scale>
        <p:origin x="-14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14D4E-3497-46CC-8B51-69041244D907}" type="datetimeFigureOut">
              <a:rPr lang="vi-VN" smtClean="0"/>
              <a:pPr/>
              <a:t>17/12/2021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A43F72-D281-4B09-8486-989E82910785}" type="slidenum">
              <a:rPr lang="vi-VN" smtClean="0"/>
              <a:pPr/>
              <a:t>‹#›</a:t>
            </a:fld>
            <a:endParaRPr lang="vi-VN"/>
          </a:p>
        </p:txBody>
      </p:sp>
    </p:spTree>
    <p:extLst>
      <p:ext uri="{BB962C8B-B14F-4D97-AF65-F5344CB8AC3E}">
        <p14:creationId xmlns:p14="http://schemas.microsoft.com/office/powerpoint/2010/main" val="149688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 hs nêu</a:t>
            </a:r>
            <a:r>
              <a:rPr lang="en-US" baseline="0" dirty="0" smtClean="0"/>
              <a:t> lợi ích của từng hoạt động trong mỗi bức tranh</a:t>
            </a:r>
          </a:p>
          <a:p>
            <a:r>
              <a:rPr lang="en-US" baseline="0" dirty="0" smtClean="0"/>
              <a:t>Hs nêu thêm những hoạt động nông nghiệp khác. ( gv viết lên bảng )</a:t>
            </a:r>
            <a:endParaRPr lang="vi-VN" dirty="0"/>
          </a:p>
        </p:txBody>
      </p:sp>
      <p:sp>
        <p:nvSpPr>
          <p:cNvPr id="4" name="Slide Number Placeholder 3"/>
          <p:cNvSpPr>
            <a:spLocks noGrp="1"/>
          </p:cNvSpPr>
          <p:nvPr>
            <p:ph type="sldNum" sz="quarter" idx="10"/>
          </p:nvPr>
        </p:nvSpPr>
        <p:spPr/>
        <p:txBody>
          <a:bodyPr/>
          <a:lstStyle/>
          <a:p>
            <a:fld id="{CEA43F72-D281-4B09-8486-989E82910785}" type="slidenum">
              <a:rPr lang="vi-VN" smtClean="0"/>
              <a:pPr/>
              <a:t>3</a:t>
            </a:fld>
            <a:endParaRPr lang="vi-VN"/>
          </a:p>
        </p:txBody>
      </p:sp>
    </p:spTree>
    <p:extLst>
      <p:ext uri="{BB962C8B-B14F-4D97-AF65-F5344CB8AC3E}">
        <p14:creationId xmlns:p14="http://schemas.microsoft.com/office/powerpoint/2010/main" val="277565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CEA43F72-D281-4B09-8486-989E82910785}" type="slidenum">
              <a:rPr lang="vi-VN" smtClean="0"/>
              <a:pPr/>
              <a:t>4</a:t>
            </a:fld>
            <a:endParaRPr lang="vi-VN"/>
          </a:p>
        </p:txBody>
      </p:sp>
    </p:spTree>
    <p:extLst>
      <p:ext uri="{BB962C8B-B14F-4D97-AF65-F5344CB8AC3E}">
        <p14:creationId xmlns:p14="http://schemas.microsoft.com/office/powerpoint/2010/main" val="191149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 hs nêu</a:t>
            </a:r>
            <a:r>
              <a:rPr lang="en-US" baseline="0" dirty="0" smtClean="0"/>
              <a:t> lợi ích của từng hoạt động trong mỗi bức tranh</a:t>
            </a:r>
          </a:p>
          <a:p>
            <a:r>
              <a:rPr lang="en-US" baseline="0" dirty="0" smtClean="0"/>
              <a:t>Hs nêu thêm những hoạt động công nghiệp khác. ( gv viết lên bảng )</a:t>
            </a:r>
          </a:p>
          <a:p>
            <a:r>
              <a:rPr lang="en-US" baseline="0" dirty="0" smtClean="0"/>
              <a:t>Em biết những siêu thị lớn nào ? Ở gần nhà em có những siêu thị nào ?</a:t>
            </a:r>
            <a:endParaRPr lang="vi-VN" dirty="0"/>
          </a:p>
        </p:txBody>
      </p:sp>
      <p:sp>
        <p:nvSpPr>
          <p:cNvPr id="4" name="Slide Number Placeholder 3"/>
          <p:cNvSpPr>
            <a:spLocks noGrp="1"/>
          </p:cNvSpPr>
          <p:nvPr>
            <p:ph type="sldNum" sz="quarter" idx="10"/>
          </p:nvPr>
        </p:nvSpPr>
        <p:spPr/>
        <p:txBody>
          <a:bodyPr/>
          <a:lstStyle/>
          <a:p>
            <a:fld id="{CEA43F72-D281-4B09-8486-989E82910785}" type="slidenum">
              <a:rPr lang="vi-VN" smtClean="0"/>
              <a:pPr/>
              <a:t>5</a:t>
            </a:fld>
            <a:endParaRPr lang="vi-VN"/>
          </a:p>
        </p:txBody>
      </p:sp>
    </p:spTree>
    <p:extLst>
      <p:ext uri="{BB962C8B-B14F-4D97-AF65-F5344CB8AC3E}">
        <p14:creationId xmlns:p14="http://schemas.microsoft.com/office/powerpoint/2010/main" val="290395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dirty="0"/>
          </a:p>
        </p:txBody>
      </p:sp>
      <p:sp>
        <p:nvSpPr>
          <p:cNvPr id="4" name="Slide Number Placeholder 3"/>
          <p:cNvSpPr>
            <a:spLocks noGrp="1"/>
          </p:cNvSpPr>
          <p:nvPr>
            <p:ph type="sldNum" sz="quarter" idx="10"/>
          </p:nvPr>
        </p:nvSpPr>
        <p:spPr/>
        <p:txBody>
          <a:bodyPr/>
          <a:lstStyle/>
          <a:p>
            <a:fld id="{CEA43F72-D281-4B09-8486-989E82910785}" type="slidenum">
              <a:rPr lang="vi-VN" smtClean="0"/>
              <a:pPr/>
              <a:t>6</a:t>
            </a:fld>
            <a:endParaRPr lang="vi-VN"/>
          </a:p>
        </p:txBody>
      </p:sp>
    </p:spTree>
    <p:extLst>
      <p:ext uri="{BB962C8B-B14F-4D97-AF65-F5344CB8AC3E}">
        <p14:creationId xmlns:p14="http://schemas.microsoft.com/office/powerpoint/2010/main" val="3796383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Hs</a:t>
            </a:r>
            <a:r>
              <a:rPr lang="en-US" dirty="0" smtClean="0"/>
              <a:t> </a:t>
            </a:r>
            <a:r>
              <a:rPr lang="en-US" dirty="0" err="1" smtClean="0"/>
              <a:t>lựa</a:t>
            </a:r>
            <a:r>
              <a:rPr lang="en-US" baseline="0" dirty="0" smtClean="0"/>
              <a:t> </a:t>
            </a:r>
            <a:r>
              <a:rPr lang="en-US" baseline="0" dirty="0" err="1" smtClean="0"/>
              <a:t>chọn</a:t>
            </a:r>
            <a:r>
              <a:rPr lang="en-US" baseline="0" dirty="0" smtClean="0"/>
              <a:t> 1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rồi</a:t>
            </a:r>
            <a:r>
              <a:rPr lang="en-US" baseline="0" dirty="0" smtClean="0"/>
              <a:t> </a:t>
            </a:r>
            <a:r>
              <a:rPr lang="en-US" baseline="0" dirty="0" err="1" smtClean="0"/>
              <a:t>vẽ</a:t>
            </a:r>
            <a:r>
              <a:rPr lang="en-US" baseline="0" dirty="0" smtClean="0"/>
              <a:t> </a:t>
            </a:r>
            <a:r>
              <a:rPr lang="en-US" baseline="0" dirty="0" err="1" smtClean="0"/>
              <a:t>vào</a:t>
            </a:r>
            <a:r>
              <a:rPr lang="en-US" baseline="0" dirty="0" smtClean="0"/>
              <a:t> </a:t>
            </a:r>
            <a:r>
              <a:rPr lang="en-US" baseline="0" dirty="0" err="1" smtClean="0"/>
              <a:t>giấy</a:t>
            </a:r>
            <a:r>
              <a:rPr lang="en-US" baseline="0" dirty="0" smtClean="0"/>
              <a:t> A4 (</a:t>
            </a:r>
            <a:r>
              <a:rPr lang="en-US" baseline="0" dirty="0" err="1" smtClean="0"/>
              <a:t>tuần</a:t>
            </a:r>
            <a:r>
              <a:rPr lang="en-US" baseline="0" smtClean="0"/>
              <a:t> 15)</a:t>
            </a:r>
            <a:endParaRPr lang="vi-VN" dirty="0"/>
          </a:p>
        </p:txBody>
      </p:sp>
      <p:sp>
        <p:nvSpPr>
          <p:cNvPr id="4" name="Slide Number Placeholder 3"/>
          <p:cNvSpPr>
            <a:spLocks noGrp="1"/>
          </p:cNvSpPr>
          <p:nvPr>
            <p:ph type="sldNum" sz="quarter" idx="10"/>
          </p:nvPr>
        </p:nvSpPr>
        <p:spPr/>
        <p:txBody>
          <a:bodyPr/>
          <a:lstStyle/>
          <a:p>
            <a:fld id="{CEA43F72-D281-4B09-8486-989E82910785}" type="slidenum">
              <a:rPr lang="vi-VN" smtClean="0"/>
              <a:pPr/>
              <a:t>26</a:t>
            </a:fld>
            <a:endParaRPr lang="vi-VN"/>
          </a:p>
        </p:txBody>
      </p:sp>
    </p:spTree>
    <p:extLst>
      <p:ext uri="{BB962C8B-B14F-4D97-AF65-F5344CB8AC3E}">
        <p14:creationId xmlns:p14="http://schemas.microsoft.com/office/powerpoint/2010/main" val="320147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2AFC50A-7856-4FDA-8AA2-96A4E99EF893}" type="datetimeFigureOut">
              <a:rPr lang="vi-VN" smtClean="0"/>
              <a:pPr/>
              <a:t>17/12/2021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DDD06E-27F5-4B43-B760-88B8213E6F5B}"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2AFC50A-7856-4FDA-8AA2-96A4E99EF893}" type="datetimeFigureOut">
              <a:rPr lang="vi-VN" smtClean="0"/>
              <a:pPr/>
              <a:t>17/12/2021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DDD06E-27F5-4B43-B760-88B8213E6F5B}"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2AFC50A-7856-4FDA-8AA2-96A4E99EF893}" type="datetimeFigureOut">
              <a:rPr lang="vi-VN" smtClean="0"/>
              <a:pPr/>
              <a:t>17/12/2021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DDD06E-27F5-4B43-B760-88B8213E6F5B}"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2AFC50A-7856-4FDA-8AA2-96A4E99EF893}" type="datetimeFigureOut">
              <a:rPr lang="vi-VN" smtClean="0"/>
              <a:pPr/>
              <a:t>17/12/2021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DDD06E-27F5-4B43-B760-88B8213E6F5B}"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AFC50A-7856-4FDA-8AA2-96A4E99EF893}" type="datetimeFigureOut">
              <a:rPr lang="vi-VN" smtClean="0"/>
              <a:pPr/>
              <a:t>17/12/2021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DDD06E-27F5-4B43-B760-88B8213E6F5B}"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2AFC50A-7856-4FDA-8AA2-96A4E99EF893}" type="datetimeFigureOut">
              <a:rPr lang="vi-VN" smtClean="0"/>
              <a:pPr/>
              <a:t>17/12/2021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DDD06E-27F5-4B43-B760-88B8213E6F5B}"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2AFC50A-7856-4FDA-8AA2-96A4E99EF893}" type="datetimeFigureOut">
              <a:rPr lang="vi-VN" smtClean="0"/>
              <a:pPr/>
              <a:t>17/12/2021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ADDD06E-27F5-4B43-B760-88B8213E6F5B}"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2AFC50A-7856-4FDA-8AA2-96A4E99EF893}" type="datetimeFigureOut">
              <a:rPr lang="vi-VN" smtClean="0"/>
              <a:pPr/>
              <a:t>17/12/2021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ADDD06E-27F5-4B43-B760-88B8213E6F5B}"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AFC50A-7856-4FDA-8AA2-96A4E99EF893}" type="datetimeFigureOut">
              <a:rPr lang="vi-VN" smtClean="0"/>
              <a:pPr/>
              <a:t>17/12/2021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ADDD06E-27F5-4B43-B760-88B8213E6F5B}"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FC50A-7856-4FDA-8AA2-96A4E99EF893}" type="datetimeFigureOut">
              <a:rPr lang="vi-VN" smtClean="0"/>
              <a:pPr/>
              <a:t>17/12/2021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DDD06E-27F5-4B43-B760-88B8213E6F5B}"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AFC50A-7856-4FDA-8AA2-96A4E99EF893}" type="datetimeFigureOut">
              <a:rPr lang="vi-VN" smtClean="0"/>
              <a:pPr/>
              <a:t>17/12/2021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DDD06E-27F5-4B43-B760-88B8213E6F5B}"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FC50A-7856-4FDA-8AA2-96A4E99EF893}" type="datetimeFigureOut">
              <a:rPr lang="vi-VN" smtClean="0"/>
              <a:pPr/>
              <a:t>17/12/2021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DD06E-27F5-4B43-B760-88B8213E6F5B}"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 Id="rId9" Type="http://schemas.openxmlformats.org/officeDocument/2006/relationships/image" Target="../media/image36.gif"/></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Text Box 5"/>
          <p:cNvSpPr txBox="1">
            <a:spLocks noChangeArrowheads="1"/>
          </p:cNvSpPr>
          <p:nvPr/>
        </p:nvSpPr>
        <p:spPr bwMode="auto">
          <a:xfrm>
            <a:off x="304800" y="2209800"/>
            <a:ext cx="838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Commercial Script" pitchFamily="34" charset="0"/>
              </a:defRPr>
            </a:lvl1pPr>
            <a:lvl2pPr marL="742950" indent="-285750" eaLnBrk="0" hangingPunct="0">
              <a:defRPr>
                <a:solidFill>
                  <a:schemeClr val="tx1"/>
                </a:solidFill>
                <a:latin typeface=".VnCommercial Script" pitchFamily="34" charset="0"/>
              </a:defRPr>
            </a:lvl2pPr>
            <a:lvl3pPr marL="1143000" indent="-228600" eaLnBrk="0" hangingPunct="0">
              <a:defRPr>
                <a:solidFill>
                  <a:schemeClr val="tx1"/>
                </a:solidFill>
                <a:latin typeface=".VnCommercial Script" pitchFamily="34" charset="0"/>
              </a:defRPr>
            </a:lvl3pPr>
            <a:lvl4pPr marL="1600200" indent="-228600" eaLnBrk="0" hangingPunct="0">
              <a:defRPr>
                <a:solidFill>
                  <a:schemeClr val="tx1"/>
                </a:solidFill>
                <a:latin typeface=".VnCommercial Script" pitchFamily="34" charset="0"/>
              </a:defRPr>
            </a:lvl4pPr>
            <a:lvl5pPr marL="2057400" indent="-228600" eaLnBrk="0" hangingPunct="0">
              <a:defRPr>
                <a:solidFill>
                  <a:schemeClr val="tx1"/>
                </a:solidFill>
                <a:latin typeface=".VnCommercial Script" pitchFamily="34" charset="0"/>
              </a:defRPr>
            </a:lvl5pPr>
            <a:lvl6pPr marL="2514600" indent="-228600" eaLnBrk="0" fontAlgn="base" hangingPunct="0">
              <a:spcBef>
                <a:spcPct val="0"/>
              </a:spcBef>
              <a:spcAft>
                <a:spcPct val="0"/>
              </a:spcAft>
              <a:defRPr>
                <a:solidFill>
                  <a:schemeClr val="tx1"/>
                </a:solidFill>
                <a:latin typeface=".VnCommercial Script" pitchFamily="34" charset="0"/>
              </a:defRPr>
            </a:lvl6pPr>
            <a:lvl7pPr marL="2971800" indent="-228600" eaLnBrk="0" fontAlgn="base" hangingPunct="0">
              <a:spcBef>
                <a:spcPct val="0"/>
              </a:spcBef>
              <a:spcAft>
                <a:spcPct val="0"/>
              </a:spcAft>
              <a:defRPr>
                <a:solidFill>
                  <a:schemeClr val="tx1"/>
                </a:solidFill>
                <a:latin typeface=".VnCommercial Script" pitchFamily="34" charset="0"/>
              </a:defRPr>
            </a:lvl7pPr>
            <a:lvl8pPr marL="3429000" indent="-228600" eaLnBrk="0" fontAlgn="base" hangingPunct="0">
              <a:spcBef>
                <a:spcPct val="0"/>
              </a:spcBef>
              <a:spcAft>
                <a:spcPct val="0"/>
              </a:spcAft>
              <a:defRPr>
                <a:solidFill>
                  <a:schemeClr val="tx1"/>
                </a:solidFill>
                <a:latin typeface=".VnCommercial Script" pitchFamily="34" charset="0"/>
              </a:defRPr>
            </a:lvl8pPr>
            <a:lvl9pPr marL="3886200" indent="-228600" eaLnBrk="0" fontAlgn="base" hangingPunct="0">
              <a:spcBef>
                <a:spcPct val="0"/>
              </a:spcBef>
              <a:spcAft>
                <a:spcPct val="0"/>
              </a:spcAft>
              <a:defRPr>
                <a:solidFill>
                  <a:schemeClr val="tx1"/>
                </a:solidFill>
                <a:latin typeface=".VnCommercial Script" pitchFamily="34" charset="0"/>
              </a:defRPr>
            </a:lvl9pPr>
          </a:lstStyle>
          <a:p>
            <a:pPr algn="ctr">
              <a:spcBef>
                <a:spcPct val="50000"/>
              </a:spcBef>
            </a:pPr>
            <a:r>
              <a:rPr lang="en-US" sz="4800" b="1">
                <a:solidFill>
                  <a:srgbClr val="CC0000"/>
                </a:solidFill>
                <a:latin typeface="Times New Roman" pitchFamily="18" charset="0"/>
              </a:rPr>
              <a:t>Môn Tự nhiên Xã hội - Lớp 3</a:t>
            </a:r>
          </a:p>
        </p:txBody>
      </p:sp>
      <p:grpSp>
        <p:nvGrpSpPr>
          <p:cNvPr id="2051" name="Group 7"/>
          <p:cNvGrpSpPr>
            <a:grpSpLocks/>
          </p:cNvGrpSpPr>
          <p:nvPr/>
        </p:nvGrpSpPr>
        <p:grpSpPr bwMode="auto">
          <a:xfrm>
            <a:off x="0" y="-76200"/>
            <a:ext cx="9296400" cy="6934200"/>
            <a:chOff x="-48" y="0"/>
            <a:chExt cx="5856" cy="4368"/>
          </a:xfrm>
        </p:grpSpPr>
        <p:pic>
          <p:nvPicPr>
            <p:cNvPr id="2052" name="Picture 8" descr="ABARBLY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165"/>
              <a:ext cx="57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ABARBLY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 y="69"/>
              <a:ext cx="5616"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0"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0"/>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1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2" y="3420"/>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3"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 y="3504"/>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4" descr="anim1690[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464" y="2128"/>
              <a:ext cx="321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5"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56511">
              <a:off x="4896" y="3504"/>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6" descr="anim1690[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008" y="2136"/>
              <a:ext cx="321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7628754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checkerboard(across)">
                                      <p:cBhvr>
                                        <p:cTn id="7" dur="500"/>
                                        <p:tgtEl>
                                          <p:spTgt spid="3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838200" y="3276600"/>
            <a:ext cx="480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p>
        </p:txBody>
      </p:sp>
      <p:pic>
        <p:nvPicPr>
          <p:cNvPr id="5123" name="Picture 3" descr="images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9563"/>
            <a:ext cx="4038600" cy="2590800"/>
          </a:xfrm>
          <a:prstGeom prst="rect">
            <a:avLst/>
          </a:prstGeom>
          <a:noFill/>
          <a:ln w="57150" cmpd="thickThin">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descr="honda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90925"/>
            <a:ext cx="4038600" cy="2762250"/>
          </a:xfrm>
          <a:prstGeom prst="rect">
            <a:avLst/>
          </a:prstGeom>
          <a:noFill/>
          <a:ln w="76200" cmpd="tri">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5125" name="Picture 5" descr="20087151353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590925"/>
            <a:ext cx="4419600" cy="2724150"/>
          </a:xfrm>
          <a:prstGeom prst="rect">
            <a:avLst/>
          </a:prstGeom>
          <a:noFill/>
          <a:ln w="76200" cmpd="tri">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257175" y="3014663"/>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400" b="1">
                <a:solidFill>
                  <a:srgbClr val="0000FF"/>
                </a:solidFill>
                <a:latin typeface=".VnTime" panose="020B7200000000000000" pitchFamily="34" charset="0"/>
              </a:rPr>
              <a:t>Khai th¸c dÇu khÝ </a:t>
            </a:r>
          </a:p>
        </p:txBody>
      </p:sp>
      <p:sp>
        <p:nvSpPr>
          <p:cNvPr id="5127" name="Text Box 7"/>
          <p:cNvSpPr txBox="1">
            <a:spLocks noChangeArrowheads="1"/>
          </p:cNvSpPr>
          <p:nvPr/>
        </p:nvSpPr>
        <p:spPr bwMode="auto">
          <a:xfrm>
            <a:off x="142875" y="6376988"/>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400" b="1">
                <a:solidFill>
                  <a:srgbClr val="0000FF"/>
                </a:solidFill>
                <a:latin typeface=".VnTime" panose="020B7200000000000000" pitchFamily="34" charset="0"/>
              </a:rPr>
              <a:t>L¾p r¸p « t«</a:t>
            </a:r>
          </a:p>
        </p:txBody>
      </p:sp>
      <p:sp>
        <p:nvSpPr>
          <p:cNvPr id="5128" name="Text Box 8"/>
          <p:cNvSpPr txBox="1">
            <a:spLocks noChangeArrowheads="1"/>
          </p:cNvSpPr>
          <p:nvPr/>
        </p:nvSpPr>
        <p:spPr bwMode="auto">
          <a:xfrm>
            <a:off x="4662488" y="2986088"/>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400" b="1">
                <a:solidFill>
                  <a:srgbClr val="0000FF"/>
                </a:solidFill>
                <a:latin typeface=".VnTime" panose="020B7200000000000000" pitchFamily="34" charset="0"/>
              </a:rPr>
              <a:t>LuyÖn c¸n thÐp </a:t>
            </a:r>
          </a:p>
        </p:txBody>
      </p:sp>
      <p:sp>
        <p:nvSpPr>
          <p:cNvPr id="5129" name="Text Box 9"/>
          <p:cNvSpPr txBox="1">
            <a:spLocks noChangeArrowheads="1"/>
          </p:cNvSpPr>
          <p:nvPr/>
        </p:nvSpPr>
        <p:spPr bwMode="auto">
          <a:xfrm>
            <a:off x="4695825" y="63627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400" b="1">
                <a:solidFill>
                  <a:srgbClr val="0000FF"/>
                </a:solidFill>
                <a:latin typeface=".VnTime" panose="020B7200000000000000" pitchFamily="34" charset="0"/>
              </a:rPr>
              <a:t>May xuÊt khÈu</a:t>
            </a:r>
          </a:p>
        </p:txBody>
      </p:sp>
      <p:pic>
        <p:nvPicPr>
          <p:cNvPr id="5130" name="Picture 10" descr="images19630_the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38138"/>
            <a:ext cx="4343400" cy="253365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754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066800" y="5334000"/>
            <a:ext cx="7772400" cy="1143000"/>
          </a:xfrm>
        </p:spPr>
        <p:txBody>
          <a:bodyPr/>
          <a:lstStyle/>
          <a:p>
            <a:pPr eaLnBrk="1" hangingPunct="1"/>
            <a:r>
              <a:rPr lang="en-US" smtClean="0">
                <a:latin typeface=".VnHelvetIns" panose="020B7200000000000000" pitchFamily="34" charset="0"/>
              </a:rPr>
              <a:t>XÝ nghiÖp ®ãng tµu</a:t>
            </a:r>
          </a:p>
        </p:txBody>
      </p:sp>
      <p:pic>
        <p:nvPicPr>
          <p:cNvPr id="6147" name="Picture 4" descr="NM DONG T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7620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440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diamond(in)">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0" y="5410200"/>
            <a:ext cx="6705600" cy="1143000"/>
          </a:xfrm>
        </p:spPr>
        <p:txBody>
          <a:bodyPr/>
          <a:lstStyle/>
          <a:p>
            <a:pPr eaLnBrk="1" hangingPunct="1"/>
            <a:r>
              <a:rPr lang="en-US" sz="4000" smtClean="0"/>
              <a:t>Nhà máy thuỷ điện Hoà Bình</a:t>
            </a:r>
          </a:p>
        </p:txBody>
      </p:sp>
      <p:pic>
        <p:nvPicPr>
          <p:cNvPr id="7171" name="Picture 4" descr="NM THUY DIEN HOA B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0025"/>
            <a:ext cx="78486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Text Box 5"/>
          <p:cNvSpPr txBox="1">
            <a:spLocks noChangeArrowheads="1"/>
          </p:cNvSpPr>
          <p:nvPr/>
        </p:nvSpPr>
        <p:spPr bwMode="auto">
          <a:xfrm>
            <a:off x="1371600" y="5486400"/>
            <a:ext cx="6934200" cy="1311275"/>
          </a:xfrm>
          <a:prstGeom prst="rect">
            <a:avLst/>
          </a:prstGeom>
          <a:noFill/>
          <a:ln w="9525">
            <a:noFill/>
            <a:miter lim="800000"/>
            <a:headEnd/>
            <a:tailEnd/>
          </a:ln>
          <a:effectLst/>
        </p:spPr>
        <p:txBody>
          <a:bodyPr>
            <a:spAutoFit/>
          </a:bodyPr>
          <a:lstStyle/>
          <a:p>
            <a:pPr algn="ctr" eaLnBrk="0" hangingPunct="0">
              <a:spcBef>
                <a:spcPct val="50000"/>
              </a:spcBef>
              <a:defRPr/>
            </a:pPr>
            <a:r>
              <a:rPr lang="en-US" sz="4000" b="1">
                <a:effectLst>
                  <a:outerShdw blurRad="38100" dist="38100" dir="2700000" algn="tl">
                    <a:srgbClr val="C0C0C0"/>
                  </a:outerShdw>
                </a:effectLst>
                <a:latin typeface="VNI-Times" pitchFamily="2" charset="0"/>
              </a:rPr>
              <a:t>Cung caáp ñieän ñeå thaép saùng vaø phuïc vuï caùc ngaønh khaùc .</a:t>
            </a:r>
          </a:p>
        </p:txBody>
      </p:sp>
    </p:spTree>
    <p:extLst>
      <p:ext uri="{BB962C8B-B14F-4D97-AF65-F5344CB8AC3E}">
        <p14:creationId xmlns:p14="http://schemas.microsoft.com/office/powerpoint/2010/main" val="2180646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500"/>
                                        <p:tgtEl>
                                          <p:spTgt spid="65538"/>
                                        </p:tgtEl>
                                      </p:cBhvr>
                                    </p:animEffect>
                                    <p:anim calcmode="lin" valueType="num">
                                      <p:cBhvr>
                                        <p:cTn id="8" dur="500" fill="hold"/>
                                        <p:tgtEl>
                                          <p:spTgt spid="65538"/>
                                        </p:tgtEl>
                                        <p:attrNameLst>
                                          <p:attrName>ppt_x</p:attrName>
                                        </p:attrNameLst>
                                      </p:cBhvr>
                                      <p:tavLst>
                                        <p:tav tm="0">
                                          <p:val>
                                            <p:strVal val="#ppt_x"/>
                                          </p:val>
                                        </p:tav>
                                        <p:tav tm="100000">
                                          <p:val>
                                            <p:strVal val="#ppt_x"/>
                                          </p:val>
                                        </p:tav>
                                      </p:tavLst>
                                    </p:anim>
                                    <p:anim calcmode="lin" valueType="num">
                                      <p:cBhvr>
                                        <p:cTn id="9" dur="449" decel="100000" fill="hold"/>
                                        <p:tgtEl>
                                          <p:spTgt spid="65538"/>
                                        </p:tgtEl>
                                        <p:attrNameLst>
                                          <p:attrName>ppt_y</p:attrName>
                                        </p:attrNameLst>
                                      </p:cBhvr>
                                      <p:tavLst>
                                        <p:tav tm="0">
                                          <p:val>
                                            <p:strVal val="#ppt_y+1"/>
                                          </p:val>
                                        </p:tav>
                                        <p:tav tm="100000">
                                          <p:val>
                                            <p:strVal val="#ppt_y-.03"/>
                                          </p:val>
                                        </p:tav>
                                      </p:tavLst>
                                    </p:anim>
                                    <p:anim calcmode="lin" valueType="num">
                                      <p:cBhvr>
                                        <p:cTn id="10" dur="50" accel="100000" fill="hold">
                                          <p:stCondLst>
                                            <p:cond delay="449"/>
                                          </p:stCondLst>
                                        </p:cTn>
                                        <p:tgtEl>
                                          <p:spTgt spid="6553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grpId="1" nodeType="clickEffect">
                                  <p:stCondLst>
                                    <p:cond delay="0"/>
                                  </p:stCondLst>
                                  <p:childTnLst>
                                    <p:animEffect transition="out" filter="blinds(horizontal)">
                                      <p:cBhvr>
                                        <p:cTn id="14" dur="500"/>
                                        <p:tgtEl>
                                          <p:spTgt spid="65538"/>
                                        </p:tgtEl>
                                      </p:cBhvr>
                                    </p:animEffect>
                                    <p:set>
                                      <p:cBhvr>
                                        <p:cTn id="15" dur="1" fill="hold">
                                          <p:stCondLst>
                                            <p:cond delay="499"/>
                                          </p:stCondLst>
                                        </p:cTn>
                                        <p:tgtEl>
                                          <p:spTgt spid="65538"/>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65541"/>
                                        </p:tgtEl>
                                        <p:attrNameLst>
                                          <p:attrName>style.visibility</p:attrName>
                                        </p:attrNameLst>
                                      </p:cBhvr>
                                      <p:to>
                                        <p:strVal val="visible"/>
                                      </p:to>
                                    </p:set>
                                    <p:animEffect transition="in" filter="plus(in)">
                                      <p:cBhvr>
                                        <p:cTn id="20" dur="500"/>
                                        <p:tgtEl>
                                          <p:spTgt spid="65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8" grpId="1"/>
      <p:bldP spid="6554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6" descr="XN M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04800"/>
            <a:ext cx="8305800"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8"/>
          <p:cNvSpPr txBox="1">
            <a:spLocks noChangeArrowheads="1"/>
          </p:cNvSpPr>
          <p:nvPr/>
        </p:nvSpPr>
        <p:spPr bwMode="auto">
          <a:xfrm>
            <a:off x="457200" y="6202363"/>
            <a:ext cx="8382000" cy="579437"/>
          </a:xfrm>
          <a:prstGeom prst="rect">
            <a:avLst/>
          </a:prstGeom>
          <a:noFill/>
          <a:ln w="9525">
            <a:noFill/>
            <a:miter lim="800000"/>
            <a:headEnd/>
            <a:tailEnd/>
          </a:ln>
          <a:effectLst/>
        </p:spPr>
        <p:txBody>
          <a:bodyPr>
            <a:spAutoFit/>
          </a:bodyPr>
          <a:lstStyle/>
          <a:p>
            <a:pPr eaLnBrk="0" hangingPunct="0">
              <a:spcBef>
                <a:spcPct val="50000"/>
              </a:spcBef>
              <a:defRPr/>
            </a:pPr>
            <a:r>
              <a:rPr lang="en-US" sz="3200" b="1">
                <a:effectLst>
                  <a:outerShdw blurRad="38100" dist="38100" dir="2700000" algn="tl">
                    <a:srgbClr val="C0C0C0"/>
                  </a:outerShdw>
                </a:effectLst>
                <a:latin typeface="VNI-Times" pitchFamily="2" charset="0"/>
              </a:rPr>
              <a:t>Saûn xuaát ra quaàn aùo ñeå duøng </a:t>
            </a:r>
            <a:r>
              <a:rPr lang="en-US" sz="3200">
                <a:effectLst>
                  <a:outerShdw blurRad="38100" dist="38100" dir="2700000" algn="tl">
                    <a:srgbClr val="C0C0C0"/>
                  </a:outerShdw>
                </a:effectLst>
                <a:latin typeface=".VnArial" pitchFamily="34" charset="0"/>
              </a:rPr>
              <a:t>vµ xuÊt khÈu</a:t>
            </a:r>
          </a:p>
        </p:txBody>
      </p:sp>
      <p:pic>
        <p:nvPicPr>
          <p:cNvPr id="8196" name="Picture 9" descr="Copy of Picture 485"/>
          <p:cNvPicPr>
            <a:picLocks noChangeAspect="1" noChangeArrowheads="1"/>
          </p:cNvPicPr>
          <p:nvPr/>
        </p:nvPicPr>
        <p:blipFill>
          <a:blip r:embed="rId3">
            <a:lum contrast="66000"/>
            <a:extLst>
              <a:ext uri="{28A0092B-C50C-407E-A947-70E740481C1C}">
                <a14:useLocalDpi xmlns:a14="http://schemas.microsoft.com/office/drawing/2010/main" val="0"/>
              </a:ext>
            </a:extLst>
          </a:blip>
          <a:srcRect l="15819" t="33763" r="13377"/>
          <a:stretch>
            <a:fillRect/>
          </a:stretch>
        </p:blipFill>
        <p:spPr bwMode="auto">
          <a:xfrm>
            <a:off x="4724400" y="4648200"/>
            <a:ext cx="411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783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strips(downLeft)">
                                      <p:cBhvr>
                                        <p:cTn id="7"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NM LOC DAUDUNG QUAT"/>
          <p:cNvPicPr>
            <a:picLocks noChangeAspect="1" noChangeArrowheads="1"/>
          </p:cNvPicPr>
          <p:nvPr/>
        </p:nvPicPr>
        <p:blipFill>
          <a:blip r:embed="rId2">
            <a:lum contrast="30000"/>
            <a:extLst>
              <a:ext uri="{28A0092B-C50C-407E-A947-70E740481C1C}">
                <a14:useLocalDpi xmlns:a14="http://schemas.microsoft.com/office/drawing/2010/main" val="0"/>
              </a:ext>
            </a:extLst>
          </a:blip>
          <a:srcRect/>
          <a:stretch>
            <a:fillRect/>
          </a:stretch>
        </p:blipFill>
        <p:spPr bwMode="auto">
          <a:xfrm>
            <a:off x="1143000" y="0"/>
            <a:ext cx="7543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Text Box 3"/>
          <p:cNvSpPr txBox="1">
            <a:spLocks noChangeArrowheads="1"/>
          </p:cNvSpPr>
          <p:nvPr/>
        </p:nvSpPr>
        <p:spPr bwMode="auto">
          <a:xfrm>
            <a:off x="1066800" y="5486400"/>
            <a:ext cx="7696200" cy="641350"/>
          </a:xfrm>
          <a:prstGeom prst="rect">
            <a:avLst/>
          </a:prstGeom>
          <a:noFill/>
          <a:ln w="9525">
            <a:noFill/>
            <a:miter lim="800000"/>
            <a:headEnd/>
            <a:tailEnd/>
          </a:ln>
          <a:effectLst/>
        </p:spPr>
        <p:txBody>
          <a:bodyPr>
            <a:spAutoFit/>
          </a:bodyPr>
          <a:lstStyle/>
          <a:p>
            <a:pPr algn="ctr" eaLnBrk="0" hangingPunct="0">
              <a:spcBef>
                <a:spcPct val="50000"/>
              </a:spcBef>
              <a:defRPr/>
            </a:pPr>
            <a:r>
              <a:rPr lang="en-US" sz="3600" b="1">
                <a:effectLst>
                  <a:outerShdw blurRad="38100" dist="38100" dir="2700000" algn="tl">
                    <a:srgbClr val="C0C0C0"/>
                  </a:outerShdw>
                </a:effectLst>
                <a:latin typeface="VNI-Times" pitchFamily="2" charset="0"/>
              </a:rPr>
              <a:t>Nhaø maùy loïc daàu Dung Quaát</a:t>
            </a:r>
          </a:p>
        </p:txBody>
      </p:sp>
      <p:sp>
        <p:nvSpPr>
          <p:cNvPr id="92164" name="Text Box 4"/>
          <p:cNvSpPr txBox="1">
            <a:spLocks noChangeArrowheads="1"/>
          </p:cNvSpPr>
          <p:nvPr/>
        </p:nvSpPr>
        <p:spPr bwMode="auto">
          <a:xfrm>
            <a:off x="762000" y="5562600"/>
            <a:ext cx="8382000" cy="579438"/>
          </a:xfrm>
          <a:prstGeom prst="rect">
            <a:avLst/>
          </a:prstGeom>
          <a:noFill/>
          <a:ln w="9525">
            <a:noFill/>
            <a:miter lim="800000"/>
            <a:headEnd/>
            <a:tailEnd/>
          </a:ln>
          <a:effectLst/>
        </p:spPr>
        <p:txBody>
          <a:bodyPr>
            <a:spAutoFit/>
          </a:bodyPr>
          <a:lstStyle/>
          <a:p>
            <a:pPr eaLnBrk="0" hangingPunct="0">
              <a:spcBef>
                <a:spcPct val="50000"/>
              </a:spcBef>
              <a:defRPr/>
            </a:pPr>
            <a:r>
              <a:rPr lang="en-US" sz="3200" b="1">
                <a:solidFill>
                  <a:srgbClr val="0000FF"/>
                </a:solidFill>
                <a:effectLst>
                  <a:outerShdw blurRad="38100" dist="38100" dir="2700000" algn="tl">
                    <a:srgbClr val="C0C0C0"/>
                  </a:outerShdw>
                </a:effectLst>
                <a:latin typeface="VNI-Times" pitchFamily="2" charset="0"/>
              </a:rPr>
              <a:t>Cung caáp chaát ñoát, nhieân lieäu ñeå chaïy maùy…</a:t>
            </a:r>
          </a:p>
        </p:txBody>
      </p:sp>
    </p:spTree>
    <p:extLst>
      <p:ext uri="{BB962C8B-B14F-4D97-AF65-F5344CB8AC3E}">
        <p14:creationId xmlns:p14="http://schemas.microsoft.com/office/powerpoint/2010/main" val="3203469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92163"/>
                                        </p:tgtEl>
                                      </p:cBhvr>
                                    </p:animEffect>
                                    <p:set>
                                      <p:cBhvr>
                                        <p:cTn id="7" dur="1" fill="hold">
                                          <p:stCondLst>
                                            <p:cond delay="499"/>
                                          </p:stCondLst>
                                        </p:cTn>
                                        <p:tgtEl>
                                          <p:spTgt spid="9216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2164"/>
                                        </p:tgtEl>
                                        <p:attrNameLst>
                                          <p:attrName>style.visibility</p:attrName>
                                        </p:attrNameLst>
                                      </p:cBhvr>
                                      <p:to>
                                        <p:strVal val="visible"/>
                                      </p:to>
                                    </p:set>
                                    <p:animEffect transition="in" filter="strips(downLeft)">
                                      <p:cBhvr>
                                        <p:cTn id="12"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p:bldP spid="921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Picture 719"/>
          <p:cNvPicPr>
            <a:picLocks noChangeAspect="1" noChangeArrowheads="1"/>
          </p:cNvPicPr>
          <p:nvPr/>
        </p:nvPicPr>
        <p:blipFill>
          <a:blip r:embed="rId2">
            <a:lum contrast="6000"/>
            <a:extLst>
              <a:ext uri="{28A0092B-C50C-407E-A947-70E740481C1C}">
                <a14:useLocalDpi xmlns:a14="http://schemas.microsoft.com/office/drawing/2010/main" val="0"/>
              </a:ext>
            </a:extLst>
          </a:blip>
          <a:srcRect l="2000" t="25298" r="3000" b="20152"/>
          <a:stretch>
            <a:fillRect/>
          </a:stretch>
        </p:blipFill>
        <p:spPr bwMode="auto">
          <a:xfrm>
            <a:off x="1295400" y="368300"/>
            <a:ext cx="7239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2" name="Text Box 8"/>
          <p:cNvSpPr txBox="1">
            <a:spLocks noChangeArrowheads="1"/>
          </p:cNvSpPr>
          <p:nvPr/>
        </p:nvSpPr>
        <p:spPr bwMode="auto">
          <a:xfrm>
            <a:off x="1600200" y="6083300"/>
            <a:ext cx="6850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a:latin typeface=".VnArial" panose="020B7200000000000000" pitchFamily="34" charset="0"/>
              </a:rPr>
              <a:t>S¶n xuÊt ra ph©n ®¹m ®Ó bãn c©y trång</a:t>
            </a:r>
          </a:p>
        </p:txBody>
      </p:sp>
      <p:sp>
        <p:nvSpPr>
          <p:cNvPr id="10244" name="Text Box 9"/>
          <p:cNvSpPr txBox="1">
            <a:spLocks noChangeArrowheads="1"/>
          </p:cNvSpPr>
          <p:nvPr/>
        </p:nvSpPr>
        <p:spPr bwMode="auto">
          <a:xfrm>
            <a:off x="2667000" y="5527675"/>
            <a:ext cx="4665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solidFill>
                  <a:srgbClr val="0000FF"/>
                </a:solidFill>
                <a:latin typeface=".VnTimeH" panose="020B7200000000000000" pitchFamily="34" charset="0"/>
              </a:rPr>
              <a:t>Nhµ m¸y ph©n ®¹m hµ b¾c</a:t>
            </a:r>
          </a:p>
        </p:txBody>
      </p:sp>
    </p:spTree>
    <p:extLst>
      <p:ext uri="{BB962C8B-B14F-4D97-AF65-F5344CB8AC3E}">
        <p14:creationId xmlns:p14="http://schemas.microsoft.com/office/powerpoint/2010/main" val="3540417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12"/>
                                        </p:tgtEl>
                                        <p:attrNameLst>
                                          <p:attrName>style.visibility</p:attrName>
                                        </p:attrNameLst>
                                      </p:cBhvr>
                                      <p:to>
                                        <p:strVal val="visible"/>
                                      </p:to>
                                    </p:set>
                                    <p:anim calcmode="lin" valueType="num">
                                      <p:cBhvr additive="base">
                                        <p:cTn id="7" dur="500" fill="hold"/>
                                        <p:tgtEl>
                                          <p:spTgt spid="98312"/>
                                        </p:tgtEl>
                                        <p:attrNameLst>
                                          <p:attrName>ppt_x</p:attrName>
                                        </p:attrNameLst>
                                      </p:cBhvr>
                                      <p:tavLst>
                                        <p:tav tm="0">
                                          <p:val>
                                            <p:strVal val="#ppt_x"/>
                                          </p:val>
                                        </p:tav>
                                        <p:tav tm="100000">
                                          <p:val>
                                            <p:strVal val="#ppt_x"/>
                                          </p:val>
                                        </p:tav>
                                      </p:tavLst>
                                    </p:anim>
                                    <p:anim calcmode="lin" valueType="num">
                                      <p:cBhvr additive="base">
                                        <p:cTn id="8" dur="500" fill="hold"/>
                                        <p:tgtEl>
                                          <p:spTgt spid="98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Text Box 5"/>
          <p:cNvSpPr txBox="1">
            <a:spLocks noChangeArrowheads="1"/>
          </p:cNvSpPr>
          <p:nvPr/>
        </p:nvSpPr>
        <p:spPr bwMode="auto">
          <a:xfrm>
            <a:off x="1143000" y="1600200"/>
            <a:ext cx="7620000" cy="3019425"/>
          </a:xfrm>
          <a:prstGeom prst="rect">
            <a:avLst/>
          </a:prstGeom>
          <a:solidFill>
            <a:schemeClr val="bg1"/>
          </a:solidFill>
          <a:ln w="9525">
            <a:noFill/>
            <a:miter lim="800000"/>
            <a:headEnd/>
            <a:tailEnd/>
          </a:ln>
          <a:effectLst/>
        </p:spPr>
        <p:txBody>
          <a:bodyPr>
            <a:spAutoFit/>
          </a:bodyPr>
          <a:lstStyle/>
          <a:p>
            <a:pPr eaLnBrk="0" hangingPunct="0">
              <a:spcBef>
                <a:spcPct val="50000"/>
              </a:spcBef>
              <a:defRPr/>
            </a:pPr>
            <a:r>
              <a:rPr lang="en-US" sz="4800" b="1">
                <a:solidFill>
                  <a:srgbClr val="0000FF"/>
                </a:solidFill>
                <a:effectLst>
                  <a:outerShdw blurRad="38100" dist="38100" dir="2700000" algn="tl">
                    <a:srgbClr val="C0C0C0"/>
                  </a:outerShdw>
                </a:effectLst>
                <a:latin typeface="VNI-Times" pitchFamily="2" charset="0"/>
              </a:rPr>
              <a:t>Caùc hoaït ñoäng nhö khai thaùc khoaùng saûn, luyeän theùp, deät, may, … ñöôïc goïi laø hoaït ñoäng </a:t>
            </a:r>
          </a:p>
        </p:txBody>
      </p:sp>
      <p:sp>
        <p:nvSpPr>
          <p:cNvPr id="78854" name="Text Box 6"/>
          <p:cNvSpPr txBox="1">
            <a:spLocks noChangeArrowheads="1"/>
          </p:cNvSpPr>
          <p:nvPr/>
        </p:nvSpPr>
        <p:spPr bwMode="auto">
          <a:xfrm>
            <a:off x="304800" y="4876800"/>
            <a:ext cx="8839200" cy="1739900"/>
          </a:xfrm>
          <a:prstGeom prst="rect">
            <a:avLst/>
          </a:prstGeom>
          <a:solidFill>
            <a:schemeClr val="bg1"/>
          </a:solidFill>
          <a:ln w="9525">
            <a:noFill/>
            <a:miter lim="800000"/>
            <a:headEnd/>
            <a:tailEnd/>
          </a:ln>
          <a:effectLst/>
        </p:spPr>
        <p:txBody>
          <a:bodyPr>
            <a:spAutoFit/>
          </a:bodyPr>
          <a:lstStyle/>
          <a:p>
            <a:pPr eaLnBrk="0" hangingPunct="0">
              <a:spcBef>
                <a:spcPct val="50000"/>
              </a:spcBef>
              <a:defRPr/>
            </a:pPr>
            <a:r>
              <a:rPr lang="en-US" sz="3600" b="1">
                <a:effectLst>
                  <a:outerShdw blurRad="38100" dist="38100" dir="2700000" algn="tl">
                    <a:srgbClr val="C0C0C0"/>
                  </a:outerShdw>
                </a:effectLst>
                <a:latin typeface="VNI-Times" pitchFamily="2" charset="0"/>
              </a:rPr>
              <a:t>Hoaït ñoäng coâng nghieäp cung caáp ñoà duøng ñeå phuïc vuï ñôøi soáng con ngöôøi vaø ñeå phuïc vuï nhöõng ngaønh saûn xuaát khaùc…</a:t>
            </a:r>
          </a:p>
        </p:txBody>
      </p:sp>
      <p:sp>
        <p:nvSpPr>
          <p:cNvPr id="78855" name="Text Box 7"/>
          <p:cNvSpPr txBox="1">
            <a:spLocks noChangeArrowheads="1"/>
          </p:cNvSpPr>
          <p:nvPr/>
        </p:nvSpPr>
        <p:spPr bwMode="auto">
          <a:xfrm>
            <a:off x="4724400" y="3810000"/>
            <a:ext cx="1447800" cy="823913"/>
          </a:xfrm>
          <a:prstGeom prst="rect">
            <a:avLst/>
          </a:prstGeom>
          <a:noFill/>
          <a:ln w="9525">
            <a:noFill/>
            <a:miter lim="800000"/>
            <a:headEnd/>
            <a:tailEnd/>
          </a:ln>
          <a:effectLst/>
        </p:spPr>
        <p:txBody>
          <a:bodyPr>
            <a:spAutoFit/>
          </a:bodyPr>
          <a:lstStyle/>
          <a:p>
            <a:pPr eaLnBrk="0" hangingPunct="0">
              <a:spcBef>
                <a:spcPct val="50000"/>
              </a:spcBef>
              <a:defRPr/>
            </a:pPr>
            <a:r>
              <a:rPr lang="en-US" sz="4800" b="1">
                <a:solidFill>
                  <a:srgbClr val="0000FF"/>
                </a:solidFill>
                <a:effectLst>
                  <a:outerShdw blurRad="38100" dist="38100" dir="2700000" algn="tl">
                    <a:srgbClr val="C0C0C0"/>
                  </a:outerShdw>
                </a:effectLst>
                <a:latin typeface="VNI-Times" pitchFamily="2" charset="0"/>
              </a:rPr>
              <a:t>gì ?</a:t>
            </a:r>
          </a:p>
        </p:txBody>
      </p:sp>
      <p:sp>
        <p:nvSpPr>
          <p:cNvPr id="78856" name="Text Box 8"/>
          <p:cNvSpPr txBox="1">
            <a:spLocks noChangeArrowheads="1"/>
          </p:cNvSpPr>
          <p:nvPr/>
        </p:nvSpPr>
        <p:spPr bwMode="auto">
          <a:xfrm>
            <a:off x="4572000" y="3810000"/>
            <a:ext cx="4343400" cy="823913"/>
          </a:xfrm>
          <a:prstGeom prst="rect">
            <a:avLst/>
          </a:prstGeom>
          <a:noFill/>
          <a:ln w="9525">
            <a:noFill/>
            <a:miter lim="800000"/>
            <a:headEnd/>
            <a:tailEnd/>
          </a:ln>
          <a:effectLst/>
        </p:spPr>
        <p:txBody>
          <a:bodyPr>
            <a:spAutoFit/>
          </a:bodyPr>
          <a:lstStyle/>
          <a:p>
            <a:pPr eaLnBrk="0" hangingPunct="0">
              <a:spcBef>
                <a:spcPct val="50000"/>
              </a:spcBef>
              <a:defRPr/>
            </a:pPr>
            <a:r>
              <a:rPr lang="en-US" sz="4800" b="1">
                <a:solidFill>
                  <a:schemeClr val="tx2"/>
                </a:solidFill>
                <a:effectLst>
                  <a:outerShdw blurRad="38100" dist="38100" dir="2700000" algn="tl">
                    <a:srgbClr val="C0C0C0"/>
                  </a:outerShdw>
                </a:effectLst>
                <a:latin typeface="VNI-Times" pitchFamily="2" charset="0"/>
              </a:rPr>
              <a:t>coâng nghieäp.</a:t>
            </a:r>
          </a:p>
        </p:txBody>
      </p:sp>
      <p:sp>
        <p:nvSpPr>
          <p:cNvPr id="78857" name="Text Box 9"/>
          <p:cNvSpPr txBox="1">
            <a:spLocks noChangeArrowheads="1"/>
          </p:cNvSpPr>
          <p:nvPr/>
        </p:nvSpPr>
        <p:spPr bwMode="auto">
          <a:xfrm>
            <a:off x="1143000" y="652463"/>
            <a:ext cx="592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b="1"/>
              <a:t>1. </a:t>
            </a:r>
            <a:r>
              <a:rPr lang="en-US" sz="3600" b="1" u="sng"/>
              <a:t>Hoạt động công nghiệp</a:t>
            </a:r>
            <a:r>
              <a:rPr lang="en-US" sz="3600" b="1"/>
              <a:t>.</a:t>
            </a:r>
          </a:p>
        </p:txBody>
      </p:sp>
    </p:spTree>
    <p:extLst>
      <p:ext uri="{BB962C8B-B14F-4D97-AF65-F5344CB8AC3E}">
        <p14:creationId xmlns:p14="http://schemas.microsoft.com/office/powerpoint/2010/main" val="2093118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wheel(4)">
                                      <p:cBhvr>
                                        <p:cTn id="7" dur="500"/>
                                        <p:tgtEl>
                                          <p:spTgt spid="78853"/>
                                        </p:tgtEl>
                                      </p:cBhvr>
                                    </p:animEffect>
                                  </p:childTnLst>
                                </p:cTn>
                              </p:par>
                            </p:childTnLst>
                          </p:cTn>
                        </p:par>
                        <p:par>
                          <p:cTn id="8" fill="hold" nodeType="afterGroup">
                            <p:stCondLst>
                              <p:cond delay="500"/>
                            </p:stCondLst>
                            <p:childTnLst>
                              <p:par>
                                <p:cTn id="9" presetID="3" presetClass="entr" presetSubtype="10" fill="hold" grpId="1" nodeType="afterEffect">
                                  <p:stCondLst>
                                    <p:cond delay="0"/>
                                  </p:stCondLst>
                                  <p:childTnLst>
                                    <p:set>
                                      <p:cBhvr>
                                        <p:cTn id="10" dur="1" fill="hold">
                                          <p:stCondLst>
                                            <p:cond delay="0"/>
                                          </p:stCondLst>
                                        </p:cTn>
                                        <p:tgtEl>
                                          <p:spTgt spid="78855"/>
                                        </p:tgtEl>
                                        <p:attrNameLst>
                                          <p:attrName>style.visibility</p:attrName>
                                        </p:attrNameLst>
                                      </p:cBhvr>
                                      <p:to>
                                        <p:strVal val="visible"/>
                                      </p:to>
                                    </p:set>
                                    <p:animEffect transition="in" filter="blinds(horizontal)">
                                      <p:cBhvr>
                                        <p:cTn id="11" dur="500"/>
                                        <p:tgtEl>
                                          <p:spTgt spid="7885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7" presetClass="exit" presetSubtype="4" fill="hold" grpId="0" nodeType="clickEffect">
                                  <p:stCondLst>
                                    <p:cond delay="0"/>
                                  </p:stCondLst>
                                  <p:childTnLst>
                                    <p:anim calcmode="lin" valueType="num">
                                      <p:cBhvr additive="base">
                                        <p:cTn id="15" dur="500"/>
                                        <p:tgtEl>
                                          <p:spTgt spid="78855"/>
                                        </p:tgtEl>
                                        <p:attrNameLst>
                                          <p:attrName>ppt_x</p:attrName>
                                        </p:attrNameLst>
                                      </p:cBhvr>
                                      <p:tavLst>
                                        <p:tav tm="0">
                                          <p:val>
                                            <p:strVal val="ppt_x"/>
                                          </p:val>
                                        </p:tav>
                                        <p:tav tm="100000">
                                          <p:val>
                                            <p:strVal val="ppt_x"/>
                                          </p:val>
                                        </p:tav>
                                      </p:tavLst>
                                    </p:anim>
                                    <p:anim calcmode="lin" valueType="num">
                                      <p:cBhvr additive="base">
                                        <p:cTn id="16" dur="500"/>
                                        <p:tgtEl>
                                          <p:spTgt spid="78855"/>
                                        </p:tgtEl>
                                        <p:attrNameLst>
                                          <p:attrName>ppt_y</p:attrName>
                                        </p:attrNameLst>
                                      </p:cBhvr>
                                      <p:tavLst>
                                        <p:tav tm="0">
                                          <p:val>
                                            <p:strVal val="ppt_y"/>
                                          </p:val>
                                        </p:tav>
                                        <p:tav tm="100000">
                                          <p:val>
                                            <p:strVal val="1+ppt_h/2"/>
                                          </p:val>
                                        </p:tav>
                                      </p:tavLst>
                                    </p:anim>
                                    <p:set>
                                      <p:cBhvr>
                                        <p:cTn id="17" dur="1" fill="hold">
                                          <p:stCondLst>
                                            <p:cond delay="499"/>
                                          </p:stCondLst>
                                        </p:cTn>
                                        <p:tgtEl>
                                          <p:spTgt spid="7885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8856"/>
                                        </p:tgtEl>
                                        <p:attrNameLst>
                                          <p:attrName>style.visibility</p:attrName>
                                        </p:attrNameLst>
                                      </p:cBhvr>
                                      <p:to>
                                        <p:strVal val="visible"/>
                                      </p:to>
                                    </p:set>
                                    <p:animEffect transition="in" filter="blinds(horizontal)">
                                      <p:cBhvr>
                                        <p:cTn id="22" dur="500"/>
                                        <p:tgtEl>
                                          <p:spTgt spid="788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8857"/>
                                        </p:tgtEl>
                                        <p:attrNameLst>
                                          <p:attrName>style.visibility</p:attrName>
                                        </p:attrNameLst>
                                      </p:cBhvr>
                                      <p:to>
                                        <p:strVal val="visible"/>
                                      </p:to>
                                    </p:set>
                                    <p:animEffect transition="in" filter="blinds(horizontal)">
                                      <p:cBhvr>
                                        <p:cTn id="27" dur="500"/>
                                        <p:tgtEl>
                                          <p:spTgt spid="788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8854"/>
                                        </p:tgtEl>
                                        <p:attrNameLst>
                                          <p:attrName>style.visibility</p:attrName>
                                        </p:attrNameLst>
                                      </p:cBhvr>
                                      <p:to>
                                        <p:strVal val="visible"/>
                                      </p:to>
                                    </p:set>
                                    <p:animEffect transition="in" filter="checkerboard(across)">
                                      <p:cBhvr>
                                        <p:cTn id="32"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animBg="1"/>
      <p:bldP spid="78855" grpId="0"/>
      <p:bldP spid="78855" grpId="1"/>
      <p:bldP spid="78856" grpId="0"/>
      <p:bldP spid="7885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
          <p:cNvGrpSpPr>
            <a:grpSpLocks/>
          </p:cNvGrpSpPr>
          <p:nvPr/>
        </p:nvGrpSpPr>
        <p:grpSpPr bwMode="auto">
          <a:xfrm>
            <a:off x="762000" y="1447800"/>
            <a:ext cx="7543800" cy="2476500"/>
            <a:chOff x="720" y="1008"/>
            <a:chExt cx="4752" cy="1440"/>
          </a:xfrm>
        </p:grpSpPr>
        <p:sp>
          <p:nvSpPr>
            <p:cNvPr id="12292" name="AutoShape 5"/>
            <p:cNvSpPr>
              <a:spLocks noChangeArrowheads="1"/>
            </p:cNvSpPr>
            <p:nvPr/>
          </p:nvSpPr>
          <p:spPr bwMode="auto">
            <a:xfrm>
              <a:off x="720" y="1008"/>
              <a:ext cx="4752" cy="1440"/>
            </a:xfrm>
            <a:prstGeom prst="flowChartMagneticTape">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sz="2400">
                <a:latin typeface="VNI-Times" pitchFamily="2" charset="0"/>
              </a:endParaRPr>
            </a:p>
          </p:txBody>
        </p:sp>
        <p:sp>
          <p:nvSpPr>
            <p:cNvPr id="91142" name="Text Box 6"/>
            <p:cNvSpPr txBox="1">
              <a:spLocks noChangeArrowheads="1"/>
            </p:cNvSpPr>
            <p:nvPr/>
          </p:nvSpPr>
          <p:spPr bwMode="auto">
            <a:xfrm>
              <a:off x="1536" y="1104"/>
              <a:ext cx="3504" cy="869"/>
            </a:xfrm>
            <a:prstGeom prst="rect">
              <a:avLst/>
            </a:prstGeom>
            <a:noFill/>
            <a:ln w="9525">
              <a:noFill/>
              <a:miter lim="800000"/>
              <a:headEnd/>
              <a:tailEnd/>
            </a:ln>
            <a:effectLst/>
          </p:spPr>
          <p:txBody>
            <a:bodyPr>
              <a:spAutoFit/>
            </a:bodyPr>
            <a:lstStyle/>
            <a:p>
              <a:pPr algn="ctr" eaLnBrk="0" hangingPunct="0">
                <a:spcBef>
                  <a:spcPct val="50000"/>
                </a:spcBef>
                <a:buFont typeface="Wingdings" pitchFamily="2" charset="2"/>
                <a:buNone/>
                <a:defRPr/>
              </a:pPr>
              <a:endParaRPr lang="en-US" sz="1200" b="1" dirty="0">
                <a:solidFill>
                  <a:srgbClr val="0000FF"/>
                </a:solidFill>
                <a:effectLst>
                  <a:outerShdw blurRad="38100" dist="38100" dir="2700000" algn="tl">
                    <a:srgbClr val="C0C0C0"/>
                  </a:outerShdw>
                </a:effectLst>
                <a:latin typeface=".VnArialH" pitchFamily="34" charset="0"/>
              </a:endParaRPr>
            </a:p>
            <a:p>
              <a:pPr algn="ctr" eaLnBrk="0" hangingPunct="0">
                <a:spcBef>
                  <a:spcPct val="50000"/>
                </a:spcBef>
                <a:buFont typeface="Wingdings" pitchFamily="2" charset="2"/>
                <a:buNone/>
                <a:defRPr/>
              </a:pPr>
              <a:r>
                <a:rPr lang="en-US" sz="3200" b="1" dirty="0">
                  <a:solidFill>
                    <a:srgbClr val="0000FF"/>
                  </a:solidFill>
                  <a:effectLst>
                    <a:outerShdw blurRad="38100" dist="38100" dir="2700000" algn="tl">
                      <a:srgbClr val="C0C0C0"/>
                    </a:outerShdw>
                  </a:effectLst>
                  <a:latin typeface=".VnArialH" pitchFamily="34" charset="0"/>
                </a:rPr>
                <a:t>ë</a:t>
              </a:r>
              <a:r>
                <a:rPr lang="en-US" sz="3200" b="1" dirty="0">
                  <a:solidFill>
                    <a:srgbClr val="0000FF"/>
                  </a:solidFill>
                  <a:effectLst>
                    <a:outerShdw blurRad="38100" dist="38100" dir="2700000" algn="tl">
                      <a:srgbClr val="C0C0C0"/>
                    </a:outerShdw>
                  </a:effectLst>
                  <a:latin typeface=".VnArial" pitchFamily="34" charset="0"/>
                </a:rPr>
                <a:t> </a:t>
              </a:r>
              <a:r>
                <a:rPr lang="en-US" sz="3200" b="1" dirty="0" err="1">
                  <a:solidFill>
                    <a:srgbClr val="0000FF"/>
                  </a:solidFill>
                  <a:effectLst>
                    <a:outerShdw blurRad="38100" dist="38100" dir="2700000" algn="tl">
                      <a:srgbClr val="C0C0C0"/>
                    </a:outerShdw>
                  </a:effectLst>
                  <a:latin typeface=".VnArial" pitchFamily="34" charset="0"/>
                </a:rPr>
                <a:t>Hà</a:t>
              </a:r>
              <a:r>
                <a:rPr lang="en-US" sz="3200" b="1" dirty="0">
                  <a:solidFill>
                    <a:srgbClr val="0000FF"/>
                  </a:solidFill>
                  <a:effectLst>
                    <a:outerShdw blurRad="38100" dist="38100" dir="2700000" algn="tl">
                      <a:srgbClr val="C0C0C0"/>
                    </a:outerShdw>
                  </a:effectLst>
                  <a:latin typeface=".VnArial" pitchFamily="34" charset="0"/>
                </a:rPr>
                <a:t> </a:t>
              </a:r>
              <a:r>
                <a:rPr lang="en-US" sz="3200" b="1" dirty="0" err="1">
                  <a:solidFill>
                    <a:srgbClr val="0000FF"/>
                  </a:solidFill>
                  <a:effectLst>
                    <a:outerShdw blurRad="38100" dist="38100" dir="2700000" algn="tl">
                      <a:srgbClr val="C0C0C0"/>
                    </a:outerShdw>
                  </a:effectLst>
                  <a:latin typeface=".VnArial" pitchFamily="34" charset="0"/>
                </a:rPr>
                <a:t>Nội</a:t>
              </a:r>
              <a:r>
                <a:rPr lang="en-US" sz="3200" b="1" dirty="0">
                  <a:solidFill>
                    <a:srgbClr val="0000FF"/>
                  </a:solidFill>
                  <a:effectLst>
                    <a:outerShdw blurRad="38100" dist="38100" dir="2700000" algn="tl">
                      <a:srgbClr val="C0C0C0"/>
                    </a:outerShdw>
                  </a:effectLst>
                  <a:latin typeface=".VnArial" pitchFamily="34" charset="0"/>
                </a:rPr>
                <a:t> </a:t>
              </a:r>
              <a:r>
                <a:rPr lang="en-US" sz="3200" b="1" dirty="0" err="1">
                  <a:solidFill>
                    <a:srgbClr val="0000FF"/>
                  </a:solidFill>
                  <a:effectLst>
                    <a:outerShdw blurRad="38100" dist="38100" dir="2700000" algn="tl">
                      <a:srgbClr val="C0C0C0"/>
                    </a:outerShdw>
                  </a:effectLst>
                  <a:latin typeface=".VnArial" pitchFamily="34" charset="0"/>
                </a:rPr>
                <a:t>cã</a:t>
              </a:r>
              <a:r>
                <a:rPr lang="en-US" sz="3200" b="1" dirty="0">
                  <a:solidFill>
                    <a:srgbClr val="0000FF"/>
                  </a:solidFill>
                  <a:effectLst>
                    <a:outerShdw blurRad="38100" dist="38100" dir="2700000" algn="tl">
                      <a:srgbClr val="C0C0C0"/>
                    </a:outerShdw>
                  </a:effectLst>
                  <a:latin typeface="VNI Times" pitchFamily="2" charset="0"/>
                </a:rPr>
                <a:t> </a:t>
              </a:r>
              <a:r>
                <a:rPr lang="en-US" sz="3200" b="1" dirty="0" err="1">
                  <a:solidFill>
                    <a:srgbClr val="0000FF"/>
                  </a:solidFill>
                  <a:effectLst>
                    <a:outerShdw blurRad="38100" dist="38100" dir="2700000" algn="tl">
                      <a:srgbClr val="C0C0C0"/>
                    </a:outerShdw>
                  </a:effectLst>
                  <a:latin typeface=".VnArial" pitchFamily="34" charset="0"/>
                </a:rPr>
                <a:t>nh÷ng</a:t>
              </a:r>
              <a:r>
                <a:rPr lang="en-US" sz="3200" b="1" dirty="0">
                  <a:solidFill>
                    <a:srgbClr val="0000FF"/>
                  </a:solidFill>
                  <a:effectLst>
                    <a:outerShdw blurRad="38100" dist="38100" dir="2700000" algn="tl">
                      <a:srgbClr val="C0C0C0"/>
                    </a:outerShdw>
                  </a:effectLst>
                  <a:latin typeface=".VnArial" pitchFamily="34" charset="0"/>
                </a:rPr>
                <a:t> ho¹t ®</a:t>
              </a:r>
              <a:r>
                <a:rPr lang="en-US" sz="3200" b="1" dirty="0" err="1">
                  <a:solidFill>
                    <a:srgbClr val="0000FF"/>
                  </a:solidFill>
                  <a:effectLst>
                    <a:outerShdw blurRad="38100" dist="38100" dir="2700000" algn="tl">
                      <a:srgbClr val="C0C0C0"/>
                    </a:outerShdw>
                  </a:effectLst>
                  <a:latin typeface=".VnArial" pitchFamily="34" charset="0"/>
                </a:rPr>
                <a:t>éng</a:t>
              </a:r>
              <a:r>
                <a:rPr lang="en-US" sz="3200" b="1" dirty="0">
                  <a:solidFill>
                    <a:srgbClr val="0000FF"/>
                  </a:solidFill>
                  <a:effectLst>
                    <a:outerShdw blurRad="38100" dist="38100" dir="2700000" algn="tl">
                      <a:srgbClr val="C0C0C0"/>
                    </a:outerShdw>
                  </a:effectLst>
                  <a:latin typeface=".VnArial" pitchFamily="34" charset="0"/>
                </a:rPr>
                <a:t> </a:t>
              </a:r>
              <a:r>
                <a:rPr lang="en-US" sz="3200" b="1" dirty="0" err="1">
                  <a:solidFill>
                    <a:srgbClr val="0000FF"/>
                  </a:solidFill>
                  <a:effectLst>
                    <a:outerShdw blurRad="38100" dist="38100" dir="2700000" algn="tl">
                      <a:srgbClr val="C0C0C0"/>
                    </a:outerShdw>
                  </a:effectLst>
                  <a:latin typeface=".VnArial" pitchFamily="34" charset="0"/>
                </a:rPr>
                <a:t>c«ng</a:t>
              </a:r>
              <a:r>
                <a:rPr lang="en-US" sz="3200" b="1" dirty="0">
                  <a:solidFill>
                    <a:srgbClr val="0000FF"/>
                  </a:solidFill>
                  <a:effectLst>
                    <a:outerShdw blurRad="38100" dist="38100" dir="2700000" algn="tl">
                      <a:srgbClr val="C0C0C0"/>
                    </a:outerShdw>
                  </a:effectLst>
                  <a:latin typeface=".VnArial" pitchFamily="34" charset="0"/>
                </a:rPr>
                <a:t> </a:t>
              </a:r>
              <a:r>
                <a:rPr lang="en-US" sz="3200" b="1" dirty="0" err="1">
                  <a:solidFill>
                    <a:srgbClr val="0000FF"/>
                  </a:solidFill>
                  <a:effectLst>
                    <a:outerShdw blurRad="38100" dist="38100" dir="2700000" algn="tl">
                      <a:srgbClr val="C0C0C0"/>
                    </a:outerShdw>
                  </a:effectLst>
                  <a:latin typeface=".VnArial" pitchFamily="34" charset="0"/>
                </a:rPr>
                <a:t>nghiÖp</a:t>
              </a:r>
              <a:r>
                <a:rPr lang="en-US" sz="3200" b="1" dirty="0">
                  <a:solidFill>
                    <a:srgbClr val="0000FF"/>
                  </a:solidFill>
                  <a:effectLst>
                    <a:outerShdw blurRad="38100" dist="38100" dir="2700000" algn="tl">
                      <a:srgbClr val="C0C0C0"/>
                    </a:outerShdw>
                  </a:effectLst>
                  <a:latin typeface=".VnArial" pitchFamily="34" charset="0"/>
                </a:rPr>
                <a:t> </a:t>
              </a:r>
              <a:r>
                <a:rPr lang="en-US" sz="3200" b="1" dirty="0" err="1">
                  <a:solidFill>
                    <a:srgbClr val="0000FF"/>
                  </a:solidFill>
                  <a:effectLst>
                    <a:outerShdw blurRad="38100" dist="38100" dir="2700000" algn="tl">
                      <a:srgbClr val="C0C0C0"/>
                    </a:outerShdw>
                  </a:effectLst>
                  <a:latin typeface=".VnArial" pitchFamily="34" charset="0"/>
                </a:rPr>
                <a:t>nµo</a:t>
              </a:r>
              <a:r>
                <a:rPr lang="en-US" sz="3200" b="1" dirty="0">
                  <a:solidFill>
                    <a:srgbClr val="0000FF"/>
                  </a:solidFill>
                  <a:effectLst>
                    <a:outerShdw blurRad="38100" dist="38100" dir="2700000" algn="tl">
                      <a:srgbClr val="C0C0C0"/>
                    </a:outerShdw>
                  </a:effectLst>
                  <a:latin typeface=".VnArial" pitchFamily="34" charset="0"/>
                </a:rPr>
                <a:t>? </a:t>
              </a:r>
            </a:p>
          </p:txBody>
        </p:sp>
      </p:grpSp>
      <p:sp>
        <p:nvSpPr>
          <p:cNvPr id="12291" name="Text Box 7"/>
          <p:cNvSpPr txBox="1">
            <a:spLocks noChangeArrowheads="1"/>
          </p:cNvSpPr>
          <p:nvPr/>
        </p:nvSpPr>
        <p:spPr bwMode="auto">
          <a:xfrm>
            <a:off x="1143000" y="4572000"/>
            <a:ext cx="586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Tree>
    <p:extLst>
      <p:ext uri="{BB962C8B-B14F-4D97-AF65-F5344CB8AC3E}">
        <p14:creationId xmlns:p14="http://schemas.microsoft.com/office/powerpoint/2010/main" val="2285789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SCN3351"/>
          <p:cNvPicPr>
            <a:picLocks noChangeAspect="1" noChangeArrowheads="1"/>
          </p:cNvPicPr>
          <p:nvPr/>
        </p:nvPicPr>
        <p:blipFill>
          <a:blip r:embed="rId2">
            <a:lum bright="18000" contrast="42000"/>
            <a:extLst>
              <a:ext uri="{28A0092B-C50C-407E-A947-70E740481C1C}">
                <a14:useLocalDpi xmlns:a14="http://schemas.microsoft.com/office/drawing/2010/main" val="0"/>
              </a:ext>
            </a:extLst>
          </a:blip>
          <a:srcRect/>
          <a:stretch>
            <a:fillRect/>
          </a:stretch>
        </p:blipFill>
        <p:spPr bwMode="auto">
          <a:xfrm>
            <a:off x="457200" y="228600"/>
            <a:ext cx="4038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DSCN3353"/>
          <p:cNvPicPr>
            <a:picLocks noChangeAspect="1" noChangeArrowheads="1"/>
          </p:cNvPicPr>
          <p:nvPr/>
        </p:nvPicPr>
        <p:blipFill>
          <a:blip r:embed="rId3">
            <a:lum bright="12000" contrast="30000"/>
            <a:extLst>
              <a:ext uri="{28A0092B-C50C-407E-A947-70E740481C1C}">
                <a14:useLocalDpi xmlns:a14="http://schemas.microsoft.com/office/drawing/2010/main" val="0"/>
              </a:ext>
            </a:extLst>
          </a:blip>
          <a:srcRect/>
          <a:stretch>
            <a:fillRect/>
          </a:stretch>
        </p:blipFill>
        <p:spPr bwMode="auto">
          <a:xfrm>
            <a:off x="4724400" y="233363"/>
            <a:ext cx="4114800" cy="289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6" descr="DSCN3355"/>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533400" y="3352800"/>
            <a:ext cx="4038600" cy="299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descr="DSCN3356"/>
          <p:cNvPicPr>
            <a:picLocks noChangeAspect="1" noChangeArrowheads="1"/>
          </p:cNvPicPr>
          <p:nvPr/>
        </p:nvPicPr>
        <p:blipFill>
          <a:blip r:embed="rId5">
            <a:lum bright="12000" contrast="42000"/>
            <a:extLst>
              <a:ext uri="{28A0092B-C50C-407E-A947-70E740481C1C}">
                <a14:useLocalDpi xmlns:a14="http://schemas.microsoft.com/office/drawing/2010/main" val="0"/>
              </a:ext>
            </a:extLst>
          </a:blip>
          <a:srcRect/>
          <a:stretch>
            <a:fillRect/>
          </a:stretch>
        </p:blipFill>
        <p:spPr bwMode="auto">
          <a:xfrm>
            <a:off x="4724400" y="3328988"/>
            <a:ext cx="4114800"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2" name="Text Box 8"/>
          <p:cNvSpPr txBox="1">
            <a:spLocks noChangeArrowheads="1"/>
          </p:cNvSpPr>
          <p:nvPr/>
        </p:nvSpPr>
        <p:spPr bwMode="auto">
          <a:xfrm>
            <a:off x="2955925" y="6323013"/>
            <a:ext cx="41465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t>Xưởng bóc gỗ Suối Mỡ</a:t>
            </a:r>
          </a:p>
        </p:txBody>
      </p:sp>
    </p:spTree>
    <p:extLst>
      <p:ext uri="{BB962C8B-B14F-4D97-AF65-F5344CB8AC3E}">
        <p14:creationId xmlns:p14="http://schemas.microsoft.com/office/powerpoint/2010/main" val="3131289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Effect transition="in" filter="blinds(horizontal)">
                                      <p:cBhvr>
                                        <p:cTn id="7" dur="500"/>
                                        <p:tgtEl>
                                          <p:spTgt spid="134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0" y="1905000"/>
            <a:ext cx="8610600" cy="3048000"/>
          </a:xfrm>
          <a:prstGeom prst="cloudCallout">
            <a:avLst>
              <a:gd name="adj1" fmla="val 27231"/>
              <a:gd name="adj2" fmla="val 52134"/>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sz="2400">
              <a:latin typeface=".VnTime" panose="020B7200000000000000" pitchFamily="34" charset="0"/>
            </a:endParaRPr>
          </a:p>
        </p:txBody>
      </p:sp>
      <p:sp>
        <p:nvSpPr>
          <p:cNvPr id="106501" name="Text Box 5"/>
          <p:cNvSpPr txBox="1">
            <a:spLocks noChangeArrowheads="1"/>
          </p:cNvSpPr>
          <p:nvPr/>
        </p:nvSpPr>
        <p:spPr bwMode="auto">
          <a:xfrm>
            <a:off x="1066800" y="2438400"/>
            <a:ext cx="6324600" cy="1190625"/>
          </a:xfrm>
          <a:prstGeom prst="rect">
            <a:avLst/>
          </a:prstGeom>
          <a:noFill/>
          <a:ln w="9525">
            <a:noFill/>
            <a:miter lim="800000"/>
            <a:headEnd/>
            <a:tailEnd/>
          </a:ln>
          <a:effectLst/>
        </p:spPr>
        <p:txBody>
          <a:bodyPr>
            <a:spAutoFit/>
          </a:bodyPr>
          <a:lstStyle/>
          <a:p>
            <a:pPr eaLnBrk="0" hangingPunct="0">
              <a:spcBef>
                <a:spcPct val="50000"/>
              </a:spcBef>
              <a:defRPr/>
            </a:pPr>
            <a:r>
              <a:rPr lang="en-US" sz="3600" b="1" dirty="0" err="1">
                <a:solidFill>
                  <a:srgbClr val="000000"/>
                </a:solidFill>
                <a:effectLst>
                  <a:outerShdw blurRad="38100" dist="38100" dir="2700000" algn="tl">
                    <a:srgbClr val="C0C0C0"/>
                  </a:outerShdw>
                </a:effectLst>
                <a:latin typeface="VNI-Times" pitchFamily="2" charset="0"/>
              </a:rPr>
              <a:t>Em</a:t>
            </a:r>
            <a:r>
              <a:rPr lang="en-US" sz="3600" b="1" dirty="0">
                <a:solidFill>
                  <a:srgbClr val="000000"/>
                </a:solidFill>
                <a:effectLst>
                  <a:outerShdw blurRad="38100" dist="38100" dir="2700000" algn="tl">
                    <a:srgbClr val="C0C0C0"/>
                  </a:outerShdw>
                </a:effectLst>
                <a:latin typeface="VNI-Times" pitchFamily="2" charset="0"/>
              </a:rPr>
              <a:t> </a:t>
            </a:r>
            <a:r>
              <a:rPr lang="en-US" sz="3600" b="1" dirty="0" err="1">
                <a:solidFill>
                  <a:srgbClr val="000000"/>
                </a:solidFill>
                <a:effectLst>
                  <a:outerShdw blurRad="38100" dist="38100" dir="2700000" algn="tl">
                    <a:srgbClr val="C0C0C0"/>
                  </a:outerShdw>
                </a:effectLst>
                <a:latin typeface="VNI-Times" pitchFamily="2" charset="0"/>
              </a:rPr>
              <a:t>bieát</a:t>
            </a:r>
            <a:r>
              <a:rPr lang="en-US" sz="3600" b="1" dirty="0">
                <a:solidFill>
                  <a:srgbClr val="000000"/>
                </a:solidFill>
                <a:effectLst>
                  <a:outerShdw blurRad="38100" dist="38100" dir="2700000" algn="tl">
                    <a:srgbClr val="C0C0C0"/>
                  </a:outerShdw>
                </a:effectLst>
                <a:latin typeface="VNI-Times" pitchFamily="2" charset="0"/>
              </a:rPr>
              <a:t> </a:t>
            </a:r>
            <a:r>
              <a:rPr lang="en-US" sz="3600" b="1" dirty="0" err="1">
                <a:solidFill>
                  <a:srgbClr val="000000"/>
                </a:solidFill>
                <a:effectLst>
                  <a:outerShdw blurRad="38100" dist="38100" dir="2700000" algn="tl">
                    <a:srgbClr val="C0C0C0"/>
                  </a:outerShdw>
                </a:effectLst>
                <a:latin typeface="VNI-Times" pitchFamily="2" charset="0"/>
              </a:rPr>
              <a:t>teân</a:t>
            </a:r>
            <a:r>
              <a:rPr lang="en-US" sz="3600" b="1" dirty="0">
                <a:solidFill>
                  <a:srgbClr val="000000"/>
                </a:solidFill>
                <a:effectLst>
                  <a:outerShdw blurRad="38100" dist="38100" dir="2700000" algn="tl">
                    <a:srgbClr val="C0C0C0"/>
                  </a:outerShdw>
                </a:effectLst>
                <a:latin typeface="VNI-Times" pitchFamily="2" charset="0"/>
              </a:rPr>
              <a:t> </a:t>
            </a:r>
            <a:r>
              <a:rPr lang="en-US" sz="3600" b="1" dirty="0" err="1">
                <a:solidFill>
                  <a:srgbClr val="000000"/>
                </a:solidFill>
                <a:effectLst>
                  <a:outerShdw blurRad="38100" dist="38100" dir="2700000" algn="tl">
                    <a:srgbClr val="C0C0C0"/>
                  </a:outerShdw>
                </a:effectLst>
                <a:latin typeface="VNI-Times" pitchFamily="2" charset="0"/>
              </a:rPr>
              <a:t>chôï</a:t>
            </a:r>
            <a:r>
              <a:rPr lang="en-US" sz="3600" b="1" dirty="0">
                <a:solidFill>
                  <a:srgbClr val="000000"/>
                </a:solidFill>
                <a:effectLst>
                  <a:outerShdw blurRad="38100" dist="38100" dir="2700000" algn="tl">
                    <a:srgbClr val="C0C0C0"/>
                  </a:outerShdw>
                </a:effectLst>
                <a:latin typeface="VNI-Times" pitchFamily="2" charset="0"/>
              </a:rPr>
              <a:t>, </a:t>
            </a:r>
            <a:r>
              <a:rPr lang="en-US" sz="3600" b="1" dirty="0" err="1">
                <a:solidFill>
                  <a:srgbClr val="000000"/>
                </a:solidFill>
                <a:effectLst>
                  <a:outerShdw blurRad="38100" dist="38100" dir="2700000" algn="tl">
                    <a:srgbClr val="C0C0C0"/>
                  </a:outerShdw>
                </a:effectLst>
                <a:latin typeface="VNI-Times" pitchFamily="2" charset="0"/>
              </a:rPr>
              <a:t>cöûa</a:t>
            </a:r>
            <a:r>
              <a:rPr lang="en-US" sz="3600" b="1" dirty="0">
                <a:solidFill>
                  <a:srgbClr val="000000"/>
                </a:solidFill>
                <a:effectLst>
                  <a:outerShdw blurRad="38100" dist="38100" dir="2700000" algn="tl">
                    <a:srgbClr val="C0C0C0"/>
                  </a:outerShdw>
                </a:effectLst>
                <a:latin typeface="VNI-Times" pitchFamily="2" charset="0"/>
              </a:rPr>
              <a:t> </a:t>
            </a:r>
            <a:r>
              <a:rPr lang="en-US" sz="3600" b="1" dirty="0" err="1">
                <a:solidFill>
                  <a:srgbClr val="000000"/>
                </a:solidFill>
                <a:effectLst>
                  <a:outerShdw blurRad="38100" dist="38100" dir="2700000" algn="tl">
                    <a:srgbClr val="C0C0C0"/>
                  </a:outerShdw>
                </a:effectLst>
                <a:latin typeface="VNI-Times" pitchFamily="2" charset="0"/>
              </a:rPr>
              <a:t>haøng</a:t>
            </a:r>
            <a:r>
              <a:rPr lang="en-US" sz="3600" b="1" dirty="0">
                <a:solidFill>
                  <a:srgbClr val="000000"/>
                </a:solidFill>
                <a:effectLst>
                  <a:outerShdw blurRad="38100" dist="38100" dir="2700000" algn="tl">
                    <a:srgbClr val="C0C0C0"/>
                  </a:outerShdw>
                </a:effectLst>
                <a:latin typeface="VNI-Times" pitchFamily="2" charset="0"/>
              </a:rPr>
              <a:t>, </a:t>
            </a:r>
            <a:r>
              <a:rPr lang="en-US" sz="3600" b="1" dirty="0" err="1">
                <a:solidFill>
                  <a:srgbClr val="000000"/>
                </a:solidFill>
                <a:effectLst>
                  <a:outerShdw blurRad="38100" dist="38100" dir="2700000" algn="tl">
                    <a:srgbClr val="C0C0C0"/>
                  </a:outerShdw>
                </a:effectLst>
                <a:latin typeface="VNI-Times" pitchFamily="2" charset="0"/>
              </a:rPr>
              <a:t>sieâu</a:t>
            </a:r>
            <a:r>
              <a:rPr lang="en-US" sz="3600" b="1" dirty="0">
                <a:solidFill>
                  <a:srgbClr val="000000"/>
                </a:solidFill>
                <a:effectLst>
                  <a:outerShdw blurRad="38100" dist="38100" dir="2700000" algn="tl">
                    <a:srgbClr val="C0C0C0"/>
                  </a:outerShdw>
                </a:effectLst>
                <a:latin typeface="VNI-Times" pitchFamily="2" charset="0"/>
              </a:rPr>
              <a:t> </a:t>
            </a:r>
            <a:r>
              <a:rPr lang="en-US" sz="3600" b="1" dirty="0" err="1">
                <a:solidFill>
                  <a:srgbClr val="000000"/>
                </a:solidFill>
                <a:effectLst>
                  <a:outerShdw blurRad="38100" dist="38100" dir="2700000" algn="tl">
                    <a:srgbClr val="C0C0C0"/>
                  </a:outerShdw>
                </a:effectLst>
                <a:latin typeface="VNI-Times" pitchFamily="2" charset="0"/>
              </a:rPr>
              <a:t>thò</a:t>
            </a:r>
            <a:r>
              <a:rPr lang="en-US" sz="3600" b="1" dirty="0">
                <a:solidFill>
                  <a:srgbClr val="000000"/>
                </a:solidFill>
                <a:effectLst>
                  <a:outerShdw blurRad="38100" dist="38100" dir="2700000" algn="tl">
                    <a:srgbClr val="C0C0C0"/>
                  </a:outerShdw>
                </a:effectLst>
                <a:latin typeface="VNI-Times" pitchFamily="2" charset="0"/>
              </a:rPr>
              <a:t> </a:t>
            </a:r>
            <a:r>
              <a:rPr lang="en-US" sz="3600" b="1" dirty="0" err="1">
                <a:solidFill>
                  <a:srgbClr val="000000"/>
                </a:solidFill>
                <a:effectLst>
                  <a:outerShdw blurRad="38100" dist="38100" dir="2700000" algn="tl">
                    <a:srgbClr val="C0C0C0"/>
                  </a:outerShdw>
                </a:effectLst>
                <a:latin typeface="VNI-Times" pitchFamily="2" charset="0"/>
              </a:rPr>
              <a:t>naøo</a:t>
            </a:r>
            <a:r>
              <a:rPr lang="en-US" sz="3600" b="1" dirty="0">
                <a:solidFill>
                  <a:srgbClr val="000000"/>
                </a:solidFill>
                <a:effectLst>
                  <a:outerShdw blurRad="38100" dist="38100" dir="2700000" algn="tl">
                    <a:srgbClr val="C0C0C0"/>
                  </a:outerShdw>
                </a:effectLst>
                <a:latin typeface="VNI-Times" pitchFamily="2" charset="0"/>
              </a:rPr>
              <a:t> </a:t>
            </a:r>
            <a:r>
              <a:rPr lang="en-US" sz="3600" b="1" dirty="0" err="1" smtClean="0">
                <a:solidFill>
                  <a:srgbClr val="000000"/>
                </a:solidFill>
                <a:effectLst>
                  <a:outerShdw blurRad="38100" dist="38100" dir="2700000" algn="tl">
                    <a:srgbClr val="C0C0C0"/>
                  </a:outerShdw>
                </a:effectLst>
                <a:latin typeface="VNI-Times" pitchFamily="2" charset="0"/>
              </a:rPr>
              <a:t>gần</a:t>
            </a:r>
            <a:r>
              <a:rPr lang="en-US" sz="3600" b="1" dirty="0" smtClean="0">
                <a:solidFill>
                  <a:srgbClr val="000000"/>
                </a:solidFill>
                <a:effectLst>
                  <a:outerShdw blurRad="38100" dist="38100" dir="2700000" algn="tl">
                    <a:srgbClr val="C0C0C0"/>
                  </a:outerShdw>
                </a:effectLst>
                <a:latin typeface="VNI-Times" pitchFamily="2" charset="0"/>
              </a:rPr>
              <a:t> </a:t>
            </a:r>
            <a:r>
              <a:rPr lang="en-US" sz="3600" b="1" dirty="0" err="1" smtClean="0">
                <a:solidFill>
                  <a:srgbClr val="000000"/>
                </a:solidFill>
                <a:effectLst>
                  <a:outerShdw blurRad="38100" dist="38100" dir="2700000" algn="tl">
                    <a:srgbClr val="C0C0C0"/>
                  </a:outerShdw>
                </a:effectLst>
                <a:latin typeface="VNI-Times" pitchFamily="2" charset="0"/>
              </a:rPr>
              <a:t>nơi</a:t>
            </a:r>
            <a:r>
              <a:rPr lang="en-US" sz="3600" b="1" dirty="0" smtClean="0">
                <a:solidFill>
                  <a:srgbClr val="000000"/>
                </a:solidFill>
                <a:effectLst>
                  <a:outerShdw blurRad="38100" dist="38100" dir="2700000" algn="tl">
                    <a:srgbClr val="C0C0C0"/>
                  </a:outerShdw>
                </a:effectLst>
                <a:latin typeface="VNI-Times" pitchFamily="2" charset="0"/>
              </a:rPr>
              <a:t> </a:t>
            </a:r>
            <a:r>
              <a:rPr lang="en-US" sz="3600" b="1" dirty="0" err="1" smtClean="0">
                <a:solidFill>
                  <a:srgbClr val="000000"/>
                </a:solidFill>
                <a:effectLst>
                  <a:outerShdw blurRad="38100" dist="38100" dir="2700000" algn="tl">
                    <a:srgbClr val="C0C0C0"/>
                  </a:outerShdw>
                </a:effectLst>
                <a:latin typeface="VNI-Times" pitchFamily="2" charset="0"/>
              </a:rPr>
              <a:t>em</a:t>
            </a:r>
            <a:r>
              <a:rPr lang="en-US" sz="3600" b="1" dirty="0" smtClean="0">
                <a:solidFill>
                  <a:srgbClr val="000000"/>
                </a:solidFill>
                <a:effectLst>
                  <a:outerShdw blurRad="38100" dist="38100" dir="2700000" algn="tl">
                    <a:srgbClr val="C0C0C0"/>
                  </a:outerShdw>
                </a:effectLst>
                <a:latin typeface="VNI-Times" pitchFamily="2" charset="0"/>
              </a:rPr>
              <a:t> ở?</a:t>
            </a:r>
            <a:endParaRPr lang="en-US" sz="3600" b="1" dirty="0">
              <a:solidFill>
                <a:srgbClr val="000000"/>
              </a:solidFill>
              <a:effectLst>
                <a:outerShdw blurRad="38100" dist="38100" dir="2700000" algn="tl">
                  <a:srgbClr val="C0C0C0"/>
                </a:outerShdw>
              </a:effectLst>
              <a:latin typeface="VNI-Times" pitchFamily="2" charset="0"/>
            </a:endParaRPr>
          </a:p>
        </p:txBody>
      </p:sp>
    </p:spTree>
    <p:extLst>
      <p:ext uri="{BB962C8B-B14F-4D97-AF65-F5344CB8AC3E}">
        <p14:creationId xmlns:p14="http://schemas.microsoft.com/office/powerpoint/2010/main" val="41888654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0486" y="1752600"/>
            <a:ext cx="7772400" cy="1470025"/>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nSpc>
                <a:spcPct val="150000"/>
              </a:lnSpc>
            </a:pPr>
            <a: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LÀNG QUÊ </a:t>
            </a:r>
            <a:b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br>
            <a: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VÀ </a:t>
            </a:r>
            <a:b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br>
            <a:r>
              <a:rPr lang="en-US"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rPr>
              <a:t>ĐÔ THỊ</a:t>
            </a:r>
            <a:endParaRPr lang="vi-VN"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mbria" pitchFamily="18" charset="0"/>
            </a:endParaRPr>
          </a:p>
        </p:txBody>
      </p:sp>
    </p:spTree>
    <p:extLst>
      <p:ext uri="{BB962C8B-B14F-4D97-AF65-F5344CB8AC3E}">
        <p14:creationId xmlns:p14="http://schemas.microsoft.com/office/powerpoint/2010/main" val="62966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685800" y="1600200"/>
            <a:ext cx="7696200" cy="4114800"/>
          </a:xfrm>
          <a:prstGeom prst="cloudCallout">
            <a:avLst>
              <a:gd name="adj1" fmla="val -45750"/>
              <a:gd name="adj2" fmla="val 58412"/>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vi-VN" sz="2400">
              <a:latin typeface=".VnTime" panose="020B7200000000000000" pitchFamily="34" charset="0"/>
            </a:endParaRPr>
          </a:p>
        </p:txBody>
      </p:sp>
      <p:sp>
        <p:nvSpPr>
          <p:cNvPr id="110597" name="Text Box 5"/>
          <p:cNvSpPr txBox="1">
            <a:spLocks noChangeArrowheads="1"/>
          </p:cNvSpPr>
          <p:nvPr/>
        </p:nvSpPr>
        <p:spPr bwMode="auto">
          <a:xfrm>
            <a:off x="1600200" y="2667000"/>
            <a:ext cx="6477000" cy="1066800"/>
          </a:xfrm>
          <a:prstGeom prst="rect">
            <a:avLst/>
          </a:prstGeom>
          <a:noFill/>
          <a:ln w="9525">
            <a:noFill/>
            <a:miter lim="800000"/>
            <a:headEnd/>
            <a:tailEnd/>
          </a:ln>
          <a:effectLst/>
        </p:spPr>
        <p:txBody>
          <a:bodyPr>
            <a:spAutoFit/>
          </a:bodyPr>
          <a:lstStyle/>
          <a:p>
            <a:pPr eaLnBrk="0" hangingPunct="0">
              <a:spcBef>
                <a:spcPct val="50000"/>
              </a:spcBef>
              <a:defRPr/>
            </a:pPr>
            <a:r>
              <a:rPr lang="en-US" sz="3200" b="1">
                <a:solidFill>
                  <a:srgbClr val="000000"/>
                </a:solidFill>
                <a:effectLst>
                  <a:outerShdw blurRad="38100" dist="38100" dir="2700000" algn="tl">
                    <a:srgbClr val="C0C0C0"/>
                  </a:outerShdw>
                </a:effectLst>
                <a:latin typeface="VNI-Times" pitchFamily="2" charset="0"/>
              </a:rPr>
              <a:t>Keå teân moät soá haøng hoaù baùn ôû chôï, sieâu thò, cöûa haøng maø em bieát ?</a:t>
            </a:r>
          </a:p>
        </p:txBody>
      </p:sp>
    </p:spTree>
    <p:extLst>
      <p:ext uri="{BB962C8B-B14F-4D97-AF65-F5344CB8AC3E}">
        <p14:creationId xmlns:p14="http://schemas.microsoft.com/office/powerpoint/2010/main" val="2512687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533400"/>
            <a:ext cx="4038600" cy="2743200"/>
          </a:xfrm>
          <a:prstGeom prst="rect">
            <a:avLst/>
          </a:prstGeom>
          <a:noFill/>
          <a:ln w="57150" cmpd="thickThin">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6387" name="Picture 3" descr="RauSieuT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4343400" cy="2743200"/>
          </a:xfrm>
          <a:prstGeom prst="rect">
            <a:avLst/>
          </a:prstGeom>
          <a:noFill/>
          <a:ln w="57150" cmpd="thinThick">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4"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505200"/>
            <a:ext cx="4343400" cy="3124200"/>
          </a:xfrm>
          <a:prstGeom prst="rect">
            <a:avLst/>
          </a:prstGeom>
          <a:noFill/>
          <a:ln w="57150" cmpd="thinThick">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6" descr="images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505200"/>
            <a:ext cx="4114800" cy="312420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313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419600" cy="32004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11" name="Picture 3" descr="v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
            <a:ext cx="4419600" cy="3200400"/>
          </a:xfrm>
          <a:prstGeom prst="rect">
            <a:avLst/>
          </a:prstGeom>
          <a:noFill/>
          <a:ln w="57150" cmpd="thickThin">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5" descr="shop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429000"/>
            <a:ext cx="45720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sieu th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05200"/>
            <a:ext cx="4419600" cy="3352800"/>
          </a:xfrm>
          <a:prstGeom prst="rect">
            <a:avLst/>
          </a:prstGeom>
          <a:noFill/>
          <a:ln w="57150" cmpd="thinThick">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502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7" name="Text Box 5"/>
          <p:cNvSpPr txBox="1">
            <a:spLocks noChangeArrowheads="1"/>
          </p:cNvSpPr>
          <p:nvPr/>
        </p:nvSpPr>
        <p:spPr bwMode="auto">
          <a:xfrm>
            <a:off x="1295400" y="609600"/>
            <a:ext cx="5768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600" b="1"/>
              <a:t>2. </a:t>
            </a:r>
            <a:r>
              <a:rPr lang="en-US" sz="3600" b="1" u="sng"/>
              <a:t>Hoạt động thương mại</a:t>
            </a:r>
            <a:r>
              <a:rPr lang="en-US" sz="3600" b="1"/>
              <a:t>.</a:t>
            </a:r>
          </a:p>
        </p:txBody>
      </p:sp>
      <p:sp>
        <p:nvSpPr>
          <p:cNvPr id="131078" name="Text Box 6"/>
          <p:cNvSpPr txBox="1">
            <a:spLocks noChangeArrowheads="1"/>
          </p:cNvSpPr>
          <p:nvPr/>
        </p:nvSpPr>
        <p:spPr bwMode="auto">
          <a:xfrm>
            <a:off x="2057400" y="2971800"/>
            <a:ext cx="5562600" cy="1190625"/>
          </a:xfrm>
          <a:prstGeom prst="rect">
            <a:avLst/>
          </a:prstGeom>
          <a:noFill/>
          <a:ln w="9525">
            <a:noFill/>
            <a:miter lim="800000"/>
            <a:headEnd/>
            <a:tailEnd/>
          </a:ln>
          <a:effectLst/>
        </p:spPr>
        <p:txBody>
          <a:bodyPr>
            <a:spAutoFit/>
          </a:bodyPr>
          <a:lstStyle/>
          <a:p>
            <a:pPr eaLnBrk="0" hangingPunct="0">
              <a:spcBef>
                <a:spcPct val="50000"/>
              </a:spcBef>
              <a:defRPr/>
            </a:pPr>
            <a:r>
              <a:rPr lang="en-US" sz="3600" b="1">
                <a:effectLst>
                  <a:outerShdw blurRad="38100" dist="38100" dir="2700000" algn="tl">
                    <a:srgbClr val="C0C0C0"/>
                  </a:outerShdw>
                </a:effectLst>
                <a:latin typeface="VNI-Times" pitchFamily="2" charset="0"/>
              </a:rPr>
              <a:t>Caùc hoaït ñoäng trao ñoåi mua baùn goïi laø hoaït ñoäng </a:t>
            </a:r>
          </a:p>
        </p:txBody>
      </p:sp>
      <p:sp>
        <p:nvSpPr>
          <p:cNvPr id="131079" name="Text Box 7"/>
          <p:cNvSpPr txBox="1">
            <a:spLocks noChangeArrowheads="1"/>
          </p:cNvSpPr>
          <p:nvPr/>
        </p:nvSpPr>
        <p:spPr bwMode="auto">
          <a:xfrm>
            <a:off x="2209800" y="4038600"/>
            <a:ext cx="990600" cy="641350"/>
          </a:xfrm>
          <a:prstGeom prst="rect">
            <a:avLst/>
          </a:prstGeom>
          <a:noFill/>
          <a:ln w="9525">
            <a:noFill/>
            <a:miter lim="800000"/>
            <a:headEnd/>
            <a:tailEnd/>
          </a:ln>
          <a:effectLst/>
        </p:spPr>
        <p:txBody>
          <a:bodyPr>
            <a:spAutoFit/>
          </a:bodyPr>
          <a:lstStyle/>
          <a:p>
            <a:pPr eaLnBrk="0" hangingPunct="0">
              <a:spcBef>
                <a:spcPct val="50000"/>
              </a:spcBef>
              <a:defRPr/>
            </a:pPr>
            <a:r>
              <a:rPr lang="en-US" sz="3600" b="1">
                <a:effectLst>
                  <a:outerShdw blurRad="38100" dist="38100" dir="2700000" algn="tl">
                    <a:srgbClr val="C0C0C0"/>
                  </a:outerShdw>
                </a:effectLst>
                <a:latin typeface="VNI-Times" pitchFamily="2" charset="0"/>
              </a:rPr>
              <a:t>gì ?</a:t>
            </a:r>
          </a:p>
        </p:txBody>
      </p:sp>
      <p:sp>
        <p:nvSpPr>
          <p:cNvPr id="131080" name="Text Box 8"/>
          <p:cNvSpPr txBox="1">
            <a:spLocks noChangeArrowheads="1"/>
          </p:cNvSpPr>
          <p:nvPr/>
        </p:nvSpPr>
        <p:spPr bwMode="auto">
          <a:xfrm>
            <a:off x="2057400" y="4114800"/>
            <a:ext cx="2667000" cy="641350"/>
          </a:xfrm>
          <a:prstGeom prst="rect">
            <a:avLst/>
          </a:prstGeom>
          <a:noFill/>
          <a:ln w="9525">
            <a:noFill/>
            <a:miter lim="800000"/>
            <a:headEnd/>
            <a:tailEnd/>
          </a:ln>
          <a:effectLst/>
        </p:spPr>
        <p:txBody>
          <a:bodyPr>
            <a:spAutoFit/>
          </a:bodyPr>
          <a:lstStyle/>
          <a:p>
            <a:pPr eaLnBrk="0" hangingPunct="0">
              <a:spcBef>
                <a:spcPct val="50000"/>
              </a:spcBef>
              <a:defRPr/>
            </a:pPr>
            <a:r>
              <a:rPr lang="en-US" sz="3600" b="1">
                <a:solidFill>
                  <a:srgbClr val="006600"/>
                </a:solidFill>
                <a:effectLst>
                  <a:outerShdw blurRad="38100" dist="38100" dir="2700000" algn="tl">
                    <a:srgbClr val="C0C0C0"/>
                  </a:outerShdw>
                </a:effectLst>
                <a:latin typeface="VNI-Times" pitchFamily="2" charset="0"/>
              </a:rPr>
              <a:t>thöông maïi.</a:t>
            </a:r>
          </a:p>
        </p:txBody>
      </p:sp>
    </p:spTree>
    <p:extLst>
      <p:ext uri="{BB962C8B-B14F-4D97-AF65-F5344CB8AC3E}">
        <p14:creationId xmlns:p14="http://schemas.microsoft.com/office/powerpoint/2010/main" val="20752004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31078"/>
                                        </p:tgtEl>
                                        <p:attrNameLst>
                                          <p:attrName>style.visibility</p:attrName>
                                        </p:attrNameLst>
                                      </p:cBhvr>
                                      <p:to>
                                        <p:strVal val="visible"/>
                                      </p:to>
                                    </p:set>
                                    <p:anim calcmode="lin" valueType="num">
                                      <p:cBhvr>
                                        <p:cTn id="7" dur="500" fill="hold"/>
                                        <p:tgtEl>
                                          <p:spTgt spid="131078"/>
                                        </p:tgtEl>
                                        <p:attrNameLst>
                                          <p:attrName>ppt_x</p:attrName>
                                        </p:attrNameLst>
                                      </p:cBhvr>
                                      <p:tavLst>
                                        <p:tav tm="0">
                                          <p:val>
                                            <p:strVal val="#ppt_x-.2"/>
                                          </p:val>
                                        </p:tav>
                                        <p:tav tm="100000">
                                          <p:val>
                                            <p:strVal val="#ppt_x"/>
                                          </p:val>
                                        </p:tav>
                                      </p:tavLst>
                                    </p:anim>
                                    <p:anim calcmode="lin" valueType="num">
                                      <p:cBhvr>
                                        <p:cTn id="8" dur="500" fill="hold"/>
                                        <p:tgtEl>
                                          <p:spTgt spid="131078"/>
                                        </p:tgtEl>
                                        <p:attrNameLst>
                                          <p:attrName>ppt_y</p:attrName>
                                        </p:attrNameLst>
                                      </p:cBhvr>
                                      <p:tavLst>
                                        <p:tav tm="0">
                                          <p:val>
                                            <p:strVal val="#ppt_y"/>
                                          </p:val>
                                        </p:tav>
                                        <p:tav tm="100000">
                                          <p:val>
                                            <p:strVal val="#ppt_y"/>
                                          </p:val>
                                        </p:tav>
                                      </p:tavLst>
                                    </p:anim>
                                    <p:animEffect transition="in" filter="wipe(right)" prLst="gradientSize: 0.1">
                                      <p:cBhvr>
                                        <p:cTn id="9" dur="500"/>
                                        <p:tgtEl>
                                          <p:spTgt spid="131078"/>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31079"/>
                                        </p:tgtEl>
                                        <p:attrNameLst>
                                          <p:attrName>style.visibility</p:attrName>
                                        </p:attrNameLst>
                                      </p:cBhvr>
                                      <p:to>
                                        <p:strVal val="visible"/>
                                      </p:to>
                                    </p:set>
                                    <p:anim calcmode="lin" valueType="num">
                                      <p:cBhvr>
                                        <p:cTn id="13" dur="500" fill="hold"/>
                                        <p:tgtEl>
                                          <p:spTgt spid="131079"/>
                                        </p:tgtEl>
                                        <p:attrNameLst>
                                          <p:attrName>ppt_x</p:attrName>
                                        </p:attrNameLst>
                                      </p:cBhvr>
                                      <p:tavLst>
                                        <p:tav tm="0">
                                          <p:val>
                                            <p:strVal val="#ppt_x-.2"/>
                                          </p:val>
                                        </p:tav>
                                        <p:tav tm="100000">
                                          <p:val>
                                            <p:strVal val="#ppt_x"/>
                                          </p:val>
                                        </p:tav>
                                      </p:tavLst>
                                    </p:anim>
                                    <p:anim calcmode="lin" valueType="num">
                                      <p:cBhvr>
                                        <p:cTn id="14" dur="500" fill="hold"/>
                                        <p:tgtEl>
                                          <p:spTgt spid="131079"/>
                                        </p:tgtEl>
                                        <p:attrNameLst>
                                          <p:attrName>ppt_y</p:attrName>
                                        </p:attrNameLst>
                                      </p:cBhvr>
                                      <p:tavLst>
                                        <p:tav tm="0">
                                          <p:val>
                                            <p:strVal val="#ppt_y"/>
                                          </p:val>
                                        </p:tav>
                                        <p:tav tm="100000">
                                          <p:val>
                                            <p:strVal val="#ppt_y"/>
                                          </p:val>
                                        </p:tav>
                                      </p:tavLst>
                                    </p:anim>
                                    <p:animEffect transition="in" filter="wipe(right)" prLst="gradientSize: 0.1">
                                      <p:cBhvr>
                                        <p:cTn id="15" dur="500"/>
                                        <p:tgtEl>
                                          <p:spTgt spid="1310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xit" presetSubtype="0" fill="hold" grpId="1" nodeType="clickEffect">
                                  <p:stCondLst>
                                    <p:cond delay="0"/>
                                  </p:stCondLst>
                                  <p:childTnLst>
                                    <p:anim calcmode="lin" valueType="num">
                                      <p:cBhvr>
                                        <p:cTn id="19" dur="500"/>
                                        <p:tgtEl>
                                          <p:spTgt spid="131079"/>
                                        </p:tgtEl>
                                        <p:attrNameLst>
                                          <p:attrName>ppt_x</p:attrName>
                                        </p:attrNameLst>
                                      </p:cBhvr>
                                      <p:tavLst>
                                        <p:tav tm="0">
                                          <p:val>
                                            <p:strVal val="ppt_x"/>
                                          </p:val>
                                        </p:tav>
                                        <p:tav tm="100000">
                                          <p:val>
                                            <p:strVal val="ppt_x-.2"/>
                                          </p:val>
                                        </p:tav>
                                      </p:tavLst>
                                    </p:anim>
                                    <p:anim calcmode="lin" valueType="num">
                                      <p:cBhvr>
                                        <p:cTn id="20" dur="500"/>
                                        <p:tgtEl>
                                          <p:spTgt spid="131079"/>
                                        </p:tgtEl>
                                        <p:attrNameLst>
                                          <p:attrName>ppt_y</p:attrName>
                                        </p:attrNameLst>
                                      </p:cBhvr>
                                      <p:tavLst>
                                        <p:tav tm="0">
                                          <p:val>
                                            <p:strVal val="ppt_y"/>
                                          </p:val>
                                        </p:tav>
                                        <p:tav tm="100000">
                                          <p:val>
                                            <p:strVal val="ppt_y"/>
                                          </p:val>
                                        </p:tav>
                                      </p:tavLst>
                                    </p:anim>
                                    <p:animEffect transition="out" filter="fade">
                                      <p:cBhvr>
                                        <p:cTn id="21" dur="500"/>
                                        <p:tgtEl>
                                          <p:spTgt spid="131079"/>
                                        </p:tgtEl>
                                      </p:cBhvr>
                                    </p:animEffect>
                                    <p:set>
                                      <p:cBhvr>
                                        <p:cTn id="22" dur="1" fill="hold">
                                          <p:stCondLst>
                                            <p:cond delay="499"/>
                                          </p:stCondLst>
                                        </p:cTn>
                                        <p:tgtEl>
                                          <p:spTgt spid="13107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31080"/>
                                        </p:tgtEl>
                                        <p:attrNameLst>
                                          <p:attrName>style.visibility</p:attrName>
                                        </p:attrNameLst>
                                      </p:cBhvr>
                                      <p:to>
                                        <p:strVal val="visible"/>
                                      </p:to>
                                    </p:set>
                                    <p:anim calcmode="discrete" valueType="clr">
                                      <p:cBhvr override="childStyle">
                                        <p:cTn id="27" dur="80"/>
                                        <p:tgtEl>
                                          <p:spTgt spid="131080"/>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31080"/>
                                        </p:tgtEl>
                                        <p:attrNameLst>
                                          <p:attrName>fillcolor</p:attrName>
                                        </p:attrNameLst>
                                      </p:cBhvr>
                                      <p:tavLst>
                                        <p:tav tm="0">
                                          <p:val>
                                            <p:clrVal>
                                              <a:schemeClr val="accent2"/>
                                            </p:clrVal>
                                          </p:val>
                                        </p:tav>
                                        <p:tav tm="50000">
                                          <p:val>
                                            <p:clrVal>
                                              <a:schemeClr val="hlink"/>
                                            </p:clrVal>
                                          </p:val>
                                        </p:tav>
                                      </p:tavLst>
                                    </p:anim>
                                    <p:set>
                                      <p:cBhvr>
                                        <p:cTn id="29" dur="80"/>
                                        <p:tgtEl>
                                          <p:spTgt spid="131080"/>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1077"/>
                                        </p:tgtEl>
                                        <p:attrNameLst>
                                          <p:attrName>style.visibility</p:attrName>
                                        </p:attrNameLst>
                                      </p:cBhvr>
                                      <p:to>
                                        <p:strVal val="visible"/>
                                      </p:to>
                                    </p:set>
                                    <p:animEffect transition="in" filter="blinds(horizontal)">
                                      <p:cBhvr>
                                        <p:cTn id="34" dur="5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p:bldP spid="131078" grpId="0"/>
      <p:bldP spid="131079" grpId="0"/>
      <p:bldP spid="131079" grpId="1"/>
      <p:bldP spid="13108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574925" y="1441450"/>
            <a:ext cx="46370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000" b="1"/>
              <a:t>Trò chơi:Nhanh trí</a:t>
            </a:r>
          </a:p>
        </p:txBody>
      </p:sp>
    </p:spTree>
    <p:extLst>
      <p:ext uri="{BB962C8B-B14F-4D97-AF65-F5344CB8AC3E}">
        <p14:creationId xmlns:p14="http://schemas.microsoft.com/office/powerpoint/2010/main" val="1076418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533400" y="990600"/>
            <a:ext cx="8229600" cy="4364038"/>
          </a:xfrm>
          <a:prstGeom prst="rect">
            <a:avLst/>
          </a:prstGeom>
          <a:noFill/>
          <a:ln w="9525">
            <a:noFill/>
            <a:miter lim="800000"/>
            <a:headEnd/>
            <a:tailEnd/>
          </a:ln>
          <a:effectLst/>
        </p:spPr>
        <p:txBody>
          <a:bodyPr>
            <a:spAutoFit/>
          </a:bodyPr>
          <a:lstStyle/>
          <a:p>
            <a:pPr>
              <a:defRPr/>
            </a:pPr>
            <a:r>
              <a:rPr lang="en-US" sz="2800" u="sng">
                <a:latin typeface="Arial" charset="0"/>
              </a:rPr>
              <a:t>Bài học</a:t>
            </a:r>
            <a:r>
              <a:rPr lang="en-US" sz="2800">
                <a:latin typeface="Arial" charset="0"/>
              </a:rPr>
              <a:t>:</a:t>
            </a:r>
          </a:p>
          <a:p>
            <a:pPr>
              <a:defRPr/>
            </a:pPr>
            <a:endParaRPr lang="en-US">
              <a:latin typeface="Arial" charset="0"/>
            </a:endParaRPr>
          </a:p>
          <a:p>
            <a:pPr>
              <a:defRPr/>
            </a:pPr>
            <a:r>
              <a:rPr lang="en-US" sz="3600">
                <a:latin typeface="Arial" charset="0"/>
              </a:rPr>
              <a:t>- </a:t>
            </a:r>
            <a:r>
              <a:rPr lang="en-US" sz="3600" b="1">
                <a:effectLst>
                  <a:outerShdw blurRad="38100" dist="38100" dir="2700000" algn="tl">
                    <a:srgbClr val="C0C0C0"/>
                  </a:outerShdw>
                </a:effectLst>
                <a:latin typeface="VNI-Times" pitchFamily="2" charset="0"/>
              </a:rPr>
              <a:t>Caùc hoaït ñoäng nhö khai thaùc khoaùng saûn, luyeän theùp, deät, may, … ñöôïc goïi laø hoaït ñoäng</a:t>
            </a:r>
            <a:r>
              <a:rPr lang="en-US" sz="3600" b="1">
                <a:solidFill>
                  <a:srgbClr val="0000FF"/>
                </a:solidFill>
                <a:effectLst>
                  <a:outerShdw blurRad="38100" dist="38100" dir="2700000" algn="tl">
                    <a:srgbClr val="C0C0C0"/>
                  </a:outerShdw>
                </a:effectLst>
                <a:latin typeface="VNI-Times" pitchFamily="2" charset="0"/>
              </a:rPr>
              <a:t> coâng nghieäp.</a:t>
            </a:r>
          </a:p>
          <a:p>
            <a:pPr eaLnBrk="0" hangingPunct="0">
              <a:spcBef>
                <a:spcPct val="50000"/>
              </a:spcBef>
              <a:defRPr/>
            </a:pPr>
            <a:r>
              <a:rPr lang="en-US" sz="3600" b="1">
                <a:effectLst>
                  <a:outerShdw blurRad="38100" dist="38100" dir="2700000" algn="tl">
                    <a:srgbClr val="C0C0C0"/>
                  </a:outerShdw>
                </a:effectLst>
                <a:latin typeface="VNI-Times" pitchFamily="2" charset="0"/>
              </a:rPr>
              <a:t>- Caùc hoaït ñoäng trao ñoåi mua baùn goïi laø hoaït ñoäng</a:t>
            </a:r>
            <a:r>
              <a:rPr lang="en-US" sz="3600" b="1">
                <a:effectLst>
                  <a:outerShdw blurRad="38100" dist="38100" dir="2700000" algn="tl">
                    <a:srgbClr val="C0C0C0"/>
                  </a:outerShdw>
                </a:effectLst>
                <a:latin typeface="Arial" charset="0"/>
              </a:rPr>
              <a:t> </a:t>
            </a:r>
            <a:r>
              <a:rPr lang="en-US" sz="3600" b="1">
                <a:solidFill>
                  <a:srgbClr val="0000FF"/>
                </a:solidFill>
                <a:effectLst>
                  <a:outerShdw blurRad="38100" dist="38100" dir="2700000" algn="tl">
                    <a:srgbClr val="C0C0C0"/>
                  </a:outerShdw>
                </a:effectLst>
                <a:latin typeface="VNI-Times" pitchFamily="2" charset="0"/>
              </a:rPr>
              <a:t>thöông maïi.</a:t>
            </a:r>
          </a:p>
          <a:p>
            <a:pPr>
              <a:defRPr/>
            </a:pPr>
            <a:endParaRPr lang="en-US" sz="3600">
              <a:latin typeface="VNI-Times" pitchFamily="2" charset="0"/>
            </a:endParaRPr>
          </a:p>
        </p:txBody>
      </p:sp>
    </p:spTree>
    <p:extLst>
      <p:ext uri="{BB962C8B-B14F-4D97-AF65-F5344CB8AC3E}">
        <p14:creationId xmlns:p14="http://schemas.microsoft.com/office/powerpoint/2010/main" val="2509852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humbs.dreamstime.com/x/cartoon-artist-palette-brush-17641102.jpg"/>
          <p:cNvPicPr>
            <a:picLocks noChangeAspect="1" noChangeArrowheads="1"/>
          </p:cNvPicPr>
          <p:nvPr/>
        </p:nvPicPr>
        <p:blipFill>
          <a:blip r:embed="rId3"/>
          <a:srcRect/>
          <a:stretch>
            <a:fillRect/>
          </a:stretch>
        </p:blipFill>
        <p:spPr bwMode="auto">
          <a:xfrm>
            <a:off x="0" y="990600"/>
            <a:ext cx="7086600" cy="5867400"/>
          </a:xfrm>
          <a:prstGeom prst="rect">
            <a:avLst/>
          </a:prstGeom>
          <a:noFill/>
        </p:spPr>
      </p:pic>
      <p:sp>
        <p:nvSpPr>
          <p:cNvPr id="5" name="TextBox 4"/>
          <p:cNvSpPr txBox="1"/>
          <p:nvPr/>
        </p:nvSpPr>
        <p:spPr>
          <a:xfrm>
            <a:off x="2590800" y="304800"/>
            <a:ext cx="3177537" cy="1015663"/>
          </a:xfrm>
          <a:prstGeom prst="rect">
            <a:avLst/>
          </a:prstGeom>
          <a:noFill/>
        </p:spPr>
        <p:txBody>
          <a:bodyPr wrap="none" rtlCol="0">
            <a:spAutoFit/>
          </a:bodyPr>
          <a:lstStyle/>
          <a:p>
            <a:r>
              <a:rPr lang="en-US" sz="6000" b="1" dirty="0" smtClean="0">
                <a:solidFill>
                  <a:srgbClr val="FF0000"/>
                </a:solidFill>
                <a:latin typeface="Cambria" pitchFamily="18" charset="0"/>
              </a:rPr>
              <a:t>Vẽ tranh</a:t>
            </a:r>
            <a:endParaRPr lang="vi-VN" sz="6000" b="1" dirty="0">
              <a:solidFill>
                <a:srgbClr val="FF0000"/>
              </a:solidFill>
              <a:latin typeface="Cambri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76200"/>
            <a:ext cx="9296400" cy="6934200"/>
            <a:chOff x="-48" y="0"/>
            <a:chExt cx="5856" cy="4368"/>
          </a:xfrm>
        </p:grpSpPr>
        <p:pic>
          <p:nvPicPr>
            <p:cNvPr id="24582" name="Picture 3" descr="ABARBLY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165"/>
              <a:ext cx="57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descr="ABARBLY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 y="69"/>
              <a:ext cx="5616"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5"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 y="0"/>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6"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7" descr="1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2" y="3420"/>
              <a:ext cx="90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8"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 y="3504"/>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9" descr="anim1690[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1464" y="2128"/>
              <a:ext cx="321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0"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56511">
              <a:off x="4896" y="3504"/>
              <a:ext cx="864"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1" descr="anim1690[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008" y="2136"/>
              <a:ext cx="3216"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79" name="WordArt 13"/>
          <p:cNvSpPr>
            <a:spLocks noChangeArrowheads="1" noChangeShapeType="1" noTextEdit="1"/>
          </p:cNvSpPr>
          <p:nvPr/>
        </p:nvSpPr>
        <p:spPr bwMode="auto">
          <a:xfrm>
            <a:off x="990600" y="492125"/>
            <a:ext cx="7010400" cy="2022475"/>
          </a:xfrm>
          <a:prstGeom prst="rect">
            <a:avLst/>
          </a:prstGeom>
        </p:spPr>
        <p:txBody>
          <a:bodyPr wrap="none" fromWordArt="1">
            <a:prstTxWarp prst="textPlain">
              <a:avLst>
                <a:gd name="adj" fmla="val 50000"/>
              </a:avLst>
            </a:prstTxWarp>
          </a:bodyPr>
          <a:lstStyle/>
          <a:p>
            <a:pPr algn="ctr"/>
            <a:r>
              <a:rPr lang="en-US"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Chúc các em ngoan, học giỏi</a:t>
            </a:r>
          </a:p>
        </p:txBody>
      </p:sp>
      <p:pic>
        <p:nvPicPr>
          <p:cNvPr id="24580" name="Picture 14" descr="chuong_gio_262[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2362200"/>
            <a:ext cx="2697163"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5" descr="flower-11[1]"/>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4086225"/>
            <a:ext cx="1554163"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173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doblelol.com/thumbs/children-reading-cartoon-funny_4940343035300392.jpg"/>
          <p:cNvPicPr>
            <a:picLocks noChangeAspect="1" noChangeArrowheads="1"/>
          </p:cNvPicPr>
          <p:nvPr/>
        </p:nvPicPr>
        <p:blipFill>
          <a:blip r:embed="rId3"/>
          <a:srcRect/>
          <a:stretch>
            <a:fillRect/>
          </a:stretch>
        </p:blipFill>
        <p:spPr bwMode="auto">
          <a:xfrm>
            <a:off x="0" y="1371600"/>
            <a:ext cx="3276600" cy="4419600"/>
          </a:xfrm>
          <a:prstGeom prst="rect">
            <a:avLst/>
          </a:prstGeom>
          <a:noFill/>
        </p:spPr>
      </p:pic>
      <p:sp>
        <p:nvSpPr>
          <p:cNvPr id="11" name="TextBox 10"/>
          <p:cNvSpPr txBox="1"/>
          <p:nvPr/>
        </p:nvSpPr>
        <p:spPr>
          <a:xfrm>
            <a:off x="1371600" y="95786"/>
            <a:ext cx="5410200" cy="1428214"/>
          </a:xfrm>
          <a:prstGeom prst="wedgeEllipseCallout">
            <a:avLst>
              <a:gd name="adj1" fmla="val -35460"/>
              <a:gd name="adj2" fmla="val 75450"/>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6000" b="1" i="1" dirty="0" smtClean="0">
                <a:solidFill>
                  <a:srgbClr val="FF0000"/>
                </a:solidFill>
                <a:latin typeface="Cambria" panose="02040503050406030204" pitchFamily="18" charset="0"/>
              </a:rPr>
              <a:t>Thảo luận</a:t>
            </a:r>
            <a:endParaRPr lang="vi-VN" sz="6000" b="1" i="1" dirty="0">
              <a:solidFill>
                <a:srgbClr val="FF0000"/>
              </a:solidFill>
              <a:latin typeface="Cambria" panose="02040503050406030204" pitchFamily="18" charset="0"/>
            </a:endParaRPr>
          </a:p>
        </p:txBody>
      </p:sp>
      <p:grpSp>
        <p:nvGrpSpPr>
          <p:cNvPr id="17" name="Group 16"/>
          <p:cNvGrpSpPr/>
          <p:nvPr/>
        </p:nvGrpSpPr>
        <p:grpSpPr>
          <a:xfrm>
            <a:off x="3733800" y="762000"/>
            <a:ext cx="5410200" cy="3505200"/>
            <a:chOff x="3733800" y="914400"/>
            <a:chExt cx="5410200" cy="3505200"/>
          </a:xfrm>
        </p:grpSpPr>
        <p:sp>
          <p:nvSpPr>
            <p:cNvPr id="15" name="Right Arrow 14"/>
            <p:cNvSpPr/>
            <p:nvPr/>
          </p:nvSpPr>
          <p:spPr>
            <a:xfrm>
              <a:off x="3810000" y="914400"/>
              <a:ext cx="5257800" cy="3505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16" name="TextBox 15"/>
            <p:cNvSpPr txBox="1"/>
            <p:nvPr/>
          </p:nvSpPr>
          <p:spPr>
            <a:xfrm>
              <a:off x="3733800" y="1824841"/>
              <a:ext cx="5410200" cy="1985159"/>
            </a:xfrm>
            <a:prstGeom prst="rect">
              <a:avLst/>
            </a:prstGeom>
            <a:noFill/>
          </p:spPr>
          <p:txBody>
            <a:bodyPr wrap="square" rtlCol="0">
              <a:spAutoFit/>
            </a:bodyPr>
            <a:lstStyle/>
            <a:p>
              <a:r>
                <a:rPr lang="en-US" sz="3500" b="1" i="1" dirty="0" smtClean="0">
                  <a:solidFill>
                    <a:srgbClr val="FF0000"/>
                  </a:solidFill>
                  <a:latin typeface="Times New Roman" pitchFamily="18" charset="0"/>
                  <a:cs typeface="Times New Roman" pitchFamily="18" charset="0"/>
                </a:rPr>
                <a:t>Quan sát và nêu tên hoạt động dưới mỗi bức tranh trong SGK ?</a:t>
              </a:r>
              <a:endParaRPr lang="vi-VN" sz="3500" b="1" i="1" dirty="0" smtClean="0">
                <a:solidFill>
                  <a:srgbClr val="FF0000"/>
                </a:solidFill>
                <a:latin typeface="Times New Roman" pitchFamily="18" charset="0"/>
                <a:cs typeface="Times New Roman" pitchFamily="18" charset="0"/>
              </a:endParaRPr>
            </a:p>
            <a:p>
              <a:endParaRPr lang="vi-VN" dirty="0"/>
            </a:p>
          </p:txBody>
        </p:sp>
      </p:grpSp>
      <p:grpSp>
        <p:nvGrpSpPr>
          <p:cNvPr id="18" name="Group 17"/>
          <p:cNvGrpSpPr/>
          <p:nvPr/>
        </p:nvGrpSpPr>
        <p:grpSpPr>
          <a:xfrm>
            <a:off x="3657600" y="4191000"/>
            <a:ext cx="5410200" cy="2438400"/>
            <a:chOff x="3733800" y="1219200"/>
            <a:chExt cx="5410200" cy="2438400"/>
          </a:xfrm>
        </p:grpSpPr>
        <p:sp>
          <p:nvSpPr>
            <p:cNvPr id="19" name="Right Arrow 18"/>
            <p:cNvSpPr/>
            <p:nvPr/>
          </p:nvSpPr>
          <p:spPr>
            <a:xfrm>
              <a:off x="3810000" y="1219200"/>
              <a:ext cx="5257800" cy="2438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20" name="TextBox 19"/>
            <p:cNvSpPr txBox="1"/>
            <p:nvPr/>
          </p:nvSpPr>
          <p:spPr>
            <a:xfrm>
              <a:off x="3733800" y="1824841"/>
              <a:ext cx="5410200" cy="1446550"/>
            </a:xfrm>
            <a:prstGeom prst="rect">
              <a:avLst/>
            </a:prstGeom>
            <a:noFill/>
          </p:spPr>
          <p:txBody>
            <a:bodyPr wrap="square" rtlCol="0">
              <a:spAutoFit/>
            </a:bodyPr>
            <a:lstStyle/>
            <a:p>
              <a:r>
                <a:rPr lang="en-US" sz="3500" b="1" i="1" dirty="0" smtClean="0">
                  <a:solidFill>
                    <a:srgbClr val="FF0000"/>
                  </a:solidFill>
                  <a:latin typeface="Times New Roman" pitchFamily="18" charset="0"/>
                  <a:cs typeface="Times New Roman" pitchFamily="18" charset="0"/>
                </a:rPr>
                <a:t>Lợi ích của các hoạt động </a:t>
              </a:r>
            </a:p>
            <a:p>
              <a:r>
                <a:rPr lang="en-US" sz="3500" b="1" i="1" dirty="0" smtClean="0">
                  <a:solidFill>
                    <a:srgbClr val="FF0000"/>
                  </a:solidFill>
                  <a:latin typeface="Times New Roman" pitchFamily="18" charset="0"/>
                  <a:cs typeface="Times New Roman" pitchFamily="18" charset="0"/>
                </a:rPr>
                <a:t>đó?</a:t>
              </a:r>
              <a:endParaRPr lang="vi-VN" sz="3500" b="1" i="1" dirty="0" smtClean="0">
                <a:solidFill>
                  <a:srgbClr val="FF0000"/>
                </a:solidFill>
                <a:latin typeface="Times New Roman" pitchFamily="18" charset="0"/>
                <a:cs typeface="Times New Roman" pitchFamily="18" charset="0"/>
              </a:endParaRPr>
            </a:p>
            <a:p>
              <a:endParaRPr lang="vi-VN"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20482" name="Picture 2" descr="http://i1185.photobucket.com/albums/z356/amberdaigre/In%20Bloom%20Flower%20Cards%20Preston%20Bailey/FlowerCard1.png"/>
          <p:cNvPicPr>
            <a:picLocks noChangeAspect="1" noChangeArrowheads="1"/>
          </p:cNvPicPr>
          <p:nvPr/>
        </p:nvPicPr>
        <p:blipFill>
          <a:blip r:embed="rId3"/>
          <a:srcRect l="5000"/>
          <a:stretch>
            <a:fillRect/>
          </a:stretch>
        </p:blipFill>
        <p:spPr bwMode="auto">
          <a:xfrm>
            <a:off x="0" y="0"/>
            <a:ext cx="9144000" cy="6858000"/>
          </a:xfrm>
          <a:prstGeom prst="rect">
            <a:avLst/>
          </a:prstGeom>
          <a:noFill/>
        </p:spPr>
      </p:pic>
      <p:sp>
        <p:nvSpPr>
          <p:cNvPr id="6" name="TextBox 5"/>
          <p:cNvSpPr txBox="1"/>
          <p:nvPr/>
        </p:nvSpPr>
        <p:spPr>
          <a:xfrm>
            <a:off x="2209800" y="685800"/>
            <a:ext cx="6400800" cy="3785652"/>
          </a:xfrm>
          <a:prstGeom prst="rect">
            <a:avLst/>
          </a:prstGeom>
          <a:noFill/>
        </p:spPr>
        <p:txBody>
          <a:bodyPr wrap="square" rtlCol="0">
            <a:spAutoFit/>
          </a:bodyPr>
          <a:lstStyle/>
          <a:p>
            <a:pPr>
              <a:buFontTx/>
              <a:buChar char="-"/>
            </a:pPr>
            <a:r>
              <a:rPr lang="en-US" sz="3000" b="1" dirty="0" smtClean="0">
                <a:solidFill>
                  <a:srgbClr val="FF0000"/>
                </a:solidFill>
                <a:latin typeface="Times New Roman" pitchFamily="18" charset="0"/>
                <a:cs typeface="Times New Roman" pitchFamily="18" charset="0"/>
              </a:rPr>
              <a:t> Các hoạt động trồng trọt, chăn nuôi, đánh bắt và nuôi trồngthủy sản, trồng rừng.... được gọi là hoạt động nông nghiệp.</a:t>
            </a:r>
          </a:p>
          <a:p>
            <a:pPr>
              <a:buFontTx/>
              <a:buChar char="-"/>
            </a:pPr>
            <a:r>
              <a:rPr lang="en-US" sz="3000" b="1" dirty="0" smtClean="0">
                <a:solidFill>
                  <a:srgbClr val="FF0000"/>
                </a:solidFill>
                <a:latin typeface="Times New Roman" pitchFamily="18" charset="0"/>
                <a:cs typeface="Times New Roman" pitchFamily="18" charset="0"/>
              </a:rPr>
              <a:t> Hoạt động nông nghiệp cung cấp lương thực, thực phẩm....để làm thức ăn, chăn nuôi, xuất khẩu.</a:t>
            </a:r>
          </a:p>
          <a:p>
            <a:endParaRPr lang="vi-VN" sz="3000" b="1"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doblelol.com/thumbs/children-reading-cartoon-funny_4940343035300392.jpg"/>
          <p:cNvPicPr>
            <a:picLocks noChangeAspect="1" noChangeArrowheads="1"/>
          </p:cNvPicPr>
          <p:nvPr/>
        </p:nvPicPr>
        <p:blipFill>
          <a:blip r:embed="rId3"/>
          <a:srcRect/>
          <a:stretch>
            <a:fillRect/>
          </a:stretch>
        </p:blipFill>
        <p:spPr bwMode="auto">
          <a:xfrm>
            <a:off x="0" y="1371600"/>
            <a:ext cx="3276600" cy="4419600"/>
          </a:xfrm>
          <a:prstGeom prst="rect">
            <a:avLst/>
          </a:prstGeom>
          <a:noFill/>
        </p:spPr>
      </p:pic>
      <p:sp>
        <p:nvSpPr>
          <p:cNvPr id="11" name="TextBox 10"/>
          <p:cNvSpPr txBox="1"/>
          <p:nvPr/>
        </p:nvSpPr>
        <p:spPr>
          <a:xfrm>
            <a:off x="1371600" y="0"/>
            <a:ext cx="5410200" cy="1428214"/>
          </a:xfrm>
          <a:prstGeom prst="wedgeEllipseCallout">
            <a:avLst>
              <a:gd name="adj1" fmla="val -35460"/>
              <a:gd name="adj2" fmla="val 75450"/>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6000" b="1" i="1" dirty="0" smtClean="0">
                <a:solidFill>
                  <a:srgbClr val="FF0000"/>
                </a:solidFill>
                <a:latin typeface="Cambria" panose="02040503050406030204" pitchFamily="18" charset="0"/>
              </a:rPr>
              <a:t>Thảo luận</a:t>
            </a:r>
            <a:endParaRPr lang="vi-VN" sz="6000" b="1" i="1" dirty="0">
              <a:solidFill>
                <a:srgbClr val="FF0000"/>
              </a:solidFill>
              <a:latin typeface="Cambria" panose="02040503050406030204" pitchFamily="18" charset="0"/>
            </a:endParaRPr>
          </a:p>
        </p:txBody>
      </p:sp>
      <p:grpSp>
        <p:nvGrpSpPr>
          <p:cNvPr id="2" name="Group 16"/>
          <p:cNvGrpSpPr/>
          <p:nvPr/>
        </p:nvGrpSpPr>
        <p:grpSpPr>
          <a:xfrm>
            <a:off x="3733800" y="762000"/>
            <a:ext cx="5410200" cy="3505200"/>
            <a:chOff x="3733800" y="914400"/>
            <a:chExt cx="5410200" cy="3505200"/>
          </a:xfrm>
        </p:grpSpPr>
        <p:sp>
          <p:nvSpPr>
            <p:cNvPr id="15" name="Right Arrow 14"/>
            <p:cNvSpPr/>
            <p:nvPr/>
          </p:nvSpPr>
          <p:spPr>
            <a:xfrm>
              <a:off x="3810000" y="914400"/>
              <a:ext cx="5257800" cy="35052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16" name="TextBox 15"/>
            <p:cNvSpPr txBox="1"/>
            <p:nvPr/>
          </p:nvSpPr>
          <p:spPr>
            <a:xfrm>
              <a:off x="3733800" y="1824841"/>
              <a:ext cx="5410200" cy="1985159"/>
            </a:xfrm>
            <a:prstGeom prst="rect">
              <a:avLst/>
            </a:prstGeom>
            <a:noFill/>
          </p:spPr>
          <p:txBody>
            <a:bodyPr wrap="square" rtlCol="0">
              <a:spAutoFit/>
            </a:bodyPr>
            <a:lstStyle/>
            <a:p>
              <a:r>
                <a:rPr lang="en-US" sz="3500" b="1" i="1" dirty="0" smtClean="0">
                  <a:solidFill>
                    <a:srgbClr val="FF0000"/>
                  </a:solidFill>
                  <a:latin typeface="Times New Roman" pitchFamily="18" charset="0"/>
                  <a:cs typeface="Times New Roman" pitchFamily="18" charset="0"/>
                </a:rPr>
                <a:t>Quan sát và nêu tên hoạt động dưới mỗi bức tranh trong SGK ?</a:t>
              </a:r>
              <a:endParaRPr lang="vi-VN" sz="3500" b="1" i="1" dirty="0" smtClean="0">
                <a:solidFill>
                  <a:srgbClr val="FF0000"/>
                </a:solidFill>
                <a:latin typeface="Times New Roman" pitchFamily="18" charset="0"/>
                <a:cs typeface="Times New Roman" pitchFamily="18" charset="0"/>
              </a:endParaRPr>
            </a:p>
            <a:p>
              <a:endParaRPr lang="vi-VN" dirty="0"/>
            </a:p>
          </p:txBody>
        </p:sp>
      </p:grpSp>
      <p:grpSp>
        <p:nvGrpSpPr>
          <p:cNvPr id="3" name="Group 17"/>
          <p:cNvGrpSpPr/>
          <p:nvPr/>
        </p:nvGrpSpPr>
        <p:grpSpPr>
          <a:xfrm>
            <a:off x="3657600" y="4191000"/>
            <a:ext cx="5410200" cy="2438400"/>
            <a:chOff x="3733800" y="1219200"/>
            <a:chExt cx="5410200" cy="2438400"/>
          </a:xfrm>
        </p:grpSpPr>
        <p:sp>
          <p:nvSpPr>
            <p:cNvPr id="19" name="Right Arrow 18"/>
            <p:cNvSpPr/>
            <p:nvPr/>
          </p:nvSpPr>
          <p:spPr>
            <a:xfrm>
              <a:off x="3810000" y="1219200"/>
              <a:ext cx="5257800" cy="24384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p>
          </p:txBody>
        </p:sp>
        <p:sp>
          <p:nvSpPr>
            <p:cNvPr id="20" name="TextBox 19"/>
            <p:cNvSpPr txBox="1"/>
            <p:nvPr/>
          </p:nvSpPr>
          <p:spPr>
            <a:xfrm>
              <a:off x="3733800" y="1824841"/>
              <a:ext cx="5410200" cy="1446550"/>
            </a:xfrm>
            <a:prstGeom prst="rect">
              <a:avLst/>
            </a:prstGeom>
            <a:noFill/>
          </p:spPr>
          <p:txBody>
            <a:bodyPr wrap="square" rtlCol="0">
              <a:spAutoFit/>
            </a:bodyPr>
            <a:lstStyle/>
            <a:p>
              <a:r>
                <a:rPr lang="en-US" sz="3500" b="1" i="1" dirty="0" smtClean="0">
                  <a:solidFill>
                    <a:srgbClr val="FF0000"/>
                  </a:solidFill>
                  <a:latin typeface="Times New Roman" pitchFamily="18" charset="0"/>
                  <a:cs typeface="Times New Roman" pitchFamily="18" charset="0"/>
                </a:rPr>
                <a:t>Lợi ích của các hoạt động </a:t>
              </a:r>
            </a:p>
            <a:p>
              <a:r>
                <a:rPr lang="en-US" sz="3500" b="1" i="1" dirty="0" smtClean="0">
                  <a:solidFill>
                    <a:srgbClr val="FF0000"/>
                  </a:solidFill>
                  <a:latin typeface="Times New Roman" pitchFamily="18" charset="0"/>
                  <a:cs typeface="Times New Roman" pitchFamily="18" charset="0"/>
                </a:rPr>
                <a:t>đó ?</a:t>
              </a:r>
              <a:endParaRPr lang="vi-VN" sz="3500" b="1" i="1" dirty="0" smtClean="0">
                <a:solidFill>
                  <a:srgbClr val="FF0000"/>
                </a:solidFill>
                <a:latin typeface="Times New Roman" pitchFamily="18" charset="0"/>
                <a:cs typeface="Times New Roman" pitchFamily="18" charset="0"/>
              </a:endParaRPr>
            </a:p>
            <a:p>
              <a:endParaRPr lang="vi-VN"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mages.freepicturesweb.com/img1/18/01/13.jpg"/>
          <p:cNvPicPr>
            <a:picLocks noChangeAspect="1" noChangeArrowheads="1"/>
          </p:cNvPicPr>
          <p:nvPr/>
        </p:nvPicPr>
        <p:blipFill>
          <a:blip r:embed="rId3"/>
          <a:srcRect/>
          <a:stretch>
            <a:fillRect/>
          </a:stretch>
        </p:blipFill>
        <p:spPr bwMode="auto">
          <a:xfrm>
            <a:off x="0" y="3086099"/>
            <a:ext cx="9144000" cy="3771901"/>
          </a:xfrm>
          <a:prstGeom prst="rect">
            <a:avLst/>
          </a:prstGeom>
          <a:noFill/>
        </p:spPr>
      </p:pic>
      <p:sp>
        <p:nvSpPr>
          <p:cNvPr id="8" name="TextBox 7"/>
          <p:cNvSpPr txBox="1"/>
          <p:nvPr/>
        </p:nvSpPr>
        <p:spPr>
          <a:xfrm>
            <a:off x="822206" y="490478"/>
            <a:ext cx="8169394" cy="4247317"/>
          </a:xfrm>
          <a:prstGeom prst="rect">
            <a:avLst/>
          </a:prstGeom>
          <a:noFill/>
        </p:spPr>
        <p:txBody>
          <a:bodyPr wrap="square" rtlCol="0">
            <a:spAutoFit/>
          </a:bodyPr>
          <a:lstStyle/>
          <a:p>
            <a:pPr>
              <a:buFontTx/>
              <a:buChar char="-"/>
            </a:pPr>
            <a:r>
              <a:rPr lang="en-US" sz="3000" dirty="0" smtClean="0">
                <a:solidFill>
                  <a:srgbClr val="FF0000"/>
                </a:solidFill>
                <a:latin typeface="Cambria" pitchFamily="18" charset="0"/>
              </a:rPr>
              <a:t> Các hoạt động như khai thác khoáng sản, luyện thép, dệt may...được gọi là hoạt động công nghiệp.</a:t>
            </a:r>
          </a:p>
          <a:p>
            <a:pPr>
              <a:buFontTx/>
              <a:buChar char="-"/>
            </a:pPr>
            <a:r>
              <a:rPr lang="en-US" sz="3000" dirty="0" smtClean="0">
                <a:solidFill>
                  <a:srgbClr val="FF0000"/>
                </a:solidFill>
                <a:latin typeface="Cambria" pitchFamily="18" charset="0"/>
              </a:rPr>
              <a:t> Các hoạt động mua bán được gọi là hoạt động thương mại.</a:t>
            </a:r>
          </a:p>
          <a:p>
            <a:pPr>
              <a:buFontTx/>
              <a:buChar char="-"/>
            </a:pPr>
            <a:r>
              <a:rPr lang="en-US" sz="3000" dirty="0" smtClean="0">
                <a:solidFill>
                  <a:srgbClr val="FF0000"/>
                </a:solidFill>
                <a:latin typeface="Cambria" pitchFamily="18" charset="0"/>
              </a:rPr>
              <a:t> Hoạt động công nghiệp, thương mại cung cấp sản phẩm, giúp trao đổi hàng hóa để phục vụ đời sống con người và để phục vụ những ngành sản xuất khác.</a:t>
            </a:r>
            <a:endParaRPr lang="vi-VN" sz="3000" dirty="0">
              <a:solidFill>
                <a:srgbClr val="FF0000"/>
              </a:solidFill>
              <a:latin typeface="Cambr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524000"/>
            <a:ext cx="8229600" cy="1143000"/>
          </a:xfrm>
        </p:spPr>
        <p:txBody>
          <a:bodyPr/>
          <a:lstStyle/>
          <a:p>
            <a:pPr eaLnBrk="1" hangingPunct="1"/>
            <a:r>
              <a:rPr lang="en-US" sz="3600" b="1" smtClean="0">
                <a:solidFill>
                  <a:srgbClr val="000000"/>
                </a:solidFill>
                <a:latin typeface=".VnTimeH" panose="020B7200000000000000" pitchFamily="34" charset="0"/>
              </a:rPr>
              <a:t>Thö tµi:</a:t>
            </a:r>
          </a:p>
        </p:txBody>
      </p:sp>
      <p:sp>
        <p:nvSpPr>
          <p:cNvPr id="2051" name="Rectangle 3"/>
          <p:cNvSpPr>
            <a:spLocks noGrp="1" noChangeArrowheads="1"/>
          </p:cNvSpPr>
          <p:nvPr>
            <p:ph type="body" idx="1"/>
          </p:nvPr>
        </p:nvSpPr>
        <p:spPr>
          <a:xfrm>
            <a:off x="304800" y="3048000"/>
            <a:ext cx="8534400" cy="4114800"/>
          </a:xfrm>
        </p:spPr>
        <p:txBody>
          <a:bodyPr/>
          <a:lstStyle/>
          <a:p>
            <a:pPr eaLnBrk="1" hangingPunct="1">
              <a:buFontTx/>
              <a:buNone/>
            </a:pPr>
            <a:r>
              <a:rPr lang="en-US" b="1" smtClean="0">
                <a:solidFill>
                  <a:srgbClr val="000000"/>
                </a:solidFill>
                <a:latin typeface=".VnArial" panose="020B7200000000000000" pitchFamily="34" charset="0"/>
              </a:rPr>
              <a:t>* Em h·y kÓ tªn c¸c nhµ m¸y, xÝ nghiÖp, ch</a:t>
            </a:r>
            <a:r>
              <a:rPr lang="en-US" b="1" smtClean="0"/>
              <a:t>ợ, siêu thị </a:t>
            </a:r>
            <a:r>
              <a:rPr lang="en-US" b="1" smtClean="0">
                <a:solidFill>
                  <a:srgbClr val="000000"/>
                </a:solidFill>
                <a:latin typeface=".VnArial" panose="020B7200000000000000" pitchFamily="34" charset="0"/>
              </a:rPr>
              <a:t>mµ biÕt em biÕt?</a:t>
            </a:r>
          </a:p>
        </p:txBody>
      </p:sp>
    </p:spTree>
    <p:extLst>
      <p:ext uri="{BB962C8B-B14F-4D97-AF65-F5344CB8AC3E}">
        <p14:creationId xmlns:p14="http://schemas.microsoft.com/office/powerpoint/2010/main" val="12253758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vi-VN" smtClean="0"/>
          </a:p>
        </p:txBody>
      </p:sp>
      <p:pic>
        <p:nvPicPr>
          <p:cNvPr id="3075" name="Picture 5" descr="images (8)"/>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 y="171450"/>
            <a:ext cx="8648700" cy="5748338"/>
          </a:xfrm>
          <a:noFill/>
          <a:ln w="57150" cmpd="thinThick">
            <a:solidFill>
              <a:schemeClr val="hlink"/>
            </a:solidFill>
            <a:miter lim="800000"/>
            <a:headEnd/>
            <a:tailEnd/>
          </a:ln>
        </p:spPr>
      </p:pic>
      <p:sp>
        <p:nvSpPr>
          <p:cNvPr id="3076" name="Text Box 8"/>
          <p:cNvSpPr txBox="1">
            <a:spLocks noChangeArrowheads="1"/>
          </p:cNvSpPr>
          <p:nvPr/>
        </p:nvSpPr>
        <p:spPr bwMode="auto">
          <a:xfrm>
            <a:off x="609600" y="6137275"/>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sz="2400">
              <a:latin typeface=".VnTime" panose="020B7200000000000000" pitchFamily="34" charset="0"/>
            </a:endParaRPr>
          </a:p>
        </p:txBody>
      </p:sp>
      <p:sp>
        <p:nvSpPr>
          <p:cNvPr id="3077" name="Text Box 9"/>
          <p:cNvSpPr txBox="1">
            <a:spLocks noChangeArrowheads="1"/>
          </p:cNvSpPr>
          <p:nvPr/>
        </p:nvSpPr>
        <p:spPr bwMode="auto">
          <a:xfrm>
            <a:off x="2574925" y="6137275"/>
            <a:ext cx="4816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sz="2400">
              <a:latin typeface=".VnTime" panose="020B7200000000000000" pitchFamily="34" charset="0"/>
            </a:endParaRPr>
          </a:p>
        </p:txBody>
      </p:sp>
      <p:sp>
        <p:nvSpPr>
          <p:cNvPr id="3078" name="Text Box 10"/>
          <p:cNvSpPr txBox="1">
            <a:spLocks noChangeArrowheads="1"/>
          </p:cNvSpPr>
          <p:nvPr/>
        </p:nvSpPr>
        <p:spPr bwMode="auto">
          <a:xfrm>
            <a:off x="2498725" y="6061075"/>
            <a:ext cx="413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sz="2400">
              <a:latin typeface=".VnTime" panose="020B7200000000000000" pitchFamily="34" charset="0"/>
            </a:endParaRPr>
          </a:p>
        </p:txBody>
      </p:sp>
      <p:sp>
        <p:nvSpPr>
          <p:cNvPr id="3079" name="Text Box 11"/>
          <p:cNvSpPr txBox="1">
            <a:spLocks noChangeArrowheads="1"/>
          </p:cNvSpPr>
          <p:nvPr/>
        </p:nvSpPr>
        <p:spPr bwMode="auto">
          <a:xfrm>
            <a:off x="2727325" y="6061075"/>
            <a:ext cx="534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sz="2400">
              <a:latin typeface=".VnTime" panose="020B7200000000000000" pitchFamily="34" charset="0"/>
            </a:endParaRPr>
          </a:p>
        </p:txBody>
      </p:sp>
      <p:sp>
        <p:nvSpPr>
          <p:cNvPr id="3080" name="Text Box 13"/>
          <p:cNvSpPr txBox="1">
            <a:spLocks noChangeArrowheads="1"/>
          </p:cNvSpPr>
          <p:nvPr/>
        </p:nvSpPr>
        <p:spPr bwMode="auto">
          <a:xfrm>
            <a:off x="3032125" y="6061075"/>
            <a:ext cx="458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sz="2400">
              <a:latin typeface=".VnTime" panose="020B7200000000000000" pitchFamily="34" charset="0"/>
            </a:endParaRPr>
          </a:p>
        </p:txBody>
      </p:sp>
      <p:sp>
        <p:nvSpPr>
          <p:cNvPr id="3081" name="Text Box 15"/>
          <p:cNvSpPr txBox="1">
            <a:spLocks noChangeArrowheads="1"/>
          </p:cNvSpPr>
          <p:nvPr/>
        </p:nvSpPr>
        <p:spPr bwMode="auto">
          <a:xfrm>
            <a:off x="1795463" y="6053138"/>
            <a:ext cx="5715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3200" b="1">
                <a:solidFill>
                  <a:srgbClr val="0000FF"/>
                </a:solidFill>
                <a:latin typeface=".VnTime" panose="020B7200000000000000" pitchFamily="34" charset="0"/>
              </a:rPr>
              <a:t>Nhµ m¸y nhiÖt ®iÖn S¬n §éng</a:t>
            </a:r>
          </a:p>
          <a:p>
            <a:pPr>
              <a:spcBef>
                <a:spcPct val="50000"/>
              </a:spcBef>
            </a:pPr>
            <a:endParaRPr lang="en-US" sz="2400">
              <a:latin typeface=".VnTime" panose="020B7200000000000000" pitchFamily="34" charset="0"/>
            </a:endParaRPr>
          </a:p>
        </p:txBody>
      </p:sp>
    </p:spTree>
    <p:extLst>
      <p:ext uri="{BB962C8B-B14F-4D97-AF65-F5344CB8AC3E}">
        <p14:creationId xmlns:p14="http://schemas.microsoft.com/office/powerpoint/2010/main" val="378857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MG_1270"/>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228600" y="152400"/>
            <a:ext cx="8686800" cy="5867400"/>
          </a:xfrm>
          <a:noFill/>
          <a:ln w="57150" cmpd="thinThick">
            <a:solidFill>
              <a:srgbClr val="0000FF"/>
            </a:solidFill>
            <a:miter lim="800000"/>
            <a:headEnd/>
            <a:tailEnd/>
          </a:ln>
        </p:spPr>
      </p:pic>
      <p:sp>
        <p:nvSpPr>
          <p:cNvPr id="4099" name="Text Box 5"/>
          <p:cNvSpPr txBox="1">
            <a:spLocks noChangeArrowheads="1"/>
          </p:cNvSpPr>
          <p:nvPr/>
        </p:nvSpPr>
        <p:spPr bwMode="auto">
          <a:xfrm>
            <a:off x="347663" y="6088063"/>
            <a:ext cx="848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a:t>Nhà máy SX bông y tế Hiệp Hưng-Lục Nam</a:t>
            </a:r>
          </a:p>
        </p:txBody>
      </p:sp>
    </p:spTree>
    <p:extLst>
      <p:ext uri="{BB962C8B-B14F-4D97-AF65-F5344CB8AC3E}">
        <p14:creationId xmlns:p14="http://schemas.microsoft.com/office/powerpoint/2010/main" val="1491759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262&quot;/&gt;&lt;/object&gt;&lt;object type=&quot;3&quot; unique_id=&quot;10007&quot;&gt;&lt;property id=&quot;20148&quot; value=&quot;5&quot;/&gt;&lt;property id=&quot;20300&quot; value=&quot;Slide 5&quot;/&gt;&lt;property id=&quot;20307&quot; value=&quot;261&quot;/&gt;&lt;/object&gt;&lt;object type=&quot;3&quot; unique_id=&quot;10008&quot;&gt;&lt;property id=&quot;20148&quot; value=&quot;5&quot;/&gt;&lt;property id=&quot;20300&quot; value=&quot;Slide 6 - &amp;quot;Thö tµi:&amp;quot;&quot;/&gt;&lt;property id=&quot;20307&quot; value=&quot;264&quot;/&gt;&lt;/object&gt;&lt;object type=&quot;3&quot; unique_id=&quot;10009&quot;&gt;&lt;property id=&quot;20148&quot; value=&quot;5&quot;/&gt;&lt;property id=&quot;20300&quot; value=&quot;Slide 7&quot;/&gt;&lt;property id=&quot;20307&quot; value=&quot;265&quot;/&gt;&lt;/object&gt;&lt;object type=&quot;3&quot; unique_id=&quot;10010&quot;&gt;&lt;property id=&quot;20148&quot; value=&quot;5&quot;/&gt;&lt;property id=&quot;20300&quot; value=&quot;Slide 8&quot;/&gt;&lt;property id=&quot;20307&quot; value=&quot;266&quot;/&gt;&lt;/object&gt;&lt;object type=&quot;3&quot; unique_id=&quot;10011&quot;&gt;&lt;property id=&quot;20148&quot; value=&quot;5&quot;/&gt;&lt;property id=&quot;20300&quot; value=&quot;Slide 9&quot;/&gt;&lt;property id=&quot;20307&quot; value=&quot;267&quot;/&gt;&lt;/object&gt;&lt;object type=&quot;3&quot; unique_id=&quot;10012&quot;&gt;&lt;property id=&quot;20148&quot; value=&quot;5&quot;/&gt;&lt;property id=&quot;20300&quot; value=&quot;Slide 10 - &amp;quot;XÝ nghiÖp ®ãng tµu&amp;quot;&quot;/&gt;&lt;property id=&quot;20307&quot; value=&quot;268&quot;/&gt;&lt;/object&gt;&lt;object type=&quot;3&quot; unique_id=&quot;10013&quot;&gt;&lt;property id=&quot;20148&quot; value=&quot;5&quot;/&gt;&lt;property id=&quot;20300&quot; value=&quot;Slide 11 - &amp;quot;Nhà máy thuỷ điện Hoà Bình&amp;quot;&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1&quot;/&gt;&lt;/object&gt;&lt;object type=&quot;3&quot; unique_id=&quot;10016&quot;&gt;&lt;property id=&quot;20148&quot; value=&quot;5&quot;/&gt;&lt;property id=&quot;20300&quot; value=&quot;Slide 14&quot;/&gt;&lt;property id=&quot;20307&quot; value=&quot;272&quot;/&gt;&lt;/object&gt;&lt;object type=&quot;3&quot; unique_id=&quot;10017&quot;&gt;&lt;property id=&quot;20148&quot; value=&quot;5&quot;/&gt;&lt;property id=&quot;20300&quot; value=&quot;Slide 15&quot;/&gt;&lt;property id=&quot;20307&quot; value=&quot;273&quot;/&gt;&lt;/object&gt;&lt;object type=&quot;3&quot; unique_id=&quot;10018&quot;&gt;&lt;property id=&quot;20148&quot; value=&quot;5&quot;/&gt;&lt;property id=&quot;20300&quot; value=&quot;Slide 16&quot;/&gt;&lt;property id=&quot;20307&quot; value=&quot;274&quot;/&gt;&lt;/object&gt;&lt;object type=&quot;3&quot; unique_id=&quot;10019&quot;&gt;&lt;property id=&quot;20148&quot; value=&quot;5&quot;/&gt;&lt;property id=&quot;20300&quot; value=&quot;Slide 17&quot;/&gt;&lt;property id=&quot;20307&quot; value=&quot;275&quot;/&gt;&lt;/object&gt;&lt;object type=&quot;3&quot; unique_id=&quot;10020&quot;&gt;&lt;property id=&quot;20148&quot; value=&quot;5&quot;/&gt;&lt;property id=&quot;20300&quot; value=&quot;Slide 18&quot;/&gt;&lt;property id=&quot;20307&quot; value=&quot;276&quot;/&gt;&lt;/object&gt;&lt;object type=&quot;3&quot; unique_id=&quot;10021&quot;&gt;&lt;property id=&quot;20148&quot; value=&quot;5&quot;/&gt;&lt;property id=&quot;20300&quot; value=&quot;Slide 19&quot;/&gt;&lt;property id=&quot;20307&quot; value=&quot;277&quot;/&gt;&lt;/object&gt;&lt;object type=&quot;3&quot; unique_id=&quot;10022&quot;&gt;&lt;property id=&quot;20148&quot; value=&quot;5&quot;/&gt;&lt;property id=&quot;20300&quot; value=&quot;Slide 20&quot;/&gt;&lt;property id=&quot;20307&quot; value=&quot;278&quot;/&gt;&lt;/object&gt;&lt;object type=&quot;3&quot; unique_id=&quot;10023&quot;&gt;&lt;property id=&quot;20148&quot; value=&quot;5&quot;/&gt;&lt;property id=&quot;20300&quot; value=&quot;Slide 21&quot;/&gt;&lt;property id=&quot;20307&quot; value=&quot;279&quot;/&gt;&lt;/object&gt;&lt;object type=&quot;3&quot; unique_id=&quot;10024&quot;&gt;&lt;property id=&quot;20148&quot; value=&quot;5&quot;/&gt;&lt;property id=&quot;20300&quot; value=&quot;Slide 22&quot;/&gt;&lt;property id=&quot;20307&quot; value=&quot;280&quot;/&gt;&lt;/object&gt;&lt;object type=&quot;3&quot; unique_id=&quot;10025&quot;&gt;&lt;property id=&quot;20148&quot; value=&quot;5&quot;/&gt;&lt;property id=&quot;20300&quot; value=&quot;Slide 23&quot;/&gt;&lt;property id=&quot;20307&quot; value=&quot;281&quot;/&gt;&lt;/object&gt;&lt;object type=&quot;3&quot; unique_id=&quot;10026&quot;&gt;&lt;property id=&quot;20148&quot; value=&quot;5&quot;/&gt;&lt;property id=&quot;20300&quot; value=&quot;Slide 24&quot;/&gt;&lt;property id=&quot;20307&quot; value=&quot;282&quot;/&gt;&lt;/object&gt;&lt;object type=&quot;3&quot; unique_id=&quot;10027&quot;&gt;&lt;property id=&quot;20148&quot; value=&quot;5&quot;/&gt;&lt;property id=&quot;20300&quot; value=&quot;Slide 25&quot;/&gt;&lt;property id=&quot;20307&quot; value=&quot;263&quot;/&gt;&lt;/object&gt;&lt;/object&gt;&lt;object type=&quot;8&quot; unique_id=&quot;1005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594</Words>
  <Application>Microsoft Office PowerPoint</Application>
  <PresentationFormat>On-screen Show (4:3)</PresentationFormat>
  <Paragraphs>63</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LÀNG QUÊ  VÀ  ĐÔ THỊ</vt:lpstr>
      <vt:lpstr>PowerPoint Presentation</vt:lpstr>
      <vt:lpstr>PowerPoint Presentation</vt:lpstr>
      <vt:lpstr>PowerPoint Presentation</vt:lpstr>
      <vt:lpstr>PowerPoint Presentation</vt:lpstr>
      <vt:lpstr>Thö tµi:</vt:lpstr>
      <vt:lpstr>PowerPoint Presentation</vt:lpstr>
      <vt:lpstr>PowerPoint Presentation</vt:lpstr>
      <vt:lpstr>PowerPoint Presentation</vt:lpstr>
      <vt:lpstr>XÝ nghiÖp ®ãng tµu</vt:lpstr>
      <vt:lpstr>Nhà máy thuỷ điện Hoà Bình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NguyenDucLaptop</dc:creator>
  <cp:lastModifiedBy>Windows User</cp:lastModifiedBy>
  <cp:revision>22</cp:revision>
  <dcterms:created xsi:type="dcterms:W3CDTF">2013-11-02T06:55:51Z</dcterms:created>
  <dcterms:modified xsi:type="dcterms:W3CDTF">2021-12-17T14:01:52Z</dcterms:modified>
</cp:coreProperties>
</file>