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64" r:id="rId2"/>
    <p:sldId id="257" r:id="rId3"/>
    <p:sldId id="258" r:id="rId4"/>
    <p:sldId id="260" r:id="rId5"/>
    <p:sldId id="261" r:id="rId6"/>
    <p:sldId id="266" r:id="rId7"/>
    <p:sldId id="267" r:id="rId8"/>
    <p:sldId id="270" r:id="rId9"/>
  </p:sldIdLst>
  <p:sldSz cx="9144000" cy="6858000" type="screen4x3"/>
  <p:notesSz cx="6858000" cy="9144000"/>
  <p:custDataLst>
    <p:tags r:id="rId11"/>
  </p:custDataLst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957" y="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449A44-B4DD-4064-BFF1-3D2741560C31}" type="datetimeFigureOut">
              <a:rPr lang="en-US" smtClean="0"/>
              <a:t>12/1/2021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4E57C4-813B-49AD-9387-F28F98B9D5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68416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F0A44A-32D8-4BCF-9055-A55B0A68BE1D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069411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1ABDB8-CC22-454C-B8C6-ECF7EB9B3ABA}" type="datetimeFigureOut">
              <a:rPr lang="vi-VN" smtClean="0"/>
              <a:t>01/12/2021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60076-3138-4CEA-A38F-EBF00A1D82D8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1762124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1ABDB8-CC22-454C-B8C6-ECF7EB9B3ABA}" type="datetimeFigureOut">
              <a:rPr lang="vi-VN" smtClean="0"/>
              <a:t>01/12/2021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60076-3138-4CEA-A38F-EBF00A1D82D8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287144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1ABDB8-CC22-454C-B8C6-ECF7EB9B3ABA}" type="datetimeFigureOut">
              <a:rPr lang="vi-VN" smtClean="0"/>
              <a:t>01/12/2021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60076-3138-4CEA-A38F-EBF00A1D82D8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0185456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1ABDB8-CC22-454C-B8C6-ECF7EB9B3ABA}" type="datetimeFigureOut">
              <a:rPr lang="vi-VN" smtClean="0"/>
              <a:t>01/12/2021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60076-3138-4CEA-A38F-EBF00A1D82D8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7459251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1ABDB8-CC22-454C-B8C6-ECF7EB9B3ABA}" type="datetimeFigureOut">
              <a:rPr lang="vi-VN" smtClean="0"/>
              <a:t>01/12/2021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60076-3138-4CEA-A38F-EBF00A1D82D8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8637683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1ABDB8-CC22-454C-B8C6-ECF7EB9B3ABA}" type="datetimeFigureOut">
              <a:rPr lang="vi-VN" smtClean="0"/>
              <a:t>01/12/2021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60076-3138-4CEA-A38F-EBF00A1D82D8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2780761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1ABDB8-CC22-454C-B8C6-ECF7EB9B3ABA}" type="datetimeFigureOut">
              <a:rPr lang="vi-VN" smtClean="0"/>
              <a:t>01/12/2021</a:t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60076-3138-4CEA-A38F-EBF00A1D82D8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508133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1ABDB8-CC22-454C-B8C6-ECF7EB9B3ABA}" type="datetimeFigureOut">
              <a:rPr lang="vi-VN" smtClean="0"/>
              <a:t>01/12/2021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60076-3138-4CEA-A38F-EBF00A1D82D8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2605715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1ABDB8-CC22-454C-B8C6-ECF7EB9B3ABA}" type="datetimeFigureOut">
              <a:rPr lang="vi-VN" smtClean="0"/>
              <a:t>01/12/2021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60076-3138-4CEA-A38F-EBF00A1D82D8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4153847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1ABDB8-CC22-454C-B8C6-ECF7EB9B3ABA}" type="datetimeFigureOut">
              <a:rPr lang="vi-VN" smtClean="0"/>
              <a:t>01/12/2021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60076-3138-4CEA-A38F-EBF00A1D82D8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619830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1ABDB8-CC22-454C-B8C6-ECF7EB9B3ABA}" type="datetimeFigureOut">
              <a:rPr lang="vi-VN" smtClean="0"/>
              <a:t>01/12/2021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60076-3138-4CEA-A38F-EBF00A1D82D8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0571016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1ABDB8-CC22-454C-B8C6-ECF7EB9B3ABA}" type="datetimeFigureOut">
              <a:rPr lang="vi-VN" smtClean="0"/>
              <a:t>01/12/2021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B60076-3138-4CEA-A38F-EBF00A1D82D8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0715243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-171400"/>
            <a:ext cx="9144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76200" y="609600"/>
            <a:ext cx="90678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             </a:t>
            </a:r>
            <a:r>
              <a:rPr lang="en-US" sz="3200" dirty="0" err="1" smtClean="0"/>
              <a:t>Thứ</a:t>
            </a:r>
            <a:r>
              <a:rPr lang="en-US" sz="3200" dirty="0" smtClean="0"/>
              <a:t> </a:t>
            </a:r>
            <a:r>
              <a:rPr lang="en-US" sz="3200" dirty="0" err="1" smtClean="0"/>
              <a:t>ba</a:t>
            </a:r>
            <a:r>
              <a:rPr lang="en-US" sz="3200" dirty="0" smtClean="0"/>
              <a:t> </a:t>
            </a:r>
            <a:r>
              <a:rPr lang="en-US" sz="3200" dirty="0" err="1" smtClean="0"/>
              <a:t>ngày</a:t>
            </a:r>
            <a:r>
              <a:rPr lang="en-US" sz="3200" dirty="0" smtClean="0"/>
              <a:t> 17tháng 12 </a:t>
            </a:r>
            <a:r>
              <a:rPr lang="en-US" sz="3200" dirty="0" err="1" smtClean="0"/>
              <a:t>năm</a:t>
            </a:r>
            <a:r>
              <a:rPr lang="en-US" sz="3200" dirty="0" smtClean="0"/>
              <a:t> 2021</a:t>
            </a:r>
          </a:p>
          <a:p>
            <a:r>
              <a:rPr lang="en-US" sz="3200" dirty="0"/>
              <a:t> </a:t>
            </a:r>
            <a:r>
              <a:rPr lang="en-US" sz="3200" dirty="0" smtClean="0"/>
              <a:t>                                   </a:t>
            </a:r>
            <a:r>
              <a:rPr lang="en-US" sz="3200" dirty="0" err="1" smtClean="0"/>
              <a:t>Toán</a:t>
            </a:r>
            <a:endParaRPr lang="en-US" sz="3200" dirty="0" smtClean="0"/>
          </a:p>
          <a:p>
            <a:r>
              <a:rPr lang="en-US" sz="3200" dirty="0" smtClean="0"/>
              <a:t>                         </a:t>
            </a:r>
            <a:r>
              <a:rPr lang="en-US" sz="3200" dirty="0" err="1" smtClean="0"/>
              <a:t>Bảng</a:t>
            </a:r>
            <a:r>
              <a:rPr lang="en-US" sz="3200" dirty="0" smtClean="0"/>
              <a:t> chia 9( trang 68)</a:t>
            </a:r>
          </a:p>
          <a:p>
            <a:r>
              <a:rPr lang="en-US" sz="32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545750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3576" y="1266165"/>
            <a:ext cx="3578579" cy="576064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578746" y="357499"/>
            <a:ext cx="35054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LẬP BẢNG CHIA 9</a:t>
            </a:r>
            <a:endParaRPr lang="vi-VN" sz="28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0128" y="2444131"/>
            <a:ext cx="3578579" cy="576064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5733" y="3298538"/>
            <a:ext cx="3578579" cy="576064"/>
          </a:xfrm>
          <a:prstGeom prst="rect">
            <a:avLst/>
          </a:prstGeom>
        </p:spPr>
      </p:pic>
      <p:sp>
        <p:nvSpPr>
          <p:cNvPr id="6" name="Right Brace 5"/>
          <p:cNvSpPr/>
          <p:nvPr/>
        </p:nvSpPr>
        <p:spPr>
          <a:xfrm>
            <a:off x="5113814" y="1052333"/>
            <a:ext cx="360040" cy="1008112"/>
          </a:xfrm>
          <a:prstGeom prst="rightBrac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7" name="TextBox 6"/>
          <p:cNvSpPr txBox="1"/>
          <p:nvPr/>
        </p:nvSpPr>
        <p:spPr>
          <a:xfrm>
            <a:off x="5724128" y="1206946"/>
            <a:ext cx="20162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 x 1 = 9</a:t>
            </a:r>
            <a:endParaRPr lang="vi-VN" sz="28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724128" y="1598845"/>
            <a:ext cx="20162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9: 9 = 1</a:t>
            </a:r>
            <a:endParaRPr lang="vi-VN" sz="28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ight Brace 8"/>
          <p:cNvSpPr/>
          <p:nvPr/>
        </p:nvSpPr>
        <p:spPr>
          <a:xfrm>
            <a:off x="5111642" y="2444131"/>
            <a:ext cx="384763" cy="1541361"/>
          </a:xfrm>
          <a:prstGeom prst="rightBrac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0" name="TextBox 9"/>
          <p:cNvSpPr txBox="1"/>
          <p:nvPr/>
        </p:nvSpPr>
        <p:spPr>
          <a:xfrm>
            <a:off x="5724128" y="2794825"/>
            <a:ext cx="20162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 x 2 = 18</a:t>
            </a:r>
            <a:endParaRPr lang="vi-VN" sz="28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724128" y="3214811"/>
            <a:ext cx="18722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18: 9 = 2</a:t>
            </a:r>
            <a:endParaRPr lang="vi-VN" sz="28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0127" y="4437112"/>
            <a:ext cx="3578579" cy="576064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0126" y="5157192"/>
            <a:ext cx="3578579" cy="576064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0125" y="5877272"/>
            <a:ext cx="3578579" cy="576064"/>
          </a:xfrm>
          <a:prstGeom prst="rect">
            <a:avLst/>
          </a:prstGeom>
        </p:spPr>
      </p:pic>
      <p:sp>
        <p:nvSpPr>
          <p:cNvPr id="15" name="Right Brace 14"/>
          <p:cNvSpPr/>
          <p:nvPr/>
        </p:nvSpPr>
        <p:spPr>
          <a:xfrm>
            <a:off x="5115578" y="4437112"/>
            <a:ext cx="394738" cy="2117425"/>
          </a:xfrm>
          <a:prstGeom prst="rightBrac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6" name="TextBox 15"/>
          <p:cNvSpPr txBox="1"/>
          <p:nvPr/>
        </p:nvSpPr>
        <p:spPr>
          <a:xfrm>
            <a:off x="5724128" y="4957137"/>
            <a:ext cx="20162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 x 3 = 27</a:t>
            </a:r>
            <a:endParaRPr lang="vi-VN" sz="28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724128" y="5477162"/>
            <a:ext cx="20162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27 : 9 = 3</a:t>
            </a:r>
            <a:endParaRPr lang="vi-VN" sz="28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66837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  <p:bldP spid="8" grpId="0"/>
      <p:bldP spid="9" grpId="0" animBg="1"/>
      <p:bldP spid="10" grpId="0"/>
      <p:bldP spid="11" grpId="0"/>
      <p:bldP spid="15" grpId="0" animBg="1"/>
      <p:bldP spid="16" grpId="0"/>
      <p:bldP spid="1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1372268"/>
            <a:ext cx="3382835" cy="544554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0663" y="2132856"/>
            <a:ext cx="3382835" cy="5445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0662" y="2924944"/>
            <a:ext cx="3382835" cy="544554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755576" y="3861048"/>
            <a:ext cx="323792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smtClean="0">
                <a:solidFill>
                  <a:srgbClr val="002060"/>
                </a:solidFill>
              </a:rPr>
              <a:t>9 x 3 = 27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56474" y="4322713"/>
            <a:ext cx="154560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smtClean="0">
                <a:solidFill>
                  <a:srgbClr val="002060"/>
                </a:solidFill>
              </a:rPr>
              <a:t>27 : 9 = 3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42522" y="4790279"/>
            <a:ext cx="323792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smtClean="0">
                <a:solidFill>
                  <a:srgbClr val="002060"/>
                </a:solidFill>
              </a:rPr>
              <a:t>27 : 3 = 9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499993" y="910603"/>
            <a:ext cx="14401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smtClean="0">
                <a:solidFill>
                  <a:srgbClr val="002060"/>
                </a:solidFill>
              </a:rPr>
              <a:t>9 x 1 = 9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499993" y="1372268"/>
            <a:ext cx="14401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smtClean="0">
                <a:solidFill>
                  <a:srgbClr val="002060"/>
                </a:solidFill>
              </a:rPr>
              <a:t>9 x 2 = 18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493057" y="1833933"/>
            <a:ext cx="14401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smtClean="0">
                <a:solidFill>
                  <a:srgbClr val="002060"/>
                </a:solidFill>
              </a:rPr>
              <a:t>9 x 3 = 27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493057" y="2295598"/>
            <a:ext cx="14401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smtClean="0">
                <a:solidFill>
                  <a:srgbClr val="002060"/>
                </a:solidFill>
              </a:rPr>
              <a:t>9 x 4 = 36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493057" y="2757263"/>
            <a:ext cx="14401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smtClean="0">
                <a:solidFill>
                  <a:srgbClr val="002060"/>
                </a:solidFill>
              </a:rPr>
              <a:t>9 x 5 = 45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478309" y="3218928"/>
            <a:ext cx="14401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smtClean="0">
                <a:solidFill>
                  <a:srgbClr val="002060"/>
                </a:solidFill>
              </a:rPr>
              <a:t>9 x 6 = 54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499993" y="3680593"/>
            <a:ext cx="14401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smtClean="0">
                <a:solidFill>
                  <a:srgbClr val="002060"/>
                </a:solidFill>
              </a:rPr>
              <a:t>9 x 7 = 63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499993" y="4142258"/>
            <a:ext cx="14401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smtClean="0">
                <a:solidFill>
                  <a:srgbClr val="002060"/>
                </a:solidFill>
              </a:rPr>
              <a:t>9 x 8 = 72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522554" y="4603923"/>
            <a:ext cx="14401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smtClean="0">
                <a:solidFill>
                  <a:srgbClr val="002060"/>
                </a:solidFill>
              </a:rPr>
              <a:t>9 x 9= 81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522554" y="5065588"/>
            <a:ext cx="17776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smtClean="0">
                <a:solidFill>
                  <a:srgbClr val="002060"/>
                </a:solidFill>
              </a:rPr>
              <a:t>9 x 10 = 90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804248" y="910602"/>
            <a:ext cx="154560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>
                <a:solidFill>
                  <a:srgbClr val="002060"/>
                </a:solidFill>
              </a:rPr>
              <a:t>9</a:t>
            </a:r>
            <a:r>
              <a:rPr lang="en-US" sz="2400" b="1" smtClean="0">
                <a:solidFill>
                  <a:srgbClr val="002060"/>
                </a:solidFill>
              </a:rPr>
              <a:t> : 9 = 1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804248" y="1372267"/>
            <a:ext cx="154560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smtClean="0">
                <a:solidFill>
                  <a:srgbClr val="002060"/>
                </a:solidFill>
              </a:rPr>
              <a:t>18 : 9 = 2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804248" y="1833933"/>
            <a:ext cx="154560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smtClean="0">
                <a:solidFill>
                  <a:srgbClr val="002060"/>
                </a:solidFill>
              </a:rPr>
              <a:t>27 : 9 = 3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795618" y="2295597"/>
            <a:ext cx="154560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smtClean="0">
                <a:solidFill>
                  <a:srgbClr val="002060"/>
                </a:solidFill>
              </a:rPr>
              <a:t>36 : 9 = 4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795618" y="2757263"/>
            <a:ext cx="154560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smtClean="0">
                <a:solidFill>
                  <a:srgbClr val="002060"/>
                </a:solidFill>
              </a:rPr>
              <a:t>45 : 9 = 5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95617" y="3238665"/>
            <a:ext cx="154560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smtClean="0">
                <a:solidFill>
                  <a:srgbClr val="002060"/>
                </a:solidFill>
              </a:rPr>
              <a:t>54 : 9 = 6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804248" y="3680593"/>
            <a:ext cx="154560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smtClean="0">
                <a:solidFill>
                  <a:srgbClr val="002060"/>
                </a:solidFill>
              </a:rPr>
              <a:t>63 : 9 = 7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6804248" y="4140219"/>
            <a:ext cx="154560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smtClean="0">
                <a:solidFill>
                  <a:srgbClr val="002060"/>
                </a:solidFill>
              </a:rPr>
              <a:t>72 : 9 = 8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815568" y="4604681"/>
            <a:ext cx="154560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smtClean="0">
                <a:solidFill>
                  <a:srgbClr val="002060"/>
                </a:solidFill>
              </a:rPr>
              <a:t>81 : 9 = 9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6815568" y="5066346"/>
            <a:ext cx="154560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smtClean="0">
                <a:solidFill>
                  <a:srgbClr val="002060"/>
                </a:solidFill>
              </a:rPr>
              <a:t>90 : 9 = 10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611560" y="510492"/>
            <a:ext cx="28803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BẢNG CHIA 9</a:t>
            </a:r>
            <a:endParaRPr lang="vi-VN" sz="28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34385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539552" y="476672"/>
            <a:ext cx="504056" cy="504056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smtClean="0">
                <a:solidFill>
                  <a:schemeClr val="tx1"/>
                </a:solidFill>
              </a:rPr>
              <a:t>1</a:t>
            </a:r>
            <a:endParaRPr lang="vi-VN" sz="2400">
              <a:solidFill>
                <a:schemeClr val="tx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331640" y="476672"/>
            <a:ext cx="25922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smtClean="0"/>
              <a:t>Tính nhẩm:</a:t>
            </a:r>
            <a:endParaRPr lang="vi-VN" sz="320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1611418"/>
              </p:ext>
            </p:extLst>
          </p:nvPr>
        </p:nvGraphicFramePr>
        <p:xfrm>
          <a:off x="251520" y="1397000"/>
          <a:ext cx="8712968" cy="3112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78242"/>
                <a:gridCol w="2178242"/>
                <a:gridCol w="2178242"/>
                <a:gridCol w="2178242"/>
              </a:tblGrid>
              <a:tr h="3112120">
                <a:tc>
                  <a:txBody>
                    <a:bodyPr/>
                    <a:lstStyle/>
                    <a:p>
                      <a:r>
                        <a:rPr lang="en-US" sz="2800" b="0" smtClean="0">
                          <a:solidFill>
                            <a:schemeClr val="tx1"/>
                          </a:solidFill>
                        </a:rPr>
                        <a:t>18 : 9 =</a:t>
                      </a:r>
                    </a:p>
                    <a:p>
                      <a:endParaRPr lang="en-US" sz="2800" b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2800" b="0" smtClean="0">
                          <a:solidFill>
                            <a:schemeClr val="tx1"/>
                          </a:solidFill>
                        </a:rPr>
                        <a:t>45 : 9 =</a:t>
                      </a:r>
                    </a:p>
                    <a:p>
                      <a:r>
                        <a:rPr lang="en-US" sz="2800" b="0" smtClean="0">
                          <a:solidFill>
                            <a:schemeClr val="tx1"/>
                          </a:solidFill>
                        </a:rPr>
                        <a:t>  </a:t>
                      </a:r>
                    </a:p>
                    <a:p>
                      <a:r>
                        <a:rPr lang="en-US" sz="2800" b="0" smtClean="0">
                          <a:solidFill>
                            <a:schemeClr val="tx1"/>
                          </a:solidFill>
                        </a:rPr>
                        <a:t>  9 : 9 =</a:t>
                      </a:r>
                      <a:endParaRPr lang="vi-VN" sz="28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0" smtClean="0">
                          <a:solidFill>
                            <a:schemeClr val="tx1"/>
                          </a:solidFill>
                        </a:rPr>
                        <a:t>27 : 9 =</a:t>
                      </a:r>
                    </a:p>
                    <a:p>
                      <a:endParaRPr lang="en-US" sz="2800" b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2800" b="0" smtClean="0">
                          <a:solidFill>
                            <a:schemeClr val="tx1"/>
                          </a:solidFill>
                        </a:rPr>
                        <a:t>72</a:t>
                      </a:r>
                      <a:r>
                        <a:rPr lang="en-US" sz="2800" b="0" baseline="0" smtClean="0">
                          <a:solidFill>
                            <a:schemeClr val="tx1"/>
                          </a:solidFill>
                        </a:rPr>
                        <a:t> : 9 =</a:t>
                      </a:r>
                    </a:p>
                    <a:p>
                      <a:endParaRPr lang="en-US" sz="2800" b="0" baseline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2800" b="0" baseline="0" smtClean="0">
                          <a:solidFill>
                            <a:schemeClr val="tx1"/>
                          </a:solidFill>
                        </a:rPr>
                        <a:t>90 : 9 =</a:t>
                      </a:r>
                      <a:endParaRPr lang="vi-VN" sz="28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0" smtClean="0">
                          <a:solidFill>
                            <a:schemeClr val="tx1"/>
                          </a:solidFill>
                        </a:rPr>
                        <a:t>54 : 9 =</a:t>
                      </a:r>
                    </a:p>
                    <a:p>
                      <a:endParaRPr lang="en-US" sz="2800" b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2800" b="0" smtClean="0">
                          <a:solidFill>
                            <a:schemeClr val="tx1"/>
                          </a:solidFill>
                        </a:rPr>
                        <a:t>36 : 9 =</a:t>
                      </a:r>
                    </a:p>
                    <a:p>
                      <a:endParaRPr lang="en-US" sz="2800" b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2800" b="0" smtClean="0">
                          <a:solidFill>
                            <a:schemeClr val="tx1"/>
                          </a:solidFill>
                        </a:rPr>
                        <a:t>81 : 9</a:t>
                      </a:r>
                      <a:r>
                        <a:rPr lang="en-US" sz="2800" b="0" baseline="0" smtClean="0">
                          <a:solidFill>
                            <a:schemeClr val="tx1"/>
                          </a:solidFill>
                        </a:rPr>
                        <a:t> =</a:t>
                      </a:r>
                      <a:endParaRPr lang="vi-VN" sz="28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0" smtClean="0">
                          <a:solidFill>
                            <a:schemeClr val="tx1"/>
                          </a:solidFill>
                        </a:rPr>
                        <a:t>63 : 9 =</a:t>
                      </a:r>
                    </a:p>
                    <a:p>
                      <a:endParaRPr lang="en-US" sz="2800" b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2800" b="0" smtClean="0">
                          <a:solidFill>
                            <a:schemeClr val="tx1"/>
                          </a:solidFill>
                        </a:rPr>
                        <a:t>63 : 7 =</a:t>
                      </a:r>
                    </a:p>
                    <a:p>
                      <a:endParaRPr lang="en-US" sz="2800" b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2800" b="0" smtClean="0">
                          <a:solidFill>
                            <a:schemeClr val="tx1"/>
                          </a:solidFill>
                        </a:rPr>
                        <a:t>72 : 8 =</a:t>
                      </a:r>
                      <a:endParaRPr lang="vi-VN" sz="28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460195" y="1397422"/>
            <a:ext cx="4320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smtClean="0">
                <a:solidFill>
                  <a:srgbClr val="C00000"/>
                </a:solidFill>
              </a:rPr>
              <a:t>2</a:t>
            </a:r>
            <a:endParaRPr lang="vi-VN" sz="3200">
              <a:solidFill>
                <a:srgbClr val="C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433247" y="2204864"/>
            <a:ext cx="4320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solidFill>
                  <a:srgbClr val="C00000"/>
                </a:solidFill>
              </a:rPr>
              <a:t>5</a:t>
            </a:r>
            <a:endParaRPr lang="vi-VN" sz="3200">
              <a:solidFill>
                <a:srgbClr val="C0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433247" y="3068960"/>
            <a:ext cx="4320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solidFill>
                  <a:srgbClr val="C00000"/>
                </a:solidFill>
              </a:rPr>
              <a:t>1</a:t>
            </a:r>
            <a:endParaRPr lang="vi-VN" sz="3200">
              <a:solidFill>
                <a:srgbClr val="C0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610724" y="1385137"/>
            <a:ext cx="4320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solidFill>
                  <a:srgbClr val="C00000"/>
                </a:solidFill>
              </a:rPr>
              <a:t>3</a:t>
            </a:r>
            <a:endParaRPr lang="vi-VN" sz="3200">
              <a:solidFill>
                <a:srgbClr val="C0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610724" y="2204864"/>
            <a:ext cx="4320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solidFill>
                  <a:srgbClr val="C00000"/>
                </a:solidFill>
              </a:rPr>
              <a:t>8</a:t>
            </a:r>
            <a:endParaRPr lang="vi-VN" sz="3200">
              <a:solidFill>
                <a:srgbClr val="C0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599892" y="3068959"/>
            <a:ext cx="6480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smtClean="0">
                <a:solidFill>
                  <a:srgbClr val="C00000"/>
                </a:solidFill>
              </a:rPr>
              <a:t>10</a:t>
            </a:r>
            <a:endParaRPr lang="vi-VN" sz="3200">
              <a:solidFill>
                <a:srgbClr val="C0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828283" y="1385138"/>
            <a:ext cx="4320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solidFill>
                  <a:srgbClr val="C00000"/>
                </a:solidFill>
              </a:rPr>
              <a:t>6</a:t>
            </a:r>
            <a:endParaRPr lang="vi-VN" sz="3200">
              <a:solidFill>
                <a:srgbClr val="C0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828283" y="2204862"/>
            <a:ext cx="4320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solidFill>
                  <a:srgbClr val="C00000"/>
                </a:solidFill>
              </a:rPr>
              <a:t>4</a:t>
            </a:r>
            <a:endParaRPr lang="vi-VN" sz="3200">
              <a:solidFill>
                <a:srgbClr val="C00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825751" y="3068960"/>
            <a:ext cx="4320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solidFill>
                  <a:srgbClr val="C00000"/>
                </a:solidFill>
              </a:rPr>
              <a:t>9</a:t>
            </a:r>
            <a:endParaRPr lang="vi-VN" sz="3200">
              <a:solidFill>
                <a:srgbClr val="C0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956376" y="1385139"/>
            <a:ext cx="4320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solidFill>
                  <a:srgbClr val="C00000"/>
                </a:solidFill>
              </a:rPr>
              <a:t>7</a:t>
            </a:r>
            <a:endParaRPr lang="vi-VN" sz="3200">
              <a:solidFill>
                <a:srgbClr val="C00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8041458" y="2204863"/>
            <a:ext cx="4320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solidFill>
                  <a:srgbClr val="C00000"/>
                </a:solidFill>
              </a:rPr>
              <a:t>9</a:t>
            </a:r>
            <a:endParaRPr lang="vi-VN" sz="3200">
              <a:solidFill>
                <a:srgbClr val="C00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8025095" y="3068960"/>
            <a:ext cx="4320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solidFill>
                  <a:srgbClr val="C00000"/>
                </a:solidFill>
              </a:rPr>
              <a:t>9</a:t>
            </a:r>
            <a:endParaRPr lang="vi-VN" sz="320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55648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539552" y="476672"/>
            <a:ext cx="504056" cy="504056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>
                <a:solidFill>
                  <a:schemeClr val="tx1"/>
                </a:solidFill>
              </a:rPr>
              <a:t>2</a:t>
            </a:r>
            <a:endParaRPr lang="vi-VN" sz="2400">
              <a:solidFill>
                <a:schemeClr val="tx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331640" y="476672"/>
            <a:ext cx="25922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smtClean="0"/>
              <a:t>Tính nhẩm:</a:t>
            </a:r>
            <a:endParaRPr lang="vi-VN" sz="320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6616732"/>
              </p:ext>
            </p:extLst>
          </p:nvPr>
        </p:nvGraphicFramePr>
        <p:xfrm>
          <a:off x="251520" y="1397000"/>
          <a:ext cx="8712968" cy="3112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78242"/>
                <a:gridCol w="2178242"/>
                <a:gridCol w="2178242"/>
                <a:gridCol w="2178242"/>
              </a:tblGrid>
              <a:tr h="3112120">
                <a:tc>
                  <a:txBody>
                    <a:bodyPr/>
                    <a:lstStyle/>
                    <a:p>
                      <a:r>
                        <a:rPr lang="en-US" sz="2800" b="0" smtClean="0">
                          <a:solidFill>
                            <a:schemeClr val="tx1"/>
                          </a:solidFill>
                        </a:rPr>
                        <a:t>9</a:t>
                      </a:r>
                      <a:r>
                        <a:rPr lang="en-US" sz="2800" b="0" baseline="0" smtClean="0">
                          <a:solidFill>
                            <a:schemeClr val="tx1"/>
                          </a:solidFill>
                        </a:rPr>
                        <a:t> x 5</a:t>
                      </a:r>
                      <a:r>
                        <a:rPr lang="en-US" sz="2800" b="0" smtClean="0">
                          <a:solidFill>
                            <a:schemeClr val="tx1"/>
                          </a:solidFill>
                        </a:rPr>
                        <a:t> =</a:t>
                      </a:r>
                    </a:p>
                    <a:p>
                      <a:endParaRPr lang="en-US" sz="2800" b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2800" b="0" smtClean="0">
                          <a:solidFill>
                            <a:schemeClr val="tx1"/>
                          </a:solidFill>
                        </a:rPr>
                        <a:t>45 : 9 =</a:t>
                      </a:r>
                    </a:p>
                    <a:p>
                      <a:r>
                        <a:rPr lang="en-US" sz="2800" b="0" smtClean="0">
                          <a:solidFill>
                            <a:schemeClr val="tx1"/>
                          </a:solidFill>
                        </a:rPr>
                        <a:t>  </a:t>
                      </a:r>
                    </a:p>
                    <a:p>
                      <a:r>
                        <a:rPr lang="en-US" sz="2800" b="0" smtClean="0">
                          <a:solidFill>
                            <a:schemeClr val="tx1"/>
                          </a:solidFill>
                        </a:rPr>
                        <a:t>45</a:t>
                      </a:r>
                      <a:r>
                        <a:rPr lang="en-US" sz="2800" b="0" baseline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2800" b="0" smtClean="0">
                          <a:solidFill>
                            <a:schemeClr val="tx1"/>
                          </a:solidFill>
                        </a:rPr>
                        <a:t>: 5 =</a:t>
                      </a:r>
                      <a:endParaRPr lang="vi-VN" sz="28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0" smtClean="0">
                          <a:solidFill>
                            <a:schemeClr val="tx1"/>
                          </a:solidFill>
                        </a:rPr>
                        <a:t>9</a:t>
                      </a:r>
                      <a:r>
                        <a:rPr lang="en-US" sz="2800" b="0" baseline="0" smtClean="0">
                          <a:solidFill>
                            <a:schemeClr val="tx1"/>
                          </a:solidFill>
                        </a:rPr>
                        <a:t> x 6</a:t>
                      </a:r>
                      <a:r>
                        <a:rPr lang="en-US" sz="2800" b="0" smtClean="0">
                          <a:solidFill>
                            <a:schemeClr val="tx1"/>
                          </a:solidFill>
                        </a:rPr>
                        <a:t> =</a:t>
                      </a:r>
                    </a:p>
                    <a:p>
                      <a:endParaRPr lang="en-US" sz="2800" b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2800" b="0" baseline="0" smtClean="0">
                          <a:solidFill>
                            <a:schemeClr val="tx1"/>
                          </a:solidFill>
                        </a:rPr>
                        <a:t>54 : 9 =</a:t>
                      </a:r>
                    </a:p>
                    <a:p>
                      <a:endParaRPr lang="en-US" sz="2800" b="0" baseline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2800" b="0" baseline="0" smtClean="0">
                          <a:solidFill>
                            <a:schemeClr val="tx1"/>
                          </a:solidFill>
                        </a:rPr>
                        <a:t>54 : 6 =</a:t>
                      </a:r>
                      <a:endParaRPr lang="vi-VN" sz="28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0" smtClean="0">
                          <a:solidFill>
                            <a:schemeClr val="tx1"/>
                          </a:solidFill>
                        </a:rPr>
                        <a:t>9</a:t>
                      </a:r>
                      <a:r>
                        <a:rPr lang="en-US" sz="2800" b="0" baseline="0" smtClean="0">
                          <a:solidFill>
                            <a:schemeClr val="tx1"/>
                          </a:solidFill>
                        </a:rPr>
                        <a:t> x 7</a:t>
                      </a:r>
                      <a:r>
                        <a:rPr lang="en-US" sz="2800" b="0" smtClean="0">
                          <a:solidFill>
                            <a:schemeClr val="tx1"/>
                          </a:solidFill>
                        </a:rPr>
                        <a:t> =</a:t>
                      </a:r>
                    </a:p>
                    <a:p>
                      <a:endParaRPr lang="en-US" sz="2800" b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2800" b="0" smtClean="0">
                          <a:solidFill>
                            <a:schemeClr val="tx1"/>
                          </a:solidFill>
                        </a:rPr>
                        <a:t>63 : 9 =</a:t>
                      </a:r>
                    </a:p>
                    <a:p>
                      <a:endParaRPr lang="en-US" sz="2800" b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2800" b="0" smtClean="0">
                          <a:solidFill>
                            <a:schemeClr val="tx1"/>
                          </a:solidFill>
                        </a:rPr>
                        <a:t>63 : 7</a:t>
                      </a:r>
                      <a:r>
                        <a:rPr lang="en-US" sz="2800" b="0" baseline="0" smtClean="0">
                          <a:solidFill>
                            <a:schemeClr val="tx1"/>
                          </a:solidFill>
                        </a:rPr>
                        <a:t> =</a:t>
                      </a:r>
                      <a:endParaRPr lang="vi-VN" sz="28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0" smtClean="0">
                          <a:solidFill>
                            <a:schemeClr val="tx1"/>
                          </a:solidFill>
                        </a:rPr>
                        <a:t>9</a:t>
                      </a:r>
                      <a:r>
                        <a:rPr lang="en-US" sz="2800" b="0" baseline="0" smtClean="0">
                          <a:solidFill>
                            <a:schemeClr val="tx1"/>
                          </a:solidFill>
                        </a:rPr>
                        <a:t> x 8 </a:t>
                      </a:r>
                      <a:r>
                        <a:rPr lang="en-US" sz="2800" b="0" smtClean="0">
                          <a:solidFill>
                            <a:schemeClr val="tx1"/>
                          </a:solidFill>
                        </a:rPr>
                        <a:t>=</a:t>
                      </a:r>
                    </a:p>
                    <a:p>
                      <a:endParaRPr lang="en-US" sz="2800" b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2800" b="0" smtClean="0">
                          <a:solidFill>
                            <a:schemeClr val="tx1"/>
                          </a:solidFill>
                        </a:rPr>
                        <a:t>72 : 9 =</a:t>
                      </a:r>
                    </a:p>
                    <a:p>
                      <a:endParaRPr lang="en-US" sz="2800" b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2800" b="0" smtClean="0">
                          <a:solidFill>
                            <a:schemeClr val="tx1"/>
                          </a:solidFill>
                        </a:rPr>
                        <a:t>72 : 8 =</a:t>
                      </a:r>
                      <a:endParaRPr lang="vi-VN" sz="28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460194" y="1397422"/>
            <a:ext cx="6635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smtClean="0">
                <a:solidFill>
                  <a:srgbClr val="C00000"/>
                </a:solidFill>
              </a:rPr>
              <a:t>45</a:t>
            </a:r>
            <a:endParaRPr lang="vi-VN" sz="3200">
              <a:solidFill>
                <a:srgbClr val="C0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433247" y="2204864"/>
            <a:ext cx="4320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smtClean="0">
                <a:solidFill>
                  <a:srgbClr val="C00000"/>
                </a:solidFill>
              </a:rPr>
              <a:t>5</a:t>
            </a:r>
            <a:endParaRPr lang="vi-VN" sz="3200">
              <a:solidFill>
                <a:srgbClr val="C0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433247" y="3068960"/>
            <a:ext cx="4320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smtClean="0">
                <a:solidFill>
                  <a:srgbClr val="C00000"/>
                </a:solidFill>
              </a:rPr>
              <a:t>9</a:t>
            </a:r>
            <a:endParaRPr lang="vi-VN" sz="3200">
              <a:solidFill>
                <a:srgbClr val="C0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610724" y="1385137"/>
            <a:ext cx="6372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smtClean="0">
                <a:solidFill>
                  <a:srgbClr val="C00000"/>
                </a:solidFill>
              </a:rPr>
              <a:t>54</a:t>
            </a:r>
            <a:endParaRPr lang="vi-VN" sz="3200">
              <a:solidFill>
                <a:srgbClr val="C0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610724" y="2204864"/>
            <a:ext cx="4320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smtClean="0">
                <a:solidFill>
                  <a:srgbClr val="C00000"/>
                </a:solidFill>
              </a:rPr>
              <a:t>6</a:t>
            </a:r>
            <a:endParaRPr lang="vi-VN" sz="3200">
              <a:solidFill>
                <a:srgbClr val="C0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599892" y="3068959"/>
            <a:ext cx="6480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solidFill>
                  <a:srgbClr val="C00000"/>
                </a:solidFill>
              </a:rPr>
              <a:t>9</a:t>
            </a:r>
            <a:endParaRPr lang="vi-VN" sz="3200">
              <a:solidFill>
                <a:srgbClr val="C00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828282" y="1385138"/>
            <a:ext cx="6879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smtClean="0">
                <a:solidFill>
                  <a:srgbClr val="C00000"/>
                </a:solidFill>
              </a:rPr>
              <a:t>63</a:t>
            </a:r>
            <a:endParaRPr lang="vi-VN" sz="3200">
              <a:solidFill>
                <a:srgbClr val="C0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828283" y="2204862"/>
            <a:ext cx="4320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smtClean="0">
                <a:solidFill>
                  <a:srgbClr val="C00000"/>
                </a:solidFill>
              </a:rPr>
              <a:t>7</a:t>
            </a:r>
            <a:endParaRPr lang="vi-VN" sz="3200">
              <a:solidFill>
                <a:srgbClr val="C00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825751" y="3068960"/>
            <a:ext cx="4320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solidFill>
                  <a:srgbClr val="C00000"/>
                </a:solidFill>
              </a:rPr>
              <a:t>9</a:t>
            </a:r>
            <a:endParaRPr lang="vi-VN" sz="3200">
              <a:solidFill>
                <a:srgbClr val="C00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7956376" y="1385139"/>
            <a:ext cx="7200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smtClean="0">
                <a:solidFill>
                  <a:srgbClr val="C00000"/>
                </a:solidFill>
              </a:rPr>
              <a:t>72</a:t>
            </a:r>
            <a:endParaRPr lang="vi-VN" sz="3200">
              <a:solidFill>
                <a:srgbClr val="C000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8041458" y="2204863"/>
            <a:ext cx="4320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smtClean="0">
                <a:solidFill>
                  <a:srgbClr val="C00000"/>
                </a:solidFill>
              </a:rPr>
              <a:t>8</a:t>
            </a:r>
            <a:endParaRPr lang="vi-VN" sz="3200">
              <a:solidFill>
                <a:srgbClr val="C0000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8025095" y="3068960"/>
            <a:ext cx="4320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solidFill>
                  <a:srgbClr val="C00000"/>
                </a:solidFill>
              </a:rPr>
              <a:t>9</a:t>
            </a:r>
            <a:endParaRPr lang="vi-VN" sz="320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71975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52389" y="-8375"/>
            <a:ext cx="1471613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</a:rPr>
              <a:t>* </a:t>
            </a:r>
            <a:r>
              <a:rPr lang="en-US" sz="3200" u="sng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Bài</a:t>
            </a:r>
            <a:r>
              <a:rPr lang="en-US" sz="3200" u="sng" dirty="0">
                <a:solidFill>
                  <a:srgbClr val="0000FF"/>
                </a:solidFill>
                <a:latin typeface="Times New Roman" panose="02020603050405020304" pitchFamily="18" charset="0"/>
              </a:rPr>
              <a:t> 3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</a:rPr>
              <a:t>:</a:t>
            </a:r>
            <a:endParaRPr lang="en-US" sz="3200" dirty="0">
              <a:solidFill>
                <a:srgbClr val="FF33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6387" name="Text Box 3"/>
          <p:cNvSpPr txBox="1">
            <a:spLocks noChangeArrowheads="1"/>
          </p:cNvSpPr>
          <p:nvPr/>
        </p:nvSpPr>
        <p:spPr bwMode="auto">
          <a:xfrm>
            <a:off x="1524002" y="2145409"/>
            <a:ext cx="1600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u="sng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Tóm</a:t>
            </a:r>
            <a:r>
              <a:rPr lang="en-US" sz="2800" u="sng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u="sng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tắt</a:t>
            </a:r>
            <a:r>
              <a:rPr lang="en-US" sz="2800" u="sng" dirty="0">
                <a:solidFill>
                  <a:srgbClr val="FF3300"/>
                </a:solidFill>
                <a:latin typeface="Times New Roman" panose="02020603050405020304" pitchFamily="18" charset="0"/>
              </a:rPr>
              <a:t>:</a:t>
            </a:r>
            <a:r>
              <a:rPr lang="en-US" sz="2800" dirty="0">
                <a:latin typeface="Times New Roman" panose="02020603050405020304" pitchFamily="18" charset="0"/>
              </a:rPr>
              <a:t> </a:t>
            </a:r>
          </a:p>
        </p:txBody>
      </p:sp>
      <p:sp>
        <p:nvSpPr>
          <p:cNvPr id="16388" name="Text Box 4"/>
          <p:cNvSpPr txBox="1">
            <a:spLocks noChangeArrowheads="1"/>
          </p:cNvSpPr>
          <p:nvPr/>
        </p:nvSpPr>
        <p:spPr bwMode="auto">
          <a:xfrm>
            <a:off x="3909127" y="3281593"/>
            <a:ext cx="20574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200" u="sng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Bài</a:t>
            </a:r>
            <a:r>
              <a:rPr lang="en-US" sz="3200" u="sng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u="sng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giải</a:t>
            </a:r>
            <a:r>
              <a:rPr lang="en-US" sz="3200" u="sng" dirty="0">
                <a:solidFill>
                  <a:srgbClr val="FF3300"/>
                </a:solidFill>
                <a:latin typeface="Times New Roman" panose="02020603050405020304" pitchFamily="18" charset="0"/>
              </a:rPr>
              <a:t>:</a:t>
            </a:r>
          </a:p>
        </p:txBody>
      </p:sp>
      <p:sp>
        <p:nvSpPr>
          <p:cNvPr id="26629" name="Text Box 5"/>
          <p:cNvSpPr txBox="1">
            <a:spLocks noChangeArrowheads="1"/>
          </p:cNvSpPr>
          <p:nvPr/>
        </p:nvSpPr>
        <p:spPr bwMode="auto">
          <a:xfrm>
            <a:off x="1513217" y="3861048"/>
            <a:ext cx="7391400" cy="2289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36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Số</a:t>
            </a:r>
            <a:r>
              <a:rPr lang="en-US" sz="36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ki</a:t>
            </a:r>
            <a:r>
              <a:rPr lang="en-US" sz="3600" dirty="0">
                <a:solidFill>
                  <a:srgbClr val="0000FF"/>
                </a:solidFill>
                <a:latin typeface="Times New Roman" panose="02020603050405020304" pitchFamily="18" charset="0"/>
              </a:rPr>
              <a:t> – </a:t>
            </a:r>
            <a:r>
              <a:rPr lang="en-US" sz="36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lô</a:t>
            </a:r>
            <a:r>
              <a:rPr lang="en-US" sz="3600" dirty="0">
                <a:solidFill>
                  <a:srgbClr val="0000FF"/>
                </a:solidFill>
                <a:latin typeface="Times New Roman" panose="02020603050405020304" pitchFamily="18" charset="0"/>
              </a:rPr>
              <a:t> - gam </a:t>
            </a:r>
            <a:r>
              <a:rPr lang="en-US" sz="36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gạo</a:t>
            </a:r>
            <a:r>
              <a:rPr lang="en-US" sz="3600" dirty="0">
                <a:solidFill>
                  <a:srgbClr val="0000FF"/>
                </a:solidFill>
                <a:latin typeface="Times New Roman" panose="02020603050405020304" pitchFamily="18" charset="0"/>
              </a:rPr>
              <a:t> trong </a:t>
            </a:r>
            <a:r>
              <a:rPr lang="en-US" sz="36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mỗi</a:t>
            </a:r>
            <a:r>
              <a:rPr lang="en-US" sz="36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túi</a:t>
            </a:r>
            <a:r>
              <a:rPr lang="en-US" sz="36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là</a:t>
            </a:r>
            <a:r>
              <a:rPr lang="en-US" sz="3600" dirty="0">
                <a:solidFill>
                  <a:srgbClr val="0000FF"/>
                </a:solidFill>
                <a:latin typeface="Times New Roman" panose="02020603050405020304" pitchFamily="18" charset="0"/>
              </a:rPr>
              <a:t>:</a:t>
            </a:r>
          </a:p>
          <a:p>
            <a:pPr algn="ctr">
              <a:spcBef>
                <a:spcPct val="50000"/>
              </a:spcBef>
            </a:pPr>
            <a:r>
              <a:rPr lang="en-US" sz="3600" dirty="0">
                <a:solidFill>
                  <a:srgbClr val="0000FF"/>
                </a:solidFill>
                <a:latin typeface="Times New Roman" panose="02020603050405020304" pitchFamily="18" charset="0"/>
              </a:rPr>
              <a:t>45 : 9 = 5 (kg)</a:t>
            </a:r>
          </a:p>
          <a:p>
            <a:pPr algn="ctr">
              <a:spcBef>
                <a:spcPct val="50000"/>
              </a:spcBef>
            </a:pPr>
            <a:r>
              <a:rPr lang="en-US" sz="3600" dirty="0">
                <a:solidFill>
                  <a:srgbClr val="0000FF"/>
                </a:solidFill>
                <a:latin typeface="Times New Roman" panose="02020603050405020304" pitchFamily="18" charset="0"/>
              </a:rPr>
              <a:t>                        </a:t>
            </a:r>
            <a:r>
              <a:rPr lang="en-US" sz="3600" u="sng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Đáp</a:t>
            </a:r>
            <a:r>
              <a:rPr lang="en-US" sz="3600" u="sng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sz="3600" u="sng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số</a:t>
            </a:r>
            <a:r>
              <a:rPr lang="en-US" sz="3600" dirty="0">
                <a:solidFill>
                  <a:srgbClr val="0000FF"/>
                </a:solidFill>
                <a:latin typeface="Times New Roman" panose="02020603050405020304" pitchFamily="18" charset="0"/>
              </a:rPr>
              <a:t>: 5 kg </a:t>
            </a:r>
            <a:r>
              <a:rPr lang="en-US" sz="36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gạo</a:t>
            </a:r>
            <a:endParaRPr lang="en-US" sz="3600" dirty="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grpSp>
        <p:nvGrpSpPr>
          <p:cNvPr id="16390" name="Group 6"/>
          <p:cNvGrpSpPr>
            <a:grpSpLocks/>
          </p:cNvGrpSpPr>
          <p:nvPr/>
        </p:nvGrpSpPr>
        <p:grpSpPr bwMode="auto">
          <a:xfrm>
            <a:off x="3124200" y="1326356"/>
            <a:ext cx="5638800" cy="1143000"/>
            <a:chOff x="1680" y="2880"/>
            <a:chExt cx="3552" cy="720"/>
          </a:xfrm>
        </p:grpSpPr>
        <p:grpSp>
          <p:nvGrpSpPr>
            <p:cNvPr id="16395" name="Group 7"/>
            <p:cNvGrpSpPr>
              <a:grpSpLocks/>
            </p:cNvGrpSpPr>
            <p:nvPr/>
          </p:nvGrpSpPr>
          <p:grpSpPr bwMode="auto">
            <a:xfrm>
              <a:off x="1680" y="3456"/>
              <a:ext cx="3552" cy="144"/>
              <a:chOff x="1104" y="3504"/>
              <a:chExt cx="2712" cy="96"/>
            </a:xfrm>
          </p:grpSpPr>
          <p:grpSp>
            <p:nvGrpSpPr>
              <p:cNvPr id="16398" name="Group 8"/>
              <p:cNvGrpSpPr>
                <a:grpSpLocks/>
              </p:cNvGrpSpPr>
              <p:nvPr/>
            </p:nvGrpSpPr>
            <p:grpSpPr bwMode="auto">
              <a:xfrm>
                <a:off x="1104" y="3504"/>
                <a:ext cx="300" cy="96"/>
                <a:chOff x="1104" y="3504"/>
                <a:chExt cx="300" cy="96"/>
              </a:xfrm>
            </p:grpSpPr>
            <p:sp>
              <p:nvSpPr>
                <p:cNvPr id="16431" name="Line 9"/>
                <p:cNvSpPr>
                  <a:spLocks noChangeShapeType="1"/>
                </p:cNvSpPr>
                <p:nvPr/>
              </p:nvSpPr>
              <p:spPr bwMode="auto">
                <a:xfrm>
                  <a:off x="1104" y="3552"/>
                  <a:ext cx="288" cy="0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432" name="Line 10"/>
                <p:cNvSpPr>
                  <a:spLocks noChangeShapeType="1"/>
                </p:cNvSpPr>
                <p:nvPr/>
              </p:nvSpPr>
              <p:spPr bwMode="auto">
                <a:xfrm>
                  <a:off x="1404" y="3504"/>
                  <a:ext cx="0" cy="96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433" name="Line 11"/>
                <p:cNvSpPr>
                  <a:spLocks noChangeShapeType="1"/>
                </p:cNvSpPr>
                <p:nvPr/>
              </p:nvSpPr>
              <p:spPr bwMode="auto">
                <a:xfrm>
                  <a:off x="1104" y="3504"/>
                  <a:ext cx="0" cy="96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16399" name="Group 12"/>
              <p:cNvGrpSpPr>
                <a:grpSpLocks/>
              </p:cNvGrpSpPr>
              <p:nvPr/>
            </p:nvGrpSpPr>
            <p:grpSpPr bwMode="auto">
              <a:xfrm>
                <a:off x="1404" y="3504"/>
                <a:ext cx="300" cy="96"/>
                <a:chOff x="1104" y="3504"/>
                <a:chExt cx="300" cy="96"/>
              </a:xfrm>
            </p:grpSpPr>
            <p:sp>
              <p:nvSpPr>
                <p:cNvPr id="16428" name="Line 13"/>
                <p:cNvSpPr>
                  <a:spLocks noChangeShapeType="1"/>
                </p:cNvSpPr>
                <p:nvPr/>
              </p:nvSpPr>
              <p:spPr bwMode="auto">
                <a:xfrm>
                  <a:off x="1104" y="3552"/>
                  <a:ext cx="288" cy="0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429" name="Line 14"/>
                <p:cNvSpPr>
                  <a:spLocks noChangeShapeType="1"/>
                </p:cNvSpPr>
                <p:nvPr/>
              </p:nvSpPr>
              <p:spPr bwMode="auto">
                <a:xfrm>
                  <a:off x="1404" y="3504"/>
                  <a:ext cx="0" cy="96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430" name="Line 15"/>
                <p:cNvSpPr>
                  <a:spLocks noChangeShapeType="1"/>
                </p:cNvSpPr>
                <p:nvPr/>
              </p:nvSpPr>
              <p:spPr bwMode="auto">
                <a:xfrm>
                  <a:off x="1104" y="3504"/>
                  <a:ext cx="0" cy="96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16400" name="Group 16"/>
              <p:cNvGrpSpPr>
                <a:grpSpLocks/>
              </p:cNvGrpSpPr>
              <p:nvPr/>
            </p:nvGrpSpPr>
            <p:grpSpPr bwMode="auto">
              <a:xfrm>
                <a:off x="1704" y="3504"/>
                <a:ext cx="300" cy="96"/>
                <a:chOff x="1104" y="3504"/>
                <a:chExt cx="300" cy="96"/>
              </a:xfrm>
            </p:grpSpPr>
            <p:sp>
              <p:nvSpPr>
                <p:cNvPr id="16425" name="Line 17"/>
                <p:cNvSpPr>
                  <a:spLocks noChangeShapeType="1"/>
                </p:cNvSpPr>
                <p:nvPr/>
              </p:nvSpPr>
              <p:spPr bwMode="auto">
                <a:xfrm>
                  <a:off x="1104" y="3552"/>
                  <a:ext cx="288" cy="0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426" name="Line 18"/>
                <p:cNvSpPr>
                  <a:spLocks noChangeShapeType="1"/>
                </p:cNvSpPr>
                <p:nvPr/>
              </p:nvSpPr>
              <p:spPr bwMode="auto">
                <a:xfrm>
                  <a:off x="1404" y="3504"/>
                  <a:ext cx="0" cy="96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427" name="Line 19"/>
                <p:cNvSpPr>
                  <a:spLocks noChangeShapeType="1"/>
                </p:cNvSpPr>
                <p:nvPr/>
              </p:nvSpPr>
              <p:spPr bwMode="auto">
                <a:xfrm>
                  <a:off x="1104" y="3504"/>
                  <a:ext cx="0" cy="96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16401" name="Group 20"/>
              <p:cNvGrpSpPr>
                <a:grpSpLocks/>
              </p:cNvGrpSpPr>
              <p:nvPr/>
            </p:nvGrpSpPr>
            <p:grpSpPr bwMode="auto">
              <a:xfrm>
                <a:off x="2004" y="3504"/>
                <a:ext cx="300" cy="96"/>
                <a:chOff x="1104" y="3504"/>
                <a:chExt cx="300" cy="96"/>
              </a:xfrm>
            </p:grpSpPr>
            <p:sp>
              <p:nvSpPr>
                <p:cNvPr id="16422" name="Line 21"/>
                <p:cNvSpPr>
                  <a:spLocks noChangeShapeType="1"/>
                </p:cNvSpPr>
                <p:nvPr/>
              </p:nvSpPr>
              <p:spPr bwMode="auto">
                <a:xfrm>
                  <a:off x="1104" y="3552"/>
                  <a:ext cx="288" cy="0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423" name="Line 22"/>
                <p:cNvSpPr>
                  <a:spLocks noChangeShapeType="1"/>
                </p:cNvSpPr>
                <p:nvPr/>
              </p:nvSpPr>
              <p:spPr bwMode="auto">
                <a:xfrm>
                  <a:off x="1404" y="3504"/>
                  <a:ext cx="0" cy="96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424" name="Line 23"/>
                <p:cNvSpPr>
                  <a:spLocks noChangeShapeType="1"/>
                </p:cNvSpPr>
                <p:nvPr/>
              </p:nvSpPr>
              <p:spPr bwMode="auto">
                <a:xfrm>
                  <a:off x="1104" y="3504"/>
                  <a:ext cx="0" cy="96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16402" name="Group 24"/>
              <p:cNvGrpSpPr>
                <a:grpSpLocks/>
              </p:cNvGrpSpPr>
              <p:nvPr/>
            </p:nvGrpSpPr>
            <p:grpSpPr bwMode="auto">
              <a:xfrm>
                <a:off x="2316" y="3504"/>
                <a:ext cx="300" cy="96"/>
                <a:chOff x="1104" y="3504"/>
                <a:chExt cx="300" cy="96"/>
              </a:xfrm>
            </p:grpSpPr>
            <p:sp>
              <p:nvSpPr>
                <p:cNvPr id="16419" name="Line 25"/>
                <p:cNvSpPr>
                  <a:spLocks noChangeShapeType="1"/>
                </p:cNvSpPr>
                <p:nvPr/>
              </p:nvSpPr>
              <p:spPr bwMode="auto">
                <a:xfrm>
                  <a:off x="1104" y="3552"/>
                  <a:ext cx="288" cy="0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420" name="Line 26"/>
                <p:cNvSpPr>
                  <a:spLocks noChangeShapeType="1"/>
                </p:cNvSpPr>
                <p:nvPr/>
              </p:nvSpPr>
              <p:spPr bwMode="auto">
                <a:xfrm>
                  <a:off x="1404" y="3504"/>
                  <a:ext cx="0" cy="96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421" name="Line 27"/>
                <p:cNvSpPr>
                  <a:spLocks noChangeShapeType="1"/>
                </p:cNvSpPr>
                <p:nvPr/>
              </p:nvSpPr>
              <p:spPr bwMode="auto">
                <a:xfrm>
                  <a:off x="1104" y="3504"/>
                  <a:ext cx="0" cy="96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16403" name="Group 28"/>
              <p:cNvGrpSpPr>
                <a:grpSpLocks/>
              </p:cNvGrpSpPr>
              <p:nvPr/>
            </p:nvGrpSpPr>
            <p:grpSpPr bwMode="auto">
              <a:xfrm>
                <a:off x="2616" y="3504"/>
                <a:ext cx="300" cy="96"/>
                <a:chOff x="1104" y="3504"/>
                <a:chExt cx="300" cy="96"/>
              </a:xfrm>
            </p:grpSpPr>
            <p:sp>
              <p:nvSpPr>
                <p:cNvPr id="16416" name="Line 29"/>
                <p:cNvSpPr>
                  <a:spLocks noChangeShapeType="1"/>
                </p:cNvSpPr>
                <p:nvPr/>
              </p:nvSpPr>
              <p:spPr bwMode="auto">
                <a:xfrm>
                  <a:off x="1104" y="3552"/>
                  <a:ext cx="288" cy="0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417" name="Line 30"/>
                <p:cNvSpPr>
                  <a:spLocks noChangeShapeType="1"/>
                </p:cNvSpPr>
                <p:nvPr/>
              </p:nvSpPr>
              <p:spPr bwMode="auto">
                <a:xfrm>
                  <a:off x="1404" y="3504"/>
                  <a:ext cx="0" cy="96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418" name="Line 31"/>
                <p:cNvSpPr>
                  <a:spLocks noChangeShapeType="1"/>
                </p:cNvSpPr>
                <p:nvPr/>
              </p:nvSpPr>
              <p:spPr bwMode="auto">
                <a:xfrm>
                  <a:off x="1104" y="3504"/>
                  <a:ext cx="0" cy="96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16404" name="Group 32"/>
              <p:cNvGrpSpPr>
                <a:grpSpLocks/>
              </p:cNvGrpSpPr>
              <p:nvPr/>
            </p:nvGrpSpPr>
            <p:grpSpPr bwMode="auto">
              <a:xfrm>
                <a:off x="2916" y="3504"/>
                <a:ext cx="300" cy="96"/>
                <a:chOff x="1104" y="3504"/>
                <a:chExt cx="300" cy="96"/>
              </a:xfrm>
            </p:grpSpPr>
            <p:sp>
              <p:nvSpPr>
                <p:cNvPr id="16413" name="Line 33"/>
                <p:cNvSpPr>
                  <a:spLocks noChangeShapeType="1"/>
                </p:cNvSpPr>
                <p:nvPr/>
              </p:nvSpPr>
              <p:spPr bwMode="auto">
                <a:xfrm>
                  <a:off x="1104" y="3552"/>
                  <a:ext cx="288" cy="0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414" name="Line 34"/>
                <p:cNvSpPr>
                  <a:spLocks noChangeShapeType="1"/>
                </p:cNvSpPr>
                <p:nvPr/>
              </p:nvSpPr>
              <p:spPr bwMode="auto">
                <a:xfrm>
                  <a:off x="1404" y="3504"/>
                  <a:ext cx="0" cy="96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415" name="Line 35"/>
                <p:cNvSpPr>
                  <a:spLocks noChangeShapeType="1"/>
                </p:cNvSpPr>
                <p:nvPr/>
              </p:nvSpPr>
              <p:spPr bwMode="auto">
                <a:xfrm>
                  <a:off x="1104" y="3504"/>
                  <a:ext cx="0" cy="96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16405" name="Group 36"/>
              <p:cNvGrpSpPr>
                <a:grpSpLocks/>
              </p:cNvGrpSpPr>
              <p:nvPr/>
            </p:nvGrpSpPr>
            <p:grpSpPr bwMode="auto">
              <a:xfrm>
                <a:off x="3216" y="3504"/>
                <a:ext cx="300" cy="96"/>
                <a:chOff x="1104" y="3504"/>
                <a:chExt cx="300" cy="96"/>
              </a:xfrm>
            </p:grpSpPr>
            <p:sp>
              <p:nvSpPr>
                <p:cNvPr id="16410" name="Line 37"/>
                <p:cNvSpPr>
                  <a:spLocks noChangeShapeType="1"/>
                </p:cNvSpPr>
                <p:nvPr/>
              </p:nvSpPr>
              <p:spPr bwMode="auto">
                <a:xfrm>
                  <a:off x="1104" y="3552"/>
                  <a:ext cx="288" cy="0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411" name="Line 38"/>
                <p:cNvSpPr>
                  <a:spLocks noChangeShapeType="1"/>
                </p:cNvSpPr>
                <p:nvPr/>
              </p:nvSpPr>
              <p:spPr bwMode="auto">
                <a:xfrm>
                  <a:off x="1404" y="3504"/>
                  <a:ext cx="0" cy="96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412" name="Line 39"/>
                <p:cNvSpPr>
                  <a:spLocks noChangeShapeType="1"/>
                </p:cNvSpPr>
                <p:nvPr/>
              </p:nvSpPr>
              <p:spPr bwMode="auto">
                <a:xfrm>
                  <a:off x="1104" y="3504"/>
                  <a:ext cx="0" cy="96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16406" name="Group 40"/>
              <p:cNvGrpSpPr>
                <a:grpSpLocks/>
              </p:cNvGrpSpPr>
              <p:nvPr/>
            </p:nvGrpSpPr>
            <p:grpSpPr bwMode="auto">
              <a:xfrm>
                <a:off x="3516" y="3504"/>
                <a:ext cx="300" cy="96"/>
                <a:chOff x="1104" y="3504"/>
                <a:chExt cx="300" cy="96"/>
              </a:xfrm>
            </p:grpSpPr>
            <p:sp>
              <p:nvSpPr>
                <p:cNvPr id="16407" name="Line 41"/>
                <p:cNvSpPr>
                  <a:spLocks noChangeShapeType="1"/>
                </p:cNvSpPr>
                <p:nvPr/>
              </p:nvSpPr>
              <p:spPr bwMode="auto">
                <a:xfrm>
                  <a:off x="1104" y="3552"/>
                  <a:ext cx="288" cy="0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408" name="Line 42"/>
                <p:cNvSpPr>
                  <a:spLocks noChangeShapeType="1"/>
                </p:cNvSpPr>
                <p:nvPr/>
              </p:nvSpPr>
              <p:spPr bwMode="auto">
                <a:xfrm>
                  <a:off x="1404" y="3504"/>
                  <a:ext cx="0" cy="96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409" name="Line 43"/>
                <p:cNvSpPr>
                  <a:spLocks noChangeShapeType="1"/>
                </p:cNvSpPr>
                <p:nvPr/>
              </p:nvSpPr>
              <p:spPr bwMode="auto">
                <a:xfrm>
                  <a:off x="1104" y="3504"/>
                  <a:ext cx="0" cy="96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sp>
          <p:nvSpPr>
            <p:cNvPr id="16396" name="AutoShape 44"/>
            <p:cNvSpPr>
              <a:spLocks/>
            </p:cNvSpPr>
            <p:nvPr/>
          </p:nvSpPr>
          <p:spPr bwMode="auto">
            <a:xfrm rot="5400000">
              <a:off x="3288" y="1584"/>
              <a:ext cx="336" cy="3504"/>
            </a:xfrm>
            <a:prstGeom prst="leftBrace">
              <a:avLst>
                <a:gd name="adj1" fmla="val 86905"/>
                <a:gd name="adj2" fmla="val 48782"/>
              </a:avLst>
            </a:prstGeom>
            <a:noFill/>
            <a:ln w="9525">
              <a:solidFill>
                <a:srgbClr val="0000FF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/>
            </a:p>
          </p:txBody>
        </p:sp>
        <p:sp>
          <p:nvSpPr>
            <p:cNvPr id="16397" name="Text Box 45"/>
            <p:cNvSpPr txBox="1">
              <a:spLocks noChangeArrowheads="1"/>
            </p:cNvSpPr>
            <p:nvPr/>
          </p:nvSpPr>
          <p:spPr bwMode="auto">
            <a:xfrm>
              <a:off x="3120" y="2880"/>
              <a:ext cx="67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>
                  <a:latin typeface="Times New Roman" panose="02020603050405020304" pitchFamily="18" charset="0"/>
                </a:rPr>
                <a:t> </a:t>
              </a:r>
              <a:r>
                <a:rPr lang="en-US" sz="2400">
                  <a:solidFill>
                    <a:srgbClr val="0000FF"/>
                  </a:solidFill>
                  <a:latin typeface="Times New Roman" panose="02020603050405020304" pitchFamily="18" charset="0"/>
                </a:rPr>
                <a:t>45 kg</a:t>
              </a:r>
            </a:p>
          </p:txBody>
        </p:sp>
      </p:grpSp>
      <p:grpSp>
        <p:nvGrpSpPr>
          <p:cNvPr id="16391" name="Group 46"/>
          <p:cNvGrpSpPr>
            <a:grpSpLocks/>
          </p:cNvGrpSpPr>
          <p:nvPr/>
        </p:nvGrpSpPr>
        <p:grpSpPr bwMode="auto">
          <a:xfrm>
            <a:off x="3042605" y="2503143"/>
            <a:ext cx="762000" cy="685800"/>
            <a:chOff x="1632" y="3648"/>
            <a:chExt cx="480" cy="432"/>
          </a:xfrm>
        </p:grpSpPr>
        <p:sp>
          <p:nvSpPr>
            <p:cNvPr id="16393" name="AutoShape 47"/>
            <p:cNvSpPr>
              <a:spLocks/>
            </p:cNvSpPr>
            <p:nvPr/>
          </p:nvSpPr>
          <p:spPr bwMode="auto">
            <a:xfrm rot="-5400000">
              <a:off x="1800" y="3528"/>
              <a:ext cx="144" cy="384"/>
            </a:xfrm>
            <a:prstGeom prst="leftBrace">
              <a:avLst>
                <a:gd name="adj1" fmla="val 66667"/>
                <a:gd name="adj2" fmla="val 50000"/>
              </a:avLst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eaVert"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endParaRPr lang="en-US" sz="2000">
                <a:latin typeface="Times New Roman" panose="02020603050405020304" pitchFamily="18" charset="0"/>
              </a:endParaRPr>
            </a:p>
          </p:txBody>
        </p:sp>
        <p:sp>
          <p:nvSpPr>
            <p:cNvPr id="16394" name="Text Box 48"/>
            <p:cNvSpPr txBox="1">
              <a:spLocks noChangeArrowheads="1"/>
            </p:cNvSpPr>
            <p:nvPr/>
          </p:nvSpPr>
          <p:spPr bwMode="auto">
            <a:xfrm>
              <a:off x="1632" y="3792"/>
              <a:ext cx="48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>
                  <a:latin typeface="Times New Roman" panose="02020603050405020304" pitchFamily="18" charset="0"/>
                </a:rPr>
                <a:t> </a:t>
              </a:r>
              <a:r>
                <a:rPr lang="en-US" sz="2400">
                  <a:solidFill>
                    <a:srgbClr val="0000FF"/>
                  </a:solidFill>
                  <a:latin typeface="Times New Roman" panose="02020603050405020304" pitchFamily="18" charset="0"/>
                </a:rPr>
                <a:t>? kg</a:t>
              </a:r>
            </a:p>
          </p:txBody>
        </p:sp>
      </p:grpSp>
      <p:pic>
        <p:nvPicPr>
          <p:cNvPr id="16392" name="Picture 49" descr="FF1E1E57665942E3A74FF221CEBC4268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4305300"/>
            <a:ext cx="685800" cy="2171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0" name="TextBox 49"/>
          <p:cNvSpPr txBox="1"/>
          <p:nvPr/>
        </p:nvSpPr>
        <p:spPr>
          <a:xfrm>
            <a:off x="1334448" y="134119"/>
            <a:ext cx="792088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solidFill>
                  <a:srgbClr val="0000FF"/>
                </a:solidFill>
              </a:rPr>
              <a:t>Có</a:t>
            </a:r>
            <a:r>
              <a:rPr lang="en-US" sz="3200" dirty="0" smtClean="0">
                <a:solidFill>
                  <a:srgbClr val="0000FF"/>
                </a:solidFill>
              </a:rPr>
              <a:t> 45kg </a:t>
            </a:r>
            <a:r>
              <a:rPr lang="en-US" sz="3200" dirty="0" err="1" smtClean="0">
                <a:solidFill>
                  <a:srgbClr val="0000FF"/>
                </a:solidFill>
              </a:rPr>
              <a:t>gạo</a:t>
            </a:r>
            <a:r>
              <a:rPr lang="en-US" sz="3200" dirty="0" smtClean="0">
                <a:solidFill>
                  <a:srgbClr val="0000FF"/>
                </a:solidFill>
              </a:rPr>
              <a:t>, chia </a:t>
            </a:r>
            <a:r>
              <a:rPr lang="en-US" sz="3200" dirty="0" err="1" smtClean="0">
                <a:solidFill>
                  <a:srgbClr val="0000FF"/>
                </a:solidFill>
              </a:rPr>
              <a:t>đều</a:t>
            </a:r>
            <a:r>
              <a:rPr lang="en-US" sz="3200" dirty="0" smtClean="0">
                <a:solidFill>
                  <a:srgbClr val="0000FF"/>
                </a:solidFill>
              </a:rPr>
              <a:t> </a:t>
            </a:r>
            <a:r>
              <a:rPr lang="en-US" sz="3200" dirty="0" err="1" smtClean="0">
                <a:solidFill>
                  <a:srgbClr val="0000FF"/>
                </a:solidFill>
              </a:rPr>
              <a:t>vào</a:t>
            </a:r>
            <a:r>
              <a:rPr lang="en-US" sz="3200" dirty="0" smtClean="0">
                <a:solidFill>
                  <a:srgbClr val="0000FF"/>
                </a:solidFill>
              </a:rPr>
              <a:t> 9 </a:t>
            </a:r>
            <a:r>
              <a:rPr lang="en-US" sz="3200" dirty="0" err="1" smtClean="0">
                <a:solidFill>
                  <a:srgbClr val="0000FF"/>
                </a:solidFill>
              </a:rPr>
              <a:t>túi</a:t>
            </a:r>
            <a:r>
              <a:rPr lang="en-US" sz="3200" dirty="0" smtClean="0">
                <a:solidFill>
                  <a:srgbClr val="0000FF"/>
                </a:solidFill>
              </a:rPr>
              <a:t>. </a:t>
            </a:r>
            <a:r>
              <a:rPr lang="en-US" sz="3200" dirty="0" err="1" smtClean="0">
                <a:solidFill>
                  <a:srgbClr val="0000FF"/>
                </a:solidFill>
              </a:rPr>
              <a:t>Hỏi</a:t>
            </a:r>
            <a:r>
              <a:rPr lang="en-US" sz="3200" dirty="0" smtClean="0">
                <a:solidFill>
                  <a:srgbClr val="0000FF"/>
                </a:solidFill>
              </a:rPr>
              <a:t> </a:t>
            </a:r>
            <a:r>
              <a:rPr lang="en-US" sz="3200" dirty="0" err="1" smtClean="0">
                <a:solidFill>
                  <a:srgbClr val="0000FF"/>
                </a:solidFill>
              </a:rPr>
              <a:t>mỗi</a:t>
            </a:r>
            <a:r>
              <a:rPr lang="en-US" sz="3200" dirty="0" smtClean="0">
                <a:solidFill>
                  <a:srgbClr val="0000FF"/>
                </a:solidFill>
              </a:rPr>
              <a:t> </a:t>
            </a:r>
            <a:r>
              <a:rPr lang="en-US" sz="3200" dirty="0" err="1" smtClean="0">
                <a:solidFill>
                  <a:srgbClr val="0000FF"/>
                </a:solidFill>
              </a:rPr>
              <a:t>túi</a:t>
            </a:r>
            <a:r>
              <a:rPr lang="en-US" sz="3200" dirty="0" smtClean="0">
                <a:solidFill>
                  <a:srgbClr val="0000FF"/>
                </a:solidFill>
              </a:rPr>
              <a:t> </a:t>
            </a:r>
            <a:r>
              <a:rPr lang="en-US" sz="3200" dirty="0" err="1" smtClean="0">
                <a:solidFill>
                  <a:srgbClr val="0000FF"/>
                </a:solidFill>
              </a:rPr>
              <a:t>có</a:t>
            </a:r>
            <a:r>
              <a:rPr lang="en-US" sz="3200" dirty="0" smtClean="0">
                <a:solidFill>
                  <a:srgbClr val="0000FF"/>
                </a:solidFill>
              </a:rPr>
              <a:t> </a:t>
            </a:r>
            <a:r>
              <a:rPr lang="en-US" sz="3200" dirty="0" err="1" smtClean="0">
                <a:solidFill>
                  <a:srgbClr val="0000FF"/>
                </a:solidFill>
              </a:rPr>
              <a:t>bao</a:t>
            </a:r>
            <a:r>
              <a:rPr lang="en-US" sz="3200" dirty="0" smtClean="0">
                <a:solidFill>
                  <a:srgbClr val="0000FF"/>
                </a:solidFill>
              </a:rPr>
              <a:t> </a:t>
            </a:r>
            <a:r>
              <a:rPr lang="en-US" sz="3200" dirty="0" err="1" smtClean="0">
                <a:solidFill>
                  <a:srgbClr val="0000FF"/>
                </a:solidFill>
              </a:rPr>
              <a:t>nhiêu</a:t>
            </a:r>
            <a:r>
              <a:rPr lang="en-US" sz="3200" dirty="0" smtClean="0">
                <a:solidFill>
                  <a:srgbClr val="0000FF"/>
                </a:solidFill>
              </a:rPr>
              <a:t> </a:t>
            </a:r>
            <a:r>
              <a:rPr lang="en-US" sz="3200" dirty="0" err="1" smtClean="0">
                <a:solidFill>
                  <a:srgbClr val="0000FF"/>
                </a:solidFill>
              </a:rPr>
              <a:t>ki</a:t>
            </a:r>
            <a:r>
              <a:rPr lang="en-US" sz="3200" dirty="0" smtClean="0">
                <a:solidFill>
                  <a:srgbClr val="0000FF"/>
                </a:solidFill>
              </a:rPr>
              <a:t> – </a:t>
            </a:r>
            <a:r>
              <a:rPr lang="en-US" sz="3200" dirty="0" err="1" smtClean="0">
                <a:solidFill>
                  <a:srgbClr val="0000FF"/>
                </a:solidFill>
              </a:rPr>
              <a:t>lô</a:t>
            </a:r>
            <a:r>
              <a:rPr lang="en-US" sz="3200" dirty="0" smtClean="0">
                <a:solidFill>
                  <a:srgbClr val="0000FF"/>
                </a:solidFill>
              </a:rPr>
              <a:t> – gam </a:t>
            </a:r>
            <a:r>
              <a:rPr lang="en-US" sz="3200" dirty="0" err="1" smtClean="0">
                <a:solidFill>
                  <a:srgbClr val="0000FF"/>
                </a:solidFill>
              </a:rPr>
              <a:t>gạo</a:t>
            </a:r>
            <a:r>
              <a:rPr lang="en-US" sz="3200" dirty="0" smtClean="0">
                <a:solidFill>
                  <a:srgbClr val="0000FF"/>
                </a:solidFill>
              </a:rPr>
              <a:t>?</a:t>
            </a:r>
            <a:endParaRPr lang="vi-VN" sz="32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58620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66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66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66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ChangeArrowheads="1"/>
          </p:cNvSpPr>
          <p:nvPr/>
        </p:nvSpPr>
        <p:spPr bwMode="auto">
          <a:xfrm>
            <a:off x="304800" y="206375"/>
            <a:ext cx="1471613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3200">
                <a:solidFill>
                  <a:srgbClr val="0000FF"/>
                </a:solidFill>
                <a:latin typeface="Times New Roman" panose="02020603050405020304" pitchFamily="18" charset="0"/>
              </a:rPr>
              <a:t>* </a:t>
            </a:r>
            <a:r>
              <a:rPr lang="en-US" sz="3200" u="sng">
                <a:solidFill>
                  <a:srgbClr val="0000FF"/>
                </a:solidFill>
                <a:latin typeface="Times New Roman" panose="02020603050405020304" pitchFamily="18" charset="0"/>
              </a:rPr>
              <a:t>Bài 4</a:t>
            </a:r>
            <a:r>
              <a:rPr lang="en-US" sz="3200">
                <a:solidFill>
                  <a:srgbClr val="0000FF"/>
                </a:solidFill>
                <a:latin typeface="Times New Roman" panose="02020603050405020304" pitchFamily="18" charset="0"/>
              </a:rPr>
              <a:t>:</a:t>
            </a:r>
            <a:endParaRPr lang="en-US" sz="3200">
              <a:solidFill>
                <a:srgbClr val="FF33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7651" name="Text Box 3"/>
          <p:cNvSpPr txBox="1">
            <a:spLocks noChangeArrowheads="1"/>
          </p:cNvSpPr>
          <p:nvPr/>
        </p:nvSpPr>
        <p:spPr bwMode="auto">
          <a:xfrm>
            <a:off x="1752600" y="449263"/>
            <a:ext cx="70104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200">
                <a:solidFill>
                  <a:srgbClr val="0000FF"/>
                </a:solidFill>
                <a:latin typeface="Times New Roman" panose="02020603050405020304" pitchFamily="18" charset="0"/>
              </a:rPr>
              <a:t>Có 45 kg gạo chia vào các túi, mỗi túi có 9 kg. Hỏi có bao nhiêu túi gạo?</a:t>
            </a:r>
          </a:p>
        </p:txBody>
      </p:sp>
      <p:sp>
        <p:nvSpPr>
          <p:cNvPr id="27652" name="Text Box 4"/>
          <p:cNvSpPr txBox="1">
            <a:spLocks noChangeArrowheads="1"/>
          </p:cNvSpPr>
          <p:nvPr/>
        </p:nvSpPr>
        <p:spPr bwMode="auto">
          <a:xfrm>
            <a:off x="304800" y="1447800"/>
            <a:ext cx="1600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u="sng">
                <a:solidFill>
                  <a:srgbClr val="FF3300"/>
                </a:solidFill>
                <a:latin typeface="Times New Roman" panose="02020603050405020304" pitchFamily="18" charset="0"/>
              </a:rPr>
              <a:t>Tóm tắt:</a:t>
            </a:r>
            <a:r>
              <a:rPr lang="en-US" sz="2800">
                <a:latin typeface="Times New Roman" panose="02020603050405020304" pitchFamily="18" charset="0"/>
              </a:rPr>
              <a:t> </a:t>
            </a:r>
          </a:p>
        </p:txBody>
      </p:sp>
      <p:sp>
        <p:nvSpPr>
          <p:cNvPr id="27653" name="Text Box 5"/>
          <p:cNvSpPr txBox="1">
            <a:spLocks noChangeArrowheads="1"/>
          </p:cNvSpPr>
          <p:nvPr/>
        </p:nvSpPr>
        <p:spPr bwMode="auto">
          <a:xfrm>
            <a:off x="2438400" y="1600200"/>
            <a:ext cx="3733800" cy="131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200">
                <a:solidFill>
                  <a:srgbClr val="0000FF"/>
                </a:solidFill>
                <a:latin typeface="Times New Roman" panose="02020603050405020304" pitchFamily="18" charset="0"/>
              </a:rPr>
              <a:t>Mỗi túi:            9 kg</a:t>
            </a:r>
          </a:p>
          <a:p>
            <a:pPr>
              <a:spcBef>
                <a:spcPct val="50000"/>
              </a:spcBef>
            </a:pPr>
            <a:r>
              <a:rPr lang="en-US" sz="3200">
                <a:solidFill>
                  <a:srgbClr val="0000FF"/>
                </a:solidFill>
                <a:latin typeface="Times New Roman" panose="02020603050405020304" pitchFamily="18" charset="0"/>
              </a:rPr>
              <a:t>45 kg   : ...........túi ?</a:t>
            </a:r>
          </a:p>
        </p:txBody>
      </p:sp>
      <p:sp>
        <p:nvSpPr>
          <p:cNvPr id="27654" name="Text Box 6"/>
          <p:cNvSpPr txBox="1">
            <a:spLocks noChangeArrowheads="1"/>
          </p:cNvSpPr>
          <p:nvPr/>
        </p:nvSpPr>
        <p:spPr bwMode="auto">
          <a:xfrm>
            <a:off x="3505200" y="3048000"/>
            <a:ext cx="20574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200" u="sng">
                <a:solidFill>
                  <a:srgbClr val="FF3300"/>
                </a:solidFill>
                <a:latin typeface="Times New Roman" panose="02020603050405020304" pitchFamily="18" charset="0"/>
              </a:rPr>
              <a:t>Bài giải:</a:t>
            </a:r>
          </a:p>
        </p:txBody>
      </p:sp>
      <p:sp>
        <p:nvSpPr>
          <p:cNvPr id="27655" name="Text Box 7"/>
          <p:cNvSpPr txBox="1">
            <a:spLocks noChangeArrowheads="1"/>
          </p:cNvSpPr>
          <p:nvPr/>
        </p:nvSpPr>
        <p:spPr bwMode="auto">
          <a:xfrm>
            <a:off x="1752600" y="3878263"/>
            <a:ext cx="5410200" cy="2043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3200">
                <a:solidFill>
                  <a:srgbClr val="0000FF"/>
                </a:solidFill>
                <a:latin typeface="Times New Roman" panose="02020603050405020304" pitchFamily="18" charset="0"/>
              </a:rPr>
              <a:t>Số túi gạo có tất cả là:</a:t>
            </a:r>
          </a:p>
          <a:p>
            <a:pPr algn="ctr">
              <a:spcBef>
                <a:spcPct val="50000"/>
              </a:spcBef>
            </a:pPr>
            <a:r>
              <a:rPr lang="en-US" sz="3200">
                <a:solidFill>
                  <a:srgbClr val="0000FF"/>
                </a:solidFill>
                <a:latin typeface="Times New Roman" panose="02020603050405020304" pitchFamily="18" charset="0"/>
              </a:rPr>
              <a:t>45 : 9 = 5 ( túi )</a:t>
            </a:r>
          </a:p>
          <a:p>
            <a:pPr algn="ctr">
              <a:spcBef>
                <a:spcPct val="50000"/>
              </a:spcBef>
            </a:pPr>
            <a:r>
              <a:rPr lang="en-US" sz="3200">
                <a:solidFill>
                  <a:srgbClr val="0000FF"/>
                </a:solidFill>
                <a:latin typeface="Times New Roman" panose="02020603050405020304" pitchFamily="18" charset="0"/>
              </a:rPr>
              <a:t>                  </a:t>
            </a:r>
            <a:r>
              <a:rPr lang="en-US" sz="3200" u="sng">
                <a:solidFill>
                  <a:srgbClr val="0000FF"/>
                </a:solidFill>
                <a:latin typeface="Times New Roman" panose="02020603050405020304" pitchFamily="18" charset="0"/>
              </a:rPr>
              <a:t>Đáp số</a:t>
            </a:r>
            <a:r>
              <a:rPr lang="en-US" sz="3200">
                <a:solidFill>
                  <a:srgbClr val="0000FF"/>
                </a:solidFill>
                <a:latin typeface="Times New Roman" panose="02020603050405020304" pitchFamily="18" charset="0"/>
              </a:rPr>
              <a:t>: 5 túi gạo</a:t>
            </a:r>
          </a:p>
        </p:txBody>
      </p:sp>
      <p:pic>
        <p:nvPicPr>
          <p:cNvPr id="17416" name="Picture 8" descr="FF1E1E57665942E3A74FF221CEBC4268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4457700"/>
            <a:ext cx="685800" cy="2171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199190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76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2765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2765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2765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276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276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276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4" dur="80"/>
                                        <p:tgtEl>
                                          <p:spTgt spid="2765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5" dur="80"/>
                                        <p:tgtEl>
                                          <p:spTgt spid="2765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80"/>
                                        <p:tgtEl>
                                          <p:spTgt spid="2765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0" grpId="0"/>
      <p:bldP spid="27651" grpId="0"/>
      <p:bldP spid="27652" grpId="0"/>
      <p:bldP spid="27653" grpId="0"/>
      <p:bldP spid="27654" grpId="0"/>
      <p:bldP spid="2765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755" y="571501"/>
            <a:ext cx="9144000" cy="5429249"/>
          </a:xfrm>
          <a:prstGeom prst="rect">
            <a:avLst/>
          </a:prstGeom>
          <a:solidFill>
            <a:srgbClr val="FEF9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endParaRPr lang="zh-CN" altLang="en-US" sz="1350">
              <a:solidFill>
                <a:prstClr val="white"/>
              </a:solidFill>
              <a:latin typeface="微软雅黑"/>
              <a:cs typeface="+mn-ea"/>
              <a:sym typeface="+mn-lt"/>
            </a:endParaRPr>
          </a:p>
        </p:txBody>
      </p:sp>
      <p:pic>
        <p:nvPicPr>
          <p:cNvPr id="7" name="图片 6"/>
          <p:cNvPicPr>
            <a:picLocks noChangeAspect="1"/>
          </p:cNvPicPr>
          <p:nvPr/>
        </p:nvPicPr>
        <p:blipFill rotWithShape="1">
          <a:blip r:embed="rId3"/>
          <a:srcRect r="13750"/>
          <a:stretch/>
        </p:blipFill>
        <p:spPr>
          <a:xfrm>
            <a:off x="5016106" y="857251"/>
            <a:ext cx="4127894" cy="1503218"/>
          </a:xfrm>
          <a:prstGeom prst="rect">
            <a:avLst/>
          </a:prstGeom>
        </p:spPr>
      </p:pic>
      <p:pic>
        <p:nvPicPr>
          <p:cNvPr id="35" name="图片 3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07521" y="1728500"/>
            <a:ext cx="4120985" cy="4272251"/>
          </a:xfrm>
          <a:prstGeom prst="rect">
            <a:avLst/>
          </a:prstGeom>
        </p:spPr>
      </p:pic>
      <p:sp>
        <p:nvSpPr>
          <p:cNvPr id="20" name="文本框 19"/>
          <p:cNvSpPr txBox="1"/>
          <p:nvPr/>
        </p:nvSpPr>
        <p:spPr>
          <a:xfrm>
            <a:off x="1610591" y="2900796"/>
            <a:ext cx="7533409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685800"/>
            <a:r>
              <a:rPr lang="en-US" altLang="zh-CN" sz="44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  <a:sym typeface="+mn-lt"/>
              </a:rPr>
              <a:t>CHÚC CÁC CON </a:t>
            </a:r>
          </a:p>
          <a:p>
            <a:pPr algn="ctr" defTabSz="685800"/>
            <a:r>
              <a:rPr lang="en-US" altLang="zh-CN" sz="44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  <a:sym typeface="+mn-lt"/>
              </a:rPr>
              <a:t>CHĂM NGOAN – HỌC GIỎI</a:t>
            </a:r>
            <a:endParaRPr lang="zh-CN" altLang="en-US" sz="4400" b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  <a:sym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0544851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 advTm="11587">
        <p14:ripple/>
      </p:transition>
    </mc:Choice>
    <mc:Fallback>
      <p:transition spd="slow" advTm="11587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10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2&quot;/&gt;&lt;property id=&quot;20307&quot; value=&quot;257&quot;/&gt;&lt;/object&gt;&lt;object type=&quot;3&quot; unique_id=&quot;10005&quot;&gt;&lt;property id=&quot;20148&quot; value=&quot;5&quot;/&gt;&lt;property id=&quot;20300&quot; value=&quot;Slide 3&quot;/&gt;&lt;property id=&quot;20307&quot; value=&quot;258&quot;/&gt;&lt;/object&gt;&lt;object type=&quot;3&quot; unique_id=&quot;10006&quot;&gt;&lt;property id=&quot;20148&quot; value=&quot;5&quot;/&gt;&lt;property id=&quot;20300&quot; value=&quot;Slide 4&quot;/&gt;&lt;property id=&quot;20307&quot; value=&quot;260&quot;/&gt;&lt;/object&gt;&lt;object type=&quot;3&quot; unique_id=&quot;10007&quot;&gt;&lt;property id=&quot;20148&quot; value=&quot;5&quot;/&gt;&lt;property id=&quot;20300&quot; value=&quot;Slide 5&quot;/&gt;&lt;property id=&quot;20307&quot; value=&quot;261&quot;/&gt;&lt;/object&gt;&lt;object type=&quot;3&quot; unique_id=&quot;10008&quot;&gt;&lt;property id=&quot;20148&quot; value=&quot;5&quot;/&gt;&lt;property id=&quot;20300&quot; value=&quot;Slide 6&quot;/&gt;&lt;property id=&quot;20307&quot; value=&quot;262&quot;/&gt;&lt;/object&gt;&lt;object type=&quot;3&quot; unique_id=&quot;10009&quot;&gt;&lt;property id=&quot;20148&quot; value=&quot;5&quot;/&gt;&lt;property id=&quot;20300&quot; value=&quot;Slide 7&quot;/&gt;&lt;property id=&quot;20307&quot; value=&quot;263&quot;/&gt;&lt;/object&gt;&lt;object type=&quot;3&quot; unique_id=&quot;10034&quot;&gt;&lt;property id=&quot;20148&quot; value=&quot;5&quot;/&gt;&lt;property id=&quot;20300&quot; value=&quot;Slide 1&quot;/&gt;&lt;property id=&quot;20307&quot; value=&quot;264&quot;/&gt;&lt;/object&gt;&lt;/object&gt;&lt;/object&gt;&lt;/database&gt;"/>
  <p:tag name="ISPRING_RESOURCE_PATHS_HASH_2" val="4692eabfee4bcca999ac6c1db2c7fd05b85784f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443</Words>
  <Application>Microsoft Office PowerPoint</Application>
  <PresentationFormat>On-screen Show (4:3)</PresentationFormat>
  <Paragraphs>124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Microsoft YaHei</vt:lpstr>
      <vt:lpstr>宋体</vt:lpstr>
      <vt:lpstr>Arial</vt:lpstr>
      <vt:lpstr>Calibri</vt:lpstr>
      <vt:lpstr>Times New Roman</vt:lpstr>
      <vt:lpstr>等线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BichPhuong</dc:creator>
  <cp:lastModifiedBy>toangl1980@gmail.com</cp:lastModifiedBy>
  <cp:revision>12</cp:revision>
  <dcterms:created xsi:type="dcterms:W3CDTF">2016-12-03T14:41:15Z</dcterms:created>
  <dcterms:modified xsi:type="dcterms:W3CDTF">2021-12-01T15:12:53Z</dcterms:modified>
</cp:coreProperties>
</file>