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703" r:id="rId3"/>
  </p:sldMasterIdLst>
  <p:notesMasterIdLst>
    <p:notesMasterId r:id="rId44"/>
  </p:notesMasterIdLst>
  <p:sldIdLst>
    <p:sldId id="258" r:id="rId4"/>
    <p:sldId id="262" r:id="rId5"/>
    <p:sldId id="263" r:id="rId6"/>
    <p:sldId id="266" r:id="rId7"/>
    <p:sldId id="267" r:id="rId8"/>
    <p:sldId id="277" r:id="rId9"/>
    <p:sldId id="268" r:id="rId10"/>
    <p:sldId id="269" r:id="rId11"/>
    <p:sldId id="270" r:id="rId12"/>
    <p:sldId id="271" r:id="rId13"/>
    <p:sldId id="273" r:id="rId14"/>
    <p:sldId id="280" r:id="rId15"/>
    <p:sldId id="309" r:id="rId16"/>
    <p:sldId id="323" r:id="rId17"/>
    <p:sldId id="326" r:id="rId18"/>
    <p:sldId id="282" r:id="rId19"/>
    <p:sldId id="283" r:id="rId20"/>
    <p:sldId id="279" r:id="rId21"/>
    <p:sldId id="276" r:id="rId22"/>
    <p:sldId id="321" r:id="rId23"/>
    <p:sldId id="313" r:id="rId24"/>
    <p:sldId id="312" r:id="rId25"/>
    <p:sldId id="318" r:id="rId26"/>
    <p:sldId id="316" r:id="rId27"/>
    <p:sldId id="320" r:id="rId28"/>
    <p:sldId id="314" r:id="rId29"/>
    <p:sldId id="315" r:id="rId30"/>
    <p:sldId id="311" r:id="rId31"/>
    <p:sldId id="317" r:id="rId32"/>
    <p:sldId id="288" r:id="rId33"/>
    <p:sldId id="287" r:id="rId34"/>
    <p:sldId id="310" r:id="rId35"/>
    <p:sldId id="302" r:id="rId36"/>
    <p:sldId id="319" r:id="rId37"/>
    <p:sldId id="324" r:id="rId38"/>
    <p:sldId id="299" r:id="rId39"/>
    <p:sldId id="325" r:id="rId40"/>
    <p:sldId id="305" r:id="rId41"/>
    <p:sldId id="322" r:id="rId42"/>
    <p:sldId id="327" r:id="rId4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3E2"/>
    <a:srgbClr val="800080"/>
    <a:srgbClr val="FFFF00"/>
    <a:srgbClr val="CC0099"/>
    <a:srgbClr val="002392"/>
    <a:srgbClr val="D400D4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4D337E-EF03-4AE2-9334-28DF2062D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51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03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078A-6800-459E-AB02-82CBF4C2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5F5F0-9DF0-4657-8CC1-4B32D849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3DB5-9555-4BB4-96DB-FE1055A37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1506C-C87B-4BA9-B9F7-EEB20DB0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2568 w 36729"/>
                      <a:gd name="T1" fmla="*/ 990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73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3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6234-4D88-4536-831D-F149AF183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008B-2403-40FB-8C2D-FAE2A5E99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8E93-292F-4B3D-B11F-B12C4E8E7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4DBB-105E-4374-BED0-07B971C3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8BD1-EC84-4C47-903A-8222120F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90E9-7F5B-4131-B352-E9EFBBBBC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4692-7BB8-43F4-BF35-17EE5634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94A9-04C4-4592-A25E-977375DD3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18C2-0DAE-4E50-B72D-98102BDF0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6315-778C-4555-BD29-182F7958E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4BCA-0FF4-46A5-88E6-555E21F24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85FB-7AD4-40C7-A264-47355E45A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1D1F-D7BA-4ACA-959A-217EAADA1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444B-2A4D-4F33-B9F8-A75A1B25D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7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C866-4E7E-4E50-831C-25E9B1C94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BECE-C23F-4891-BBE3-20D2DD970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6A715-3A15-4B1E-946B-204A43BDB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C9FF-57B6-4500-937B-C82FA18C0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FB5A-C8A9-4EFD-8CB4-B675FE07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3786-8A42-4387-8D7F-76FB9820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C962-D76B-4CF7-A341-59365E688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FFA5-5BF5-4B49-8BB9-18B2CF1B8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18DB-8D05-4F0D-A141-097CFD7AF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AEF3-B181-4AC2-AE40-0D7FC8A90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E74D-A317-4581-9D5A-137C2621F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C052-6CA8-4D71-B63E-A4E2255F0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8E7D-7DFB-4747-8BD4-20A1D904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759F-1D12-4C03-939A-2B599DAF9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FF42-3266-474E-9A4A-F11B956E9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487C-6A3E-4970-B295-71E57C14C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00E5-FC3C-4507-A6E5-445061CD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8451-C48D-40B2-9BA0-8738F423C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93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93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0CEF0E-2C2A-4868-A150-46FDD295C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93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6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1 h 22305"/>
                  <a:gd name="T4" fmla="*/ 230 w 30473"/>
                  <a:gd name="T5" fmla="*/ 90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419 h 21600"/>
                  <a:gd name="T2" fmla="*/ 724 w 31881"/>
                  <a:gd name="T3" fmla="*/ 203 h 21600"/>
                  <a:gd name="T4" fmla="*/ 414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189 h 21600"/>
                  <a:gd name="T2" fmla="*/ 298 w 31146"/>
                  <a:gd name="T3" fmla="*/ 400 h 21600"/>
                  <a:gd name="T4" fmla="*/ 126 w 31146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3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3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3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97ED81D-2A9A-48B5-8D99-0F481EAB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6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6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6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E055E87-9EB2-48FA-86AC-B3C6C681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7171" name="Picture 6" descr="525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25475"/>
            <a:ext cx="9144000" cy="9747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dirty="0" smtClean="0">
                <a:solidFill>
                  <a:srgbClr val="800080"/>
                </a:solidFill>
                <a:latin typeface="Arial" charset="0"/>
              </a:rPr>
              <a:t>:</a:t>
            </a:r>
            <a:r>
              <a:rPr lang="en-US" sz="5400" dirty="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en-US" sz="5000" dirty="0" smtClean="0">
                <a:solidFill>
                  <a:schemeClr val="folHlink"/>
                </a:solidFill>
                <a:latin typeface="Arial" charset="0"/>
              </a:rPr>
              <a:t>LUYỆN TỪ VÀ </a:t>
            </a:r>
            <a:r>
              <a:rPr lang="en-US" sz="5000" dirty="0" smtClean="0">
                <a:solidFill>
                  <a:schemeClr val="folHlink"/>
                </a:solidFill>
                <a:latin typeface="Arial" charset="0"/>
              </a:rPr>
              <a:t>CÂU</a:t>
            </a:r>
          </a:p>
          <a:p>
            <a:pPr marL="0" indent="0" algn="ctr" eaLnBrk="1" hangingPunct="1">
              <a:buFontTx/>
              <a:buNone/>
            </a:pPr>
            <a:r>
              <a:rPr lang="en-US" sz="5000" dirty="0" smtClean="0">
                <a:solidFill>
                  <a:schemeClr val="folHlink"/>
                </a:solidFill>
                <a:latin typeface="Arial" charset="0"/>
              </a:rPr>
              <a:t>LỚP 3</a:t>
            </a:r>
            <a:endParaRPr lang="en-US" sz="50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752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tabLst>
                <a:tab pos="1371600" algn="l"/>
              </a:tabLst>
            </a:pPr>
            <a:endParaRPr lang="en-US" sz="50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tabLst>
                <a:tab pos="1371600" algn="l"/>
              </a:tabLst>
            </a:pPr>
            <a:endParaRPr lang="en-US" sz="43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4288" y="630238"/>
            <a:ext cx="912971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5400">
                <a:solidFill>
                  <a:srgbClr val="80008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sz="500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7177" name="Picture 12" descr="con Gau ba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43775" y="3048000"/>
            <a:ext cx="1800225" cy="3352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N08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62000" y="0"/>
            <a:ext cx="107442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 u="sng" smtClean="0">
                <a:solidFill>
                  <a:srgbClr val="CC0066"/>
                </a:solidFill>
                <a:latin typeface="Arial"/>
              </a:rPr>
              <a:t>Bài 2 </a:t>
            </a:r>
            <a:r>
              <a:rPr lang="en-US" sz="4400" smtClean="0">
                <a:solidFill>
                  <a:srgbClr val="CC0066"/>
                </a:solidFill>
                <a:latin typeface="Arial"/>
              </a:rPr>
              <a:t/>
            </a:r>
            <a:br>
              <a:rPr lang="en-US" sz="4400" smtClean="0">
                <a:solidFill>
                  <a:srgbClr val="CC0066"/>
                </a:solidFill>
                <a:latin typeface="Arial"/>
              </a:rPr>
            </a:br>
            <a:r>
              <a:rPr lang="en-US" sz="4000" smtClean="0">
                <a:solidFill>
                  <a:srgbClr val="CC0066"/>
                </a:solidFill>
                <a:latin typeface="Arial"/>
              </a:rPr>
              <a:t>Hãy kể tên các sự vật và công việc</a:t>
            </a:r>
            <a:r>
              <a:rPr lang="en-US" sz="6000" smtClean="0">
                <a:solidFill>
                  <a:srgbClr val="CC0066"/>
                </a:solidFill>
                <a:latin typeface="Arial"/>
              </a:rPr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3200400"/>
            <a:ext cx="7315200" cy="18288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defRPr/>
            </a:pPr>
            <a:r>
              <a:rPr lang="en-US" sz="4000" smtClean="0">
                <a:latin typeface="Arial"/>
              </a:rPr>
              <a:t>Th</a:t>
            </a:r>
            <a:r>
              <a:rPr lang="vi-VN" sz="4000" smtClean="0">
                <a:latin typeface="Arial"/>
              </a:rPr>
              <a:t>ư</a:t>
            </a:r>
            <a:r>
              <a:rPr lang="en-US" sz="4000" smtClean="0">
                <a:latin typeface="Arial"/>
              </a:rPr>
              <a:t>ờng thấy ở thành phố.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defRPr/>
            </a:pPr>
            <a:r>
              <a:rPr lang="en-US" sz="4000" smtClean="0">
                <a:latin typeface="Arial"/>
              </a:rPr>
              <a:t>Th</a:t>
            </a:r>
            <a:r>
              <a:rPr lang="vi-VN" sz="4000" smtClean="0">
                <a:latin typeface="Arial"/>
              </a:rPr>
              <a:t>ư</a:t>
            </a:r>
            <a:r>
              <a:rPr lang="en-US" sz="4000" smtClean="0">
                <a:latin typeface="Arial"/>
              </a:rPr>
              <a:t>ờng thấy ở nông thôn.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Duong la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" y="76200"/>
            <a:ext cx="9144000" cy="6858000"/>
          </a:xfrm>
          <a:noFill/>
        </p:spPr>
      </p:pic>
      <p:sp>
        <p:nvSpPr>
          <p:cNvPr id="19459" name="WordArt 17"/>
          <p:cNvSpPr>
            <a:spLocks noChangeArrowheads="1" noChangeShapeType="1" noTextEdit="1"/>
          </p:cNvSpPr>
          <p:nvPr/>
        </p:nvSpPr>
        <p:spPr bwMode="auto">
          <a:xfrm>
            <a:off x="3505200" y="5638800"/>
            <a:ext cx="274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Lũy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20483" name="Picture 10" descr="1442083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8686800" cy="6515100"/>
          </a:xfrm>
          <a:noFill/>
        </p:spPr>
      </p:pic>
      <p:sp>
        <p:nvSpPr>
          <p:cNvPr id="20484" name="WordArt 11"/>
          <p:cNvSpPr>
            <a:spLocks noChangeArrowheads="1" noChangeShapeType="1" noTextEdit="1"/>
          </p:cNvSpPr>
          <p:nvPr/>
        </p:nvSpPr>
        <p:spPr bwMode="auto">
          <a:xfrm>
            <a:off x="6400800" y="5486400"/>
            <a:ext cx="2252663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Công viên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21507" name="Picture 4" descr="Cay lu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463"/>
            <a:ext cx="9144000" cy="6840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hế tạo máy Hon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0"/>
            <a:ext cx="75438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229600" cy="11398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4000" smtClean="0">
                <a:solidFill>
                  <a:srgbClr val="FFFA37"/>
                </a:solidFill>
              </a:rPr>
              <a:t>Các sự vật và công việc th</a:t>
            </a:r>
            <a:r>
              <a:rPr lang="vi-VN" sz="4000" smtClean="0">
                <a:solidFill>
                  <a:srgbClr val="FFFA37"/>
                </a:solidFill>
              </a:rPr>
              <a:t>ư</a:t>
            </a:r>
            <a:r>
              <a:rPr lang="en-US" sz="4000" smtClean="0">
                <a:solidFill>
                  <a:srgbClr val="FFFA37"/>
                </a:solidFill>
              </a:rPr>
              <a:t>ờng thấy ở thành phố :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530725"/>
          </a:xfrm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/>
              </a:rPr>
              <a:t>	</a:t>
            </a:r>
            <a:r>
              <a:rPr lang="en-US" smtClean="0">
                <a:solidFill>
                  <a:srgbClr val="FFFA37"/>
                </a:solidFill>
                <a:latin typeface="Arial"/>
              </a:rPr>
              <a:t>_ Sự vật :</a:t>
            </a:r>
            <a:r>
              <a:rPr lang="en-US" smtClean="0">
                <a:latin typeface="Arial"/>
              </a:rPr>
              <a:t> </a:t>
            </a:r>
            <a:r>
              <a:rPr lang="vi-VN" smtClean="0">
                <a:latin typeface="Arial"/>
              </a:rPr>
              <a:t>đư</a:t>
            </a:r>
            <a:r>
              <a:rPr lang="en-US" smtClean="0">
                <a:latin typeface="Arial"/>
              </a:rPr>
              <a:t>ờng phố, nhà cao tầng,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èn cao áp, công viên, rạp xiếc, rạp chiếu bóng, bến xe buýt, tắc xi, </a:t>
            </a:r>
            <a:r>
              <a:rPr lang="vi-VN" smtClean="0">
                <a:latin typeface="Arial"/>
              </a:rPr>
              <a:t>đư</a:t>
            </a:r>
            <a:r>
              <a:rPr lang="en-US" smtClean="0">
                <a:latin typeface="Arial"/>
              </a:rPr>
              <a:t>ờng nhựa rộng . . .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	_</a:t>
            </a:r>
            <a:r>
              <a:rPr lang="en-US" smtClean="0">
                <a:solidFill>
                  <a:srgbClr val="FFFA37"/>
                </a:solidFill>
                <a:latin typeface="Arial"/>
              </a:rPr>
              <a:t> Công việc : </a:t>
            </a:r>
            <a:r>
              <a:rPr lang="en-US" smtClean="0">
                <a:latin typeface="Arial"/>
              </a:rPr>
              <a:t>Kinh doanh, chế tạo máy móc, chế tạo ôtô, lái xe, nghiên cứu khoa học, biểu diễn nghệ thuật, trình diễn thời trang, xây dựng, . . 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4000" smtClean="0">
                <a:solidFill>
                  <a:srgbClr val="002392"/>
                </a:solidFill>
              </a:rPr>
              <a:t>Các sự vật và công việc th</a:t>
            </a:r>
            <a:r>
              <a:rPr lang="vi-VN" sz="4000" smtClean="0">
                <a:solidFill>
                  <a:srgbClr val="002392"/>
                </a:solidFill>
              </a:rPr>
              <a:t>ư</a:t>
            </a:r>
            <a:r>
              <a:rPr lang="en-US" sz="4000" smtClean="0">
                <a:solidFill>
                  <a:srgbClr val="002392"/>
                </a:solidFill>
              </a:rPr>
              <a:t>ờng thấy ở nông thôn :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464820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	</a:t>
            </a:r>
            <a:r>
              <a:rPr lang="en-US" smtClean="0">
                <a:solidFill>
                  <a:srgbClr val="D400D4"/>
                </a:solidFill>
                <a:latin typeface="Arial"/>
              </a:rPr>
              <a:t>_ Sự vật :</a:t>
            </a:r>
            <a:r>
              <a:rPr lang="en-US" smtClean="0">
                <a:latin typeface="Arial"/>
              </a:rPr>
              <a:t> nhà ngói, nhà lá, ruộng v</a:t>
            </a:r>
            <a:r>
              <a:rPr lang="vi-VN" smtClean="0">
                <a:latin typeface="Arial"/>
              </a:rPr>
              <a:t>ư</a:t>
            </a:r>
            <a:r>
              <a:rPr lang="en-US" smtClean="0">
                <a:latin typeface="Arial"/>
              </a:rPr>
              <a:t>ờn, cánh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ồng, luỹ tre, giếng n</a:t>
            </a:r>
            <a:r>
              <a:rPr lang="vi-VN" smtClean="0">
                <a:latin typeface="Arial"/>
              </a:rPr>
              <a:t>ư</a:t>
            </a:r>
            <a:r>
              <a:rPr lang="en-US" smtClean="0">
                <a:latin typeface="Arial"/>
              </a:rPr>
              <a:t>ớc, ao cá, hồ sen, trâu, bò, lợn, ngan, ngỗng, liềm, cuốc, cào cỏ, quang gánh, bừa, cày, máy cày, máy gặt, . . .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 	</a:t>
            </a:r>
            <a:r>
              <a:rPr lang="en-US" smtClean="0">
                <a:solidFill>
                  <a:srgbClr val="D400D4"/>
                </a:solidFill>
                <a:latin typeface="Arial"/>
              </a:rPr>
              <a:t>_ Công việc :</a:t>
            </a:r>
            <a:r>
              <a:rPr lang="en-US" smtClean="0">
                <a:latin typeface="Arial"/>
              </a:rPr>
              <a:t> cấy lúa, cày bừa, gặt hái, ph</a:t>
            </a:r>
            <a:r>
              <a:rPr lang="vi-VN" smtClean="0">
                <a:latin typeface="Arial"/>
              </a:rPr>
              <a:t>ơ</a:t>
            </a:r>
            <a:r>
              <a:rPr lang="en-US" smtClean="0">
                <a:latin typeface="Arial"/>
              </a:rPr>
              <a:t>i lúa, xay thóc, phun thuốc trừ sâu, ch</a:t>
            </a:r>
            <a:r>
              <a:rPr lang="vi-VN" smtClean="0">
                <a:latin typeface="Arial"/>
              </a:rPr>
              <a:t>ă</a:t>
            </a:r>
            <a:r>
              <a:rPr lang="en-US" smtClean="0">
                <a:latin typeface="Arial"/>
              </a:rPr>
              <a:t>n trâu, gieo mạ,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an lát, . . 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563" y="2535238"/>
            <a:ext cx="9012237" cy="42306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		Nhân dân ta luôn ghi sâu lời dạy của Chủ tịch Hồ Chí Minh : Đồng bào Kinh hay Tày M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ư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ờng hay Dao Gia-rai hay Ê-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ê X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ơ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-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đă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ng hay Ba-na và các dân tộc anh em khác 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ều là con cháu Việt Nam  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ều là anh em ruột thịt. Chúng ta sống chết có nhau s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ư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ớng khổ cùng nhau no 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ói giúp nhau.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2250" y="152400"/>
            <a:ext cx="8763000" cy="1984375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FFFF00"/>
                </a:solidFill>
                <a:latin typeface="Arial" charset="0"/>
              </a:rPr>
              <a:t>Bài 3</a:t>
            </a:r>
            <a:br>
              <a:rPr lang="en-US" sz="3600" u="sng" smtClean="0">
                <a:solidFill>
                  <a:srgbClr val="FFFF00"/>
                </a:solidFill>
                <a:latin typeface="Arial" charset="0"/>
              </a:rPr>
            </a:br>
            <a:r>
              <a:rPr lang="en-US" sz="4000" smtClean="0">
                <a:solidFill>
                  <a:srgbClr val="FFFF00"/>
                </a:solidFill>
                <a:latin typeface="Arial" charset="0"/>
              </a:rPr>
              <a:t>Điền dấu phẩy vào những chỗ thích hợp trong </a:t>
            </a:r>
            <a:r>
              <a:rPr lang="vi-VN" sz="4000" smtClean="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000" smtClean="0">
                <a:solidFill>
                  <a:srgbClr val="FFFF00"/>
                </a:solidFill>
                <a:latin typeface="Arial" charset="0"/>
              </a:rPr>
              <a:t>oạn v</a:t>
            </a:r>
            <a:r>
              <a:rPr lang="vi-VN" sz="4000" smtClean="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4000" smtClean="0">
                <a:solidFill>
                  <a:srgbClr val="FFFF00"/>
                </a:solidFill>
                <a:latin typeface="Arial" charset="0"/>
              </a:rPr>
              <a:t>n sau :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000250" y="3048000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581650" y="3048000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819150" y="3540125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8839200" y="4038600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190875" y="4987925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8081963" y="5000625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39" grpId="0"/>
      <p:bldP spid="142340" grpId="0"/>
      <p:bldP spid="142341" grpId="0"/>
      <p:bldP spid="142342" grpId="0"/>
      <p:bldP spid="142343" grpId="0"/>
      <p:bldP spid="142344" grpId="0"/>
      <p:bldP spid="1423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6"/>
          <p:cNvSpPr>
            <a:spLocks noChangeArrowheads="1"/>
          </p:cNvSpPr>
          <p:nvPr/>
        </p:nvSpPr>
        <p:spPr bwMode="auto">
          <a:xfrm>
            <a:off x="0" y="685800"/>
            <a:ext cx="7010400" cy="1752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BCC3E2"/>
          </a:solidFill>
          <a:ln w="9525">
            <a:solidFill>
              <a:srgbClr val="5D6F3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800">
                <a:solidFill>
                  <a:schemeClr val="folHlink"/>
                </a:solidFill>
                <a:latin typeface="Arial" charset="0"/>
              </a:rPr>
              <a:t>Củng cố:</a:t>
            </a:r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8077200" cy="21717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4400" smtClean="0">
                <a:latin typeface="Arial" charset="0"/>
              </a:rPr>
              <a:t>M</a:t>
            </a:r>
            <a:r>
              <a:rPr lang="en-US" smtClean="0">
                <a:latin typeface="Arial" charset="0"/>
              </a:rPr>
              <a:t>ột số hình ảnh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ẹp về thành phố và vùng quê trên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ất n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ớc 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219200" y="5943600"/>
            <a:ext cx="990600" cy="9144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124200" y="2971800"/>
            <a:ext cx="2362200" cy="1524000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914400" y="3429000"/>
            <a:ext cx="7543800" cy="2133600"/>
          </a:xfrm>
          <a:prstGeom prst="horizontalScroll">
            <a:avLst>
              <a:gd name="adj" fmla="val 12500"/>
            </a:avLst>
          </a:prstGeom>
          <a:solidFill>
            <a:srgbClr val="5D6F39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200">
                <a:latin typeface="Arial" charset="0"/>
              </a:rPr>
              <a:t>Em hãy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ặt câu có hình ảnh so sánh</a:t>
            </a:r>
          </a:p>
          <a:p>
            <a:pPr eaLnBrk="1" hangingPunct="1"/>
            <a:r>
              <a:rPr lang="en-US" sz="3200">
                <a:latin typeface="Arial" charset="0"/>
              </a:rPr>
              <a:t> các sự vật trong tranh d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ới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ây.</a:t>
            </a: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123825" y="762000"/>
            <a:ext cx="6200775" cy="1219200"/>
          </a:xfrm>
          <a:prstGeom prst="cloudCallout">
            <a:avLst>
              <a:gd name="adj1" fmla="val -34407"/>
              <a:gd name="adj2" fmla="val 168231"/>
            </a:avLst>
          </a:prstGeom>
          <a:solidFill>
            <a:srgbClr val="BCC3E2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rgbClr val="800080"/>
                </a:solidFill>
                <a:latin typeface="Arial" charset="0"/>
              </a:rPr>
              <a:t>Ôn</a:t>
            </a:r>
            <a:r>
              <a:rPr lang="en-US" sz="4400" dirty="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rgbClr val="800080"/>
                </a:solidFill>
                <a:latin typeface="Arial" charset="0"/>
              </a:rPr>
              <a:t>bài</a:t>
            </a:r>
            <a:r>
              <a:rPr lang="en-US" sz="4400" dirty="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800080"/>
                </a:solidFill>
                <a:latin typeface="Arial" charset="0"/>
              </a:rPr>
              <a:t>cũ</a:t>
            </a:r>
            <a:endParaRPr lang="en-US" sz="4400" dirty="0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7651" name="Picture 4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8675" name="Picture 4" descr="hồ gươ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9699" name="Picture 4" descr="chợ hoa- hà nộ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686800" cy="647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0723" name="Picture 4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icture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WordArt 7"/>
          <p:cNvSpPr>
            <a:spLocks noChangeArrowheads="1" noChangeShapeType="1" noTextEdit="1"/>
          </p:cNvSpPr>
          <p:nvPr/>
        </p:nvSpPr>
        <p:spPr bwMode="auto">
          <a:xfrm>
            <a:off x="1752600" y="1143000"/>
            <a:ext cx="48768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Bãi biển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2771" name="Picture 4" descr="Picture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3795" name="Picture 4" descr="thành nội - huế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4819" name="Picture 4" descr="ngọ môn - hà nộ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19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5843" name="Picture 4" descr="cầu tràng tiền - huế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"/>
            <a:ext cx="9677400" cy="680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6867" name="Picture 4" descr="Picture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opy of DSCN085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0"/>
            <a:ext cx="4495800" cy="3276600"/>
          </a:xfrm>
          <a:noFill/>
        </p:spPr>
      </p:pic>
      <p:pic>
        <p:nvPicPr>
          <p:cNvPr id="10243" name="Picture 7" descr="DSCN08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nha tran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"/>
            <a:ext cx="8915400" cy="678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bến nhà rồng - TP HCM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2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9939" name="Picture 4" descr="BenThanh - TP HC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nhà tranh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04800"/>
            <a:ext cx="10363200" cy="7391400"/>
          </a:xfrm>
          <a:noFill/>
        </p:spPr>
      </p:pic>
      <p:sp>
        <p:nvSpPr>
          <p:cNvPr id="40963" name="WordArt 6"/>
          <p:cNvSpPr>
            <a:spLocks noChangeArrowheads="1" noChangeShapeType="1" noTextEdit="1"/>
          </p:cNvSpPr>
          <p:nvPr/>
        </p:nvSpPr>
        <p:spPr bwMode="auto">
          <a:xfrm>
            <a:off x="5791200" y="5257800"/>
            <a:ext cx="27432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Nhà 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41987" name="Picture 4" descr="Picture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8" name="WordArt 7"/>
          <p:cNvSpPr>
            <a:spLocks noChangeArrowheads="1" noChangeShapeType="1" noTextEdit="1"/>
          </p:cNvSpPr>
          <p:nvPr/>
        </p:nvSpPr>
        <p:spPr bwMode="auto">
          <a:xfrm>
            <a:off x="457200" y="5029200"/>
            <a:ext cx="55626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Chiều trên cánh đồng làng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43011" name="Picture 4" descr="Cay bu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</p:spPr>
      </p:pic>
      <p:sp>
        <p:nvSpPr>
          <p:cNvPr id="43012" name="WordArt 7"/>
          <p:cNvSpPr>
            <a:spLocks noChangeArrowheads="1" noChangeShapeType="1" noTextEdit="1"/>
          </p:cNvSpPr>
          <p:nvPr/>
        </p:nvSpPr>
        <p:spPr bwMode="auto">
          <a:xfrm rot="627017">
            <a:off x="5562600" y="5040313"/>
            <a:ext cx="2895600" cy="1006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231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Bừa ruộng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đường làng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04800"/>
            <a:ext cx="9144000" cy="6943725"/>
          </a:xfrm>
          <a:noFill/>
        </p:spPr>
      </p:pic>
      <p:sp>
        <p:nvSpPr>
          <p:cNvPr id="44035" name="WordArt 6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2252663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Đường làng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han trau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81000"/>
            <a:ext cx="8001000" cy="6015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nha ngói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0"/>
            <a:ext cx="9144000" cy="6858000"/>
          </a:xfrm>
          <a:noFill/>
        </p:spPr>
      </p:pic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609600" y="5029200"/>
            <a:ext cx="2252663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Nhà vườn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>
                <a:solidFill>
                  <a:srgbClr val="D400D4"/>
                </a:solidFill>
                <a:latin typeface="Arial"/>
              </a:rPr>
              <a:t>Chuẩn bị:</a:t>
            </a:r>
            <a:r>
              <a:rPr lang="en-US" sz="3800" smtClean="0">
                <a:latin typeface="Arial"/>
              </a:rPr>
              <a:t>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FF00"/>
                </a:solidFill>
                <a:latin typeface="Arial"/>
              </a:rPr>
              <a:t>Ôn về từ chỉ đặc điểm.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00FF00"/>
                </a:solidFill>
                <a:latin typeface="Arial"/>
              </a:rPr>
              <a:t>Ôn tập câu “Ai thế nào”. Dấu phẩy.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305575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 rot="-5400000">
            <a:off x="3314700" y="-1714500"/>
            <a:ext cx="2057400" cy="5486400"/>
          </a:xfrm>
          <a:prstGeom prst="moon">
            <a:avLst>
              <a:gd name="adj" fmla="val 44843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FFFF66">
                <a:alpha val="50000"/>
              </a:srgbClr>
            </a:outerShdw>
          </a:effectLst>
        </p:spPr>
        <p:txBody>
          <a:bodyPr vert="eaVert" wrap="none" anchor="ctr"/>
          <a:lstStyle/>
          <a:p>
            <a:pPr eaLnBrk="1" hangingPunct="1">
              <a:defRPr/>
            </a:pPr>
            <a:r>
              <a:rPr lang="en-US" sz="6000">
                <a:solidFill>
                  <a:srgbClr val="004DE8"/>
                </a:solidFill>
                <a:latin typeface="Arial" charset="0"/>
              </a:rPr>
              <a:t>Bài mới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1981200" y="2743200"/>
            <a:ext cx="54864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1000" y="2209800"/>
            <a:ext cx="84582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5400">
                <a:solidFill>
                  <a:srgbClr val="800080"/>
                </a:solidFill>
                <a:latin typeface="Arial" charset="0"/>
              </a:rPr>
              <a:t>	Mở rộng vốn từ :</a:t>
            </a:r>
          </a:p>
          <a:p>
            <a:pPr eaLnBrk="1" hangingPunct="1"/>
            <a:r>
              <a:rPr lang="en-US" sz="5400">
                <a:solidFill>
                  <a:srgbClr val="FF0000"/>
                </a:solidFill>
                <a:latin typeface="Arial" charset="0"/>
              </a:rPr>
              <a:t>Thành thị - Nông thôn</a:t>
            </a:r>
          </a:p>
          <a:p>
            <a:pPr eaLnBrk="1" hangingPunct="1"/>
            <a:r>
              <a:rPr lang="en-US" sz="5400">
                <a:solidFill>
                  <a:srgbClr val="FF0000"/>
                </a:solidFill>
                <a:latin typeface="Arial" charset="0"/>
              </a:rPr>
              <a:t>    Dấu phẩy.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2" name="WordArt 18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6553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NHIỀU SỨC KHỎE       </a:t>
            </a:r>
          </a:p>
        </p:txBody>
      </p:sp>
      <p:sp>
        <p:nvSpPr>
          <p:cNvPr id="31763" name="WordArt 19"/>
          <p:cNvSpPr>
            <a:spLocks noChangeArrowheads="1" noChangeShapeType="1" noTextEdit="1"/>
          </p:cNvSpPr>
          <p:nvPr/>
        </p:nvSpPr>
        <p:spPr bwMode="auto">
          <a:xfrm>
            <a:off x="1828800" y="3719513"/>
            <a:ext cx="5819775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381000" y="2438400"/>
            <a:ext cx="609600" cy="1981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3" name="Rectangle 21"/>
          <p:cNvSpPr>
            <a:spLocks noChangeArrowheads="1"/>
          </p:cNvSpPr>
          <p:nvPr/>
        </p:nvSpPr>
        <p:spPr bwMode="auto">
          <a:xfrm>
            <a:off x="8458200" y="2438400"/>
            <a:ext cx="381000" cy="1981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0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 animBg="1"/>
      <p:bldP spid="317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FA37"/>
                </a:solidFill>
                <a:latin typeface="Arial" charset="0"/>
              </a:rPr>
              <a:t>Bài 1</a:t>
            </a:r>
            <a:r>
              <a:rPr lang="en-US" sz="4000" smtClean="0">
                <a:solidFill>
                  <a:srgbClr val="FFFA37"/>
                </a:solidFill>
                <a:latin typeface="Arial" charset="0"/>
              </a:rPr>
              <a:t/>
            </a:r>
            <a:br>
              <a:rPr lang="en-US" sz="4000" smtClean="0">
                <a:solidFill>
                  <a:srgbClr val="FFFA37"/>
                </a:solidFill>
                <a:latin typeface="Arial" charset="0"/>
              </a:rPr>
            </a:br>
            <a:r>
              <a:rPr lang="en-US" sz="3600" smtClean="0">
                <a:solidFill>
                  <a:srgbClr val="FFFA37"/>
                </a:solidFill>
                <a:latin typeface="Arial" charset="0"/>
              </a:rPr>
              <a:t>Hãy kể tên: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16000" y="2949575"/>
            <a:ext cx="7239000" cy="2562225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sz="3600" smtClean="0">
                <a:latin typeface="Arial" charset="0"/>
              </a:rPr>
              <a:t>Một số thành phố ở n</a:t>
            </a:r>
            <a:r>
              <a:rPr lang="vi-VN" sz="3600" smtClean="0">
                <a:latin typeface="Arial" charset="0"/>
              </a:rPr>
              <a:t>ư</a:t>
            </a:r>
            <a:r>
              <a:rPr lang="en-US" sz="3600" smtClean="0">
                <a:latin typeface="Arial" charset="0"/>
              </a:rPr>
              <a:t>ớc ta.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sz="3600" smtClean="0">
                <a:latin typeface="Arial" charset="0"/>
              </a:rPr>
              <a:t>Một vùng quê mà em biết.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Thành thị – Nông thôn.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Dấu phẩy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 eaLnBrk="1" hangingPunct="1">
              <a:buFontTx/>
              <a:buNone/>
            </a:pPr>
            <a:r>
              <a:rPr lang="en-US" sz="3600" b="1" u="sng" smtClean="0">
                <a:latin typeface="Arial" charset="0"/>
              </a:rPr>
              <a:t>Tên một số thành phố ở n</a:t>
            </a:r>
            <a:r>
              <a:rPr lang="vi-VN" sz="3600" b="1" u="sng" smtClean="0">
                <a:latin typeface="Arial" charset="0"/>
              </a:rPr>
              <a:t>ư</a:t>
            </a:r>
            <a:r>
              <a:rPr lang="en-US" sz="3600" b="1" u="sng" smtClean="0">
                <a:latin typeface="Arial" charset="0"/>
              </a:rPr>
              <a:t>ớc ta :</a:t>
            </a:r>
          </a:p>
          <a:p>
            <a:pPr lvl="1" algn="just" eaLnBrk="1" hangingPunct="1"/>
            <a:r>
              <a:rPr lang="en-US" smtClean="0">
                <a:latin typeface="Arial" charset="0"/>
              </a:rPr>
              <a:t>_ Các thành phố lớn t</a:t>
            </a:r>
            <a:r>
              <a:rPr lang="vi-VN" smtClean="0">
                <a:latin typeface="Arial" charset="0"/>
              </a:rPr>
              <a:t>ươ</a:t>
            </a:r>
            <a:r>
              <a:rPr lang="en-US" smtClean="0">
                <a:latin typeface="Arial" charset="0"/>
              </a:rPr>
              <a:t>ng </a:t>
            </a:r>
            <a:r>
              <a:rPr lang="vi-VN" smtClean="0">
                <a:latin typeface="Arial" charset="0"/>
              </a:rPr>
              <a:t>đươ</a:t>
            </a:r>
            <a:r>
              <a:rPr lang="en-US" smtClean="0">
                <a:latin typeface="Arial" charset="0"/>
              </a:rPr>
              <a:t>ng một tỉnh : Hà Nội, Hải Phòng, Đà Nẵng, thành phố Hồ Chí Minh, Cần Th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...</a:t>
            </a:r>
          </a:p>
          <a:p>
            <a:pPr lvl="1" algn="just" eaLnBrk="1" hangingPunct="1"/>
            <a:r>
              <a:rPr lang="en-US" smtClean="0">
                <a:latin typeface="Arial" charset="0"/>
              </a:rPr>
              <a:t>_ Các thành phố thuộc tỉnh t</a:t>
            </a:r>
            <a:r>
              <a:rPr lang="vi-VN" smtClean="0">
                <a:latin typeface="Arial" charset="0"/>
              </a:rPr>
              <a:t>ươ</a:t>
            </a:r>
            <a:r>
              <a:rPr lang="en-US" smtClean="0">
                <a:latin typeface="Arial" charset="0"/>
              </a:rPr>
              <a:t>ng </a:t>
            </a:r>
            <a:r>
              <a:rPr lang="vi-VN" smtClean="0">
                <a:latin typeface="Arial" charset="0"/>
              </a:rPr>
              <a:t>đươ</a:t>
            </a:r>
            <a:r>
              <a:rPr lang="en-US" smtClean="0">
                <a:latin typeface="Arial" charset="0"/>
              </a:rPr>
              <a:t>ng một quận huyện : Điện Biên, Thái Nguyên, Việt Trì, Nam Định, Hải D</a:t>
            </a:r>
            <a:r>
              <a:rPr lang="vi-VN" smtClean="0">
                <a:latin typeface="Arial" charset="0"/>
              </a:rPr>
              <a:t>ươ</a:t>
            </a:r>
            <a:r>
              <a:rPr lang="en-US" smtClean="0">
                <a:latin typeface="Arial" charset="0"/>
              </a:rPr>
              <a:t>ng, Thanh Hoá, Vinh, Huế,Quy Nh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n, Nha Trang, Đà Lạt...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SCN088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533400" y="0"/>
            <a:ext cx="10134600" cy="723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DSCN089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1295400" y="-228600"/>
            <a:ext cx="11049000" cy="708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SCN089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5">
      <a:dk1>
        <a:srgbClr val="566858"/>
      </a:dk1>
      <a:lt1>
        <a:srgbClr val="FFFFFF"/>
      </a:lt1>
      <a:dk2>
        <a:srgbClr val="6D8771"/>
      </a:dk2>
      <a:lt2>
        <a:srgbClr val="ECECB2"/>
      </a:lt2>
      <a:accent1>
        <a:srgbClr val="76A571"/>
      </a:accent1>
      <a:accent2>
        <a:srgbClr val="465648"/>
      </a:accent2>
      <a:accent3>
        <a:srgbClr val="BAC3BB"/>
      </a:accent3>
      <a:accent4>
        <a:srgbClr val="DADADA"/>
      </a:accent4>
      <a:accent5>
        <a:srgbClr val="BDCFBB"/>
      </a:accent5>
      <a:accent6>
        <a:srgbClr val="3F4D40"/>
      </a:accent6>
      <a:hlink>
        <a:srgbClr val="FFDC0B"/>
      </a:hlink>
      <a:folHlink>
        <a:srgbClr val="FC9916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e 1">
    <a:dk1>
      <a:srgbClr val="622100"/>
    </a:dk1>
    <a:lt1>
      <a:srgbClr val="FFFFFF"/>
    </a:lt1>
    <a:dk2>
      <a:srgbClr val="800000"/>
    </a:dk2>
    <a:lt2>
      <a:srgbClr val="FFFFCC"/>
    </a:lt2>
    <a:accent1>
      <a:srgbClr val="E42B00"/>
    </a:accent1>
    <a:accent2>
      <a:srgbClr val="996600"/>
    </a:accent2>
    <a:accent3>
      <a:srgbClr val="C0AAAA"/>
    </a:accent3>
    <a:accent4>
      <a:srgbClr val="DADADA"/>
    </a:accent4>
    <a:accent5>
      <a:srgbClr val="EFACAA"/>
    </a:accent5>
    <a:accent6>
      <a:srgbClr val="8A5C00"/>
    </a:accent6>
    <a:hlink>
      <a:srgbClr val="FADF6C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Globe 5">
    <a:dk1>
      <a:srgbClr val="3C5436"/>
    </a:dk1>
    <a:lt1>
      <a:srgbClr val="FFFFFF"/>
    </a:lt1>
    <a:dk2>
      <a:srgbClr val="5F8656"/>
    </a:dk2>
    <a:lt2>
      <a:srgbClr val="D6D8C0"/>
    </a:lt2>
    <a:accent1>
      <a:srgbClr val="61733D"/>
    </a:accent1>
    <a:accent2>
      <a:srgbClr val="324A39"/>
    </a:accent2>
    <a:accent3>
      <a:srgbClr val="B6C3B4"/>
    </a:accent3>
    <a:accent4>
      <a:srgbClr val="DADADA"/>
    </a:accent4>
    <a:accent5>
      <a:srgbClr val="B7BCAF"/>
    </a:accent5>
    <a:accent6>
      <a:srgbClr val="2C4233"/>
    </a:accent6>
    <a:hlink>
      <a:srgbClr val="73D588"/>
    </a:hlink>
    <a:folHlink>
      <a:srgbClr val="6F99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281</Words>
  <Application>Microsoft Office PowerPoint</Application>
  <PresentationFormat>On-screen Show (4:3)</PresentationFormat>
  <Paragraphs>49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Curtain Call</vt:lpstr>
      <vt:lpstr>Fireworks</vt:lpstr>
      <vt:lpstr>Globe</vt:lpstr>
      <vt:lpstr>PowerPoint Presentation</vt:lpstr>
      <vt:lpstr>PowerPoint Presentation</vt:lpstr>
      <vt:lpstr>PowerPoint Presentation</vt:lpstr>
      <vt:lpstr>PowerPoint Presentation</vt:lpstr>
      <vt:lpstr>Bài 1 Hãy kể tên:</vt:lpstr>
      <vt:lpstr>Thành thị – Nông thôn.  Dấu phẩy</vt:lpstr>
      <vt:lpstr>PowerPoint Presentation</vt:lpstr>
      <vt:lpstr>PowerPoint Presentation</vt:lpstr>
      <vt:lpstr>PowerPoint Presentation</vt:lpstr>
      <vt:lpstr>PowerPoint Presentation</vt:lpstr>
      <vt:lpstr>Bài 2  Hãy kể tên các sự vật và công việc </vt:lpstr>
      <vt:lpstr>PowerPoint Presentation</vt:lpstr>
      <vt:lpstr>PowerPoint Presentation</vt:lpstr>
      <vt:lpstr>PowerPoint Presentation</vt:lpstr>
      <vt:lpstr>PowerPoint Presentation</vt:lpstr>
      <vt:lpstr>Các sự vật và công việc thường thấy ở thành phố :</vt:lpstr>
      <vt:lpstr>Các sự vật và công việc thường thấy ở nông thôn :</vt:lpstr>
      <vt:lpstr>Bài 3 Điền dấu phẩy vào những chỗ thích hợp trong đoạn văn sau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bị: </vt:lpstr>
      <vt:lpstr>PowerPoint Presentation</vt:lpstr>
    </vt:vector>
  </TitlesOfParts>
  <Company>My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Duc Han</dc:creator>
  <cp:lastModifiedBy>Windows User</cp:lastModifiedBy>
  <cp:revision>139</cp:revision>
  <dcterms:created xsi:type="dcterms:W3CDTF">2006-10-13T04:25:44Z</dcterms:created>
  <dcterms:modified xsi:type="dcterms:W3CDTF">2021-12-17T14:06:59Z</dcterms:modified>
</cp:coreProperties>
</file>