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304" r:id="rId2"/>
    <p:sldId id="303" r:id="rId3"/>
    <p:sldId id="259" r:id="rId4"/>
    <p:sldId id="256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9" r:id="rId22"/>
    <p:sldId id="280" r:id="rId23"/>
    <p:sldId id="281" r:id="rId24"/>
    <p:sldId id="282" r:id="rId25"/>
    <p:sldId id="283" r:id="rId26"/>
    <p:sldId id="285" r:id="rId27"/>
    <p:sldId id="286" r:id="rId28"/>
    <p:sldId id="287" r:id="rId29"/>
    <p:sldId id="288" r:id="rId30"/>
    <p:sldId id="289" r:id="rId31"/>
    <p:sldId id="291" r:id="rId32"/>
    <p:sldId id="300" r:id="rId33"/>
    <p:sldId id="301" r:id="rId34"/>
    <p:sldId id="302" r:id="rId35"/>
    <p:sldId id="298" r:id="rId36"/>
    <p:sldId id="305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140D00-5BC9-4041-9DC9-A48DC21926EA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8B410-628B-4B89-ADEC-59AF9D4B7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864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0AAB6F2-98B0-4ACF-8D38-2ABA057D2190}" type="slidenum">
              <a:rPr lang="en-US" smtClean="0"/>
              <a:pPr eaLnBrk="1" hangingPunct="1"/>
              <a:t>1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C</a:t>
            </a:r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127F984-A9C5-4A59-A9C8-1C4AABBB97D6}" type="slidenum">
              <a:rPr lang="en-US" altLang="vi-VN"/>
              <a:pPr/>
              <a:t>2</a:t>
            </a:fld>
            <a:endParaRPr lang="en-US" altLang="vi-VN"/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EB97DC6-4E05-40C4-AC99-B968CAD16256}" type="slidenum">
              <a:rPr lang="en-US" smtClean="0"/>
              <a:pPr eaLnBrk="1" hangingPunct="1"/>
              <a:t>36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gi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audio" Target="file:///C:\Users\My%20PC\Downloads\dung-1.mp3" TargetMode="External"/><Relationship Id="rId7" Type="http://schemas.openxmlformats.org/officeDocument/2006/relationships/image" Target="../media/image8.gif"/><Relationship Id="rId12" Type="http://schemas.openxmlformats.org/officeDocument/2006/relationships/image" Target="../media/image13.png"/><Relationship Id="rId2" Type="http://schemas.openxmlformats.org/officeDocument/2006/relationships/audio" Target="file:///D:\GI&#193;O%20&#193;N%20&amp;%20T&#431;%20LI&#7878;U%20TIN%20H&#7884;C\KH&#7888;I%203\CV%20Hinh%20chu%20nhat\01%20India%20Music.wma" TargetMode="External"/><Relationship Id="rId1" Type="http://schemas.openxmlformats.org/officeDocument/2006/relationships/audio" Target="file:///D:\Dalat\04%20Track%204.wma" TargetMode="External"/><Relationship Id="rId6" Type="http://schemas.openxmlformats.org/officeDocument/2006/relationships/image" Target="../media/image7.gif"/><Relationship Id="rId11" Type="http://schemas.openxmlformats.org/officeDocument/2006/relationships/image" Target="../media/image12.gif"/><Relationship Id="rId5" Type="http://schemas.openxmlformats.org/officeDocument/2006/relationships/notesSlide" Target="../notesSlides/notesSlide2.xml"/><Relationship Id="rId10" Type="http://schemas.openxmlformats.org/officeDocument/2006/relationships/image" Target="../media/image11.gif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20.xml"/><Relationship Id="rId18" Type="http://schemas.openxmlformats.org/officeDocument/2006/relationships/slide" Target="slide33.xml"/><Relationship Id="rId3" Type="http://schemas.openxmlformats.org/officeDocument/2006/relationships/slide" Target="slide18.xml"/><Relationship Id="rId7" Type="http://schemas.openxmlformats.org/officeDocument/2006/relationships/slide" Target="slide4.xml"/><Relationship Id="rId12" Type="http://schemas.openxmlformats.org/officeDocument/2006/relationships/slide" Target="slide22.xml"/><Relationship Id="rId17" Type="http://schemas.openxmlformats.org/officeDocument/2006/relationships/slide" Target="slide31.xml"/><Relationship Id="rId2" Type="http://schemas.openxmlformats.org/officeDocument/2006/relationships/image" Target="../media/image14.jpeg"/><Relationship Id="rId16" Type="http://schemas.openxmlformats.org/officeDocument/2006/relationships/slide" Target="slide3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10.xml"/><Relationship Id="rId5" Type="http://schemas.openxmlformats.org/officeDocument/2006/relationships/slide" Target="slide24.xml"/><Relationship Id="rId15" Type="http://schemas.openxmlformats.org/officeDocument/2006/relationships/slide" Target="slide28.xml"/><Relationship Id="rId10" Type="http://schemas.openxmlformats.org/officeDocument/2006/relationships/slide" Target="slide12.xml"/><Relationship Id="rId19" Type="http://schemas.openxmlformats.org/officeDocument/2006/relationships/image" Target="../media/image15.jpeg"/><Relationship Id="rId4" Type="http://schemas.openxmlformats.org/officeDocument/2006/relationships/slide" Target="slide16.xml"/><Relationship Id="rId9" Type="http://schemas.openxmlformats.org/officeDocument/2006/relationships/slide" Target="slide14.xml"/><Relationship Id="rId14" Type="http://schemas.openxmlformats.org/officeDocument/2006/relationships/slide" Target="slide2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ABARBLY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1193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ABARBLY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318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Whitecorner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 descr="Whitecorner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56511">
            <a:off x="7710488" y="54864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WhitecornerFlow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318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 descr="WhitecornerFlow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54864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 descr="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42925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 descr="anim1690[1][1]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362200" y="3219450"/>
            <a:ext cx="510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 descr="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566584">
            <a:off x="7624763" y="52705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1" descr="anim1690[1][1]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6419850" y="3238500"/>
            <a:ext cx="510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4" name="WordArt 13"/>
          <p:cNvSpPr>
            <a:spLocks noChangeArrowheads="1" noChangeShapeType="1" noTextEdit="1"/>
          </p:cNvSpPr>
          <p:nvPr/>
        </p:nvSpPr>
        <p:spPr bwMode="auto">
          <a:xfrm>
            <a:off x="1143000" y="2057400"/>
            <a:ext cx="71628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MÔN: </a:t>
            </a:r>
            <a:r>
              <a:rPr lang="en-US" sz="3600" b="1" kern="10" dirty="0" smtClean="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TIẾNG VIỆT</a:t>
            </a:r>
            <a:endParaRPr lang="en-US" sz="3600" b="1" kern="10" dirty="0"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gradFill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LỚP 3</a:t>
            </a:r>
          </a:p>
        </p:txBody>
      </p:sp>
    </p:spTree>
    <p:extLst>
      <p:ext uri="{BB962C8B-B14F-4D97-AF65-F5344CB8AC3E}">
        <p14:creationId xmlns:p14="http://schemas.microsoft.com/office/powerpoint/2010/main" val="9039757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 </a:t>
            </a:r>
            <a:r>
              <a:rPr lang="en-US" dirty="0" err="1" smtClean="0">
                <a:solidFill>
                  <a:srgbClr val="FF0000"/>
                </a:solidFill>
              </a:rPr>
              <a:t>Vẽ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quê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hương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88 -89.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Kể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Cảnh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bằng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sắc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Hãy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ấy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bức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Chọn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đúng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endParaRPr lang="vi-VN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  <a:r>
              <a:rPr lang="en-US" dirty="0" smtClean="0">
                <a:solidFill>
                  <a:srgbClr val="000099"/>
                </a:solidFill>
              </a:rPr>
              <a:t> a/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  b/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giỏi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  c/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yêu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tre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lúa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sông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máng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mây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nhà</a:t>
            </a:r>
            <a:r>
              <a:rPr lang="en-US" sz="3600" b="1" i="1" dirty="0" smtClean="0">
                <a:solidFill>
                  <a:srgbClr val="000099"/>
                </a:solidFill>
              </a:rPr>
              <a:t> ở,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ngói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mới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trường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học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cây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gạo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mặt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lá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cờ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Tổ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quốc</a:t>
            </a:r>
            <a:r>
              <a:rPr lang="en-US" sz="3600" b="1" i="1" dirty="0" smtClean="0">
                <a:solidFill>
                  <a:srgbClr val="000099"/>
                </a:solidFill>
              </a:rPr>
              <a:t>.</a:t>
            </a:r>
          </a:p>
          <a:p>
            <a:pPr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hương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nhiều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ấy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tre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lúa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sông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mát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mây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ngắt</a:t>
            </a:r>
            <a:r>
              <a:rPr lang="en-US" sz="3600" b="1" i="1" dirty="0" smtClean="0">
                <a:solidFill>
                  <a:srgbClr val="000099"/>
                </a:solidFill>
              </a:rPr>
              <a:t> 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ngói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mới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tươi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trường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học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thắm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mặt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chót</a:t>
            </a:r>
            <a:r>
              <a:rPr lang="en-US" sz="3600" b="1" i="1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đúng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nhất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</a:t>
            </a:r>
            <a:endParaRPr lang="vi-VN" sz="36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 c</a:t>
            </a:r>
            <a:r>
              <a:rPr lang="en-US" sz="3600" b="1" dirty="0" smtClean="0">
                <a:solidFill>
                  <a:srgbClr val="000099"/>
                </a:solidFill>
              </a:rPr>
              <a:t>/ </a:t>
            </a:r>
            <a:r>
              <a:rPr lang="en-US" sz="3600" b="1" dirty="0" err="1" smtClean="0">
                <a:solidFill>
                  <a:srgbClr val="000099"/>
                </a:solidFill>
              </a:rPr>
              <a:t>Vì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bạn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nhỏ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yêu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quê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hương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20000" y="5791200"/>
            <a:ext cx="12954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152400"/>
            <a:ext cx="93964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Nắng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phương</a:t>
            </a:r>
            <a:r>
              <a:rPr lang="en-US" dirty="0" smtClean="0">
                <a:solidFill>
                  <a:srgbClr val="FF0000"/>
                </a:solidFill>
              </a:rPr>
              <a:t> Nam”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94-95.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Uyên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đâu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Nghe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đọc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Vân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ước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 ?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Phương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nghĩ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4.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chọn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Vân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5. </a:t>
            </a:r>
            <a:r>
              <a:rPr lang="vi-VN" dirty="0" smtClean="0">
                <a:solidFill>
                  <a:srgbClr val="000099"/>
                </a:solidFill>
              </a:rPr>
              <a:t> Chọn </a:t>
            </a:r>
            <a:r>
              <a:rPr lang="en-US" dirty="0" err="1" smtClean="0">
                <a:solidFill>
                  <a:srgbClr val="000099"/>
                </a:solidFill>
              </a:rPr>
              <a:t>thêm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vi-VN" dirty="0" smtClean="0">
                <a:solidFill>
                  <a:srgbClr val="000099"/>
                </a:solidFill>
              </a:rPr>
              <a:t>truyện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 a.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cuối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năm</a:t>
            </a:r>
            <a:r>
              <a:rPr lang="vi-VN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    b.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    c. </a:t>
            </a:r>
            <a:r>
              <a:rPr lang="en-US" dirty="0" err="1" smtClean="0">
                <a:solidFill>
                  <a:srgbClr val="000099"/>
                </a:solidFill>
              </a:rPr>
              <a:t>Cành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Tết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2413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403226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Uyên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hoa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vào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 28 </a:t>
            </a:r>
            <a:r>
              <a:rPr lang="en-US" sz="3600" dirty="0" err="1" smtClean="0">
                <a:solidFill>
                  <a:srgbClr val="000099"/>
                </a:solidFill>
              </a:rPr>
              <a:t>Tết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Nghe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đọc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thư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gửi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Nam.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nghĩ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gửi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tặng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ngoài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4.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chọn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Tết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chở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Nam </a:t>
            </a:r>
            <a:r>
              <a:rPr lang="en-US" sz="3600" dirty="0" err="1" smtClean="0">
                <a:solidFill>
                  <a:srgbClr val="000099"/>
                </a:solidFill>
              </a:rPr>
              <a:t>đến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đông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rét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buốt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5. </a:t>
            </a:r>
            <a:r>
              <a:rPr lang="vi-VN" sz="3600" dirty="0" smtClean="0">
                <a:solidFill>
                  <a:srgbClr val="000099"/>
                </a:solidFill>
              </a:rPr>
              <a:t> Chọn </a:t>
            </a:r>
            <a:r>
              <a:rPr lang="en-US" sz="3600" dirty="0" err="1" smtClean="0">
                <a:solidFill>
                  <a:srgbClr val="000099"/>
                </a:solidFill>
              </a:rPr>
              <a:t>thêm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vi-VN" sz="3600" dirty="0" smtClean="0">
                <a:solidFill>
                  <a:srgbClr val="000099"/>
                </a:solidFill>
              </a:rPr>
              <a:t>truyện </a:t>
            </a:r>
            <a:r>
              <a:rPr lang="en-US" sz="3600" dirty="0" smtClean="0">
                <a:solidFill>
                  <a:srgbClr val="000099"/>
                </a:solidFill>
              </a:rPr>
              <a:t>: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    b. </a:t>
            </a:r>
            <a:r>
              <a:rPr lang="en-US" sz="3600" dirty="0" err="1" smtClean="0">
                <a:solidFill>
                  <a:srgbClr val="000099"/>
                </a:solidFill>
              </a:rPr>
              <a:t>Tình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543800" y="6172200"/>
            <a:ext cx="12954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err="1" smtClean="0">
                <a:solidFill>
                  <a:srgbClr val="FF0000"/>
                </a:solidFill>
              </a:rPr>
              <a:t>Học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sinh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đoạn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bài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tập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“ </a:t>
            </a:r>
            <a:r>
              <a:rPr lang="en-US" sz="4000" dirty="0" err="1" smtClean="0">
                <a:solidFill>
                  <a:srgbClr val="FF0000"/>
                </a:solidFill>
              </a:rPr>
              <a:t>Cảnh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đẹp</a:t>
            </a:r>
            <a:r>
              <a:rPr lang="en-US" sz="4000" dirty="0" smtClean="0">
                <a:solidFill>
                  <a:srgbClr val="FF0000"/>
                </a:solidFill>
              </a:rPr>
              <a:t> non </a:t>
            </a:r>
            <a:r>
              <a:rPr lang="en-US" sz="4000" dirty="0" err="1" smtClean="0">
                <a:solidFill>
                  <a:srgbClr val="FF0000"/>
                </a:solidFill>
              </a:rPr>
              <a:t>sông</a:t>
            </a:r>
            <a:r>
              <a:rPr lang="en-US" sz="4000" dirty="0" smtClean="0">
                <a:solidFill>
                  <a:srgbClr val="FF0000"/>
                </a:solidFill>
              </a:rPr>
              <a:t>” </a:t>
            </a:r>
            <a:r>
              <a:rPr lang="en-US" sz="4000" dirty="0" err="1" smtClean="0">
                <a:solidFill>
                  <a:srgbClr val="FF0000"/>
                </a:solidFill>
              </a:rPr>
              <a:t>trang</a:t>
            </a:r>
            <a:r>
              <a:rPr lang="en-US" sz="4000" dirty="0" smtClean="0">
                <a:solidFill>
                  <a:srgbClr val="FF0000"/>
                </a:solidFill>
              </a:rPr>
              <a:t> 97-98. </a:t>
            </a:r>
            <a:r>
              <a:rPr lang="en-US" sz="4000" dirty="0" err="1" smtClean="0">
                <a:solidFill>
                  <a:srgbClr val="FF0000"/>
                </a:solidFill>
              </a:rPr>
              <a:t>Trả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lời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các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câu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hỏi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sau</a:t>
            </a:r>
            <a:r>
              <a:rPr lang="en-US" sz="40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câu</a:t>
            </a:r>
            <a:r>
              <a:rPr lang="en-US" sz="4000" dirty="0" smtClean="0">
                <a:solidFill>
                  <a:srgbClr val="000099"/>
                </a:solidFill>
              </a:rPr>
              <a:t> ca </a:t>
            </a:r>
            <a:r>
              <a:rPr lang="en-US" sz="4000" dirty="0" err="1" smtClean="0">
                <a:solidFill>
                  <a:srgbClr val="000099"/>
                </a:solidFill>
              </a:rPr>
              <a:t>dao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nói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đến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. </a:t>
            </a:r>
            <a:r>
              <a:rPr lang="en-US" sz="4000" dirty="0" err="1" smtClean="0">
                <a:solidFill>
                  <a:srgbClr val="000099"/>
                </a:solidFill>
              </a:rPr>
              <a:t>Đó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nào</a:t>
            </a:r>
            <a:r>
              <a:rPr lang="en-US" sz="4000" dirty="0" smtClean="0">
                <a:solidFill>
                  <a:srgbClr val="000099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smtClean="0">
                <a:solidFill>
                  <a:srgbClr val="000099"/>
                </a:solidFill>
              </a:rPr>
              <a:t>Theo </a:t>
            </a:r>
            <a:r>
              <a:rPr lang="en-US" sz="4000" dirty="0" err="1" smtClean="0">
                <a:solidFill>
                  <a:srgbClr val="000099"/>
                </a:solidFill>
              </a:rPr>
              <a:t>em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ai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đã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giữ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tô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điểm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non </a:t>
            </a:r>
            <a:r>
              <a:rPr lang="en-US" sz="4000" dirty="0" err="1" smtClean="0">
                <a:solidFill>
                  <a:srgbClr val="000099"/>
                </a:solidFill>
              </a:rPr>
              <a:t>sông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ngày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càng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hơn</a:t>
            </a:r>
            <a:r>
              <a:rPr lang="vi-VN" sz="4000" dirty="0" smtClean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3048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 smtClean="0"/>
              <a:t>	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câu</a:t>
            </a:r>
            <a:r>
              <a:rPr lang="en-US" sz="4000" dirty="0" smtClean="0">
                <a:solidFill>
                  <a:srgbClr val="000099"/>
                </a:solidFill>
              </a:rPr>
              <a:t> ca </a:t>
            </a:r>
            <a:r>
              <a:rPr lang="en-US" sz="4000" dirty="0" err="1" smtClean="0">
                <a:solidFill>
                  <a:srgbClr val="000099"/>
                </a:solidFill>
              </a:rPr>
              <a:t>dao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nói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đến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.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 : </a:t>
            </a:r>
            <a:r>
              <a:rPr lang="en-US" sz="4000" dirty="0" err="1" smtClean="0">
                <a:solidFill>
                  <a:srgbClr val="000099"/>
                </a:solidFill>
              </a:rPr>
              <a:t>Lạng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Sơn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Hà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Nội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Nghệ</a:t>
            </a:r>
            <a:r>
              <a:rPr lang="en-US" sz="4000" dirty="0" smtClean="0">
                <a:solidFill>
                  <a:srgbClr val="000099"/>
                </a:solidFill>
              </a:rPr>
              <a:t> An-</a:t>
            </a:r>
            <a:r>
              <a:rPr lang="en-US" sz="4000" dirty="0" err="1" smtClean="0">
                <a:solidFill>
                  <a:srgbClr val="000099"/>
                </a:solidFill>
              </a:rPr>
              <a:t>Hà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Tĩnh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Thừa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thiên</a:t>
            </a:r>
            <a:r>
              <a:rPr lang="en-US" sz="4000" dirty="0" smtClean="0">
                <a:solidFill>
                  <a:srgbClr val="000099"/>
                </a:solidFill>
              </a:rPr>
              <a:t> –</a:t>
            </a:r>
            <a:r>
              <a:rPr lang="en-US" sz="4000" dirty="0" err="1" smtClean="0">
                <a:solidFill>
                  <a:srgbClr val="000099"/>
                </a:solidFill>
              </a:rPr>
              <a:t>Huế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Nẵng</a:t>
            </a:r>
            <a:r>
              <a:rPr lang="en-US" sz="4000" dirty="0" smtClean="0">
                <a:solidFill>
                  <a:srgbClr val="000099"/>
                </a:solidFill>
              </a:rPr>
              <a:t>; </a:t>
            </a:r>
            <a:r>
              <a:rPr lang="en-US" sz="4000" dirty="0" err="1" smtClean="0">
                <a:solidFill>
                  <a:srgbClr val="000099"/>
                </a:solidFill>
              </a:rPr>
              <a:t>Thành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phố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Hồ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Chí</a:t>
            </a:r>
            <a:r>
              <a:rPr lang="en-US" sz="4000" dirty="0" smtClean="0">
                <a:solidFill>
                  <a:srgbClr val="000099"/>
                </a:solidFill>
              </a:rPr>
              <a:t> Minh, </a:t>
            </a:r>
            <a:r>
              <a:rPr lang="en-US" sz="4000" dirty="0" err="1" smtClean="0">
                <a:solidFill>
                  <a:srgbClr val="000099"/>
                </a:solidFill>
              </a:rPr>
              <a:t>Đồng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Nai</a:t>
            </a:r>
            <a:r>
              <a:rPr lang="en-US" sz="4000" dirty="0" smtClean="0">
                <a:solidFill>
                  <a:srgbClr val="000099"/>
                </a:solidFill>
              </a:rPr>
              <a:t>; Long An - </a:t>
            </a:r>
            <a:r>
              <a:rPr lang="en-US" sz="4000" dirty="0" err="1" smtClean="0">
                <a:solidFill>
                  <a:srgbClr val="000099"/>
                </a:solidFill>
              </a:rPr>
              <a:t>Tiền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Giang-Đồng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Tháp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( HS </a:t>
            </a:r>
            <a:r>
              <a:rPr lang="en-US" sz="4000" dirty="0" err="1" smtClean="0">
                <a:solidFill>
                  <a:srgbClr val="000099"/>
                </a:solidFill>
              </a:rPr>
              <a:t>tự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nêu</a:t>
            </a:r>
            <a:r>
              <a:rPr lang="en-US" sz="4000" dirty="0" smtClean="0">
                <a:solidFill>
                  <a:srgbClr val="000099"/>
                </a:solidFill>
              </a:rPr>
              <a:t>)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smtClean="0">
                <a:solidFill>
                  <a:srgbClr val="000099"/>
                </a:solidFill>
              </a:rPr>
              <a:t>Theo </a:t>
            </a:r>
            <a:r>
              <a:rPr lang="en-US" sz="4000" dirty="0" err="1" smtClean="0">
                <a:solidFill>
                  <a:srgbClr val="000099"/>
                </a:solidFill>
              </a:rPr>
              <a:t>em</a:t>
            </a:r>
            <a:r>
              <a:rPr lang="en-US" sz="4000" dirty="0" smtClean="0">
                <a:solidFill>
                  <a:srgbClr val="000099"/>
                </a:solidFill>
              </a:rPr>
              <a:t>, cha </a:t>
            </a:r>
            <a:r>
              <a:rPr lang="en-US" sz="4000" dirty="0" err="1" smtClean="0">
                <a:solidFill>
                  <a:srgbClr val="000099"/>
                </a:solidFill>
              </a:rPr>
              <a:t>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từ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đời</a:t>
            </a:r>
            <a:r>
              <a:rPr lang="en-US" sz="4000" dirty="0" smtClean="0">
                <a:solidFill>
                  <a:srgbClr val="000099"/>
                </a:solidFill>
              </a:rPr>
              <a:t> nay  </a:t>
            </a:r>
            <a:r>
              <a:rPr lang="en-US" sz="4000" dirty="0" err="1" smtClean="0">
                <a:solidFill>
                  <a:srgbClr val="000099"/>
                </a:solidFill>
              </a:rPr>
              <a:t>đã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giữ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tô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điểm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non </a:t>
            </a:r>
            <a:r>
              <a:rPr lang="en-US" sz="4000" dirty="0" err="1" smtClean="0">
                <a:solidFill>
                  <a:srgbClr val="000099"/>
                </a:solidFill>
              </a:rPr>
              <a:t>sông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ngày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càng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hơn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  <a:endParaRPr lang="vi-VN" sz="40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96200" y="6324600"/>
            <a:ext cx="12192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304800"/>
            <a:ext cx="9361488" cy="59055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Người</a:t>
            </a:r>
            <a:r>
              <a:rPr lang="en-US" sz="3600" dirty="0" smtClean="0">
                <a:solidFill>
                  <a:srgbClr val="FF0000"/>
                </a:solidFill>
              </a:rPr>
              <a:t> con </a:t>
            </a:r>
            <a:r>
              <a:rPr lang="en-US" sz="3600" dirty="0" err="1" smtClean="0">
                <a:solidFill>
                  <a:srgbClr val="FF0000"/>
                </a:solidFill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Tây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Nguyên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103- 104.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3366"/>
                </a:solidFill>
              </a:rPr>
              <a:t>1. </a:t>
            </a:r>
            <a:r>
              <a:rPr lang="en-US" sz="3600" dirty="0" err="1" smtClean="0">
                <a:solidFill>
                  <a:srgbClr val="003366"/>
                </a:solidFill>
              </a:rPr>
              <a:t>Anh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Núp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được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tỉnh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cử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đâu</a:t>
            </a:r>
            <a:r>
              <a:rPr lang="en-US" sz="3600" dirty="0" smtClean="0">
                <a:solidFill>
                  <a:srgbClr val="003366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3366"/>
                </a:solidFill>
              </a:rPr>
              <a:t>	2. Ở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về</a:t>
            </a:r>
            <a:r>
              <a:rPr lang="en-US" sz="3600" dirty="0" smtClean="0">
                <a:solidFill>
                  <a:srgbClr val="003366"/>
                </a:solidFill>
              </a:rPr>
              <a:t> , </a:t>
            </a:r>
            <a:r>
              <a:rPr lang="en-US" sz="3600" dirty="0" err="1" smtClean="0">
                <a:solidFill>
                  <a:srgbClr val="003366"/>
                </a:solidFill>
              </a:rPr>
              <a:t>anh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Núp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kể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cho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biết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gì</a:t>
            </a:r>
            <a:r>
              <a:rPr lang="en-US" sz="3600" dirty="0" smtClean="0">
                <a:solidFill>
                  <a:srgbClr val="003366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3. </a:t>
            </a:r>
            <a:r>
              <a:rPr lang="en-US" sz="3600" dirty="0" smtClean="0">
                <a:solidFill>
                  <a:srgbClr val="003366"/>
                </a:solidFill>
              </a:rPr>
              <a:t>Chi </a:t>
            </a:r>
            <a:r>
              <a:rPr lang="en-US" sz="3600" dirty="0" err="1" smtClean="0">
                <a:solidFill>
                  <a:srgbClr val="003366"/>
                </a:solidFill>
              </a:rPr>
              <a:t>tiết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nào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cho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thấy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rất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khâm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phục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thành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tích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của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Kông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Hoa</a:t>
            </a:r>
            <a:r>
              <a:rPr lang="vi-VN" sz="3600" dirty="0" smtClean="0">
                <a:solidFill>
                  <a:srgbClr val="003366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4.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tặng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Kông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Hoa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gì</a:t>
            </a:r>
            <a:r>
              <a:rPr lang="vi-VN" sz="3600" dirty="0" smtClean="0">
                <a:solidFill>
                  <a:srgbClr val="003366"/>
                </a:solidFill>
              </a:rPr>
              <a:t> ?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Khi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xem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vật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đó</a:t>
            </a:r>
            <a:r>
              <a:rPr lang="en-US" sz="3600" dirty="0" smtClean="0">
                <a:solidFill>
                  <a:srgbClr val="003366"/>
                </a:solidFill>
              </a:rPr>
              <a:t>, </a:t>
            </a:r>
            <a:r>
              <a:rPr lang="en-US" sz="3600" dirty="0" err="1" smtClean="0">
                <a:solidFill>
                  <a:srgbClr val="003366"/>
                </a:solidFill>
              </a:rPr>
              <a:t>thái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độ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của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mọi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người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ra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sao</a:t>
            </a:r>
            <a:r>
              <a:rPr lang="en-US" sz="3600" dirty="0" smtClean="0">
                <a:solidFill>
                  <a:srgbClr val="003366"/>
                </a:solidFill>
              </a:rPr>
              <a:t> ?</a:t>
            </a:r>
            <a:endParaRPr lang="vi-VN" sz="3600" dirty="0" smtClean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76200"/>
            <a:ext cx="9361488" cy="67818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3366"/>
                </a:solidFill>
              </a:rPr>
              <a:t>1. </a:t>
            </a:r>
            <a:r>
              <a:rPr lang="en-US" dirty="0" err="1" smtClean="0">
                <a:solidFill>
                  <a:srgbClr val="003366"/>
                </a:solidFill>
              </a:rPr>
              <a:t>Anh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được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tỉnh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cử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dự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đua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3366"/>
                </a:solidFill>
              </a:rPr>
              <a:t>	2. Ở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về</a:t>
            </a:r>
            <a:r>
              <a:rPr lang="en-US" dirty="0" smtClean="0">
                <a:solidFill>
                  <a:srgbClr val="003366"/>
                </a:solidFill>
              </a:rPr>
              <a:t> , </a:t>
            </a:r>
            <a:r>
              <a:rPr lang="en-US" dirty="0" err="1" smtClean="0">
                <a:solidFill>
                  <a:srgbClr val="003366"/>
                </a:solidFill>
              </a:rPr>
              <a:t>anh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kể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biết</a:t>
            </a:r>
            <a:r>
              <a:rPr lang="en-US" dirty="0" smtClean="0">
                <a:solidFill>
                  <a:srgbClr val="003366"/>
                </a:solidFill>
              </a:rPr>
              <a:t> : </a:t>
            </a:r>
            <a:r>
              <a:rPr lang="en-US" dirty="0" err="1" smtClean="0">
                <a:solidFill>
                  <a:srgbClr val="003366"/>
                </a:solidFill>
              </a:rPr>
              <a:t>đất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nước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mình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bây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giờ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mạnh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mọi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đều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đoàn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kết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đánh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giặc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làm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rẫy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giỏi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3. </a:t>
            </a:r>
            <a:r>
              <a:rPr lang="en-US" dirty="0" smtClean="0">
                <a:solidFill>
                  <a:srgbClr val="003366"/>
                </a:solidFill>
              </a:rPr>
              <a:t>Chi </a:t>
            </a:r>
            <a:r>
              <a:rPr lang="en-US" dirty="0" err="1" smtClean="0">
                <a:solidFill>
                  <a:srgbClr val="003366"/>
                </a:solidFill>
              </a:rPr>
              <a:t>tiết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thấy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khâm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phục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thành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tích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Hoa</a:t>
            </a:r>
            <a:r>
              <a:rPr lang="vi-VN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</a:t>
            </a:r>
            <a:r>
              <a:rPr lang="en-US" dirty="0" smtClean="0">
                <a:solidFill>
                  <a:srgbClr val="003366"/>
                </a:solidFill>
              </a:rPr>
              <a:t> : </a:t>
            </a:r>
            <a:r>
              <a:rPr lang="en-US" dirty="0" err="1" smtClean="0">
                <a:solidFill>
                  <a:srgbClr val="003366"/>
                </a:solidFill>
              </a:rPr>
              <a:t>sau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nghe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kể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về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thành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tích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chiến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đấu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nhiều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chạy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lên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đặt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trên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vai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công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kênh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khắp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nhà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  <a:endParaRPr lang="vi-VN" dirty="0" smtClean="0">
              <a:solidFill>
                <a:srgbClr val="0033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4.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tặng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Hoa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ảnh</a:t>
            </a:r>
            <a:r>
              <a:rPr lang="en-US" dirty="0" smtClean="0">
                <a:solidFill>
                  <a:srgbClr val="003366"/>
                </a:solidFill>
              </a:rPr>
              <a:t> Bok </a:t>
            </a:r>
            <a:r>
              <a:rPr lang="en-US" dirty="0" err="1" smtClean="0">
                <a:solidFill>
                  <a:srgbClr val="003366"/>
                </a:solidFill>
              </a:rPr>
              <a:t>Hồ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vác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cuốc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rẫy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bộ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quần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áo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bằng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lụa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Bok </a:t>
            </a:r>
            <a:r>
              <a:rPr lang="en-US" dirty="0" err="1" smtClean="0">
                <a:solidFill>
                  <a:srgbClr val="003366"/>
                </a:solidFill>
              </a:rPr>
              <a:t>Hồ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cây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cờ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có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thêu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chữ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huân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chương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Núp.Khi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xem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những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vật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đó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thái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độ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mọi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tôn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trọng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coi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như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vật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thiêng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liêng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  <a:endParaRPr lang="vi-VN" dirty="0" smtClean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400800"/>
            <a:ext cx="12192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Cửa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Tùng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109 - 110.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</a:t>
            </a:r>
            <a:r>
              <a:rPr lang="en-US" sz="3600" dirty="0" smtClean="0">
                <a:solidFill>
                  <a:schemeClr val="accent2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hiểu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thế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“ </a:t>
            </a:r>
            <a:r>
              <a:rPr lang="en-US" sz="3600" dirty="0" err="1" smtClean="0">
                <a:solidFill>
                  <a:srgbClr val="000099"/>
                </a:solidFill>
              </a:rPr>
              <a:t>Bà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Chúa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”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biệt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4.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xưa</a:t>
            </a:r>
            <a:r>
              <a:rPr lang="en-US" sz="3600" dirty="0" smtClean="0">
                <a:solidFill>
                  <a:srgbClr val="000099"/>
                </a:solidFill>
              </a:rPr>
              <a:t> so </a:t>
            </a:r>
            <a:r>
              <a:rPr lang="en-US" sz="3600" dirty="0" err="1" smtClean="0">
                <a:solidFill>
                  <a:srgbClr val="000099"/>
                </a:solidFill>
              </a:rPr>
              <a:t>sánh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 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</a:t>
            </a:r>
            <a:r>
              <a:rPr lang="en-US" sz="3600" dirty="0" smtClean="0">
                <a:solidFill>
                  <a:schemeClr val="accent2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dirty="0" err="1" smtClean="0">
                <a:solidFill>
                  <a:srgbClr val="000099"/>
                </a:solidFill>
              </a:rPr>
              <a:t>thôn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xóm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mướt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lũy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rặng</a:t>
            </a:r>
            <a:r>
              <a:rPr lang="en-US" sz="3600" dirty="0" smtClean="0">
                <a:solidFill>
                  <a:srgbClr val="000099"/>
                </a:solidFill>
              </a:rPr>
              <a:t> phi </a:t>
            </a:r>
            <a:r>
              <a:rPr lang="en-US" sz="3600" dirty="0" err="1" smtClean="0">
                <a:solidFill>
                  <a:srgbClr val="000099"/>
                </a:solidFill>
              </a:rPr>
              <a:t>lao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thổi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hiểu</a:t>
            </a:r>
            <a:r>
              <a:rPr lang="en-US" sz="3600" dirty="0" smtClean="0">
                <a:solidFill>
                  <a:srgbClr val="000099"/>
                </a:solidFill>
              </a:rPr>
              <a:t>  “ </a:t>
            </a:r>
            <a:r>
              <a:rPr lang="en-US" sz="3600" dirty="0" err="1" smtClean="0">
                <a:solidFill>
                  <a:srgbClr val="000099"/>
                </a:solidFill>
              </a:rPr>
              <a:t>Bà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Chúa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”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nhất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thay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đổi</a:t>
            </a:r>
            <a:r>
              <a:rPr lang="en-US" sz="3600" dirty="0" smtClean="0">
                <a:solidFill>
                  <a:srgbClr val="000099"/>
                </a:solidFill>
              </a:rPr>
              <a:t> 3 </a:t>
            </a:r>
            <a:r>
              <a:rPr lang="en-US" sz="3600" dirty="0" err="1" smtClean="0">
                <a:solidFill>
                  <a:srgbClr val="000099"/>
                </a:solidFill>
              </a:rPr>
              <a:t>lần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4.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xưa</a:t>
            </a:r>
            <a:r>
              <a:rPr lang="en-US" sz="3600" dirty="0" smtClean="0">
                <a:solidFill>
                  <a:srgbClr val="000099"/>
                </a:solidFill>
              </a:rPr>
              <a:t> so </a:t>
            </a:r>
            <a:r>
              <a:rPr lang="en-US" sz="3600" dirty="0" err="1" smtClean="0">
                <a:solidFill>
                  <a:srgbClr val="000099"/>
                </a:solidFill>
              </a:rPr>
              <a:t>sánh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chiếc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đồi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mồi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tóc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sóng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2954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cs typeface="Arial" charset="0"/>
              </a:rPr>
              <a:t>vc</a:t>
            </a: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1295400" y="4876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/>
          </a:p>
        </p:txBody>
      </p:sp>
      <p:pic>
        <p:nvPicPr>
          <p:cNvPr id="21508" name="Picture 3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" y="5529263"/>
            <a:ext cx="1371600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4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81200" y="50292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5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86200" y="54864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6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91200" y="51816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7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67600" y="54864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11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5200" y="6019800"/>
            <a:ext cx="4984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4" name="Picture 12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5242719" y="5730081"/>
            <a:ext cx="573088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5" name="Picture 13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6172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6" name="Picture 14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3248690">
            <a:off x="6877050" y="6296025"/>
            <a:ext cx="5429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7" name="Picture 15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1966119" y="6223794"/>
            <a:ext cx="573087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0" name="Picture 16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461168" y="4415632"/>
            <a:ext cx="7540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1" name="Picture 17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985125" y="4419600"/>
            <a:ext cx="7842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66" name="WordArt 22"/>
          <p:cNvSpPr>
            <a:spLocks noChangeArrowheads="1" noChangeShapeType="1" noTextEdit="1"/>
          </p:cNvSpPr>
          <p:nvPr/>
        </p:nvSpPr>
        <p:spPr bwMode="auto">
          <a:xfrm>
            <a:off x="1803400" y="3605213"/>
            <a:ext cx="5638800" cy="1273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736"/>
              </a:avLst>
            </a:prstTxWarp>
          </a:bodyPr>
          <a:lstStyle/>
          <a:p>
            <a:pPr algn="ctr"/>
            <a:endParaRPr lang="en-US" sz="2800" b="1" i="1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latin typeface="Arial Unicode MS"/>
              <a:ea typeface="Arial Unicode MS"/>
              <a:cs typeface="Arial Unicode MS"/>
            </a:endParaRPr>
          </a:p>
        </p:txBody>
      </p:sp>
      <p:pic>
        <p:nvPicPr>
          <p:cNvPr id="31770" name="04 Track 4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610600" y="5638800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71" name="01 India Music.wma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610600" y="6096000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4" name="Picture 30" descr="xmaslights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-5400000">
            <a:off x="-3200400" y="320040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5" name="Picture 31" descr="xmaslights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5400000">
            <a:off x="5524500" y="3238500"/>
            <a:ext cx="6858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WordArt 6"/>
          <p:cNvSpPr>
            <a:spLocks noChangeArrowheads="1" noChangeShapeType="1" noTextEdit="1"/>
          </p:cNvSpPr>
          <p:nvPr/>
        </p:nvSpPr>
        <p:spPr bwMode="auto">
          <a:xfrm>
            <a:off x="692150" y="2293938"/>
            <a:ext cx="8077200" cy="1905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7269"/>
                <a:gd name="adj2" fmla="val 0"/>
              </a:avLst>
            </a:prstTxWarp>
            <a:scene3d>
              <a:camera prst="legacyObliqueBottomLeft"/>
              <a:lightRig rig="legacyHarsh3" dir="t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endParaRPr 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Calibri"/>
            </a:endParaRP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1635125" y="3516313"/>
            <a:ext cx="2286000" cy="1905000"/>
            <a:chOff x="336" y="-288"/>
            <a:chExt cx="624" cy="576"/>
          </a:xfrm>
        </p:grpSpPr>
        <p:pic>
          <p:nvPicPr>
            <p:cNvPr id="21538" name="Picture 52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690" y="-144"/>
              <a:ext cx="270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39" name="Picture 53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596" y="58"/>
              <a:ext cx="270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40" name="Picture 54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357" y="67"/>
              <a:ext cx="270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41" name="Picture 55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336" y="-192"/>
              <a:ext cx="270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42" name="Picture 56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502" y="-288"/>
              <a:ext cx="271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" name="dung-1.mp3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443913" y="6384925"/>
            <a:ext cx="487362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85801" y="914400"/>
            <a:ext cx="824547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29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2021</a:t>
            </a:r>
          </a:p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</a:t>
            </a:r>
          </a:p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58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repeatCount="indefinite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mph" presetSubtype="0" repeatCount="indefinite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  <p:cond evt="begin" delay="0">
                                      <p:tn val="22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254646" fill="hold"/>
                                        <p:tgtEl>
                                          <p:spTgt spid="317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70"/>
                </p:tgtEl>
              </p:cMediaNode>
            </p:audio>
            <p:audio>
              <p:cMediaNode>
                <p:cTn id="3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71"/>
                </p:tgtEl>
              </p:cMediaNode>
            </p:audio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31766" grpId="0" animBg="1"/>
      <p:bldP spid="31766" grpId="1" animBg="1"/>
      <p:bldP spid="3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Người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liên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nhỏ</a:t>
            </a:r>
            <a:r>
              <a:rPr lang="en-US" sz="3600" dirty="0" smtClean="0">
                <a:solidFill>
                  <a:srgbClr val="FF0000"/>
                </a:solidFill>
              </a:rPr>
              <a:t> 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112 - 113.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Anh</a:t>
            </a:r>
            <a:r>
              <a:rPr lang="en-US" sz="3600" dirty="0" smtClean="0">
                <a:solidFill>
                  <a:srgbClr val="000099"/>
                </a:solidFill>
              </a:rPr>
              <a:t> Kim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nhiệm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vụ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Vì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bộ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đóng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Nùng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Cách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đường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cháu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như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thế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Hãy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chi </a:t>
            </a:r>
            <a:r>
              <a:rPr lang="en-US" sz="3600" dirty="0" err="1" smtClean="0">
                <a:solidFill>
                  <a:srgbClr val="000099"/>
                </a:solidFill>
              </a:rPr>
              <a:t>tiết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nói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sự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dũng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cảm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Kim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gặp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địch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79388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64008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nhiệm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vụ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vệ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dẫn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điểm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2. </a:t>
            </a:r>
            <a:r>
              <a:rPr lang="en-US" dirty="0" err="1" smtClean="0">
                <a:solidFill>
                  <a:srgbClr val="000099"/>
                </a:solidFill>
              </a:rPr>
              <a:t>Bác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đóng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ở. </a:t>
            </a:r>
            <a:r>
              <a:rPr lang="en-US" dirty="0" err="1" smtClean="0">
                <a:solidFill>
                  <a:srgbClr val="000099"/>
                </a:solidFill>
              </a:rPr>
              <a:t>Đóng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dễ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mắt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3. </a:t>
            </a:r>
            <a:r>
              <a:rPr lang="en-US" dirty="0" err="1" smtClean="0">
                <a:solidFill>
                  <a:srgbClr val="000099"/>
                </a:solidFill>
              </a:rPr>
              <a:t>Cách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cháu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cẩn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thận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Gặp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,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huýt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ven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. 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trí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dũng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gặp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sệt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bình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tĩnh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huýt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hiệu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hỏi</a:t>
            </a:r>
            <a:r>
              <a:rPr lang="en-US" dirty="0" smtClean="0">
                <a:solidFill>
                  <a:srgbClr val="000099"/>
                </a:solidFill>
              </a:rPr>
              <a:t>,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trí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thầy</a:t>
            </a:r>
            <a:r>
              <a:rPr lang="en-US" dirty="0" smtClean="0">
                <a:solidFill>
                  <a:srgbClr val="000099"/>
                </a:solidFill>
              </a:rPr>
              <a:t> mo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cúng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ốm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239000" y="6400800"/>
            <a:ext cx="19050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53340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Nhớ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Việt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Bắc</a:t>
            </a:r>
            <a:r>
              <a:rPr lang="en-US" sz="3600" dirty="0" smtClean="0">
                <a:solidFill>
                  <a:srgbClr val="FF0000"/>
                </a:solidFill>
              </a:rPr>
              <a:t> 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115 -116.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bộ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xuôi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nhớ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     ( </a:t>
            </a:r>
            <a:r>
              <a:rPr lang="en-US" sz="3600" dirty="0" err="1" smtClean="0">
                <a:solidFill>
                  <a:srgbClr val="000099"/>
                </a:solidFill>
              </a:rPr>
              <a:t>dòng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2 )?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thấy</a:t>
            </a:r>
            <a:r>
              <a:rPr lang="en-US" sz="3600" dirty="0" smtClean="0">
                <a:solidFill>
                  <a:srgbClr val="000099"/>
                </a:solidFill>
              </a:rPr>
              <a:t> :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 a/ 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rất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 b/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giỏi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Vẻ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hiện</a:t>
            </a:r>
            <a:r>
              <a:rPr lang="en-US" sz="3600" dirty="0" smtClean="0">
                <a:solidFill>
                  <a:srgbClr val="000099"/>
                </a:solidFill>
              </a:rPr>
              <a:t> qua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79388" y="-230188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330201" y="-128588"/>
            <a:ext cx="3175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xuôi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hoa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Việt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:    a/  </a:t>
            </a:r>
            <a:r>
              <a:rPr lang="en-US" b="1" dirty="0" err="1" smtClean="0">
                <a:solidFill>
                  <a:srgbClr val="FF0000"/>
                </a:solidFill>
              </a:rPr>
              <a:t>Việt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Bắc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rất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đẹp</a:t>
            </a:r>
            <a:r>
              <a:rPr lang="en-US" b="1" dirty="0" smtClean="0">
                <a:solidFill>
                  <a:srgbClr val="FF0000"/>
                </a:solidFill>
              </a:rPr>
              <a:t> :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xanh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hoa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chuối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đỏ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tươi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Ngày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xuân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mơ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nở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trắng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Ve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kêu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phách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đổ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vàng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thu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trăng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rọi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hòa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bình</a:t>
            </a:r>
            <a:r>
              <a:rPr lang="en-US" i="1" dirty="0" smtClean="0">
                <a:solidFill>
                  <a:srgbClr val="000099"/>
                </a:solidFill>
              </a:rPr>
              <a:t>. </a:t>
            </a:r>
            <a:r>
              <a:rPr lang="en-US" dirty="0" smtClean="0">
                <a:solidFill>
                  <a:srgbClr val="000099"/>
                </a:solidFill>
              </a:rPr>
              <a:t>   b/ </a:t>
            </a:r>
            <a:r>
              <a:rPr lang="en-US" b="1" dirty="0" err="1" smtClean="0">
                <a:solidFill>
                  <a:srgbClr val="FF0000"/>
                </a:solidFill>
              </a:rPr>
              <a:t>Việt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Bắc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đánh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giặc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giỏi</a:t>
            </a:r>
            <a:r>
              <a:rPr lang="en-US" b="1" dirty="0" smtClean="0">
                <a:solidFill>
                  <a:srgbClr val="FF0000"/>
                </a:solidFill>
              </a:rPr>
              <a:t> :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cây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núi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đá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cùng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đánh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Tây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Núi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giăng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thành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lũy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sắt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dày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che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bộ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đội</a:t>
            </a:r>
            <a:r>
              <a:rPr lang="en-US" i="1" dirty="0" smtClean="0">
                <a:solidFill>
                  <a:srgbClr val="000099"/>
                </a:solidFill>
              </a:rPr>
              <a:t>,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vây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quân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thù</a:t>
            </a:r>
            <a:r>
              <a:rPr lang="en-US" i="1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Vẻ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Việt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hiện</a:t>
            </a:r>
            <a:r>
              <a:rPr lang="en-US" dirty="0" smtClean="0">
                <a:solidFill>
                  <a:srgbClr val="000099"/>
                </a:solidFill>
              </a:rPr>
              <a:t> qua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Đèo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thắt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lưng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giang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cô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măng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Tiếng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ân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thủy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chung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248400"/>
            <a:ext cx="12192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Hũ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của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người</a:t>
            </a:r>
            <a:r>
              <a:rPr lang="en-US" dirty="0" smtClean="0">
                <a:solidFill>
                  <a:srgbClr val="FF0000"/>
                </a:solidFill>
              </a:rPr>
              <a:t> cha”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121- 122.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muốn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trai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bếp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lửa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?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Hãy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</a:t>
            </a:r>
            <a:r>
              <a:rPr lang="vi-VN" dirty="0" smtClean="0">
                <a:solidFill>
                  <a:srgbClr val="000099"/>
                </a:solidFill>
              </a:rPr>
              <a:t>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vi-VN" dirty="0" smtClean="0">
                <a:solidFill>
                  <a:srgbClr val="000099"/>
                </a:solidFill>
              </a:rPr>
              <a:t> chuyện nói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ý </a:t>
            </a:r>
            <a:r>
              <a:rPr lang="en-US" dirty="0" err="1" smtClean="0">
                <a:solidFill>
                  <a:srgbClr val="000099"/>
                </a:solidFill>
              </a:rPr>
              <a:t>nghĩa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-152400"/>
            <a:ext cx="93726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muốn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trai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năng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chăm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tự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nổi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cơm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thử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tay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xay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thóc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thuê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mỗi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gạo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dám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ăn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Ba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dụm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90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gạo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sz="2800" dirty="0" err="1" smtClean="0">
                <a:solidFill>
                  <a:srgbClr val="000099"/>
                </a:solidFill>
              </a:rPr>
              <a:t>Khi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ông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lão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vứt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tiền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vào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bếp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lửa</a:t>
            </a:r>
            <a:r>
              <a:rPr lang="en-US" sz="2800" dirty="0" smtClean="0">
                <a:solidFill>
                  <a:srgbClr val="000099"/>
                </a:solidFill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</a:rPr>
              <a:t>người</a:t>
            </a:r>
            <a:r>
              <a:rPr lang="en-US" sz="2800" dirty="0" smtClean="0">
                <a:solidFill>
                  <a:srgbClr val="000099"/>
                </a:solidFill>
              </a:rPr>
              <a:t> con </a:t>
            </a:r>
            <a:r>
              <a:rPr lang="en-US" sz="2800" dirty="0" err="1" smtClean="0">
                <a:solidFill>
                  <a:srgbClr val="000099"/>
                </a:solidFill>
              </a:rPr>
              <a:t>vội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thọc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tay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vào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bếp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lửa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lấy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tiền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ra</a:t>
            </a:r>
            <a:r>
              <a:rPr lang="en-US" sz="2800" dirty="0" smtClean="0">
                <a:solidFill>
                  <a:srgbClr val="000099"/>
                </a:solidFill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</a:rPr>
              <a:t>mà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không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hề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sợ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bỏng</a:t>
            </a:r>
            <a:r>
              <a:rPr lang="en-US" sz="2800" dirty="0" smtClean="0">
                <a:solidFill>
                  <a:srgbClr val="000099"/>
                </a:solidFill>
              </a:rPr>
              <a:t>.</a:t>
            </a:r>
            <a:endParaRPr lang="vi-VN" sz="28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</a:t>
            </a:r>
            <a:r>
              <a:rPr lang="vi-VN" dirty="0" smtClean="0">
                <a:solidFill>
                  <a:srgbClr val="000099"/>
                </a:solidFill>
              </a:rPr>
              <a:t>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vi-VN" dirty="0" smtClean="0">
                <a:solidFill>
                  <a:srgbClr val="000099"/>
                </a:solidFill>
              </a:rPr>
              <a:t> chuyện nói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ý </a:t>
            </a:r>
            <a:r>
              <a:rPr lang="en-US" dirty="0" err="1" smtClean="0">
                <a:solidFill>
                  <a:srgbClr val="000099"/>
                </a:solidFill>
              </a:rPr>
              <a:t>nghĩa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Hũ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chính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tay</a:t>
            </a:r>
            <a:r>
              <a:rPr lang="en-US" dirty="0" smtClean="0">
                <a:solidFill>
                  <a:srgbClr val="000099"/>
                </a:solidFill>
              </a:rPr>
              <a:t> con. 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33349" y="6096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Nguyên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127 - 128.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thế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Vì sao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trung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3810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dài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chịu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bão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chứa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nhiều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hội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họp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tụ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tập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múa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Sàn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voi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qua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đụng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sàn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múa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ngọn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giáo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vướng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thờ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rất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nghiêm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giỏ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mây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hòn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vách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Xung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hòn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hoa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vũ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khí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cụ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chiêng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trống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cúng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tế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lang="en-US" sz="3600" dirty="0" err="1" smtClean="0">
                <a:solidFill>
                  <a:srgbClr val="000099"/>
                </a:solidFill>
              </a:rPr>
              <a:t>ói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giữa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trung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tâm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rông</a:t>
            </a:r>
            <a:r>
              <a:rPr lang="en-US" sz="3600" dirty="0" smtClean="0">
                <a:solidFill>
                  <a:srgbClr val="000099"/>
                </a:solidFill>
              </a:rPr>
              <a:t> v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ì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bếp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lửa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thường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tụ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để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việc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lớn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khách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endParaRPr kumimoji="0" lang="vi-VN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5240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Đôi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bạn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130 -131.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động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khen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hiểu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Tìm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giúp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?</a:t>
            </a:r>
            <a:r>
              <a:rPr lang="vi-VN" dirty="0" smtClean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13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từ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giặc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ném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bom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phố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sơ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nông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thôn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phố,phố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cũng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ngói</a:t>
            </a:r>
            <a:r>
              <a:rPr lang="en-US" dirty="0" smtClean="0">
                <a:solidFill>
                  <a:srgbClr val="000099"/>
                </a:solidFill>
              </a:rPr>
              <a:t> san </a:t>
            </a:r>
            <a:r>
              <a:rPr lang="en-US" dirty="0" err="1" smtClean="0">
                <a:solidFill>
                  <a:srgbClr val="000099"/>
                </a:solidFill>
              </a:rPr>
              <a:t>sát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nhà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dòng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nườm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nượp</a:t>
            </a:r>
            <a:r>
              <a:rPr lang="en-US" dirty="0" smtClean="0">
                <a:solidFill>
                  <a:srgbClr val="000099"/>
                </a:solidFill>
              </a:rPr>
              <a:t>, ban </a:t>
            </a:r>
            <a:r>
              <a:rPr lang="en-US" dirty="0" err="1" smtClean="0">
                <a:solidFill>
                  <a:srgbClr val="000099"/>
                </a:solidFill>
              </a:rPr>
              <a:t>đêm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đèn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lấp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động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khen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nghe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lập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tức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hồ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vẫy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tuyệt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vọng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ca </a:t>
            </a:r>
            <a:r>
              <a:rPr lang="en-US" dirty="0" err="1" smtClean="0">
                <a:solidFill>
                  <a:srgbClr val="000099"/>
                </a:solidFill>
              </a:rPr>
              <a:t>ngợi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phẩm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sống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làng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–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sẵn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giúp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khăn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smtClean="0">
                <a:solidFill>
                  <a:srgbClr val="000099"/>
                </a:solidFill>
              </a:rPr>
              <a:t>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luôn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suy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nghĩ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dân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848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-323850" y="-242888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val 33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1057462">
            <a:off x="6083300" y="14684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8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6" name="Freeform 34"/>
          <p:cNvSpPr>
            <a:spLocks/>
          </p:cNvSpPr>
          <p:nvPr/>
        </p:nvSpPr>
        <p:spPr bwMode="auto">
          <a:xfrm rot="1057462">
            <a:off x="4933950" y="2806700"/>
            <a:ext cx="781050" cy="42957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35"/>
          <p:cNvSpPr>
            <a:spLocks noChangeArrowheads="1"/>
          </p:cNvSpPr>
          <p:nvPr/>
        </p:nvSpPr>
        <p:spPr bwMode="auto">
          <a:xfrm rot="1057462">
            <a:off x="6173788" y="2998788"/>
            <a:ext cx="144462" cy="215900"/>
          </a:xfrm>
          <a:prstGeom prst="flowChartCollat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800344">
            <a:off x="5100638" y="17240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7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 rot="800344">
            <a:off x="4578350" y="31940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 rot="800344">
            <a:off x="5254625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1198510">
            <a:off x="5500688" y="3146425"/>
            <a:ext cx="936625" cy="158273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 dirty="0">
                <a:solidFill>
                  <a:srgbClr val="000099"/>
                </a:solidFill>
              </a:rPr>
              <a:t>11</a:t>
            </a:r>
            <a:endParaRPr lang="vi-VN" sz="5400" b="1" dirty="0">
              <a:solidFill>
                <a:srgbClr val="000099"/>
              </a:solidFill>
            </a:endParaRP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1198510">
            <a:off x="4711700" y="45148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1198510">
            <a:off x="5556250" y="466407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Oval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711575" y="1222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2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5" name="Freeform 22"/>
          <p:cNvSpPr>
            <a:spLocks/>
          </p:cNvSpPr>
          <p:nvPr/>
        </p:nvSpPr>
        <p:spPr bwMode="auto">
          <a:xfrm>
            <a:off x="3748088" y="1704975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AutoShape 23"/>
          <p:cNvSpPr>
            <a:spLocks noChangeArrowheads="1"/>
          </p:cNvSpPr>
          <p:nvPr/>
        </p:nvSpPr>
        <p:spPr bwMode="auto">
          <a:xfrm>
            <a:off x="4071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Oval 25">
            <a:hlinkClick r:id="rId7" action="ppaction://hlinksldjump"/>
          </p:cNvPr>
          <p:cNvSpPr>
            <a:spLocks noChangeArrowheads="1"/>
          </p:cNvSpPr>
          <p:nvPr/>
        </p:nvSpPr>
        <p:spPr bwMode="auto">
          <a:xfrm rot="-864877">
            <a:off x="2578100" y="577850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accent2"/>
                </a:solidFill>
              </a:rPr>
              <a:t>1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8" name="Freeform 26"/>
          <p:cNvSpPr>
            <a:spLocks/>
          </p:cNvSpPr>
          <p:nvPr/>
        </p:nvSpPr>
        <p:spPr bwMode="auto">
          <a:xfrm rot="-864877">
            <a:off x="3230563" y="2133600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 rot="-864877">
            <a:off x="3162300" y="214153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Oval 2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791075" y="311150"/>
            <a:ext cx="936625" cy="15827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3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1" name="Freeform 30"/>
          <p:cNvSpPr>
            <a:spLocks/>
          </p:cNvSpPr>
          <p:nvPr/>
        </p:nvSpPr>
        <p:spPr bwMode="auto">
          <a:xfrm>
            <a:off x="4827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2" name="AutoShape 31"/>
          <p:cNvSpPr>
            <a:spLocks noChangeArrowheads="1"/>
          </p:cNvSpPr>
          <p:nvPr/>
        </p:nvSpPr>
        <p:spPr bwMode="auto">
          <a:xfrm>
            <a:off x="5151438" y="18938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Oval 45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4143375" y="1606550"/>
            <a:ext cx="936625" cy="1582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6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14" name="Freeform 46"/>
          <p:cNvSpPr>
            <a:spLocks/>
          </p:cNvSpPr>
          <p:nvPr/>
        </p:nvSpPr>
        <p:spPr bwMode="auto">
          <a:xfrm>
            <a:off x="4179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5" name="AutoShape 47"/>
          <p:cNvSpPr>
            <a:spLocks noChangeArrowheads="1"/>
          </p:cNvSpPr>
          <p:nvPr/>
        </p:nvSpPr>
        <p:spPr bwMode="auto">
          <a:xfrm>
            <a:off x="4503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Oval 49">
            <a:hlinkClick r:id="rId10" action="ppaction://hlinksldjump"/>
          </p:cNvPr>
          <p:cNvSpPr>
            <a:spLocks noChangeArrowheads="1"/>
          </p:cNvSpPr>
          <p:nvPr/>
        </p:nvSpPr>
        <p:spPr bwMode="auto">
          <a:xfrm rot="-539169">
            <a:off x="3379788" y="1843088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5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7" name="Freeform 50"/>
          <p:cNvSpPr>
            <a:spLocks/>
          </p:cNvSpPr>
          <p:nvPr/>
        </p:nvSpPr>
        <p:spPr bwMode="auto">
          <a:xfrm rot="-539169">
            <a:off x="3800475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AutoShape 51"/>
          <p:cNvSpPr>
            <a:spLocks noChangeArrowheads="1"/>
          </p:cNvSpPr>
          <p:nvPr/>
        </p:nvSpPr>
        <p:spPr bwMode="auto">
          <a:xfrm rot="-539169">
            <a:off x="3879850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Oval 53">
            <a:hlinkClick r:id="rId11" action="ppaction://hlinksldjump"/>
          </p:cNvPr>
          <p:cNvSpPr>
            <a:spLocks noChangeArrowheads="1"/>
          </p:cNvSpPr>
          <p:nvPr/>
        </p:nvSpPr>
        <p:spPr bwMode="auto">
          <a:xfrm rot="-1165290">
            <a:off x="2368550" y="19891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4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20" name="Freeform 54"/>
          <p:cNvSpPr>
            <a:spLocks/>
          </p:cNvSpPr>
          <p:nvPr/>
        </p:nvSpPr>
        <p:spPr bwMode="auto">
          <a:xfrm rot="-1165290">
            <a:off x="3228975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AutoShape 55"/>
          <p:cNvSpPr>
            <a:spLocks noChangeArrowheads="1"/>
          </p:cNvSpPr>
          <p:nvPr/>
        </p:nvSpPr>
        <p:spPr bwMode="auto">
          <a:xfrm rot="-1165290">
            <a:off x="3028950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" name="Oval 4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 rot="632288">
            <a:off x="4516438" y="3074988"/>
            <a:ext cx="936625" cy="15827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b="1" dirty="0">
                <a:solidFill>
                  <a:schemeClr val="accent2"/>
                </a:solidFill>
              </a:rPr>
              <a:t>10</a:t>
            </a:r>
            <a:endParaRPr lang="vi-VN" sz="6600" b="1" dirty="0">
              <a:solidFill>
                <a:schemeClr val="accent2"/>
              </a:solidFill>
            </a:endParaRPr>
          </a:p>
        </p:txBody>
      </p:sp>
      <p:sp>
        <p:nvSpPr>
          <p:cNvPr id="8223" name="Freeform 42"/>
          <p:cNvSpPr>
            <a:spLocks/>
          </p:cNvSpPr>
          <p:nvPr/>
        </p:nvSpPr>
        <p:spPr bwMode="auto">
          <a:xfrm rot="632288">
            <a:off x="4108450" y="4579938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4" name="AutoShape 43"/>
          <p:cNvSpPr>
            <a:spLocks noChangeArrowheads="1"/>
          </p:cNvSpPr>
          <p:nvPr/>
        </p:nvSpPr>
        <p:spPr bwMode="auto">
          <a:xfrm rot="632288">
            <a:off x="4713288" y="46370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5" name="Oval 13">
            <a:hlinkClick r:id="rId13" action="ppaction://hlinksldjump"/>
          </p:cNvPr>
          <p:cNvSpPr>
            <a:spLocks noChangeArrowheads="1"/>
          </p:cNvSpPr>
          <p:nvPr/>
        </p:nvSpPr>
        <p:spPr bwMode="auto">
          <a:xfrm rot="-672914">
            <a:off x="3244850" y="3294063"/>
            <a:ext cx="936625" cy="158273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2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</a:rPr>
              <a:t>9</a:t>
            </a:r>
            <a:endParaRPr lang="vi-VN" sz="7200" b="1">
              <a:solidFill>
                <a:schemeClr val="accent2"/>
              </a:solidFill>
            </a:endParaRPr>
          </a:p>
        </p:txBody>
      </p:sp>
      <p:sp>
        <p:nvSpPr>
          <p:cNvPr id="8226" name="Freeform 14"/>
          <p:cNvSpPr>
            <a:spLocks/>
          </p:cNvSpPr>
          <p:nvPr/>
        </p:nvSpPr>
        <p:spPr bwMode="auto">
          <a:xfrm rot="-672914">
            <a:off x="3760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7" name="AutoShape 15"/>
          <p:cNvSpPr>
            <a:spLocks noChangeArrowheads="1"/>
          </p:cNvSpPr>
          <p:nvPr/>
        </p:nvSpPr>
        <p:spPr bwMode="auto">
          <a:xfrm rot="-672914">
            <a:off x="3779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8" name="Oval 37">
            <a:hlinkClick r:id="rId14" action="ppaction://hlinksldjump"/>
          </p:cNvPr>
          <p:cNvSpPr>
            <a:spLocks noChangeArrowheads="1"/>
          </p:cNvSpPr>
          <p:nvPr/>
        </p:nvSpPr>
        <p:spPr bwMode="auto">
          <a:xfrm rot="265461">
            <a:off x="4052888" y="40608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accent2"/>
                </a:solidFill>
              </a:rPr>
              <a:t>12</a:t>
            </a:r>
            <a:endParaRPr lang="vi-VN" sz="4800" b="1" dirty="0">
              <a:solidFill>
                <a:schemeClr val="accent2"/>
              </a:solidFill>
            </a:endParaRPr>
          </a:p>
        </p:txBody>
      </p:sp>
      <p:sp>
        <p:nvSpPr>
          <p:cNvPr id="8229" name="AutoShape 39"/>
          <p:cNvSpPr>
            <a:spLocks noChangeArrowheads="1"/>
          </p:cNvSpPr>
          <p:nvPr/>
        </p:nvSpPr>
        <p:spPr bwMode="auto">
          <a:xfrm rot="265461">
            <a:off x="4343400" y="563721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37">
            <a:hlinkClick r:id="rId15" action="ppaction://hlinksldjump"/>
          </p:cNvPr>
          <p:cNvSpPr>
            <a:spLocks noChangeArrowheads="1"/>
          </p:cNvSpPr>
          <p:nvPr/>
        </p:nvSpPr>
        <p:spPr bwMode="auto">
          <a:xfrm rot="1692273">
            <a:off x="6676477" y="2854587"/>
            <a:ext cx="853501" cy="152110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6600" b="1" dirty="0" smtClean="0">
                <a:solidFill>
                  <a:srgbClr val="FFFF00"/>
                </a:solidFill>
              </a:rPr>
              <a:t>13</a:t>
            </a:r>
            <a:endParaRPr lang="vi-VN" sz="6600" b="1" dirty="0">
              <a:solidFill>
                <a:srgbClr val="FFFF00"/>
              </a:solidFill>
            </a:endParaRPr>
          </a:p>
        </p:txBody>
      </p:sp>
      <p:sp>
        <p:nvSpPr>
          <p:cNvPr id="39" name="AutoShape 39"/>
          <p:cNvSpPr>
            <a:spLocks noChangeArrowheads="1"/>
          </p:cNvSpPr>
          <p:nvPr/>
        </p:nvSpPr>
        <p:spPr bwMode="auto">
          <a:xfrm rot="265461">
            <a:off x="6637513" y="419625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 rot="632288">
            <a:off x="5293060" y="4206104"/>
            <a:ext cx="1224879" cy="299842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Oval 53">
            <a:hlinkClick r:id="rId16" action="ppaction://hlinksldjump"/>
          </p:cNvPr>
          <p:cNvSpPr>
            <a:spLocks noChangeArrowheads="1"/>
          </p:cNvSpPr>
          <p:nvPr/>
        </p:nvSpPr>
        <p:spPr bwMode="auto">
          <a:xfrm rot="20389942">
            <a:off x="1609497" y="2266724"/>
            <a:ext cx="936625" cy="1582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FFFF00"/>
                </a:solidFill>
              </a:rPr>
              <a:t>14</a:t>
            </a:r>
            <a:endParaRPr lang="vi-VN" sz="7200" b="1" dirty="0">
              <a:solidFill>
                <a:srgbClr val="FFFF00"/>
              </a:solidFill>
            </a:endParaRPr>
          </a:p>
        </p:txBody>
      </p:sp>
      <p:sp>
        <p:nvSpPr>
          <p:cNvPr id="42" name="Freeform 54"/>
          <p:cNvSpPr>
            <a:spLocks/>
          </p:cNvSpPr>
          <p:nvPr/>
        </p:nvSpPr>
        <p:spPr bwMode="auto">
          <a:xfrm rot="19295598">
            <a:off x="2972835" y="36496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AutoShape 55"/>
          <p:cNvSpPr>
            <a:spLocks noChangeArrowheads="1"/>
          </p:cNvSpPr>
          <p:nvPr/>
        </p:nvSpPr>
        <p:spPr bwMode="auto">
          <a:xfrm rot="19295598">
            <a:off x="2261234" y="36845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Oval 49">
            <a:hlinkClick r:id="rId17" action="ppaction://hlinksldjump"/>
          </p:cNvPr>
          <p:cNvSpPr>
            <a:spLocks noChangeArrowheads="1"/>
          </p:cNvSpPr>
          <p:nvPr/>
        </p:nvSpPr>
        <p:spPr bwMode="auto">
          <a:xfrm rot="18865385">
            <a:off x="1794261" y="3644835"/>
            <a:ext cx="93662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15</a:t>
            </a:r>
            <a:endParaRPr lang="vi-VN" sz="7200" b="1" dirty="0">
              <a:solidFill>
                <a:srgbClr val="FF0000"/>
              </a:solidFill>
            </a:endParaRP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 rot="-1165290">
            <a:off x="2871752" y="4818476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>
            <a:hlinkClick r:id="rId18" action="ppaction://hlinksldjump"/>
          </p:cNvPr>
          <p:cNvSpPr>
            <a:spLocks noChangeArrowheads="1"/>
          </p:cNvSpPr>
          <p:nvPr/>
        </p:nvSpPr>
        <p:spPr bwMode="auto">
          <a:xfrm rot="1287110">
            <a:off x="6858000" y="1219200"/>
            <a:ext cx="936625" cy="1582738"/>
          </a:xfrm>
          <a:prstGeom prst="ellipse">
            <a:avLst/>
          </a:prstGeom>
          <a:blipFill>
            <a:blip r:embed="rId19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C00000"/>
                </a:solidFill>
              </a:rPr>
              <a:t>16</a:t>
            </a:r>
            <a:endParaRPr lang="vi-VN" sz="7200" b="1" dirty="0">
              <a:solidFill>
                <a:srgbClr val="C00000"/>
              </a:solidFill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 rot="1198510">
            <a:off x="5741289" y="2532262"/>
            <a:ext cx="468313" cy="46053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 rot="1198510">
            <a:off x="6890532" y="268518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-381000" y="-152400"/>
            <a:ext cx="34290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99"/>
                </a:solidFill>
              </a:rPr>
              <a:t>1. </a:t>
            </a:r>
            <a:r>
              <a:rPr lang="en-US" sz="2800" b="1" dirty="0" err="1" smtClean="0">
                <a:solidFill>
                  <a:srgbClr val="000099"/>
                </a:solidFill>
              </a:rPr>
              <a:t>Ôn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luyện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tập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đọc</a:t>
            </a:r>
            <a:endParaRPr lang="en-US" sz="28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Về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quê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ngoại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133 -134.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nhỏ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đâu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thăm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ngoại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đâu</a:t>
            </a:r>
            <a:r>
              <a:rPr lang="en-US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thấy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lạ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Bạnnhỏ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nghĩ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hạt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gạo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14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-304800" y="619125"/>
            <a:ext cx="9485313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nhỏ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thành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phố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thăm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thôn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thấy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điều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lạ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nở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gió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bất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ngờ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con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đường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đấ</a:t>
            </a:r>
            <a:r>
              <a:rPr lang="en-US" sz="3600" dirty="0" smtClean="0">
                <a:solidFill>
                  <a:srgbClr val="000099"/>
                </a:solidFill>
              </a:rPr>
              <a:t>t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rực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màu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rơm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bóng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rợp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vầng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lá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thuyền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trôi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êm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đềm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vi-VN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Bạnnhỏ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nghĩ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đã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lâu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nay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ruột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thịt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mình</a:t>
            </a:r>
            <a:r>
              <a:rPr kumimoji="0" lang="en-US" sz="3600" b="0" i="0" u="none" strike="noStrike" kern="1200" cap="none" spc="0" normalizeH="0" noProof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924800" y="6096000"/>
            <a:ext cx="9906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2. </a:t>
            </a:r>
            <a:r>
              <a:rPr lang="en-US" sz="2800" dirty="0" err="1" smtClean="0"/>
              <a:t>Hãy</a:t>
            </a:r>
            <a:r>
              <a:rPr lang="en-US" sz="2800" dirty="0" smtClean="0"/>
              <a:t> </a:t>
            </a:r>
            <a:r>
              <a:rPr lang="en-US" sz="2800" dirty="0" err="1" smtClean="0"/>
              <a:t>viết</a:t>
            </a:r>
            <a:r>
              <a:rPr lang="en-US" sz="2800" dirty="0" smtClean="0"/>
              <a:t> </a:t>
            </a:r>
            <a:r>
              <a:rPr lang="en-US" sz="2800" dirty="0" err="1" smtClean="0"/>
              <a:t>thư</a:t>
            </a:r>
            <a:r>
              <a:rPr lang="en-US" sz="2800" dirty="0" smtClean="0"/>
              <a:t> </a:t>
            </a:r>
            <a:r>
              <a:rPr lang="en-US" sz="2800" dirty="0" err="1" smtClean="0"/>
              <a:t>thăm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</a:t>
            </a:r>
            <a:r>
              <a:rPr lang="en-US" sz="2800" dirty="0" err="1" smtClean="0"/>
              <a:t>thân</a:t>
            </a:r>
            <a:r>
              <a:rPr lang="en-US" sz="2800" dirty="0" smtClean="0"/>
              <a:t> </a:t>
            </a:r>
            <a:r>
              <a:rPr lang="en-US" sz="2800" dirty="0" err="1" smtClean="0"/>
              <a:t>hoặc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</a:t>
            </a:r>
            <a:r>
              <a:rPr lang="en-US" sz="2800" dirty="0" err="1" smtClean="0"/>
              <a:t>mà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quý</a:t>
            </a:r>
            <a:r>
              <a:rPr lang="en-US" sz="2800" dirty="0" smtClean="0"/>
              <a:t> </a:t>
            </a:r>
            <a:r>
              <a:rPr lang="en-US" sz="2800" dirty="0" err="1" smtClean="0"/>
              <a:t>mến</a:t>
            </a:r>
            <a:r>
              <a:rPr lang="en-US" sz="2800" dirty="0" smtClean="0"/>
              <a:t> ( </a:t>
            </a:r>
            <a:r>
              <a:rPr lang="en-US" sz="2800" dirty="0" err="1" smtClean="0"/>
              <a:t>ông</a:t>
            </a:r>
            <a:r>
              <a:rPr lang="en-US" sz="2800" dirty="0" smtClean="0"/>
              <a:t>, </a:t>
            </a:r>
            <a:r>
              <a:rPr lang="en-US" sz="2800" dirty="0" err="1" smtClean="0"/>
              <a:t>bà</a:t>
            </a:r>
            <a:r>
              <a:rPr lang="en-US" sz="2800" dirty="0" smtClean="0"/>
              <a:t>, </a:t>
            </a:r>
            <a:r>
              <a:rPr lang="en-US" sz="2800" dirty="0" err="1" smtClean="0"/>
              <a:t>cô</a:t>
            </a:r>
            <a:r>
              <a:rPr lang="en-US" sz="2800" dirty="0" smtClean="0"/>
              <a:t>, </a:t>
            </a:r>
            <a:r>
              <a:rPr lang="en-US" sz="2800" dirty="0" err="1" smtClean="0"/>
              <a:t>bác</a:t>
            </a:r>
            <a:r>
              <a:rPr lang="en-US" sz="2800" dirty="0" smtClean="0"/>
              <a:t>, </a:t>
            </a:r>
            <a:r>
              <a:rPr lang="en-US" sz="2800" dirty="0" err="1" smtClean="0"/>
              <a:t>cô</a:t>
            </a:r>
            <a:r>
              <a:rPr lang="en-US" sz="2800" dirty="0" smtClean="0"/>
              <a:t> </a:t>
            </a:r>
            <a:r>
              <a:rPr lang="en-US" sz="2800" dirty="0" err="1" smtClean="0"/>
              <a:t>giáo</a:t>
            </a:r>
            <a:r>
              <a:rPr lang="en-US" sz="2800" dirty="0" smtClean="0"/>
              <a:t> </a:t>
            </a:r>
            <a:r>
              <a:rPr lang="en-US" sz="2800" dirty="0" err="1" smtClean="0"/>
              <a:t>cũ</a:t>
            </a:r>
            <a:r>
              <a:rPr lang="en-US" sz="2800" dirty="0" smtClean="0"/>
              <a:t>, b </a:t>
            </a:r>
            <a:r>
              <a:rPr lang="en-US" sz="2800" dirty="0" err="1" smtClean="0"/>
              <a:t>ạn</a:t>
            </a:r>
            <a:r>
              <a:rPr lang="en-US" sz="2800" dirty="0" smtClean="0"/>
              <a:t> </a:t>
            </a:r>
            <a:r>
              <a:rPr lang="en-US" sz="2800" dirty="0" err="1" smtClean="0"/>
              <a:t>cũ</a:t>
            </a:r>
            <a:r>
              <a:rPr lang="en-US" sz="2800" dirty="0" smtClean="0"/>
              <a:t> …) 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457200" y="1676400"/>
            <a:ext cx="8153400" cy="4876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457200" y="1981200"/>
            <a:ext cx="8382000" cy="436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Dựa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theo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mẫu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bài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tập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đọc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Thư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gửi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bà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,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em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hãy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viết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một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bức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thư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ngắn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cho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người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thân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: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800" dirty="0" err="1">
                <a:latin typeface="Arial" charset="0"/>
              </a:rPr>
              <a:t>Dòng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đầu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thư</a:t>
            </a:r>
            <a:r>
              <a:rPr lang="en-US" sz="2800" dirty="0">
                <a:latin typeface="Arial" charset="0"/>
              </a:rPr>
              <a:t> : </a:t>
            </a:r>
            <a:r>
              <a:rPr lang="en-US" sz="2800" dirty="0" err="1">
                <a:latin typeface="Arial" charset="0"/>
              </a:rPr>
              <a:t>nơi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gửi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ngày</a:t>
            </a:r>
            <a:r>
              <a:rPr lang="en-US" sz="2800" dirty="0">
                <a:latin typeface="Arial" charset="0"/>
              </a:rPr>
              <a:t>…</a:t>
            </a:r>
            <a:r>
              <a:rPr lang="en-US" sz="2800" dirty="0" err="1">
                <a:latin typeface="Arial" charset="0"/>
              </a:rPr>
              <a:t>tháng</a:t>
            </a:r>
            <a:r>
              <a:rPr lang="en-US" sz="2800" dirty="0">
                <a:latin typeface="Arial" charset="0"/>
              </a:rPr>
              <a:t>…</a:t>
            </a:r>
            <a:r>
              <a:rPr lang="en-US" sz="2800" dirty="0" err="1">
                <a:latin typeface="Arial" charset="0"/>
              </a:rPr>
              <a:t>năm</a:t>
            </a:r>
            <a:r>
              <a:rPr lang="en-US" sz="2800" dirty="0">
                <a:latin typeface="Arial" charset="0"/>
              </a:rPr>
              <a:t>…..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800" dirty="0" err="1">
                <a:latin typeface="Arial" charset="0"/>
              </a:rPr>
              <a:t>Lời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xưng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hô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với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người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nhận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thư</a:t>
            </a:r>
            <a:r>
              <a:rPr lang="en-US" sz="2800" dirty="0">
                <a:latin typeface="Arial" charset="0"/>
              </a:rPr>
              <a:t> ( </a:t>
            </a:r>
            <a:r>
              <a:rPr lang="en-US" sz="2800" dirty="0" err="1">
                <a:latin typeface="Arial" charset="0"/>
              </a:rPr>
              <a:t>Ông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bà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chú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bác</a:t>
            </a:r>
            <a:r>
              <a:rPr lang="en-US" sz="2800" dirty="0">
                <a:latin typeface="Arial" charset="0"/>
              </a:rPr>
              <a:t>…)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800" dirty="0" err="1">
                <a:latin typeface="Arial" charset="0"/>
              </a:rPr>
              <a:t>Nột</a:t>
            </a:r>
            <a:r>
              <a:rPr lang="en-US" sz="2800" dirty="0">
                <a:latin typeface="Arial" charset="0"/>
              </a:rPr>
              <a:t> dung </a:t>
            </a:r>
            <a:r>
              <a:rPr lang="en-US" sz="2800" dirty="0" err="1">
                <a:latin typeface="Arial" charset="0"/>
              </a:rPr>
              <a:t>thư</a:t>
            </a:r>
            <a:r>
              <a:rPr lang="en-US" sz="2800" dirty="0">
                <a:latin typeface="Arial" charset="0"/>
              </a:rPr>
              <a:t> (4-5 </a:t>
            </a:r>
            <a:r>
              <a:rPr lang="en-US" sz="2800" dirty="0" err="1">
                <a:latin typeface="Arial" charset="0"/>
              </a:rPr>
              <a:t>dòng</a:t>
            </a:r>
            <a:r>
              <a:rPr lang="en-US" sz="2800" dirty="0">
                <a:latin typeface="Arial" charset="0"/>
              </a:rPr>
              <a:t>) : </a:t>
            </a:r>
            <a:r>
              <a:rPr lang="en-US" sz="2800" dirty="0" err="1">
                <a:latin typeface="Arial" charset="0"/>
              </a:rPr>
              <a:t>Thăm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hỏi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báo</a:t>
            </a:r>
            <a:r>
              <a:rPr lang="en-US" sz="2800" dirty="0">
                <a:latin typeface="Arial" charset="0"/>
              </a:rPr>
              <a:t> tin </a:t>
            </a:r>
            <a:r>
              <a:rPr lang="en-US" sz="2800" dirty="0" err="1">
                <a:latin typeface="Arial" charset="0"/>
              </a:rPr>
              <a:t>cho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người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nhận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thư</a:t>
            </a:r>
            <a:r>
              <a:rPr lang="en-US" sz="2800" dirty="0">
                <a:latin typeface="Arial" charset="0"/>
              </a:rPr>
              <a:t>. </a:t>
            </a:r>
            <a:r>
              <a:rPr lang="en-US" sz="2800" dirty="0" err="1">
                <a:latin typeface="Arial" charset="0"/>
              </a:rPr>
              <a:t>Lời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chúc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và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hứa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hẹn</a:t>
            </a:r>
            <a:r>
              <a:rPr lang="en-US" sz="2800" dirty="0">
                <a:latin typeface="Arial" charset="0"/>
              </a:rPr>
              <a:t>…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dirty="0">
                <a:latin typeface="Arial" charset="0"/>
              </a:rPr>
              <a:t>- </a:t>
            </a:r>
            <a:r>
              <a:rPr lang="en-US" sz="2800" dirty="0" err="1">
                <a:latin typeface="Arial" charset="0"/>
              </a:rPr>
              <a:t>Cuối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thư</a:t>
            </a:r>
            <a:r>
              <a:rPr lang="en-US" sz="2800" dirty="0">
                <a:latin typeface="Arial" charset="0"/>
              </a:rPr>
              <a:t> : </a:t>
            </a:r>
            <a:r>
              <a:rPr lang="en-US" sz="2800" dirty="0" err="1">
                <a:latin typeface="Arial" charset="0"/>
              </a:rPr>
              <a:t>Lời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chào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chữ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kí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và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tên</a:t>
            </a:r>
            <a:r>
              <a:rPr lang="en-US" sz="2800" dirty="0"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3"/>
          <p:cNvSpPr txBox="1">
            <a:spLocks noChangeArrowheads="1"/>
          </p:cNvSpPr>
          <p:nvPr/>
        </p:nvSpPr>
        <p:spPr bwMode="auto">
          <a:xfrm>
            <a:off x="0" y="228600"/>
            <a:ext cx="9144000" cy="674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Thủ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Đức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ngày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16 </a:t>
            </a:r>
            <a:r>
              <a:rPr lang="en-US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tháng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12 </a:t>
            </a:r>
            <a:r>
              <a:rPr lang="en-US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2012</a:t>
            </a:r>
            <a:endParaRPr lang="en-US" sz="2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Lan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kính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mến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!</a:t>
            </a: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Lâu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rồi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không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gặp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nhớ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lắm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Dạo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này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khỏe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không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ạ ?</a:t>
            </a: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nay,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đang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lớp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3.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Từ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đầu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đến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giờ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đã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nhiều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tiến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bộ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rồi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ạ !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Ngày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nghỉ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thường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được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bố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mẹ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chỉ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dạy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thêm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cũng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cố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gắng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rèn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luyện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thêm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chính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tả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	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vẫn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nhớ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lớp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Một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hướng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dẫn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chúng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rất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tận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tình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trong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giờ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chính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tả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và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tập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đọc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ạ, 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bạn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Tuấn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cũng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tiến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bộ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lắm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Từ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ngày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chuyển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trường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chúng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vẫn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nhắc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hoài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nay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chủ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nhiệm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lớp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mấy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?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Các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bạn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giỏi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không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  <a:p>
            <a:pPr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hứa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với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sẽ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thật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giỏi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luôn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chăm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ngoan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để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vui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Khi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nào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rảnh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sẽ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kể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cho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nghe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nhiều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hơn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việc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tập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của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kính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chúc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luôn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mạnh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khỏe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nhiều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trò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ngoan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nhé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! 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mong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chóng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đến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hè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để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được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đến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thăm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.                                               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sz="2400" dirty="0"/>
              <a:t>                                                                       </a:t>
            </a:r>
            <a:r>
              <a:rPr lang="en-US" sz="2400" dirty="0" err="1" smtClean="0"/>
              <a:t>Học</a:t>
            </a:r>
            <a:r>
              <a:rPr lang="en-US" sz="2400" dirty="0" smtClean="0"/>
              <a:t>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 </a:t>
            </a:r>
            <a:r>
              <a:rPr lang="en-US" sz="2400" dirty="0" err="1" smtClean="0"/>
              <a:t>cô</a:t>
            </a:r>
            <a:endParaRPr lang="en-US" sz="2400" dirty="0"/>
          </a:p>
          <a:p>
            <a:pPr>
              <a:defRPr/>
            </a:pPr>
            <a:r>
              <a:rPr lang="en-US" sz="2400" b="1" dirty="0"/>
              <a:t>					</a:t>
            </a:r>
            <a:r>
              <a:rPr lang="en-US" sz="2400" b="1" dirty="0" smtClean="0"/>
              <a:t>             </a:t>
            </a:r>
            <a:r>
              <a:rPr lang="en-US" sz="2400" b="1" dirty="0" err="1" smtClean="0"/>
              <a:t>Đức</a:t>
            </a:r>
            <a:r>
              <a:rPr lang="en-US" sz="2400" b="1" dirty="0" smtClean="0"/>
              <a:t> </a:t>
            </a:r>
            <a:endParaRPr lang="en-US" sz="2400" b="1" dirty="0"/>
          </a:p>
          <a:p>
            <a:pPr>
              <a:defRPr/>
            </a:pPr>
            <a:r>
              <a:rPr lang="en-US" sz="2400" dirty="0"/>
              <a:t>			</a:t>
            </a:r>
            <a:r>
              <a:rPr lang="en-US" sz="2400" dirty="0" smtClean="0"/>
              <a:t>                          </a:t>
            </a:r>
            <a:r>
              <a:rPr lang="en-US" sz="2400" dirty="0" err="1" smtClean="0"/>
              <a:t>Luyện</a:t>
            </a:r>
            <a:r>
              <a:rPr lang="en-US" sz="2400" dirty="0" smtClean="0"/>
              <a:t> </a:t>
            </a:r>
            <a:r>
              <a:rPr lang="en-US" sz="2400" dirty="0" err="1" smtClean="0"/>
              <a:t>Xuân</a:t>
            </a:r>
            <a:r>
              <a:rPr lang="en-US" sz="2400" dirty="0" smtClean="0"/>
              <a:t> Minh </a:t>
            </a:r>
            <a:r>
              <a:rPr lang="en-US" sz="2400" dirty="0" err="1" smtClean="0"/>
              <a:t>Đức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8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3"/>
          <p:cNvSpPr txBox="1">
            <a:spLocks noChangeArrowheads="1"/>
          </p:cNvSpPr>
          <p:nvPr/>
        </p:nvSpPr>
        <p:spPr bwMode="auto">
          <a:xfrm>
            <a:off x="0" y="228600"/>
            <a:ext cx="5791200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Ngọc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Lâm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ngày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29 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tháng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12 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2021</a:t>
            </a:r>
            <a:endParaRPr lang="en-US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Lan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kính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mến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!</a:t>
            </a: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Lâu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rồi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không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gặp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nhớ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lắm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Dạo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này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khỏe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không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ạ ?</a:t>
            </a: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nay,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đang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lớp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3.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Từ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đầu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đến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giờ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đã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nhiều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tiến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bộ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rồi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ạ !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Ngày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nghỉ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thường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được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bố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mẹ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chỉ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dạy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thêm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cũng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cố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gắng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rèn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luyện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thêm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chính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tả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	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vẫn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nhớ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lớp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Một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hướng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dẫn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chúng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rất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tận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tình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trong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giờ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chính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tả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và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tập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đọc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ạ, 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bạn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Tuấn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cũng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tiến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bộ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lắm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Từ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ngày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chuyển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trường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chúng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vẫn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nhắc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hoài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nay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chủ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nhiệm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lớp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mấy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?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Các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bạn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giỏi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không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  <a:p>
            <a:pPr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hứa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với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sẽ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thật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giỏi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luôn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chăm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ngoan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để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vui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Khi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nào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rảnh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sẽ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kể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cho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nghe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nhiều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hơn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việc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tập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của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kính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chúc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luôn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mạnh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khỏe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nhiều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trò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ngoan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nhé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! 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mong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chóng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đến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hè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để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được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đến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thăm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.                                               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en-US" dirty="0"/>
              <a:t>                                                                      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trò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 </a:t>
            </a:r>
            <a:r>
              <a:rPr lang="en-US" dirty="0" err="1" smtClean="0"/>
              <a:t>cô</a:t>
            </a:r>
            <a:r>
              <a:rPr lang="en-US" b="1" dirty="0"/>
              <a:t>					</a:t>
            </a:r>
            <a:r>
              <a:rPr lang="en-US" b="1" dirty="0" smtClean="0"/>
              <a:t>                                     				</a:t>
            </a:r>
            <a:r>
              <a:rPr lang="en-US" b="1" dirty="0" err="1" smtClean="0"/>
              <a:t>Đức</a:t>
            </a:r>
            <a:r>
              <a:rPr lang="en-US" b="1" dirty="0" smtClean="0"/>
              <a:t> </a:t>
            </a:r>
            <a:endParaRPr lang="en-US" b="1" dirty="0"/>
          </a:p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</a:t>
            </a:r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Xuân</a:t>
            </a:r>
            <a:r>
              <a:rPr lang="en-US" dirty="0" smtClean="0"/>
              <a:t> Minh </a:t>
            </a:r>
            <a:r>
              <a:rPr lang="en-US" dirty="0" err="1" smtClean="0"/>
              <a:t>Đức</a:t>
            </a:r>
            <a:endParaRPr lang="en-US" dirty="0"/>
          </a:p>
        </p:txBody>
      </p:sp>
      <p:sp>
        <p:nvSpPr>
          <p:cNvPr id="3" name="Text Box 27"/>
          <p:cNvSpPr txBox="1">
            <a:spLocks noChangeArrowheads="1"/>
          </p:cNvSpPr>
          <p:nvPr/>
        </p:nvSpPr>
        <p:spPr bwMode="auto">
          <a:xfrm>
            <a:off x="6781800" y="685800"/>
            <a:ext cx="2362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err="1">
                <a:solidFill>
                  <a:srgbClr val="FF00FF"/>
                </a:solidFill>
              </a:rPr>
              <a:t>Lời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xưng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hô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với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người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nhận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thư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5" name="Line 28"/>
          <p:cNvSpPr>
            <a:spLocks noChangeShapeType="1"/>
          </p:cNvSpPr>
          <p:nvPr/>
        </p:nvSpPr>
        <p:spPr bwMode="auto">
          <a:xfrm flipH="1">
            <a:off x="5791200" y="381000"/>
            <a:ext cx="838200" cy="76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" name="Text Box 30"/>
          <p:cNvSpPr txBox="1">
            <a:spLocks noChangeArrowheads="1"/>
          </p:cNvSpPr>
          <p:nvPr/>
        </p:nvSpPr>
        <p:spPr bwMode="auto">
          <a:xfrm>
            <a:off x="6858000" y="2667000"/>
            <a:ext cx="2286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FF"/>
                </a:solidFill>
              </a:rPr>
              <a:t>Nội</a:t>
            </a:r>
            <a:r>
              <a:rPr lang="en-US" sz="2400" dirty="0">
                <a:solidFill>
                  <a:srgbClr val="FF00FF"/>
                </a:solidFill>
              </a:rPr>
              <a:t> dung </a:t>
            </a:r>
            <a:r>
              <a:rPr lang="en-US" sz="2400" dirty="0" err="1">
                <a:solidFill>
                  <a:srgbClr val="FF00FF"/>
                </a:solidFill>
              </a:rPr>
              <a:t>thư</a:t>
            </a:r>
            <a:endParaRPr lang="en-US" sz="2400" dirty="0">
              <a:solidFill>
                <a:srgbClr val="FF00FF"/>
              </a:solidFill>
            </a:endParaRPr>
          </a:p>
        </p:txBody>
      </p:sp>
      <p:sp>
        <p:nvSpPr>
          <p:cNvPr id="7" name="AutoShape 29"/>
          <p:cNvSpPr>
            <a:spLocks/>
          </p:cNvSpPr>
          <p:nvPr/>
        </p:nvSpPr>
        <p:spPr bwMode="auto">
          <a:xfrm>
            <a:off x="6096000" y="990600"/>
            <a:ext cx="457200" cy="3810000"/>
          </a:xfrm>
          <a:prstGeom prst="rightBrace">
            <a:avLst>
              <a:gd name="adj1" fmla="val 52778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 sz="1800">
              <a:cs typeface="Arial" charset="0"/>
            </a:endParaRPr>
          </a:p>
        </p:txBody>
      </p:sp>
      <p:sp>
        <p:nvSpPr>
          <p:cNvPr id="8" name="Text Box 32"/>
          <p:cNvSpPr txBox="1">
            <a:spLocks noChangeArrowheads="1"/>
          </p:cNvSpPr>
          <p:nvPr/>
        </p:nvSpPr>
        <p:spPr bwMode="auto">
          <a:xfrm>
            <a:off x="6705600" y="5562600"/>
            <a:ext cx="167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FF"/>
                </a:solidFill>
              </a:rPr>
              <a:t>Cuối</a:t>
            </a:r>
            <a:r>
              <a:rPr lang="en-US" sz="2400" dirty="0">
                <a:solidFill>
                  <a:srgbClr val="FF00FF"/>
                </a:solidFill>
              </a:rPr>
              <a:t> </a:t>
            </a:r>
            <a:r>
              <a:rPr lang="en-US" sz="2400" dirty="0" err="1">
                <a:solidFill>
                  <a:srgbClr val="FF00FF"/>
                </a:solidFill>
              </a:rPr>
              <a:t>thư</a:t>
            </a:r>
            <a:endParaRPr lang="en-US" sz="2400" dirty="0">
              <a:solidFill>
                <a:srgbClr val="FF00FF"/>
              </a:solidFill>
            </a:endParaRPr>
          </a:p>
        </p:txBody>
      </p:sp>
      <p:sp>
        <p:nvSpPr>
          <p:cNvPr id="9" name="AutoShape 36"/>
          <p:cNvSpPr>
            <a:spLocks/>
          </p:cNvSpPr>
          <p:nvPr/>
        </p:nvSpPr>
        <p:spPr bwMode="auto">
          <a:xfrm>
            <a:off x="6096000" y="5334000"/>
            <a:ext cx="228600" cy="838200"/>
          </a:xfrm>
          <a:prstGeom prst="rightBrace">
            <a:avLst>
              <a:gd name="adj1" fmla="val 22222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Text Box 26"/>
          <p:cNvSpPr txBox="1">
            <a:spLocks noChangeArrowheads="1"/>
          </p:cNvSpPr>
          <p:nvPr/>
        </p:nvSpPr>
        <p:spPr bwMode="auto">
          <a:xfrm>
            <a:off x="6781800" y="0"/>
            <a:ext cx="2362200" cy="70788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solidFill>
                  <a:srgbClr val="FF00FF"/>
                </a:solidFill>
              </a:rPr>
              <a:t>Địa</a:t>
            </a:r>
            <a:r>
              <a:rPr lang="en-US" sz="2000" dirty="0">
                <a:solidFill>
                  <a:srgbClr val="FF00FF"/>
                </a:solidFill>
              </a:rPr>
              <a:t> </a:t>
            </a:r>
            <a:r>
              <a:rPr lang="en-US" sz="2000" dirty="0" err="1">
                <a:solidFill>
                  <a:srgbClr val="FF00FF"/>
                </a:solidFill>
              </a:rPr>
              <a:t>điểm</a:t>
            </a:r>
            <a:r>
              <a:rPr lang="en-US" sz="2000" dirty="0">
                <a:solidFill>
                  <a:srgbClr val="FF00FF"/>
                </a:solidFill>
              </a:rPr>
              <a:t> </a:t>
            </a:r>
            <a:r>
              <a:rPr lang="en-US" sz="2000" dirty="0" err="1">
                <a:solidFill>
                  <a:srgbClr val="FF00FF"/>
                </a:solidFill>
              </a:rPr>
              <a:t>ngày</a:t>
            </a:r>
            <a:r>
              <a:rPr lang="en-US" sz="2000" dirty="0">
                <a:solidFill>
                  <a:srgbClr val="FF00FF"/>
                </a:solidFill>
              </a:rPr>
              <a:t> </a:t>
            </a:r>
            <a:r>
              <a:rPr lang="en-US" sz="2000" dirty="0" err="1">
                <a:solidFill>
                  <a:srgbClr val="FF00FF"/>
                </a:solidFill>
              </a:rPr>
              <a:t>tháng</a:t>
            </a:r>
            <a:r>
              <a:rPr lang="en-US" sz="2000" dirty="0">
                <a:solidFill>
                  <a:srgbClr val="FF00FF"/>
                </a:solidFill>
              </a:rPr>
              <a:t> </a:t>
            </a:r>
            <a:r>
              <a:rPr lang="en-US" sz="2000" dirty="0" err="1">
                <a:solidFill>
                  <a:srgbClr val="FF00FF"/>
                </a:solidFill>
              </a:rPr>
              <a:t>năm</a:t>
            </a:r>
            <a:r>
              <a:rPr lang="en-US" sz="2000" dirty="0">
                <a:solidFill>
                  <a:srgbClr val="FF00FF"/>
                </a:solidFill>
              </a:rPr>
              <a:t> </a:t>
            </a:r>
            <a:r>
              <a:rPr lang="en-US" sz="2000" dirty="0" err="1">
                <a:solidFill>
                  <a:srgbClr val="FF00FF"/>
                </a:solidFill>
              </a:rPr>
              <a:t>viết</a:t>
            </a:r>
            <a:r>
              <a:rPr lang="en-US" sz="2000" dirty="0">
                <a:solidFill>
                  <a:srgbClr val="FF00FF"/>
                </a:solidFill>
              </a:rPr>
              <a:t> </a:t>
            </a:r>
            <a:r>
              <a:rPr lang="en-US" sz="2000" dirty="0" err="1">
                <a:solidFill>
                  <a:srgbClr val="FF00FF"/>
                </a:solidFill>
              </a:rPr>
              <a:t>thư</a:t>
            </a:r>
            <a:endParaRPr lang="en-US" sz="2000" dirty="0">
              <a:solidFill>
                <a:srgbClr val="FF00FF"/>
              </a:solidFill>
            </a:endParaRPr>
          </a:p>
        </p:txBody>
      </p:sp>
      <p:sp>
        <p:nvSpPr>
          <p:cNvPr id="11" name="Line 28"/>
          <p:cNvSpPr>
            <a:spLocks noChangeShapeType="1"/>
          </p:cNvSpPr>
          <p:nvPr/>
        </p:nvSpPr>
        <p:spPr bwMode="auto">
          <a:xfrm flipH="1" flipV="1">
            <a:off x="2971800" y="685800"/>
            <a:ext cx="38862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Action Button: Beginning 11">
            <a:hlinkClick r:id="rId2" action="ppaction://hlinksldjump" highlightClick="1"/>
          </p:cNvPr>
          <p:cNvSpPr/>
          <p:nvPr/>
        </p:nvSpPr>
        <p:spPr>
          <a:xfrm>
            <a:off x="0" y="6477000"/>
            <a:ext cx="1219200" cy="381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5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3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5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9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1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5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7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1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99"/>
                </a:solidFill>
              </a:rPr>
              <a:t>HỌC SINH ÔN LẠI BÀI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1981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ĐỌC LẠI  CÁC BÀI TẬP ĐỌC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1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953000"/>
            <a:ext cx="4114800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81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4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162800" y="4419600"/>
            <a:ext cx="1981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934200" y="-228600"/>
            <a:ext cx="1981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6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28600" y="4648200"/>
            <a:ext cx="1981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2133600" y="762000"/>
            <a:ext cx="457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/>
          </a:p>
        </p:txBody>
      </p:sp>
      <p:sp>
        <p:nvSpPr>
          <p:cNvPr id="27656" name="WordArt 8"/>
          <p:cNvSpPr>
            <a:spLocks noChangeArrowheads="1" noChangeShapeType="1" noTextEdit="1"/>
          </p:cNvSpPr>
          <p:nvPr/>
        </p:nvSpPr>
        <p:spPr bwMode="auto">
          <a:xfrm>
            <a:off x="304800" y="2133600"/>
            <a:ext cx="84582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31"/>
              </a:avLst>
            </a:prstTxWarp>
          </a:bodyPr>
          <a:lstStyle/>
          <a:p>
            <a:pPr algn="ctr"/>
            <a:r>
              <a:rPr lang="vi-VN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Cảm ơn các thầy, cô giáo !</a:t>
            </a:r>
          </a:p>
          <a:p>
            <a:pPr algn="ctr"/>
            <a:r>
              <a:rPr lang="vi-VN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Cảm ơn các em!</a:t>
            </a:r>
            <a:endParaRPr lang="en-US" sz="3600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92004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Giọng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76-77.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Chuyện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xảy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ra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làm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Thuyên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Đồng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ngạc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nhiên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lvl="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sao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niên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Thuyên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Đồng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6" name="Oval 10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WordArt 9"/>
          <p:cNvSpPr>
            <a:spLocks noChangeArrowheads="1" noChangeShapeType="1" noTextEdit="1"/>
          </p:cNvSpPr>
          <p:nvPr/>
        </p:nvSpPr>
        <p:spPr bwMode="auto">
          <a:xfrm>
            <a:off x="136525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33349" y="3048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Chuyện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gì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xảy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ra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làm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Thuyên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và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ngạc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nhiên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túng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thì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gần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xin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giúp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lang="en-US" sz="3200" dirty="0" err="1">
                <a:solidFill>
                  <a:srgbClr val="000066"/>
                </a:solidFill>
              </a:rPr>
              <a:t>A</a:t>
            </a:r>
            <a:r>
              <a:rPr lang="en-US" sz="3200" dirty="0" err="1" smtClean="0">
                <a:solidFill>
                  <a:srgbClr val="000066"/>
                </a:solidFill>
              </a:rPr>
              <a:t>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cảm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ơn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vì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Thuyên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và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có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giọng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nói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gợi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cho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anh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thanh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niên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nhớ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đến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người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mẹ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thân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thương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quê</a:t>
            </a:r>
            <a:r>
              <a:rPr lang="en-US" sz="3200" dirty="0" smtClean="0">
                <a:solidFill>
                  <a:srgbClr val="000066"/>
                </a:solidFill>
              </a:rPr>
              <a:t> ở </a:t>
            </a:r>
            <a:r>
              <a:rPr lang="en-US" sz="3200" dirty="0" err="1" smtClean="0">
                <a:solidFill>
                  <a:srgbClr val="000066"/>
                </a:solidFill>
              </a:rPr>
              <a:t>miền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Trung</a:t>
            </a:r>
            <a:r>
              <a:rPr lang="en-US" sz="3200" dirty="0" smtClean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trẻ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tuổi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lẳng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cúi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đôi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môi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mím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chặt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lộ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vẻ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đau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nhìn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nhau</a:t>
            </a:r>
            <a:r>
              <a:rPr lang="en-US" sz="3200" dirty="0" smtClean="0">
                <a:solidFill>
                  <a:srgbClr val="000066"/>
                </a:solidFill>
              </a:rPr>
              <a:t>, </a:t>
            </a:r>
            <a:r>
              <a:rPr lang="en-US" sz="3200" dirty="0" err="1" smtClean="0">
                <a:solidFill>
                  <a:srgbClr val="000066"/>
                </a:solidFill>
              </a:rPr>
              <a:t>mắt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rớm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lệ</a:t>
            </a:r>
            <a:r>
              <a:rPr lang="en-US" sz="3200" dirty="0" smtClean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7620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Thư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gửi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 81-82.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66"/>
                </a:solidFill>
              </a:rPr>
              <a:t>1.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viết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ai</a:t>
            </a:r>
            <a:r>
              <a:rPr lang="en-US" sz="3600" dirty="0" smtClean="0">
                <a:solidFill>
                  <a:srgbClr val="000066"/>
                </a:solidFill>
              </a:rPr>
              <a:t>? </a:t>
            </a:r>
            <a:r>
              <a:rPr lang="en-US" sz="3600" dirty="0" err="1" smtClean="0">
                <a:solidFill>
                  <a:srgbClr val="000066"/>
                </a:solidFill>
              </a:rPr>
              <a:t>Dòng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đầu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bạn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ghi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thế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nào</a:t>
            </a:r>
            <a:r>
              <a:rPr lang="en-US" sz="3600" dirty="0" smtClean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	2.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hỏi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điều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?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những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	3.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</a:t>
            </a:r>
            <a:r>
              <a:rPr lang="en-US" sz="3600" dirty="0" err="1" smtClean="0">
                <a:solidFill>
                  <a:srgbClr val="000066"/>
                </a:solidFill>
              </a:rPr>
              <a:t>oạn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cuối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thấy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tình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cảm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của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thế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nào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67056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1.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viết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ở </a:t>
            </a:r>
            <a:r>
              <a:rPr lang="en-US" sz="3600" dirty="0" err="1" smtClean="0">
                <a:solidFill>
                  <a:srgbClr val="000066"/>
                </a:solidFill>
              </a:rPr>
              <a:t>quê</a:t>
            </a:r>
            <a:r>
              <a:rPr lang="en-US" sz="3600" dirty="0" smtClean="0">
                <a:solidFill>
                  <a:srgbClr val="000066"/>
                </a:solidFill>
              </a:rPr>
              <a:t>. </a:t>
            </a:r>
            <a:r>
              <a:rPr lang="en-US" sz="3600" dirty="0" err="1" smtClean="0">
                <a:solidFill>
                  <a:srgbClr val="000066"/>
                </a:solidFill>
              </a:rPr>
              <a:t>Dòng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đầu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bạn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ghi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Hải</a:t>
            </a:r>
            <a:r>
              <a:rPr lang="en-US" sz="3600" b="1" i="1" dirty="0" smtClean="0">
                <a:solidFill>
                  <a:srgbClr val="000066"/>
                </a:solidFill>
              </a:rPr>
              <a:t>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Phòng</a:t>
            </a:r>
            <a:r>
              <a:rPr lang="en-US" sz="3600" b="1" i="1" dirty="0" smtClean="0">
                <a:solidFill>
                  <a:srgbClr val="000066"/>
                </a:solidFill>
              </a:rPr>
              <a:t> ,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ngày</a:t>
            </a:r>
            <a:r>
              <a:rPr lang="en-US" sz="3600" b="1" i="1" dirty="0" smtClean="0">
                <a:solidFill>
                  <a:srgbClr val="000066"/>
                </a:solidFill>
              </a:rPr>
              <a:t> 6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tháng</a:t>
            </a:r>
            <a:r>
              <a:rPr lang="en-US" sz="3600" b="1" i="1" dirty="0" smtClean="0">
                <a:solidFill>
                  <a:srgbClr val="000066"/>
                </a:solidFill>
              </a:rPr>
              <a:t> 11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năm</a:t>
            </a:r>
            <a:r>
              <a:rPr lang="en-US" sz="3600" b="1" i="1" dirty="0" smtClean="0">
                <a:solidFill>
                  <a:srgbClr val="000066"/>
                </a:solidFill>
              </a:rPr>
              <a:t> 2003.</a:t>
            </a:r>
          </a:p>
          <a:p>
            <a:pPr marL="61913" indent="-61913" algn="just" eaLnBrk="1" hangingPunct="1">
              <a:spcBef>
                <a:spcPts val="0"/>
              </a:spcBef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	2.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hỏi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sức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khỏe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: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có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khỏe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không</a:t>
            </a:r>
            <a:r>
              <a:rPr lang="en-US" sz="3600" dirty="0" smtClean="0">
                <a:solidFill>
                  <a:srgbClr val="000066"/>
                </a:solidFill>
              </a:rPr>
              <a:t> ạ?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là</a:t>
            </a:r>
            <a:r>
              <a:rPr lang="en-US" sz="3600" dirty="0" smtClean="0">
                <a:solidFill>
                  <a:srgbClr val="000066"/>
                </a:solidFill>
              </a:rPr>
              <a:t> :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lớp</a:t>
            </a:r>
            <a:r>
              <a:rPr lang="en-US" sz="3600" dirty="0" smtClean="0">
                <a:solidFill>
                  <a:srgbClr val="000066"/>
                </a:solidFill>
              </a:rPr>
              <a:t> 3,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8 </a:t>
            </a:r>
            <a:r>
              <a:rPr lang="en-US" sz="3600" dirty="0" err="1" smtClean="0">
                <a:solidFill>
                  <a:srgbClr val="000066"/>
                </a:solidFill>
              </a:rPr>
              <a:t>điểm</a:t>
            </a:r>
            <a:r>
              <a:rPr lang="en-US" sz="3600" dirty="0" smtClean="0">
                <a:solidFill>
                  <a:srgbClr val="000066"/>
                </a:solidFill>
              </a:rPr>
              <a:t> 10,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chơi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bố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mẹ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vào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những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ngày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nghỉ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về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kỉ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niệm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ngoái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về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quê</a:t>
            </a:r>
            <a:r>
              <a:rPr lang="en-US" sz="3600" dirty="0" smtClean="0">
                <a:solidFill>
                  <a:srgbClr val="000066"/>
                </a:solidFill>
              </a:rPr>
              <a:t>;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thả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diều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trên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đê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anh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Tuấn</a:t>
            </a:r>
            <a:r>
              <a:rPr lang="en-US" sz="3600" dirty="0" smtClean="0">
                <a:solidFill>
                  <a:srgbClr val="000066"/>
                </a:solidFill>
              </a:rPr>
              <a:t>;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nghe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chuyện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cổ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tích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dưới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ánh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trăng</a:t>
            </a:r>
            <a:r>
              <a:rPr lang="en-US" sz="3600" dirty="0" smtClean="0">
                <a:solidFill>
                  <a:srgbClr val="000066"/>
                </a:solidFill>
              </a:rPr>
              <a:t>. 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	3.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</a:t>
            </a:r>
            <a:r>
              <a:rPr lang="en-US" sz="3600" dirty="0" err="1" smtClean="0">
                <a:solidFill>
                  <a:srgbClr val="000066"/>
                </a:solidFill>
              </a:rPr>
              <a:t>oạn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cuối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thấy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tình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cảm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của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rất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yêu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quý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.</a:t>
            </a:r>
            <a:endParaRPr lang="vi-VN" sz="3600" dirty="0" smtClean="0">
              <a:solidFill>
                <a:srgbClr val="0000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324600"/>
            <a:ext cx="914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 </a:t>
            </a:r>
            <a:r>
              <a:rPr lang="en-US" dirty="0" err="1" smtClean="0">
                <a:solidFill>
                  <a:srgbClr val="FF0000"/>
                </a:solidFill>
              </a:rPr>
              <a:t>Đất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quý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đất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yêu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84 -85.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 ?</a:t>
            </a:r>
          </a:p>
          <a:p>
            <a:pPr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Theo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phong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tục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tiếp</a:t>
            </a:r>
            <a:r>
              <a:rPr lang="en-US" dirty="0" smtClean="0">
                <a:solidFill>
                  <a:srgbClr val="000099"/>
                </a:solidFill>
              </a:rPr>
              <a:t>: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cung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tiệc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chiêu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tặng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Viên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quan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cởi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đế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rồi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nước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coi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liêng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Theo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phong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tục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coi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Tổ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quốc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sản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4" name="Action Button: End 3">
            <a:hlinkClick r:id="rId2" action="ppaction://hlinksldjump" highlightClick="1"/>
          </p:cNvPr>
          <p:cNvSpPr/>
          <p:nvPr/>
        </p:nvSpPr>
        <p:spPr>
          <a:xfrm>
            <a:off x="8458200" y="6477000"/>
            <a:ext cx="685800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500</Words>
  <Application>Microsoft Office PowerPoint</Application>
  <PresentationFormat>On-screen Show (4:3)</PresentationFormat>
  <Paragraphs>225</Paragraphs>
  <Slides>36</Slides>
  <Notes>3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Hãy viết thư thăm một người thân hoặc một người mà em quý mến ( ông, bà, cô, bác, cô giáo cũ, b ạn cũ …) </vt:lpstr>
      <vt:lpstr>PowerPoint Presentation</vt:lpstr>
      <vt:lpstr>PowerPoint Presentation</vt:lpstr>
      <vt:lpstr>HỌC SINH ÔN LẠI BÀI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 ANH</dc:creator>
  <cp:lastModifiedBy>Windows User</cp:lastModifiedBy>
  <cp:revision>68</cp:revision>
  <dcterms:created xsi:type="dcterms:W3CDTF">2012-11-26T07:18:10Z</dcterms:created>
  <dcterms:modified xsi:type="dcterms:W3CDTF">2021-12-24T04:00:16Z</dcterms:modified>
</cp:coreProperties>
</file>