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300" r:id="rId2"/>
    <p:sldId id="301" r:id="rId3"/>
    <p:sldId id="302" r:id="rId4"/>
    <p:sldId id="275" r:id="rId5"/>
    <p:sldId id="276" r:id="rId6"/>
    <p:sldId id="277" r:id="rId7"/>
    <p:sldId id="279" r:id="rId8"/>
    <p:sldId id="280" r:id="rId9"/>
    <p:sldId id="281" r:id="rId10"/>
    <p:sldId id="282" r:id="rId11"/>
    <p:sldId id="283" r:id="rId12"/>
    <p:sldId id="285" r:id="rId13"/>
    <p:sldId id="286" r:id="rId14"/>
    <p:sldId id="287" r:id="rId15"/>
    <p:sldId id="288" r:id="rId16"/>
    <p:sldId id="289" r:id="rId17"/>
    <p:sldId id="291" r:id="rId18"/>
    <p:sldId id="299" r:id="rId19"/>
    <p:sldId id="296" r:id="rId20"/>
    <p:sldId id="298" r:id="rId21"/>
    <p:sldId id="303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FF66"/>
    <a:srgbClr val="00FF99"/>
    <a:srgbClr val="FFFF00"/>
    <a:srgbClr val="FF00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671FD4-E6C8-4400-A9A8-A2274F4F37C3}" type="datetimeFigureOut">
              <a:rPr lang="en-US" smtClean="0"/>
              <a:t>12/24/2021</a:t>
            </a:fld>
            <a:endParaRPr lang="en-US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7E2A9B-B27E-4AFC-99F7-7F64319F4B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905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0AAB6F2-98B0-4ACF-8D38-2ABA057D2190}" type="slidenum">
              <a:rPr lang="en-US" smtClean="0"/>
              <a:pPr eaLnBrk="1" hangingPunct="1"/>
              <a:t>1</a:t>
            </a:fld>
            <a:endParaRPr 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C</a:t>
            </a:r>
          </a:p>
        </p:txBody>
      </p:sp>
      <p:sp>
        <p:nvSpPr>
          <p:cNvPr id="225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127F984-A9C5-4A59-A9C8-1C4AABBB97D6}" type="slidenum">
              <a:rPr lang="en-US" altLang="vi-VN"/>
              <a:pPr/>
              <a:t>2</a:t>
            </a:fld>
            <a:endParaRPr lang="en-US" altLang="vi-VN"/>
          </a:p>
        </p:txBody>
      </p:sp>
      <p:sp>
        <p:nvSpPr>
          <p:cNvPr id="225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vi-VN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EB97DC6-4E05-40C4-AC99-B968CAD16256}" type="slidenum">
              <a:rPr lang="en-US" smtClean="0"/>
              <a:pPr eaLnBrk="1" hangingPunct="1"/>
              <a:t>21</a:t>
            </a:fld>
            <a:endParaRPr lang="en-US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787-ABDE-4B58-801A-A862F3F1E997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37787-ABDE-4B58-801A-A862F3F1E997}" type="datetimeFigureOut">
              <a:rPr lang="en-US" smtClean="0"/>
              <a:pPr/>
              <a:t>12/24/2021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F75EC-5FB0-4C25-81A6-F0B9D78A3D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1.gif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gif"/><Relationship Id="rId3" Type="http://schemas.openxmlformats.org/officeDocument/2006/relationships/audio" Target="file:///C:\Users\My%20PC\Downloads\dung-1.mp3" TargetMode="External"/><Relationship Id="rId7" Type="http://schemas.openxmlformats.org/officeDocument/2006/relationships/image" Target="../media/image8.gif"/><Relationship Id="rId12" Type="http://schemas.openxmlformats.org/officeDocument/2006/relationships/image" Target="../media/image13.png"/><Relationship Id="rId2" Type="http://schemas.openxmlformats.org/officeDocument/2006/relationships/audio" Target="file:///D:\GI&#193;O%20&#193;N%20&amp;%20T&#431;%20LI&#7878;U%20TIN%20H&#7884;C\KH&#7888;I%203\CV%20Hinh%20chu%20nhat\01%20India%20Music.wma" TargetMode="External"/><Relationship Id="rId1" Type="http://schemas.openxmlformats.org/officeDocument/2006/relationships/audio" Target="file:///D:\Dalat\04%20Track%204.wma" TargetMode="External"/><Relationship Id="rId6" Type="http://schemas.openxmlformats.org/officeDocument/2006/relationships/image" Target="../media/image7.gif"/><Relationship Id="rId11" Type="http://schemas.openxmlformats.org/officeDocument/2006/relationships/image" Target="../media/image12.gif"/><Relationship Id="rId5" Type="http://schemas.openxmlformats.org/officeDocument/2006/relationships/notesSlide" Target="../notesSlides/notesSlide2.xml"/><Relationship Id="rId10" Type="http://schemas.openxmlformats.org/officeDocument/2006/relationships/image" Target="../media/image11.gif"/><Relationship Id="rId4" Type="http://schemas.openxmlformats.org/officeDocument/2006/relationships/slideLayout" Target="../slideLayouts/slideLayout1.xml"/><Relationship Id="rId9" Type="http://schemas.openxmlformats.org/officeDocument/2006/relationships/image" Target="../media/image10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6.xml"/><Relationship Id="rId3" Type="http://schemas.openxmlformats.org/officeDocument/2006/relationships/slide" Target="slide4.xml"/><Relationship Id="rId7" Type="http://schemas.openxmlformats.org/officeDocument/2006/relationships/slide" Target="slide3.xml"/><Relationship Id="rId12" Type="http://schemas.openxmlformats.org/officeDocument/2006/relationships/slide" Target="slide8.xml"/><Relationship Id="rId17" Type="http://schemas.openxmlformats.org/officeDocument/2006/relationships/image" Target="../media/image15.jpeg"/><Relationship Id="rId2" Type="http://schemas.openxmlformats.org/officeDocument/2006/relationships/image" Target="../media/image14.jpeg"/><Relationship Id="rId16" Type="http://schemas.openxmlformats.org/officeDocument/2006/relationships/slide" Target="slide16.xml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slide" Target="slide10.xml"/><Relationship Id="rId15" Type="http://schemas.openxmlformats.org/officeDocument/2006/relationships/slide" Target="slide14.xml"/><Relationship Id="rId10" Type="http://schemas.openxmlformats.org/officeDocument/2006/relationships/slide" Target="slide11.xml"/><Relationship Id="rId4" Type="http://schemas.openxmlformats.org/officeDocument/2006/relationships/slide" Target="slide15.xml"/><Relationship Id="rId9" Type="http://schemas.openxmlformats.org/officeDocument/2006/relationships/slide" Target="slide13.xml"/><Relationship Id="rId14" Type="http://schemas.openxmlformats.org/officeDocument/2006/relationships/slide" Target="slide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ABARBLYL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11938"/>
            <a:ext cx="91440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 descr="ABARBLYL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3188"/>
            <a:ext cx="91440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 descr="WhitecornerFlow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 descr="WhitecornerFlow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256511">
            <a:off x="7710488" y="548640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 descr="WhitecornerFlow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3188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7" descr="WhitecornerFlowe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25" y="5486400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8" descr="17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42925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9" descr="anim1690[1][1]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2362200" y="3219450"/>
            <a:ext cx="5105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0" descr="17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6566584">
            <a:off x="7624763" y="52705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11" descr="anim1690[1][1]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6419850" y="3238500"/>
            <a:ext cx="5105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4" name="WordArt 13"/>
          <p:cNvSpPr>
            <a:spLocks noChangeArrowheads="1" noChangeShapeType="1" noTextEdit="1"/>
          </p:cNvSpPr>
          <p:nvPr/>
        </p:nvSpPr>
        <p:spPr bwMode="auto">
          <a:xfrm>
            <a:off x="1143000" y="2057400"/>
            <a:ext cx="7162800" cy="2057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MÔN: </a:t>
            </a:r>
            <a:r>
              <a:rPr lang="en-US" sz="3600" b="1" kern="10" dirty="0" smtClean="0"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TIẾNG VIỆT</a:t>
            </a:r>
            <a:endParaRPr lang="en-US" sz="3600" b="1" kern="10" dirty="0">
              <a:ln w="127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gradFill rotWithShape="1">
                <a:gsLst>
                  <a:gs pos="0">
                    <a:srgbClr val="A603AB"/>
                  </a:gs>
                  <a:gs pos="21001">
                    <a:srgbClr val="0819FB"/>
                  </a:gs>
                  <a:gs pos="35001">
                    <a:srgbClr val="1A8D48"/>
                  </a:gs>
                  <a:gs pos="52000">
                    <a:srgbClr val="FFFF00"/>
                  </a:gs>
                  <a:gs pos="73000">
                    <a:srgbClr val="EE3F17"/>
                  </a:gs>
                  <a:gs pos="88000">
                    <a:srgbClr val="E81766"/>
                  </a:gs>
                  <a:gs pos="100000">
                    <a:srgbClr val="A603AB"/>
                  </a:gs>
                </a:gsLst>
                <a:lin ang="5400000" scaled="1"/>
              </a:gradFill>
              <a:latin typeface="Times New Roman"/>
              <a:cs typeface="Times New Roman"/>
            </a:endParaRPr>
          </a:p>
          <a:p>
            <a:pPr algn="ctr"/>
            <a:r>
              <a:rPr lang="en-US" sz="3600" b="1" kern="10" dirty="0">
                <a:ln w="127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gradFill rotWithShape="1">
                  <a:gsLst>
                    <a:gs pos="0">
                      <a:srgbClr val="A603AB"/>
                    </a:gs>
                    <a:gs pos="21001">
                      <a:srgbClr val="0819FB"/>
                    </a:gs>
                    <a:gs pos="35001">
                      <a:srgbClr val="1A8D48"/>
                    </a:gs>
                    <a:gs pos="52000">
                      <a:srgbClr val="FFFF00"/>
                    </a:gs>
                    <a:gs pos="73000">
                      <a:srgbClr val="EE3F17"/>
                    </a:gs>
                    <a:gs pos="88000">
                      <a:srgbClr val="E81766"/>
                    </a:gs>
                    <a:gs pos="100000">
                      <a:srgbClr val="A603AB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LỚP 3</a:t>
            </a:r>
          </a:p>
        </p:txBody>
      </p:sp>
    </p:spTree>
    <p:extLst>
      <p:ext uri="{BB962C8B-B14F-4D97-AF65-F5344CB8AC3E}">
        <p14:creationId xmlns:p14="http://schemas.microsoft.com/office/powerpoint/2010/main" val="32930594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Học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sinh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đoạn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bài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tập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“</a:t>
            </a:r>
            <a:r>
              <a:rPr lang="en-US" dirty="0" err="1" smtClean="0">
                <a:solidFill>
                  <a:srgbClr val="FF0000"/>
                </a:solidFill>
              </a:rPr>
              <a:t>Hũ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của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người</a:t>
            </a:r>
            <a:r>
              <a:rPr lang="en-US" dirty="0" smtClean="0">
                <a:solidFill>
                  <a:srgbClr val="FF0000"/>
                </a:solidFill>
              </a:rPr>
              <a:t> cha” </a:t>
            </a:r>
            <a:r>
              <a:rPr lang="en-US" dirty="0" err="1" smtClean="0">
                <a:solidFill>
                  <a:srgbClr val="FF0000"/>
                </a:solidFill>
              </a:rPr>
              <a:t>trang</a:t>
            </a:r>
            <a:r>
              <a:rPr lang="en-US" dirty="0" smtClean="0">
                <a:solidFill>
                  <a:srgbClr val="FF0000"/>
                </a:solidFill>
              </a:rPr>
              <a:t> 121- 122. </a:t>
            </a:r>
            <a:r>
              <a:rPr lang="en-US" dirty="0" err="1" smtClean="0">
                <a:solidFill>
                  <a:srgbClr val="FF0000"/>
                </a:solidFill>
              </a:rPr>
              <a:t>Trả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lời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câu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hỏi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sau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muốn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trai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trở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thế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vứt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đã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lụng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kiếm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thế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vứt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bếp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lửa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?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sao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5. </a:t>
            </a:r>
            <a:r>
              <a:rPr lang="en-US" dirty="0" err="1" smtClean="0">
                <a:solidFill>
                  <a:srgbClr val="000099"/>
                </a:solidFill>
              </a:rPr>
              <a:t>Hãy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tìm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c</a:t>
            </a:r>
            <a:r>
              <a:rPr lang="vi-VN" dirty="0" smtClean="0">
                <a:solidFill>
                  <a:srgbClr val="000099"/>
                </a:solidFill>
              </a:rPr>
              <a:t>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trong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vi-VN" dirty="0" smtClean="0">
                <a:solidFill>
                  <a:srgbClr val="000099"/>
                </a:solidFill>
              </a:rPr>
              <a:t> chuyện nói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ý </a:t>
            </a:r>
            <a:r>
              <a:rPr lang="en-US" dirty="0" err="1" smtClean="0">
                <a:solidFill>
                  <a:srgbClr val="000099"/>
                </a:solidFill>
              </a:rPr>
              <a:t>nghĩa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truyện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này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4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28600" y="-152400"/>
            <a:ext cx="93726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muốn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trai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trở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siêng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năng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chăm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chỉ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tự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kiếm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nổi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cơm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vứt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thử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xem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ấy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phải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tự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tay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mình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kiếm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con </a:t>
            </a:r>
            <a:r>
              <a:rPr lang="en-US" dirty="0" err="1" smtClean="0">
                <a:solidFill>
                  <a:srgbClr val="000099"/>
                </a:solidFill>
              </a:rPr>
              <a:t>đã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lụng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kiếm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xay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thóc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thuê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mỗi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gạo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chỉ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dám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ăn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bát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  <a:r>
              <a:rPr lang="en-US" dirty="0" err="1" smtClean="0">
                <a:solidFill>
                  <a:srgbClr val="000099"/>
                </a:solidFill>
              </a:rPr>
              <a:t>Ba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dụm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90 </a:t>
            </a:r>
            <a:r>
              <a:rPr lang="en-US" dirty="0" err="1" smtClean="0">
                <a:solidFill>
                  <a:srgbClr val="000099"/>
                </a:solidFill>
              </a:rPr>
              <a:t>bát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gạo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lấy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mang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sz="2800" dirty="0" err="1" smtClean="0">
                <a:solidFill>
                  <a:srgbClr val="000099"/>
                </a:solidFill>
              </a:rPr>
              <a:t>Khi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ông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lão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vứt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tiền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vào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bếp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lửa</a:t>
            </a:r>
            <a:r>
              <a:rPr lang="en-US" sz="2800" dirty="0" smtClean="0">
                <a:solidFill>
                  <a:srgbClr val="000099"/>
                </a:solidFill>
              </a:rPr>
              <a:t>, </a:t>
            </a:r>
            <a:r>
              <a:rPr lang="en-US" sz="2800" dirty="0" err="1" smtClean="0">
                <a:solidFill>
                  <a:srgbClr val="000099"/>
                </a:solidFill>
              </a:rPr>
              <a:t>người</a:t>
            </a:r>
            <a:r>
              <a:rPr lang="en-US" sz="2800" dirty="0" smtClean="0">
                <a:solidFill>
                  <a:srgbClr val="000099"/>
                </a:solidFill>
              </a:rPr>
              <a:t> con </a:t>
            </a:r>
            <a:r>
              <a:rPr lang="en-US" sz="2800" dirty="0" err="1" smtClean="0">
                <a:solidFill>
                  <a:srgbClr val="000099"/>
                </a:solidFill>
              </a:rPr>
              <a:t>vội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thọc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tay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vào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bếp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lửa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lấy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tiền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ra</a:t>
            </a:r>
            <a:r>
              <a:rPr lang="en-US" sz="2800" dirty="0" smtClean="0">
                <a:solidFill>
                  <a:srgbClr val="000099"/>
                </a:solidFill>
              </a:rPr>
              <a:t>, </a:t>
            </a:r>
            <a:r>
              <a:rPr lang="en-US" sz="2800" dirty="0" err="1" smtClean="0">
                <a:solidFill>
                  <a:srgbClr val="000099"/>
                </a:solidFill>
              </a:rPr>
              <a:t>mà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không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hề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sợ</a:t>
            </a:r>
            <a:r>
              <a:rPr lang="en-US" sz="2800" dirty="0" smtClean="0">
                <a:solidFill>
                  <a:srgbClr val="000099"/>
                </a:solidFill>
              </a:rPr>
              <a:t> </a:t>
            </a:r>
            <a:r>
              <a:rPr lang="en-US" sz="2800" dirty="0" err="1" smtClean="0">
                <a:solidFill>
                  <a:srgbClr val="000099"/>
                </a:solidFill>
              </a:rPr>
              <a:t>bỏng</a:t>
            </a:r>
            <a:r>
              <a:rPr lang="en-US" sz="2800" dirty="0" smtClean="0">
                <a:solidFill>
                  <a:srgbClr val="000099"/>
                </a:solidFill>
              </a:rPr>
              <a:t>.</a:t>
            </a:r>
            <a:endParaRPr lang="vi-VN" sz="2800" dirty="0" smtClean="0">
              <a:solidFill>
                <a:srgbClr val="000099"/>
              </a:solidFill>
            </a:endParaRPr>
          </a:p>
          <a:p>
            <a:pPr algn="just"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5.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c</a:t>
            </a:r>
            <a:r>
              <a:rPr lang="vi-VN" dirty="0" smtClean="0">
                <a:solidFill>
                  <a:srgbClr val="000099"/>
                </a:solidFill>
              </a:rPr>
              <a:t>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trong</a:t>
            </a:r>
            <a:r>
              <a:rPr lang="vi-VN" dirty="0" smtClean="0">
                <a:solidFill>
                  <a:srgbClr val="000099"/>
                </a:solidFill>
              </a:rPr>
              <a:t> chuyện nói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ý </a:t>
            </a:r>
            <a:r>
              <a:rPr lang="en-US" dirty="0" err="1" smtClean="0">
                <a:solidFill>
                  <a:srgbClr val="000099"/>
                </a:solidFill>
              </a:rPr>
              <a:t>nghĩa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truyện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lụng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mới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biết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quý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tiền</a:t>
            </a:r>
            <a:r>
              <a:rPr lang="en-US" dirty="0" smtClean="0">
                <a:solidFill>
                  <a:srgbClr val="000099"/>
                </a:solidFill>
              </a:rPr>
              <a:t>; </a:t>
            </a:r>
            <a:r>
              <a:rPr lang="en-US" dirty="0" err="1" smtClean="0">
                <a:solidFill>
                  <a:srgbClr val="000099"/>
                </a:solidFill>
              </a:rPr>
              <a:t>Hũ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tiêu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giờ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chính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bàn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tay</a:t>
            </a:r>
            <a:r>
              <a:rPr lang="en-US" dirty="0" smtClean="0">
                <a:solidFill>
                  <a:srgbClr val="000099"/>
                </a:solidFill>
              </a:rPr>
              <a:t> con. </a:t>
            </a:r>
            <a:endParaRPr lang="vi-VN" dirty="0" smtClean="0">
              <a:solidFill>
                <a:srgbClr val="000099"/>
              </a:solidFill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8229600" y="6400800"/>
            <a:ext cx="9144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33349" y="60960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sinh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đoạn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tập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đọc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“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Tây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Nguyên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127 - 128.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Trả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lời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một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câu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hỏi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sau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Vì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sao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phải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đầu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được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trí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thế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nào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mbria" pitchFamily="18" charset="0"/>
              </a:rPr>
              <a:t>Vì sao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nói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giữa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trung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tâm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5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381000"/>
            <a:ext cx="9010651" cy="5905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rông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phải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để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dài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chịu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gió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bão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chứa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nhiều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người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hội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họp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tụ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tập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nhảy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múa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Sàn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để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voi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đi</a:t>
            </a:r>
            <a:r>
              <a:rPr lang="en-US" sz="3600" dirty="0" smtClean="0">
                <a:solidFill>
                  <a:srgbClr val="000099"/>
                </a:solidFill>
              </a:rPr>
              <a:t> qua </a:t>
            </a:r>
            <a:r>
              <a:rPr lang="en-US" sz="3600" dirty="0" err="1" smtClean="0">
                <a:solidFill>
                  <a:srgbClr val="000099"/>
                </a:solidFill>
              </a:rPr>
              <a:t>không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đụng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sàn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Mái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để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múa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ngọn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giáo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vướng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mái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đầu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thờ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thần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nên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trí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rất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nghiêm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giỏ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mây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đựng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hòn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đá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thần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treo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vách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Xung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quanh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hòn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đá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thần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treo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cành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hoa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đan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bằng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tre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vũ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khí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nông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cụ</a:t>
            </a:r>
            <a:r>
              <a:rPr lang="en-US" sz="3600" dirty="0" smtClean="0">
                <a:solidFill>
                  <a:srgbClr val="000099"/>
                </a:solidFill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</a:rPr>
              <a:t>chiêng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trống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cúng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tế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>
              <a:spcBef>
                <a:spcPct val="20000"/>
              </a:spcBef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lang="en-US" sz="3600" dirty="0" err="1" smtClean="0">
                <a:solidFill>
                  <a:srgbClr val="000099"/>
                </a:solidFill>
              </a:rPr>
              <a:t>ói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gian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giữa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trung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tâm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rông</a:t>
            </a:r>
            <a:r>
              <a:rPr lang="en-US" sz="3600" dirty="0" smtClean="0">
                <a:solidFill>
                  <a:srgbClr val="000099"/>
                </a:solidFill>
              </a:rPr>
              <a:t> v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ambria" pitchFamily="18" charset="0"/>
              </a:rPr>
              <a:t>ì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gian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giữa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có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bếp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lửa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thường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tụ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để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việc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lớn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tiếp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khách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làng</a:t>
            </a:r>
            <a:endParaRPr kumimoji="0" lang="vi-VN" sz="3600" b="0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848600" y="6248400"/>
            <a:ext cx="1524000" cy="609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 smtClean="0"/>
              <a:t>	</a:t>
            </a:r>
            <a:r>
              <a:rPr lang="en-US" dirty="0" err="1" smtClean="0">
                <a:solidFill>
                  <a:srgbClr val="FF0000"/>
                </a:solidFill>
              </a:rPr>
              <a:t>Học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sinh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đoạn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bài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tập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đọc</a:t>
            </a:r>
            <a:r>
              <a:rPr lang="en-US" dirty="0" smtClean="0">
                <a:solidFill>
                  <a:srgbClr val="FF0000"/>
                </a:solidFill>
              </a:rPr>
              <a:t> “</a:t>
            </a:r>
            <a:r>
              <a:rPr lang="en-US" dirty="0" err="1" smtClean="0">
                <a:solidFill>
                  <a:srgbClr val="FF0000"/>
                </a:solidFill>
              </a:rPr>
              <a:t>Đôi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bạn</a:t>
            </a:r>
            <a:r>
              <a:rPr lang="en-US" dirty="0" smtClean="0">
                <a:solidFill>
                  <a:srgbClr val="FF0000"/>
                </a:solidFill>
              </a:rPr>
              <a:t>” </a:t>
            </a:r>
            <a:r>
              <a:rPr lang="en-US" dirty="0" err="1" smtClean="0">
                <a:solidFill>
                  <a:srgbClr val="FF0000"/>
                </a:solidFill>
              </a:rPr>
              <a:t>trang</a:t>
            </a:r>
            <a:r>
              <a:rPr lang="en-US" dirty="0" smtClean="0">
                <a:solidFill>
                  <a:srgbClr val="FF0000"/>
                </a:solidFill>
              </a:rPr>
              <a:t> 130 -131. </a:t>
            </a:r>
            <a:r>
              <a:rPr lang="en-US" dirty="0" err="1" smtClean="0">
                <a:solidFill>
                  <a:srgbClr val="FF0000"/>
                </a:solidFill>
              </a:rPr>
              <a:t>Trả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lời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câu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hỏi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sau</a:t>
            </a:r>
            <a:r>
              <a:rPr lang="en-US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dịp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thấy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thị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lạ</a:t>
            </a:r>
            <a:r>
              <a:rPr lang="en-US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động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khen</a:t>
            </a:r>
            <a:r>
              <a:rPr lang="vi-VN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err="1" smtClean="0">
                <a:solidFill>
                  <a:srgbClr val="000099"/>
                </a:solidFill>
              </a:rPr>
              <a:t>Em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hiểu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bố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thế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vi-VN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5. </a:t>
            </a:r>
            <a:r>
              <a:rPr lang="en-US" dirty="0" err="1" smtClean="0">
                <a:solidFill>
                  <a:srgbClr val="000099"/>
                </a:solidFill>
              </a:rPr>
              <a:t>Tìm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chi </a:t>
            </a:r>
            <a:r>
              <a:rPr lang="en-US" dirty="0" err="1" smtClean="0">
                <a:solidFill>
                  <a:srgbClr val="000099"/>
                </a:solidFill>
              </a:rPr>
              <a:t>tiết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cảm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với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giúp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mình</a:t>
            </a:r>
            <a:r>
              <a:rPr lang="en-US" dirty="0" smtClean="0">
                <a:solidFill>
                  <a:srgbClr val="000099"/>
                </a:solidFill>
              </a:rPr>
              <a:t>?</a:t>
            </a:r>
            <a:r>
              <a:rPr lang="vi-VN" dirty="0" smtClean="0">
                <a:solidFill>
                  <a:srgbClr val="000099"/>
                </a:solidFill>
              </a:rPr>
              <a:t>.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6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rmAutofit fontScale="85000" lnSpcReduction="10000"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từ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nhỏ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giặc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ném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bom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miền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Bắc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gia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phải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phố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sơ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ở </a:t>
            </a:r>
            <a:r>
              <a:rPr lang="en-US" dirty="0" err="1" smtClean="0">
                <a:solidFill>
                  <a:srgbClr val="000099"/>
                </a:solidFill>
              </a:rPr>
              <a:t>nông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thôn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thấy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thị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thị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phố,phố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cũng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ngói</a:t>
            </a:r>
            <a:r>
              <a:rPr lang="en-US" dirty="0" smtClean="0">
                <a:solidFill>
                  <a:srgbClr val="000099"/>
                </a:solidFill>
              </a:rPr>
              <a:t> san </a:t>
            </a:r>
            <a:r>
              <a:rPr lang="en-US" dirty="0" err="1" smtClean="0">
                <a:solidFill>
                  <a:srgbClr val="000099"/>
                </a:solidFill>
              </a:rPr>
              <a:t>sát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cái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thấp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nhà</a:t>
            </a:r>
            <a:r>
              <a:rPr lang="en-US" dirty="0" smtClean="0">
                <a:solidFill>
                  <a:srgbClr val="000099"/>
                </a:solidFill>
              </a:rPr>
              <a:t> ở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dòng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xe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cộ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nườm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nượp</a:t>
            </a:r>
            <a:r>
              <a:rPr lang="en-US" dirty="0" smtClean="0">
                <a:solidFill>
                  <a:srgbClr val="000099"/>
                </a:solidFill>
              </a:rPr>
              <a:t>, ban </a:t>
            </a:r>
            <a:r>
              <a:rPr lang="en-US" dirty="0" err="1" smtClean="0">
                <a:solidFill>
                  <a:srgbClr val="000099"/>
                </a:solidFill>
              </a:rPr>
              <a:t>đêm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đèn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điện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lấp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lánh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như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sa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động</a:t>
            </a:r>
            <a:r>
              <a:rPr lang="en-US" dirty="0" smtClean="0">
                <a:solidFill>
                  <a:srgbClr val="000099"/>
                </a:solidFill>
              </a:rPr>
              <a:t>  </a:t>
            </a:r>
            <a:r>
              <a:rPr lang="en-US" dirty="0" err="1" smtClean="0">
                <a:solidFill>
                  <a:srgbClr val="000099"/>
                </a:solidFill>
              </a:rPr>
              <a:t>đáng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khen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nghe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tiếng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kêu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cứu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lập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tức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xuống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hồ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cứu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em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đang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vùng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vẫy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tuyệt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vọng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bố</a:t>
            </a:r>
            <a:r>
              <a:rPr lang="en-US" dirty="0" smtClean="0">
                <a:solidFill>
                  <a:srgbClr val="000099"/>
                </a:solidFill>
              </a:rPr>
              <a:t> ca </a:t>
            </a:r>
            <a:r>
              <a:rPr lang="en-US" dirty="0" err="1" smtClean="0">
                <a:solidFill>
                  <a:srgbClr val="000099"/>
                </a:solidFill>
              </a:rPr>
              <a:t>ngợi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phẩm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tốt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đẹp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sống</a:t>
            </a:r>
            <a:r>
              <a:rPr lang="en-US" dirty="0" smtClean="0">
                <a:solidFill>
                  <a:srgbClr val="000099"/>
                </a:solidFill>
              </a:rPr>
              <a:t> ở </a:t>
            </a:r>
            <a:r>
              <a:rPr lang="en-US" dirty="0" err="1" smtClean="0">
                <a:solidFill>
                  <a:srgbClr val="000099"/>
                </a:solidFill>
              </a:rPr>
              <a:t>làng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quê</a:t>
            </a:r>
            <a:r>
              <a:rPr lang="en-US" dirty="0" smtClean="0">
                <a:solidFill>
                  <a:srgbClr val="000099"/>
                </a:solidFill>
              </a:rPr>
              <a:t> –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sẵn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sàng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giúp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khăn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cứu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5. </a:t>
            </a:r>
            <a:r>
              <a:rPr lang="en-US" dirty="0" smtClean="0">
                <a:solidFill>
                  <a:srgbClr val="000099"/>
                </a:solidFill>
              </a:rPr>
              <a:t>Chi </a:t>
            </a:r>
            <a:r>
              <a:rPr lang="en-US" dirty="0" err="1" smtClean="0">
                <a:solidFill>
                  <a:srgbClr val="000099"/>
                </a:solidFill>
              </a:rPr>
              <a:t>tiết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đó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Bố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Thành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luôn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nhớ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có</a:t>
            </a:r>
            <a:r>
              <a:rPr lang="en-US" dirty="0" smtClean="0">
                <a:solidFill>
                  <a:srgbClr val="000099"/>
                </a:solidFill>
              </a:rPr>
              <a:t> 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suy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nghĩ</a:t>
            </a:r>
            <a:r>
              <a:rPr lang="en-US" dirty="0" smtClean="0">
                <a:solidFill>
                  <a:srgbClr val="000099"/>
                </a:solidFill>
              </a:rPr>
              <a:t>  </a:t>
            </a:r>
            <a:r>
              <a:rPr lang="en-US" dirty="0" err="1" smtClean="0">
                <a:solidFill>
                  <a:srgbClr val="000099"/>
                </a:solidFill>
              </a:rPr>
              <a:t>rất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tốt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đẹp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dân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</p:txBody>
      </p:sp>
      <p:sp>
        <p:nvSpPr>
          <p:cNvPr id="3" name="Action Button: End 2">
            <a:hlinkClick r:id="rId2" action="ppaction://hlinksldjump" highlightClick="1"/>
          </p:cNvPr>
          <p:cNvSpPr/>
          <p:nvPr/>
        </p:nvSpPr>
        <p:spPr>
          <a:xfrm>
            <a:off x="7848600" y="6400800"/>
            <a:ext cx="9144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04800" y="619125"/>
            <a:ext cx="9485313" cy="59055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 </a:t>
            </a:r>
            <a:r>
              <a:rPr lang="en-US" sz="3600" dirty="0" err="1" smtClean="0">
                <a:solidFill>
                  <a:srgbClr val="FF0000"/>
                </a:solidFill>
              </a:rPr>
              <a:t>Về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quê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ngoại</a:t>
            </a:r>
            <a:r>
              <a:rPr lang="en-US" sz="3600" dirty="0" smtClean="0">
                <a:solidFill>
                  <a:srgbClr val="FF0000"/>
                </a:solidFill>
              </a:rPr>
              <a:t>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133 -134.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nhỏ</a:t>
            </a:r>
            <a:r>
              <a:rPr lang="en-US" sz="3600" dirty="0" smtClean="0">
                <a:solidFill>
                  <a:srgbClr val="000099"/>
                </a:solidFill>
              </a:rPr>
              <a:t> ở </a:t>
            </a:r>
            <a:r>
              <a:rPr lang="en-US" sz="3600" dirty="0" err="1" smtClean="0">
                <a:solidFill>
                  <a:srgbClr val="000099"/>
                </a:solidFill>
              </a:rPr>
              <a:t>đâu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về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thăm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quê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Quê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ngoại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 ở </a:t>
            </a:r>
            <a:r>
              <a:rPr lang="en-US" sz="3600" dirty="0" err="1" smtClean="0">
                <a:solidFill>
                  <a:srgbClr val="000099"/>
                </a:solidFill>
              </a:rPr>
              <a:t>đâu</a:t>
            </a:r>
            <a:r>
              <a:rPr lang="en-US" sz="3600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Bạn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thấy</a:t>
            </a:r>
            <a:r>
              <a:rPr lang="en-US" sz="3600" dirty="0" smtClean="0">
                <a:solidFill>
                  <a:srgbClr val="000099"/>
                </a:solidFill>
              </a:rPr>
              <a:t> ở </a:t>
            </a:r>
            <a:r>
              <a:rPr lang="en-US" sz="3600" dirty="0" err="1" smtClean="0">
                <a:solidFill>
                  <a:srgbClr val="000099"/>
                </a:solidFill>
              </a:rPr>
              <a:t>quê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có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lạ</a:t>
            </a:r>
            <a:r>
              <a:rPr lang="vi-VN" sz="3600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4. </a:t>
            </a:r>
            <a:r>
              <a:rPr lang="en-US" sz="3600" dirty="0" err="1" smtClean="0">
                <a:solidFill>
                  <a:srgbClr val="000099"/>
                </a:solidFill>
              </a:rPr>
              <a:t>Bạnnhỏ</a:t>
            </a:r>
            <a:r>
              <a:rPr lang="en-US" sz="3600" dirty="0" smtClean="0">
                <a:solidFill>
                  <a:srgbClr val="000099"/>
                </a:solidFill>
              </a:rPr>
              <a:t>  </a:t>
            </a:r>
            <a:r>
              <a:rPr lang="en-US" sz="3600" dirty="0" err="1" smtClean="0">
                <a:solidFill>
                  <a:srgbClr val="000099"/>
                </a:solidFill>
              </a:rPr>
              <a:t>nghĩ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về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người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hạt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gạo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77788" y="88900"/>
            <a:ext cx="36036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7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-304800" y="619125"/>
            <a:ext cx="9485313" cy="59055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nhỏ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thành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phố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về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thăm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ngoại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nông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thôn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3.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thấy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quê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có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điều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lạ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Đầm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nở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ngát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hương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gặp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trăng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gặp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gió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bất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ngờ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con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đường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đấ</a:t>
            </a:r>
            <a:r>
              <a:rPr lang="en-US" sz="3600" dirty="0" smtClean="0">
                <a:solidFill>
                  <a:srgbClr val="000099"/>
                </a:solidFill>
              </a:rPr>
              <a:t>t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rực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màu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rơm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 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bóng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tre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mát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rợp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/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vầng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trăng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lá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thuyền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trôi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êm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đềm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vi-VN" sz="3600" b="0" i="0" u="none" strike="noStrike" kern="1200" cap="none" spc="0" normalizeH="0" baseline="0" noProof="0" dirty="0" smtClean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4.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Bạnnhỏ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nghĩ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về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làm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hạt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gạo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en-US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ăn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hạt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gạo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đã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lâu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nay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mới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gặp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làm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hạt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gạo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Bạn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họ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ruột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thịt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thương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ngoại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0" i="0" u="none" strike="noStrike" kern="1200" cap="none" spc="0" normalizeH="0" noProof="0" dirty="0" err="1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mình</a:t>
            </a:r>
            <a:r>
              <a:rPr kumimoji="0" lang="en-US" sz="3600" b="0" i="0" u="none" strike="noStrike" kern="1200" cap="none" spc="0" normalizeH="0" noProof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vi-VN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sp>
        <p:nvSpPr>
          <p:cNvPr id="3" name="Action Button: End 2">
            <a:hlinkClick r:id="rId2" action="ppaction://hlinksldjump" highlightClick="1"/>
          </p:cNvPr>
          <p:cNvSpPr/>
          <p:nvPr/>
        </p:nvSpPr>
        <p:spPr>
          <a:xfrm>
            <a:off x="7924800" y="6096000"/>
            <a:ext cx="990600" cy="7620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0.114.jpg"/>
          <p:cNvPicPr>
            <a:picLocks noChangeAspect="1"/>
          </p:cNvPicPr>
          <p:nvPr/>
        </p:nvPicPr>
        <p:blipFill>
          <a:blip r:embed="rId2">
            <a:lum bright="1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0" y="76200"/>
            <a:ext cx="8915400" cy="76200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2. </a:t>
            </a:r>
            <a:r>
              <a:rPr lang="en-US" sz="32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Tìm</a:t>
            </a:r>
            <a:r>
              <a:rPr lang="en-US" sz="32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hình</a:t>
            </a:r>
            <a:r>
              <a:rPr lang="en-US" sz="32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ảnh</a:t>
            </a:r>
            <a:r>
              <a:rPr lang="en-US" sz="32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so </a:t>
            </a:r>
            <a:r>
              <a:rPr lang="en-US" sz="32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sánh</a:t>
            </a:r>
            <a:r>
              <a:rPr lang="en-US" sz="32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trong</a:t>
            </a:r>
            <a:r>
              <a:rPr lang="en-US" sz="32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các</a:t>
            </a:r>
            <a:r>
              <a:rPr lang="en-US" sz="32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câu</a:t>
            </a:r>
            <a:r>
              <a:rPr lang="en-US" sz="32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2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sau</a:t>
            </a:r>
            <a:r>
              <a:rPr lang="en-US" sz="32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: </a:t>
            </a:r>
            <a:endParaRPr lang="en-US" sz="3200" dirty="0">
              <a:solidFill>
                <a:srgbClr val="00009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0" y="1219200"/>
            <a:ext cx="8915400" cy="23622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742950" indent="-742950" algn="just">
              <a:buAutoNum type="alphaLcPeriod"/>
            </a:pP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thân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cây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tràm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vươn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thẳng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lên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trời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như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cây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nến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khổng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lồ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  <a:p>
            <a:pPr marL="742950" indent="-742950" algn="just"/>
            <a:endParaRPr lang="en-US" sz="3600" dirty="0" smtClean="0">
              <a:solidFill>
                <a:srgbClr val="00009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742950" indent="-742950" algn="just"/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                           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Đoàn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Giỏi</a:t>
            </a:r>
            <a:endParaRPr lang="en-US" sz="3600" dirty="0">
              <a:solidFill>
                <a:srgbClr val="00009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0" y="3733800"/>
            <a:ext cx="8915400" cy="2895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742950" indent="-742950" algn="just"/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b.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Đước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mọc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san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sát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thẳng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đuột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như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hằng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hà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sa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số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cây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dù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xanh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cắm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trên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bãi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  <a:p>
            <a:pPr marL="742950" indent="-742950" algn="ctr"/>
            <a:endParaRPr lang="en-US" sz="3600" dirty="0" smtClean="0">
              <a:solidFill>
                <a:srgbClr val="00009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742950" indent="-742950" algn="ctr"/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           Mai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Văn</a:t>
            </a:r>
            <a:r>
              <a:rPr lang="en-US" sz="3600" dirty="0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Tạo</a:t>
            </a:r>
            <a:endParaRPr lang="en-US" sz="3600" dirty="0">
              <a:solidFill>
                <a:srgbClr val="000099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0..16.jpg"/>
          <p:cNvPicPr>
            <a:picLocks noChangeAspect="1"/>
          </p:cNvPicPr>
          <p:nvPr/>
        </p:nvPicPr>
        <p:blipFill>
          <a:blip r:embed="rId2">
            <a:lum bright="3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381000" y="533400"/>
          <a:ext cx="8458200" cy="5059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91000"/>
                <a:gridCol w="1295400"/>
                <a:gridCol w="2971800"/>
              </a:tblGrid>
              <a:tr h="802640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Những</a:t>
                      </a:r>
                      <a:r>
                        <a:rPr lang="en-US" sz="4000" b="1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4000" b="1" baseline="0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thân</a:t>
                      </a:r>
                      <a:r>
                        <a:rPr lang="en-US" sz="4000" b="1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4000" b="1" baseline="0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cây</a:t>
                      </a:r>
                      <a:r>
                        <a:rPr lang="en-US" sz="4000" b="1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4000" b="1" baseline="0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tràm</a:t>
                      </a:r>
                      <a:r>
                        <a:rPr lang="en-US" sz="4000" b="1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4000" baseline="0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vươn</a:t>
                      </a:r>
                      <a:r>
                        <a:rPr lang="en-US" sz="4000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4000" baseline="0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thẳng</a:t>
                      </a:r>
                      <a:r>
                        <a:rPr lang="en-US" sz="4000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4000" baseline="0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lên</a:t>
                      </a:r>
                      <a:r>
                        <a:rPr lang="en-US" sz="4000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4000" baseline="0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trời</a:t>
                      </a:r>
                      <a:endParaRPr lang="en-US" sz="4000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như</a:t>
                      </a:r>
                      <a:endParaRPr lang="en-US" sz="4000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những</a:t>
                      </a:r>
                      <a:r>
                        <a:rPr lang="en-US" sz="4000" b="1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4000" b="1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cây</a:t>
                      </a:r>
                      <a:r>
                        <a:rPr lang="en-US" sz="4000" b="1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</a:t>
                      </a:r>
                      <a:r>
                        <a:rPr lang="en-US" sz="4000" b="1" baseline="0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nến</a:t>
                      </a:r>
                      <a:r>
                        <a:rPr lang="en-US" sz="4000" b="1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4000" baseline="0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khổng</a:t>
                      </a:r>
                      <a:r>
                        <a:rPr lang="en-US" sz="4000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4000" baseline="0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lồ</a:t>
                      </a:r>
                      <a:r>
                        <a:rPr lang="en-US" sz="4000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.</a:t>
                      </a:r>
                      <a:endParaRPr lang="en-US" sz="400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endParaRPr lang="en-US" sz="4000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  <a:tr h="802640">
                <a:tc>
                  <a:txBody>
                    <a:bodyPr/>
                    <a:lstStyle/>
                    <a:p>
                      <a:r>
                        <a:rPr lang="en-US" sz="4000" b="1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Đước</a:t>
                      </a:r>
                      <a:r>
                        <a:rPr lang="en-US" sz="4000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4000" baseline="0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mọc</a:t>
                      </a:r>
                      <a:r>
                        <a:rPr lang="en-US" sz="4000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san </a:t>
                      </a:r>
                      <a:r>
                        <a:rPr lang="en-US" sz="4000" baseline="0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sát</a:t>
                      </a:r>
                      <a:r>
                        <a:rPr lang="en-US" sz="4000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, </a:t>
                      </a:r>
                      <a:r>
                        <a:rPr lang="en-US" sz="4000" baseline="0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thẳng</a:t>
                      </a:r>
                      <a:r>
                        <a:rPr lang="en-US" sz="4000" baseline="0" dirty="0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4000" baseline="0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đuột</a:t>
                      </a:r>
                      <a:endParaRPr lang="en-US" sz="4000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như</a:t>
                      </a:r>
                      <a:endParaRPr lang="en-US" sz="4000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0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hằng</a:t>
                      </a:r>
                      <a:r>
                        <a:rPr lang="en-US" sz="400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400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hà</a:t>
                      </a:r>
                      <a:r>
                        <a:rPr lang="en-US" sz="4000" baseline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4000" baseline="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sa</a:t>
                      </a:r>
                      <a:r>
                        <a:rPr lang="en-US" sz="4000" baseline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4000" baseline="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số</a:t>
                      </a:r>
                      <a:r>
                        <a:rPr lang="en-US" sz="4000" baseline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</a:t>
                      </a:r>
                      <a:r>
                        <a:rPr lang="en-US" sz="4000" b="1" baseline="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cây</a:t>
                      </a:r>
                      <a:r>
                        <a:rPr lang="en-US" sz="4000" b="1" baseline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4000" b="1" baseline="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dù</a:t>
                      </a:r>
                      <a:r>
                        <a:rPr lang="en-US" sz="4000" b="1" baseline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4000" baseline="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xanh</a:t>
                      </a:r>
                      <a:r>
                        <a:rPr lang="en-US" sz="4000" baseline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4000" baseline="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cắm</a:t>
                      </a:r>
                      <a:r>
                        <a:rPr lang="en-US" sz="4000" baseline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 </a:t>
                      </a:r>
                      <a:r>
                        <a:rPr lang="en-US" sz="4000" baseline="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trên</a:t>
                      </a:r>
                      <a:r>
                        <a:rPr lang="en-US" sz="4000" baseline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en-US" sz="4000" baseline="0" dirty="0" err="1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bãi</a:t>
                      </a:r>
                      <a:r>
                        <a:rPr lang="en-US" sz="4000" baseline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.</a:t>
                      </a:r>
                      <a:endParaRPr lang="en-US" sz="4000" dirty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altLang="en-US" smtClean="0">
                <a:cs typeface="Arial" charset="0"/>
              </a:rPr>
              <a:t>vc</a:t>
            </a:r>
          </a:p>
        </p:txBody>
      </p:sp>
      <p:sp>
        <p:nvSpPr>
          <p:cNvPr id="21507" name="Text Box 2"/>
          <p:cNvSpPr txBox="1">
            <a:spLocks noChangeArrowheads="1"/>
          </p:cNvSpPr>
          <p:nvPr/>
        </p:nvSpPr>
        <p:spPr bwMode="auto">
          <a:xfrm>
            <a:off x="1295400" y="4876800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vi-VN" altLang="vi-VN"/>
          </a:p>
        </p:txBody>
      </p:sp>
      <p:pic>
        <p:nvPicPr>
          <p:cNvPr id="21508" name="Picture 3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04800" y="5529263"/>
            <a:ext cx="1371600" cy="1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4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981200" y="5029200"/>
            <a:ext cx="1371600" cy="132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0" name="Picture 5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86200" y="5486400"/>
            <a:ext cx="1371600" cy="132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1" name="Picture 6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91200" y="5181600"/>
            <a:ext cx="1371600" cy="132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2" name="Picture 7" descr="butterflies_flowers_md_wht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467600" y="5486400"/>
            <a:ext cx="1371600" cy="132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3" name="Picture 11" descr="maple_leaf_brown_falling_sm_clr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505200" y="6019800"/>
            <a:ext cx="4984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4" name="Picture 12" descr="maple_leaf_falling_md_clr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2711628">
            <a:off x="5242719" y="5730081"/>
            <a:ext cx="573088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5" name="Picture 13" descr="maple_leaf_falling_md_clr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61722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6" name="Picture 14" descr="maple_leaf_brown_falling_sm_clr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-3248690">
            <a:off x="6877050" y="6296025"/>
            <a:ext cx="54292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7" name="Picture 15" descr="maple_leaf_falling_md_clr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2711628">
            <a:off x="1966119" y="6223794"/>
            <a:ext cx="573087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60" name="Picture 16" descr="maple_leaf_falling_md_clr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 rot="2711628">
            <a:off x="461168" y="4415632"/>
            <a:ext cx="75406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61" name="Picture 17" descr="maple_leaf_brown_falling_sm_clr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985125" y="4419600"/>
            <a:ext cx="78422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66" name="WordArt 22"/>
          <p:cNvSpPr>
            <a:spLocks noChangeArrowheads="1" noChangeShapeType="1" noTextEdit="1"/>
          </p:cNvSpPr>
          <p:nvPr/>
        </p:nvSpPr>
        <p:spPr bwMode="auto">
          <a:xfrm>
            <a:off x="1803400" y="3605213"/>
            <a:ext cx="5638800" cy="1273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736"/>
              </a:avLst>
            </a:prstTxWarp>
          </a:bodyPr>
          <a:lstStyle/>
          <a:p>
            <a:pPr algn="ctr"/>
            <a:endParaRPr lang="en-US" sz="2800" b="1" i="1" kern="1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latin typeface="Arial Unicode MS"/>
              <a:ea typeface="Arial Unicode MS"/>
              <a:cs typeface="Arial Unicode MS"/>
            </a:endParaRPr>
          </a:p>
        </p:txBody>
      </p:sp>
      <p:pic>
        <p:nvPicPr>
          <p:cNvPr id="31770" name="04 Track 4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9"/>
          <a:srcRect/>
          <a:stretch>
            <a:fillRect/>
          </a:stretch>
        </p:blipFill>
        <p:spPr bwMode="auto">
          <a:xfrm>
            <a:off x="8610600" y="5638800"/>
            <a:ext cx="2444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71" name="01 India Music.wma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9"/>
          <a:srcRect/>
          <a:stretch>
            <a:fillRect/>
          </a:stretch>
        </p:blipFill>
        <p:spPr bwMode="auto">
          <a:xfrm>
            <a:off x="8610600" y="6096000"/>
            <a:ext cx="2444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24" name="Picture 30" descr="xmaslights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 rot="-5400000">
            <a:off x="-3200400" y="320040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25" name="Picture 31" descr="xmaslights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 rot="5400000">
            <a:off x="5524500" y="3238500"/>
            <a:ext cx="6858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WordArt 6"/>
          <p:cNvSpPr>
            <a:spLocks noChangeArrowheads="1" noChangeShapeType="1" noTextEdit="1"/>
          </p:cNvSpPr>
          <p:nvPr/>
        </p:nvSpPr>
        <p:spPr bwMode="auto">
          <a:xfrm>
            <a:off x="692150" y="2293938"/>
            <a:ext cx="8077200" cy="19050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7269"/>
                <a:gd name="adj2" fmla="val 0"/>
              </a:avLst>
            </a:prstTxWarp>
            <a:scene3d>
              <a:camera prst="legacyObliqueBottomLeft"/>
              <a:lightRig rig="legacyHarsh3" dir="t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endParaRPr lang="en-US" sz="3600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latin typeface="Calibri"/>
            </a:endParaRPr>
          </a:p>
        </p:txBody>
      </p:sp>
      <p:grpSp>
        <p:nvGrpSpPr>
          <p:cNvPr id="2" name="Group 51"/>
          <p:cNvGrpSpPr>
            <a:grpSpLocks/>
          </p:cNvGrpSpPr>
          <p:nvPr/>
        </p:nvGrpSpPr>
        <p:grpSpPr bwMode="auto">
          <a:xfrm>
            <a:off x="1635125" y="3516313"/>
            <a:ext cx="2286000" cy="1905000"/>
            <a:chOff x="336" y="-288"/>
            <a:chExt cx="624" cy="576"/>
          </a:xfrm>
        </p:grpSpPr>
        <p:pic>
          <p:nvPicPr>
            <p:cNvPr id="21538" name="Picture 52" descr="DSTARS-P"/>
            <p:cNvPicPr>
              <a:picLocks noChangeAspect="1" noChangeArrowheads="1" noCrop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flipH="1">
              <a:off x="690" y="-144"/>
              <a:ext cx="270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539" name="Picture 53" descr="DSTARS-P"/>
            <p:cNvPicPr>
              <a:picLocks noChangeAspect="1" noChangeArrowheads="1" noCrop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flipH="1">
              <a:off x="596" y="58"/>
              <a:ext cx="270" cy="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540" name="Picture 54" descr="DSTARS-P"/>
            <p:cNvPicPr>
              <a:picLocks noChangeAspect="1" noChangeArrowheads="1" noCrop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flipH="1">
              <a:off x="357" y="67"/>
              <a:ext cx="270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541" name="Picture 55" descr="DSTARS-P"/>
            <p:cNvPicPr>
              <a:picLocks noChangeAspect="1" noChangeArrowheads="1" noCrop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flipH="1">
              <a:off x="336" y="-192"/>
              <a:ext cx="270" cy="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1542" name="Picture 56" descr="DSTARS-P"/>
            <p:cNvPicPr>
              <a:picLocks noChangeAspect="1" noChangeArrowheads="1" noCrop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 flipH="1">
              <a:off x="502" y="-288"/>
              <a:ext cx="271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3" name="dung-1.mp3">
            <a:hlinkClick r:id="" action="ppaction://media"/>
          </p:cNvPr>
          <p:cNvPicPr>
            <a:picLocks noRot="1" noChangeAspect="1"/>
          </p:cNvPicPr>
          <p:nvPr>
            <a:audioFile r:link="rId3"/>
          </p:nvPr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8443913" y="6384925"/>
            <a:ext cx="487362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685801" y="914400"/>
            <a:ext cx="824547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27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2021</a:t>
            </a:r>
          </a:p>
          <a:p>
            <a:r>
              <a:rPr lang="en-US" sz="40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Tiếng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endParaRPr lang="en-US" sz="4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I</a:t>
            </a:r>
          </a:p>
          <a:p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936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repeatCount="indefinite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1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mph" presetSubtype="0" repeatCount="indefinite" fill="hold" grpId="1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  <p:cond evt="begin" delay="0">
                                      <p:tn val="22"/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23" dur="5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9" dur="254646" fill="hold"/>
                                        <p:tgtEl>
                                          <p:spTgt spid="3177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3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1770"/>
                </p:tgtEl>
              </p:cMediaNode>
            </p:audio>
            <p:audio>
              <p:cMediaNode>
                <p:cTn id="3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1771"/>
                </p:tgtEl>
              </p:cMediaNode>
            </p:audio>
            <p:audio>
              <p:cMediaNode vol="80000">
                <p:cTn id="3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31766" grpId="0" animBg="1"/>
      <p:bldP spid="31766" grpId="1" animBg="1"/>
      <p:bldP spid="3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8382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000099"/>
                </a:solidFill>
              </a:rPr>
              <a:t>HỌC SINH ÔN LẠI BÀI</a:t>
            </a:r>
            <a:endParaRPr lang="en-US" b="1" dirty="0">
              <a:solidFill>
                <a:srgbClr val="000099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28600" y="1981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 smtClean="0">
                <a:solidFill>
                  <a:srgbClr val="000099"/>
                </a:solidFill>
                <a:latin typeface="+mj-lt"/>
                <a:ea typeface="+mj-ea"/>
                <a:cs typeface="+mj-cs"/>
              </a:rPr>
              <a:t>ĐỌC LẠI  CÁC BÀI TẬP ĐỌC 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000099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1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4953000"/>
            <a:ext cx="4114800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1" name="Picture 3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812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2" name="Picture 4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162800" y="4419600"/>
            <a:ext cx="19812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3" name="Picture 5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934200" y="-228600"/>
            <a:ext cx="19812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4" name="Picture 6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228600" y="4648200"/>
            <a:ext cx="19812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2133600" y="762000"/>
            <a:ext cx="457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/>
          </a:p>
        </p:txBody>
      </p:sp>
      <p:sp>
        <p:nvSpPr>
          <p:cNvPr id="27656" name="WordArt 8"/>
          <p:cNvSpPr>
            <a:spLocks noChangeArrowheads="1" noChangeShapeType="1" noTextEdit="1"/>
          </p:cNvSpPr>
          <p:nvPr/>
        </p:nvSpPr>
        <p:spPr bwMode="auto">
          <a:xfrm>
            <a:off x="304800" y="2133600"/>
            <a:ext cx="8458200" cy="1905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231"/>
              </a:avLst>
            </a:prstTxWarp>
          </a:bodyPr>
          <a:lstStyle/>
          <a:p>
            <a:pPr algn="ctr"/>
            <a:r>
              <a:rPr lang="vi-VN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Cảm ơn các thầy, cô giáo !</a:t>
            </a:r>
          </a:p>
          <a:p>
            <a:pPr algn="ctr"/>
            <a:r>
              <a:rPr lang="vi-VN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Cảm ơn các em!</a:t>
            </a:r>
            <a:endParaRPr lang="en-US" sz="3600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440926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hinh nen 10"/>
          <p:cNvPicPr>
            <a:picLocks noChangeAspect="1" noChangeArrowheads="1"/>
          </p:cNvPicPr>
          <p:nvPr/>
        </p:nvPicPr>
        <p:blipFill>
          <a:blip r:embed="rId2">
            <a:lum bright="24000"/>
          </a:blip>
          <a:srcRect/>
          <a:stretch>
            <a:fillRect/>
          </a:stretch>
        </p:blipFill>
        <p:spPr bwMode="auto">
          <a:xfrm>
            <a:off x="-304800" y="-228600"/>
            <a:ext cx="9753600" cy="7315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Oval 33">
            <a:hlinkClick r:id="rId3" action="ppaction://hlinksldjump"/>
          </p:cNvPr>
          <p:cNvSpPr>
            <a:spLocks noChangeArrowheads="1"/>
          </p:cNvSpPr>
          <p:nvPr/>
        </p:nvSpPr>
        <p:spPr bwMode="auto">
          <a:xfrm rot="1057462">
            <a:off x="6083300" y="14684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F97F4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8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196" name="Freeform 34"/>
          <p:cNvSpPr>
            <a:spLocks/>
          </p:cNvSpPr>
          <p:nvPr/>
        </p:nvSpPr>
        <p:spPr bwMode="auto">
          <a:xfrm rot="1057462">
            <a:off x="4933950" y="2806700"/>
            <a:ext cx="781050" cy="4295775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7" name="AutoShape 35"/>
          <p:cNvSpPr>
            <a:spLocks noChangeArrowheads="1"/>
          </p:cNvSpPr>
          <p:nvPr/>
        </p:nvSpPr>
        <p:spPr bwMode="auto">
          <a:xfrm rot="1057462">
            <a:off x="6173788" y="2998788"/>
            <a:ext cx="144462" cy="215900"/>
          </a:xfrm>
          <a:prstGeom prst="flowChartCollate">
            <a:avLst/>
          </a:prstGeom>
          <a:gradFill rotWithShape="1">
            <a:gsLst>
              <a:gs pos="0">
                <a:srgbClr val="F97F49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Oval 4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800344">
            <a:off x="5100638" y="1724025"/>
            <a:ext cx="936625" cy="1582738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7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199" name="Freeform 5"/>
          <p:cNvSpPr>
            <a:spLocks/>
          </p:cNvSpPr>
          <p:nvPr/>
        </p:nvSpPr>
        <p:spPr bwMode="auto">
          <a:xfrm rot="800344">
            <a:off x="4578350" y="3194050"/>
            <a:ext cx="468313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0" name="AutoShape 6"/>
          <p:cNvSpPr>
            <a:spLocks noChangeArrowheads="1"/>
          </p:cNvSpPr>
          <p:nvPr/>
        </p:nvSpPr>
        <p:spPr bwMode="auto">
          <a:xfrm rot="800344">
            <a:off x="5254625" y="3273425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Oval 9">
            <a:hlinkClick r:id="rId5" action="ppaction://hlinksldjump"/>
          </p:cNvPr>
          <p:cNvSpPr>
            <a:spLocks noChangeArrowheads="1"/>
          </p:cNvSpPr>
          <p:nvPr/>
        </p:nvSpPr>
        <p:spPr bwMode="auto">
          <a:xfrm rot="1198510">
            <a:off x="5500688" y="3146425"/>
            <a:ext cx="936625" cy="1582738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5400" b="1" dirty="0">
                <a:solidFill>
                  <a:srgbClr val="000099"/>
                </a:solidFill>
              </a:rPr>
              <a:t>11</a:t>
            </a:r>
            <a:endParaRPr lang="vi-VN" sz="5400" b="1" dirty="0">
              <a:solidFill>
                <a:srgbClr val="000099"/>
              </a:solidFill>
            </a:endParaRPr>
          </a:p>
        </p:txBody>
      </p:sp>
      <p:sp>
        <p:nvSpPr>
          <p:cNvPr id="8202" name="Freeform 10"/>
          <p:cNvSpPr>
            <a:spLocks/>
          </p:cNvSpPr>
          <p:nvPr/>
        </p:nvSpPr>
        <p:spPr bwMode="auto">
          <a:xfrm rot="1198510">
            <a:off x="4711700" y="4514850"/>
            <a:ext cx="468313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3" name="AutoShape 11"/>
          <p:cNvSpPr>
            <a:spLocks noChangeArrowheads="1"/>
          </p:cNvSpPr>
          <p:nvPr/>
        </p:nvSpPr>
        <p:spPr bwMode="auto">
          <a:xfrm rot="1198510">
            <a:off x="5556250" y="4664075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Oval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3711575" y="1222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2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05" name="Freeform 22"/>
          <p:cNvSpPr>
            <a:spLocks/>
          </p:cNvSpPr>
          <p:nvPr/>
        </p:nvSpPr>
        <p:spPr bwMode="auto">
          <a:xfrm>
            <a:off x="3748088" y="1704975"/>
            <a:ext cx="468312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6" name="AutoShape 23"/>
          <p:cNvSpPr>
            <a:spLocks noChangeArrowheads="1"/>
          </p:cNvSpPr>
          <p:nvPr/>
        </p:nvSpPr>
        <p:spPr bwMode="auto">
          <a:xfrm>
            <a:off x="4071938" y="1704975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21" name="Oval 25">
            <a:hlinkClick r:id="rId7" action="ppaction://hlinksldjump"/>
          </p:cNvPr>
          <p:cNvSpPr>
            <a:spLocks noChangeArrowheads="1"/>
          </p:cNvSpPr>
          <p:nvPr/>
        </p:nvSpPr>
        <p:spPr bwMode="auto">
          <a:xfrm rot="-864877">
            <a:off x="2578100" y="577850"/>
            <a:ext cx="936625" cy="1582738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76078"/>
                  <a:invGamma/>
                </a:schemeClr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7200" b="1" dirty="0">
                <a:solidFill>
                  <a:schemeClr val="accent2"/>
                </a:solidFill>
              </a:rPr>
              <a:t>1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08" name="Freeform 26"/>
          <p:cNvSpPr>
            <a:spLocks/>
          </p:cNvSpPr>
          <p:nvPr/>
        </p:nvSpPr>
        <p:spPr bwMode="auto">
          <a:xfrm rot="-864877">
            <a:off x="3230563" y="2133600"/>
            <a:ext cx="468312" cy="3313113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9" name="AutoShape 27"/>
          <p:cNvSpPr>
            <a:spLocks noChangeArrowheads="1"/>
          </p:cNvSpPr>
          <p:nvPr/>
        </p:nvSpPr>
        <p:spPr bwMode="auto">
          <a:xfrm rot="-864877">
            <a:off x="3162300" y="214153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Oval 29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4791075" y="311150"/>
            <a:ext cx="936625" cy="1582738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000099"/>
                </a:solidFill>
              </a:rPr>
              <a:t>3</a:t>
            </a:r>
            <a:endParaRPr lang="vi-VN" sz="7200" b="1" dirty="0">
              <a:solidFill>
                <a:srgbClr val="000099"/>
              </a:solidFill>
            </a:endParaRPr>
          </a:p>
        </p:txBody>
      </p:sp>
      <p:sp>
        <p:nvSpPr>
          <p:cNvPr id="8211" name="Freeform 30"/>
          <p:cNvSpPr>
            <a:spLocks/>
          </p:cNvSpPr>
          <p:nvPr/>
        </p:nvSpPr>
        <p:spPr bwMode="auto">
          <a:xfrm>
            <a:off x="4827588" y="1893888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2" name="AutoShape 31"/>
          <p:cNvSpPr>
            <a:spLocks noChangeArrowheads="1"/>
          </p:cNvSpPr>
          <p:nvPr/>
        </p:nvSpPr>
        <p:spPr bwMode="auto">
          <a:xfrm>
            <a:off x="5151438" y="18938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3" name="Oval 45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4143375" y="1606550"/>
            <a:ext cx="936625" cy="1582738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6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14" name="Freeform 46"/>
          <p:cNvSpPr>
            <a:spLocks/>
          </p:cNvSpPr>
          <p:nvPr/>
        </p:nvSpPr>
        <p:spPr bwMode="auto">
          <a:xfrm>
            <a:off x="4179888" y="3189288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5" name="AutoShape 47"/>
          <p:cNvSpPr>
            <a:spLocks noChangeArrowheads="1"/>
          </p:cNvSpPr>
          <p:nvPr/>
        </p:nvSpPr>
        <p:spPr bwMode="auto">
          <a:xfrm>
            <a:off x="4503738" y="31892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6" name="Oval 49">
            <a:hlinkClick r:id="rId10" action="ppaction://hlinksldjump"/>
          </p:cNvPr>
          <p:cNvSpPr>
            <a:spLocks noChangeArrowheads="1"/>
          </p:cNvSpPr>
          <p:nvPr/>
        </p:nvSpPr>
        <p:spPr bwMode="auto">
          <a:xfrm rot="-539169">
            <a:off x="3379788" y="1843088"/>
            <a:ext cx="936625" cy="1582737"/>
          </a:xfrm>
          <a:prstGeom prst="ellipse">
            <a:avLst/>
          </a:prstGeom>
          <a:solidFill>
            <a:srgbClr val="00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rgbClr val="000099"/>
                </a:solidFill>
              </a:rPr>
              <a:t>5</a:t>
            </a:r>
            <a:endParaRPr lang="vi-VN" sz="7200" b="1" dirty="0">
              <a:solidFill>
                <a:srgbClr val="000099"/>
              </a:solidFill>
            </a:endParaRPr>
          </a:p>
        </p:txBody>
      </p:sp>
      <p:sp>
        <p:nvSpPr>
          <p:cNvPr id="8217" name="Freeform 50"/>
          <p:cNvSpPr>
            <a:spLocks/>
          </p:cNvSpPr>
          <p:nvPr/>
        </p:nvSpPr>
        <p:spPr bwMode="auto">
          <a:xfrm rot="-539169">
            <a:off x="3800475" y="342741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8" name="AutoShape 51"/>
          <p:cNvSpPr>
            <a:spLocks noChangeArrowheads="1"/>
          </p:cNvSpPr>
          <p:nvPr/>
        </p:nvSpPr>
        <p:spPr bwMode="auto">
          <a:xfrm rot="-539169">
            <a:off x="3879850" y="3421063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9" name="Oval 53">
            <a:hlinkClick r:id="rId11" action="ppaction://hlinksldjump"/>
          </p:cNvPr>
          <p:cNvSpPr>
            <a:spLocks noChangeArrowheads="1"/>
          </p:cNvSpPr>
          <p:nvPr/>
        </p:nvSpPr>
        <p:spPr bwMode="auto">
          <a:xfrm rot="-1165290">
            <a:off x="2368550" y="1989138"/>
            <a:ext cx="936625" cy="1582737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>
                <a:solidFill>
                  <a:schemeClr val="accent2"/>
                </a:solidFill>
              </a:rPr>
              <a:t>4</a:t>
            </a:r>
            <a:endParaRPr lang="vi-VN" sz="7200" b="1" dirty="0">
              <a:solidFill>
                <a:schemeClr val="accent2"/>
              </a:solidFill>
            </a:endParaRPr>
          </a:p>
        </p:txBody>
      </p:sp>
      <p:sp>
        <p:nvSpPr>
          <p:cNvPr id="8220" name="Freeform 54"/>
          <p:cNvSpPr>
            <a:spLocks/>
          </p:cNvSpPr>
          <p:nvPr/>
        </p:nvSpPr>
        <p:spPr bwMode="auto">
          <a:xfrm rot="-1165290">
            <a:off x="3228975" y="349726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1" name="AutoShape 55"/>
          <p:cNvSpPr>
            <a:spLocks noChangeArrowheads="1"/>
          </p:cNvSpPr>
          <p:nvPr/>
        </p:nvSpPr>
        <p:spPr bwMode="auto">
          <a:xfrm rot="-1165290">
            <a:off x="3028950" y="353218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2" name="Oval 41">
            <a:hlinkClick r:id="rId12" action="ppaction://hlinksldjump"/>
          </p:cNvPr>
          <p:cNvSpPr>
            <a:spLocks noChangeArrowheads="1"/>
          </p:cNvSpPr>
          <p:nvPr/>
        </p:nvSpPr>
        <p:spPr bwMode="auto">
          <a:xfrm rot="632288">
            <a:off x="4516438" y="3074988"/>
            <a:ext cx="936625" cy="1582737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6600" b="1" dirty="0">
                <a:solidFill>
                  <a:schemeClr val="accent2"/>
                </a:solidFill>
              </a:rPr>
              <a:t>10</a:t>
            </a:r>
            <a:endParaRPr lang="vi-VN" sz="6600" b="1" dirty="0">
              <a:solidFill>
                <a:schemeClr val="accent2"/>
              </a:solidFill>
            </a:endParaRPr>
          </a:p>
        </p:txBody>
      </p:sp>
      <p:sp>
        <p:nvSpPr>
          <p:cNvPr id="8223" name="Freeform 42"/>
          <p:cNvSpPr>
            <a:spLocks/>
          </p:cNvSpPr>
          <p:nvPr/>
        </p:nvSpPr>
        <p:spPr bwMode="auto">
          <a:xfrm rot="632288">
            <a:off x="4108450" y="4579938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4" name="AutoShape 43"/>
          <p:cNvSpPr>
            <a:spLocks noChangeArrowheads="1"/>
          </p:cNvSpPr>
          <p:nvPr/>
        </p:nvSpPr>
        <p:spPr bwMode="auto">
          <a:xfrm rot="632288">
            <a:off x="4713288" y="4637088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5" name="Oval 13">
            <a:hlinkClick r:id="rId13" action="ppaction://hlinksldjump"/>
          </p:cNvPr>
          <p:cNvSpPr>
            <a:spLocks noChangeArrowheads="1"/>
          </p:cNvSpPr>
          <p:nvPr/>
        </p:nvSpPr>
        <p:spPr bwMode="auto">
          <a:xfrm rot="-672914">
            <a:off x="3244850" y="3294063"/>
            <a:ext cx="936625" cy="1582737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920000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>
                <a:solidFill>
                  <a:schemeClr val="accent2"/>
                </a:solidFill>
              </a:rPr>
              <a:t>9</a:t>
            </a:r>
            <a:endParaRPr lang="vi-VN" sz="7200" b="1">
              <a:solidFill>
                <a:schemeClr val="accent2"/>
              </a:solidFill>
            </a:endParaRPr>
          </a:p>
        </p:txBody>
      </p:sp>
      <p:sp>
        <p:nvSpPr>
          <p:cNvPr id="8226" name="Freeform 14"/>
          <p:cNvSpPr>
            <a:spLocks/>
          </p:cNvSpPr>
          <p:nvPr/>
        </p:nvSpPr>
        <p:spPr bwMode="auto">
          <a:xfrm rot="-672914">
            <a:off x="3760788" y="4868863"/>
            <a:ext cx="468312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7" name="AutoShape 15"/>
          <p:cNvSpPr>
            <a:spLocks noChangeArrowheads="1"/>
          </p:cNvSpPr>
          <p:nvPr/>
        </p:nvSpPr>
        <p:spPr bwMode="auto">
          <a:xfrm rot="-672914">
            <a:off x="3779838" y="4867275"/>
            <a:ext cx="144462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8" name="Oval 37">
            <a:hlinkClick r:id="rId14" action="ppaction://hlinksldjump"/>
          </p:cNvPr>
          <p:cNvSpPr>
            <a:spLocks noChangeArrowheads="1"/>
          </p:cNvSpPr>
          <p:nvPr/>
        </p:nvSpPr>
        <p:spPr bwMode="auto">
          <a:xfrm rot="265461">
            <a:off x="4052888" y="4060825"/>
            <a:ext cx="936625" cy="1582738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800" b="1" dirty="0">
                <a:solidFill>
                  <a:schemeClr val="accent2"/>
                </a:solidFill>
              </a:rPr>
              <a:t>12</a:t>
            </a:r>
            <a:endParaRPr lang="vi-VN" sz="4800" b="1" dirty="0">
              <a:solidFill>
                <a:schemeClr val="accent2"/>
              </a:solidFill>
            </a:endParaRPr>
          </a:p>
        </p:txBody>
      </p:sp>
      <p:sp>
        <p:nvSpPr>
          <p:cNvPr id="8229" name="AutoShape 39"/>
          <p:cNvSpPr>
            <a:spLocks noChangeArrowheads="1"/>
          </p:cNvSpPr>
          <p:nvPr/>
        </p:nvSpPr>
        <p:spPr bwMode="auto">
          <a:xfrm rot="265461">
            <a:off x="4343400" y="5637213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Oval 37">
            <a:hlinkClick r:id="rId15" action="ppaction://hlinksldjump"/>
          </p:cNvPr>
          <p:cNvSpPr>
            <a:spLocks noChangeArrowheads="1"/>
          </p:cNvSpPr>
          <p:nvPr/>
        </p:nvSpPr>
        <p:spPr bwMode="auto">
          <a:xfrm rot="1692273">
            <a:off x="6676477" y="2854587"/>
            <a:ext cx="853501" cy="1521103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6600" b="1" dirty="0" smtClean="0">
                <a:solidFill>
                  <a:srgbClr val="FFFF00"/>
                </a:solidFill>
              </a:rPr>
              <a:t>13</a:t>
            </a:r>
            <a:endParaRPr lang="vi-VN" sz="6600" b="1" dirty="0">
              <a:solidFill>
                <a:srgbClr val="FFFF00"/>
              </a:solidFill>
            </a:endParaRPr>
          </a:p>
        </p:txBody>
      </p:sp>
      <p:sp>
        <p:nvSpPr>
          <p:cNvPr id="39" name="AutoShape 39"/>
          <p:cNvSpPr>
            <a:spLocks noChangeArrowheads="1"/>
          </p:cNvSpPr>
          <p:nvPr/>
        </p:nvSpPr>
        <p:spPr bwMode="auto">
          <a:xfrm rot="265461">
            <a:off x="6637513" y="4196251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Freeform 42"/>
          <p:cNvSpPr>
            <a:spLocks/>
          </p:cNvSpPr>
          <p:nvPr/>
        </p:nvSpPr>
        <p:spPr bwMode="auto">
          <a:xfrm rot="632288">
            <a:off x="5293060" y="4206104"/>
            <a:ext cx="1224879" cy="299842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" name="Oval 53">
            <a:hlinkClick r:id="rId16" action="ppaction://hlinksldjump"/>
          </p:cNvPr>
          <p:cNvSpPr>
            <a:spLocks noChangeArrowheads="1"/>
          </p:cNvSpPr>
          <p:nvPr/>
        </p:nvSpPr>
        <p:spPr bwMode="auto">
          <a:xfrm rot="20389942">
            <a:off x="1609497" y="2266724"/>
            <a:ext cx="936625" cy="1582737"/>
          </a:xfrm>
          <a:prstGeom prst="ellipse">
            <a:avLst/>
          </a:prstGeom>
          <a:solidFill>
            <a:srgbClr val="0000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 smtClean="0">
                <a:solidFill>
                  <a:srgbClr val="FFFF00"/>
                </a:solidFill>
              </a:rPr>
              <a:t>14</a:t>
            </a:r>
            <a:endParaRPr lang="vi-VN" sz="7200" b="1" dirty="0">
              <a:solidFill>
                <a:srgbClr val="FFFF00"/>
              </a:solidFill>
            </a:endParaRPr>
          </a:p>
        </p:txBody>
      </p:sp>
      <p:sp>
        <p:nvSpPr>
          <p:cNvPr id="42" name="Freeform 54"/>
          <p:cNvSpPr>
            <a:spLocks/>
          </p:cNvSpPr>
          <p:nvPr/>
        </p:nvSpPr>
        <p:spPr bwMode="auto">
          <a:xfrm rot="19295598">
            <a:off x="2972835" y="3649663"/>
            <a:ext cx="468313" cy="3313112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" name="AutoShape 55"/>
          <p:cNvSpPr>
            <a:spLocks noChangeArrowheads="1"/>
          </p:cNvSpPr>
          <p:nvPr/>
        </p:nvSpPr>
        <p:spPr bwMode="auto">
          <a:xfrm rot="19295598">
            <a:off x="2261234" y="3684588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Oval 49">
            <a:hlinkClick r:id="" action="ppaction://noaction"/>
          </p:cNvPr>
          <p:cNvSpPr>
            <a:spLocks noChangeArrowheads="1"/>
          </p:cNvSpPr>
          <p:nvPr/>
        </p:nvSpPr>
        <p:spPr bwMode="auto">
          <a:xfrm rot="18865385">
            <a:off x="1794261" y="3644835"/>
            <a:ext cx="936625" cy="1582737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 smtClean="0">
                <a:solidFill>
                  <a:srgbClr val="FF0000"/>
                </a:solidFill>
              </a:rPr>
              <a:t>15</a:t>
            </a:r>
            <a:endParaRPr lang="vi-VN" sz="7200" b="1" dirty="0">
              <a:solidFill>
                <a:srgbClr val="FF0000"/>
              </a:solidFill>
            </a:endParaRPr>
          </a:p>
        </p:txBody>
      </p:sp>
      <p:sp>
        <p:nvSpPr>
          <p:cNvPr id="45" name="AutoShape 55"/>
          <p:cNvSpPr>
            <a:spLocks noChangeArrowheads="1"/>
          </p:cNvSpPr>
          <p:nvPr/>
        </p:nvSpPr>
        <p:spPr bwMode="auto">
          <a:xfrm rot="-1165290">
            <a:off x="2871752" y="4818476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Oval 45">
            <a:hlinkClick r:id="" action="ppaction://noaction"/>
          </p:cNvPr>
          <p:cNvSpPr>
            <a:spLocks noChangeArrowheads="1"/>
          </p:cNvSpPr>
          <p:nvPr/>
        </p:nvSpPr>
        <p:spPr bwMode="auto">
          <a:xfrm rot="1287110">
            <a:off x="6858000" y="1219200"/>
            <a:ext cx="936625" cy="1582738"/>
          </a:xfrm>
          <a:prstGeom prst="ellipse">
            <a:avLst/>
          </a:prstGeom>
          <a:blipFill>
            <a:blip r:embed="rId17"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7200" b="1" dirty="0" smtClean="0">
                <a:solidFill>
                  <a:srgbClr val="C00000"/>
                </a:solidFill>
              </a:rPr>
              <a:t>16</a:t>
            </a:r>
            <a:endParaRPr lang="vi-VN" sz="7200" b="1" dirty="0">
              <a:solidFill>
                <a:srgbClr val="C00000"/>
              </a:solidFill>
            </a:endParaRPr>
          </a:p>
        </p:txBody>
      </p:sp>
      <p:sp>
        <p:nvSpPr>
          <p:cNvPr id="47" name="Freeform 10"/>
          <p:cNvSpPr>
            <a:spLocks/>
          </p:cNvSpPr>
          <p:nvPr/>
        </p:nvSpPr>
        <p:spPr bwMode="auto">
          <a:xfrm rot="1198510">
            <a:off x="5741289" y="2532262"/>
            <a:ext cx="468313" cy="4605375"/>
          </a:xfrm>
          <a:custGeom>
            <a:avLst/>
            <a:gdLst>
              <a:gd name="T0" fmla="*/ 2147483647 w 295"/>
              <a:gd name="T1" fmla="*/ 0 h 2087"/>
              <a:gd name="T2" fmla="*/ 2147483647 w 295"/>
              <a:gd name="T3" fmla="*/ 2147483647 h 2087"/>
              <a:gd name="T4" fmla="*/ 2147483647 w 295"/>
              <a:gd name="T5" fmla="*/ 2147483647 h 2087"/>
              <a:gd name="T6" fmla="*/ 0 w 295"/>
              <a:gd name="T7" fmla="*/ 2147483647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8" name="AutoShape 11"/>
          <p:cNvSpPr>
            <a:spLocks noChangeArrowheads="1"/>
          </p:cNvSpPr>
          <p:nvPr/>
        </p:nvSpPr>
        <p:spPr bwMode="auto">
          <a:xfrm rot="1198510">
            <a:off x="6890532" y="2685181"/>
            <a:ext cx="144463" cy="215900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-381000" y="-152400"/>
            <a:ext cx="3429000" cy="762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0099"/>
                </a:solidFill>
              </a:rPr>
              <a:t>1. </a:t>
            </a:r>
            <a:r>
              <a:rPr lang="en-US" sz="2800" b="1" dirty="0" err="1" smtClean="0">
                <a:solidFill>
                  <a:srgbClr val="000099"/>
                </a:solidFill>
              </a:rPr>
              <a:t>Ôn</a:t>
            </a:r>
            <a:r>
              <a:rPr lang="en-US" sz="2800" b="1" dirty="0" smtClean="0">
                <a:solidFill>
                  <a:srgbClr val="000099"/>
                </a:solidFill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</a:rPr>
              <a:t>luyện</a:t>
            </a:r>
            <a:r>
              <a:rPr lang="en-US" sz="2800" b="1" dirty="0" smtClean="0">
                <a:solidFill>
                  <a:srgbClr val="000099"/>
                </a:solidFill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</a:rPr>
              <a:t>tập</a:t>
            </a:r>
            <a:r>
              <a:rPr lang="en-US" sz="2800" b="1" dirty="0" smtClean="0">
                <a:solidFill>
                  <a:srgbClr val="000099"/>
                </a:solidFill>
              </a:rPr>
              <a:t> </a:t>
            </a:r>
            <a:r>
              <a:rPr lang="en-US" sz="2800" b="1" dirty="0" err="1" smtClean="0">
                <a:solidFill>
                  <a:srgbClr val="000099"/>
                </a:solidFill>
              </a:rPr>
              <a:t>đọc</a:t>
            </a:r>
            <a:endParaRPr lang="en-US" sz="2800" b="1" dirty="0">
              <a:solidFill>
                <a:srgbClr val="00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7756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28600" y="619125"/>
            <a:ext cx="9409113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</a:t>
            </a:r>
            <a:r>
              <a:rPr lang="en-US" sz="3600" dirty="0" err="1" smtClean="0">
                <a:solidFill>
                  <a:srgbClr val="FF0000"/>
                </a:solidFill>
              </a:rPr>
              <a:t>Cửa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Tùng</a:t>
            </a:r>
            <a:r>
              <a:rPr lang="en-US" sz="3600" dirty="0" smtClean="0">
                <a:solidFill>
                  <a:srgbClr val="FF0000"/>
                </a:solidFill>
              </a:rPr>
              <a:t>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109 - 110.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</a:t>
            </a:r>
            <a:r>
              <a:rPr lang="en-US" sz="3600" dirty="0" smtClean="0">
                <a:solidFill>
                  <a:schemeClr val="accent2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Cảnh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bờ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Bến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có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đẹp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Em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hiểu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thế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nào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“ </a:t>
            </a:r>
            <a:r>
              <a:rPr lang="en-US" sz="3600" dirty="0" err="1" smtClean="0">
                <a:solidFill>
                  <a:srgbClr val="000099"/>
                </a:solidFill>
              </a:rPr>
              <a:t>Bà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Chúa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tắm</a:t>
            </a:r>
            <a:r>
              <a:rPr lang="en-US" sz="3600" dirty="0" smtClean="0">
                <a:solidFill>
                  <a:srgbClr val="000099"/>
                </a:solidFill>
              </a:rPr>
              <a:t>” 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Sắc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màu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nước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Cửa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có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đặc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biệt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4. </a:t>
            </a:r>
            <a:r>
              <a:rPr lang="en-US" sz="3600" dirty="0" err="1" smtClean="0">
                <a:solidFill>
                  <a:srgbClr val="000099"/>
                </a:solidFill>
              </a:rPr>
              <a:t>Người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xưa</a:t>
            </a:r>
            <a:r>
              <a:rPr lang="en-US" sz="3600" dirty="0" smtClean="0">
                <a:solidFill>
                  <a:srgbClr val="000099"/>
                </a:solidFill>
              </a:rPr>
              <a:t> so </a:t>
            </a:r>
            <a:r>
              <a:rPr lang="en-US" sz="3600" dirty="0" err="1" smtClean="0">
                <a:solidFill>
                  <a:srgbClr val="000099"/>
                </a:solidFill>
              </a:rPr>
              <a:t>sánh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bờ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Cửa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với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? </a:t>
            </a:r>
            <a:endParaRPr lang="vi-VN" sz="3600" dirty="0" smtClean="0">
              <a:solidFill>
                <a:srgbClr val="000099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50813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228600" y="619125"/>
            <a:ext cx="9409113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</a:t>
            </a:r>
            <a:r>
              <a:rPr lang="en-US" sz="3600" dirty="0" smtClean="0">
                <a:solidFill>
                  <a:schemeClr val="accent2"/>
                </a:solidFill>
              </a:rPr>
              <a:t>. </a:t>
            </a:r>
            <a:r>
              <a:rPr lang="en-US" sz="3600" dirty="0" err="1" smtClean="0">
                <a:solidFill>
                  <a:srgbClr val="000099"/>
                </a:solidFill>
              </a:rPr>
              <a:t>Cảnh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bờ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Bến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có</a:t>
            </a:r>
            <a:r>
              <a:rPr lang="en-US" sz="3600" dirty="0" smtClean="0">
                <a:solidFill>
                  <a:srgbClr val="000099"/>
                </a:solidFill>
              </a:rPr>
              <a:t> : </a:t>
            </a:r>
            <a:r>
              <a:rPr lang="en-US" sz="3600" dirty="0" err="1" smtClean="0">
                <a:solidFill>
                  <a:srgbClr val="000099"/>
                </a:solidFill>
              </a:rPr>
              <a:t>thôn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xóm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mướt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màu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xanh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lũy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tre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rặng</a:t>
            </a:r>
            <a:r>
              <a:rPr lang="en-US" sz="3600" dirty="0" smtClean="0">
                <a:solidFill>
                  <a:srgbClr val="000099"/>
                </a:solidFill>
              </a:rPr>
              <a:t> phi </a:t>
            </a:r>
            <a:r>
              <a:rPr lang="en-US" sz="3600" dirty="0" err="1" smtClean="0">
                <a:solidFill>
                  <a:srgbClr val="000099"/>
                </a:solidFill>
              </a:rPr>
              <a:t>lao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rào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gió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thổi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Em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hiểu</a:t>
            </a:r>
            <a:r>
              <a:rPr lang="en-US" sz="3600" dirty="0" smtClean="0">
                <a:solidFill>
                  <a:srgbClr val="000099"/>
                </a:solidFill>
              </a:rPr>
              <a:t>  “ </a:t>
            </a:r>
            <a:r>
              <a:rPr lang="en-US" sz="3600" dirty="0" err="1" smtClean="0">
                <a:solidFill>
                  <a:srgbClr val="000099"/>
                </a:solidFill>
              </a:rPr>
              <a:t>Bà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Chúa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tắm</a:t>
            </a:r>
            <a:r>
              <a:rPr lang="en-US" sz="3600" dirty="0" smtClean="0">
                <a:solidFill>
                  <a:srgbClr val="000099"/>
                </a:solidFill>
              </a:rPr>
              <a:t>”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đẹp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nhất</a:t>
            </a:r>
            <a:r>
              <a:rPr lang="en-US" sz="3600" dirty="0" smtClean="0">
                <a:solidFill>
                  <a:srgbClr val="000099"/>
                </a:solidFill>
              </a:rPr>
              <a:t>  </a:t>
            </a:r>
            <a:r>
              <a:rPr lang="en-US" sz="3600" dirty="0" err="1" smtClean="0">
                <a:solidFill>
                  <a:srgbClr val="000099"/>
                </a:solidFill>
              </a:rPr>
              <a:t>trong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tắm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Sắc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màu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nước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Cửa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đặc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biệt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thay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đổi</a:t>
            </a:r>
            <a:r>
              <a:rPr lang="en-US" sz="3600" dirty="0" smtClean="0">
                <a:solidFill>
                  <a:srgbClr val="000099"/>
                </a:solidFill>
              </a:rPr>
              <a:t> 3 </a:t>
            </a:r>
            <a:r>
              <a:rPr lang="en-US" sz="3600" dirty="0" err="1" smtClean="0">
                <a:solidFill>
                  <a:srgbClr val="000099"/>
                </a:solidFill>
              </a:rPr>
              <a:t>lần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trong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ngày</a:t>
            </a:r>
            <a:r>
              <a:rPr lang="en-US" sz="3600" dirty="0" smtClean="0">
                <a:solidFill>
                  <a:srgbClr val="000099"/>
                </a:solidFill>
              </a:rPr>
              <a:t>. 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4. </a:t>
            </a:r>
            <a:r>
              <a:rPr lang="en-US" sz="3600" dirty="0" err="1" smtClean="0">
                <a:solidFill>
                  <a:srgbClr val="000099"/>
                </a:solidFill>
              </a:rPr>
              <a:t>Người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xưa</a:t>
            </a:r>
            <a:r>
              <a:rPr lang="en-US" sz="3600" dirty="0" smtClean="0">
                <a:solidFill>
                  <a:srgbClr val="000099"/>
                </a:solidFill>
              </a:rPr>
              <a:t> so </a:t>
            </a:r>
            <a:r>
              <a:rPr lang="en-US" sz="3600" dirty="0" err="1" smtClean="0">
                <a:solidFill>
                  <a:srgbClr val="000099"/>
                </a:solidFill>
              </a:rPr>
              <a:t>sánh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bờ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Cửa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Tùng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với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chiếc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đồi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mồi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đẹp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quý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giá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cài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mái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tóc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bạch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kim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sóng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biển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  <a:endParaRPr lang="vi-VN" sz="3600" dirty="0" smtClean="0">
              <a:solidFill>
                <a:srgbClr val="000099"/>
              </a:solidFill>
            </a:endParaRP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848600" y="6248400"/>
            <a:ext cx="1295400" cy="609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-36513" y="619125"/>
            <a:ext cx="9010651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 </a:t>
            </a:r>
            <a:r>
              <a:rPr lang="en-US" sz="3600" dirty="0" err="1" smtClean="0">
                <a:solidFill>
                  <a:srgbClr val="FF0000"/>
                </a:solidFill>
              </a:rPr>
              <a:t>Người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liên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nhỏ</a:t>
            </a:r>
            <a:r>
              <a:rPr lang="en-US" sz="3600" dirty="0" smtClean="0">
                <a:solidFill>
                  <a:srgbClr val="FF0000"/>
                </a:solidFill>
              </a:rPr>
              <a:t> 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112 - 113.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Anh</a:t>
            </a:r>
            <a:r>
              <a:rPr lang="en-US" sz="3600" dirty="0" smtClean="0">
                <a:solidFill>
                  <a:srgbClr val="000099"/>
                </a:solidFill>
              </a:rPr>
              <a:t> Kim </a:t>
            </a:r>
            <a:r>
              <a:rPr lang="en-US" sz="3600" dirty="0" err="1" smtClean="0">
                <a:solidFill>
                  <a:srgbClr val="000099"/>
                </a:solidFill>
              </a:rPr>
              <a:t>Đồng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nhiệm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vụ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Vì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sao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bộ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phải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đóng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một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ông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Nùng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Cách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đường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hai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bác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cháu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như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thế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nào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4. </a:t>
            </a:r>
            <a:r>
              <a:rPr lang="en-US" sz="3600" dirty="0" err="1" smtClean="0">
                <a:solidFill>
                  <a:srgbClr val="000099"/>
                </a:solidFill>
              </a:rPr>
              <a:t>Hãy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tìm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chi </a:t>
            </a:r>
            <a:r>
              <a:rPr lang="en-US" sz="3600" dirty="0" err="1" smtClean="0">
                <a:solidFill>
                  <a:srgbClr val="000099"/>
                </a:solidFill>
              </a:rPr>
              <a:t>tiết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nói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lên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sự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nhanh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trí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và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dũng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cảm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Kim </a:t>
            </a:r>
            <a:r>
              <a:rPr lang="en-US" sz="3600" dirty="0" err="1" smtClean="0">
                <a:solidFill>
                  <a:srgbClr val="000099"/>
                </a:solidFill>
              </a:rPr>
              <a:t>Đồng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khi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gặp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địch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vi-VN" sz="3600" dirty="0" smtClean="0">
                <a:solidFill>
                  <a:srgbClr val="000099"/>
                </a:solidFill>
              </a:rPr>
              <a:t>?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0" y="0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179388" y="101600"/>
            <a:ext cx="21590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010651" cy="64008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Anh</a:t>
            </a:r>
            <a:r>
              <a:rPr lang="en-US" dirty="0" smtClean="0">
                <a:solidFill>
                  <a:srgbClr val="000099"/>
                </a:solidFill>
              </a:rPr>
              <a:t> Kim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nhiệm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vụ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bảo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vệ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bộ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dẫn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đường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bộ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đến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địa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điểm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mới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2. </a:t>
            </a:r>
            <a:r>
              <a:rPr lang="en-US" dirty="0" err="1" smtClean="0">
                <a:solidFill>
                  <a:srgbClr val="000099"/>
                </a:solidFill>
              </a:rPr>
              <a:t>Bác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bộ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phải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đóng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Nùng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vùng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này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vùng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Nùng</a:t>
            </a:r>
            <a:r>
              <a:rPr lang="en-US" dirty="0" smtClean="0">
                <a:solidFill>
                  <a:srgbClr val="000099"/>
                </a:solidFill>
              </a:rPr>
              <a:t> ở. </a:t>
            </a:r>
            <a:r>
              <a:rPr lang="en-US" dirty="0" err="1" smtClean="0">
                <a:solidFill>
                  <a:srgbClr val="000099"/>
                </a:solidFill>
              </a:rPr>
              <a:t>Đóng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Nùng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dễ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dàng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che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mắt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địch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3. </a:t>
            </a:r>
            <a:r>
              <a:rPr lang="en-US" dirty="0" err="1" smtClean="0">
                <a:solidFill>
                  <a:srgbClr val="000099"/>
                </a:solidFill>
              </a:rPr>
              <a:t>Cách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đường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hai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cháu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rất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cẩn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thận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  <a:r>
              <a:rPr lang="en-US" dirty="0" err="1" smtClean="0">
                <a:solidFill>
                  <a:srgbClr val="000099"/>
                </a:solidFill>
              </a:rPr>
              <a:t>Gặp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điều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gì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đáng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ngờ</a:t>
            </a:r>
            <a:r>
              <a:rPr lang="en-US" dirty="0" smtClean="0">
                <a:solidFill>
                  <a:srgbClr val="000099"/>
                </a:solidFill>
              </a:rPr>
              <a:t>, Kim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huýt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sáo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hiệu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ké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kịp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tránh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ven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đường</a:t>
            </a:r>
            <a:r>
              <a:rPr lang="en-US" dirty="0" smtClean="0">
                <a:solidFill>
                  <a:srgbClr val="000099"/>
                </a:solidFill>
              </a:rPr>
              <a:t> . 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4. </a:t>
            </a:r>
            <a:r>
              <a:rPr lang="en-US" dirty="0" smtClean="0">
                <a:solidFill>
                  <a:srgbClr val="000099"/>
                </a:solidFill>
              </a:rPr>
              <a:t>Chi </a:t>
            </a:r>
            <a:r>
              <a:rPr lang="en-US" dirty="0" err="1" smtClean="0">
                <a:solidFill>
                  <a:srgbClr val="000099"/>
                </a:solidFill>
              </a:rPr>
              <a:t>tiết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lên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sự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trí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và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dũng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cảm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Kim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khi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gặp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địch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là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không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sệt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bình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tĩnh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huýt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sáo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báo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hiệu</a:t>
            </a:r>
            <a:r>
              <a:rPr lang="en-US" dirty="0" smtClean="0">
                <a:solidFill>
                  <a:srgbClr val="000099"/>
                </a:solidFill>
              </a:rPr>
              <a:t>. </a:t>
            </a:r>
            <a:r>
              <a:rPr lang="en-US" dirty="0" err="1" smtClean="0">
                <a:solidFill>
                  <a:srgbClr val="000099"/>
                </a:solidFill>
              </a:rPr>
              <a:t>Địch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hỏi</a:t>
            </a:r>
            <a:r>
              <a:rPr lang="en-US" dirty="0" smtClean="0">
                <a:solidFill>
                  <a:srgbClr val="000099"/>
                </a:solidFill>
              </a:rPr>
              <a:t>, Kim </a:t>
            </a:r>
            <a:r>
              <a:rPr lang="en-US" dirty="0" err="1" smtClean="0">
                <a:solidFill>
                  <a:srgbClr val="000099"/>
                </a:solidFill>
              </a:rPr>
              <a:t>Đồng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trả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nhanh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trí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Đón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thầy</a:t>
            </a:r>
            <a:r>
              <a:rPr lang="en-US" dirty="0" smtClean="0">
                <a:solidFill>
                  <a:srgbClr val="000099"/>
                </a:solidFill>
              </a:rPr>
              <a:t> mo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cúng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mẹ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ốm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239000" y="6400800"/>
            <a:ext cx="1905000" cy="4572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1" y="533400"/>
            <a:ext cx="91440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err="1" smtClean="0">
                <a:solidFill>
                  <a:srgbClr val="FF0000"/>
                </a:solidFill>
              </a:rPr>
              <a:t>Học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sinh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bài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</a:rPr>
              <a:t> “</a:t>
            </a:r>
            <a:r>
              <a:rPr lang="en-US" sz="3600" dirty="0" err="1" smtClean="0">
                <a:solidFill>
                  <a:srgbClr val="FF0000"/>
                </a:solidFill>
              </a:rPr>
              <a:t>Nhớ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Việt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Bắc</a:t>
            </a:r>
            <a:r>
              <a:rPr lang="en-US" sz="3600" dirty="0" smtClean="0">
                <a:solidFill>
                  <a:srgbClr val="FF0000"/>
                </a:solidFill>
              </a:rPr>
              <a:t> ” </a:t>
            </a:r>
            <a:r>
              <a:rPr lang="en-US" sz="3600" dirty="0" err="1" smtClean="0">
                <a:solidFill>
                  <a:srgbClr val="FF0000"/>
                </a:solidFill>
              </a:rPr>
              <a:t>trang</a:t>
            </a:r>
            <a:r>
              <a:rPr lang="en-US" sz="3600" dirty="0" smtClean="0">
                <a:solidFill>
                  <a:srgbClr val="FF0000"/>
                </a:solidFill>
              </a:rPr>
              <a:t> 115 -116. </a:t>
            </a:r>
            <a:r>
              <a:rPr lang="en-US" sz="3600" dirty="0" err="1" smtClean="0">
                <a:solidFill>
                  <a:srgbClr val="FF0000"/>
                </a:solidFill>
              </a:rPr>
              <a:t>Trả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lời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trong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các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câu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hỏi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sau</a:t>
            </a:r>
            <a:r>
              <a:rPr lang="en-US" sz="3600" dirty="0" smtClean="0">
                <a:solidFill>
                  <a:srgbClr val="FF0000"/>
                </a:solidFill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600" dirty="0" smtClean="0"/>
              <a:t>	</a:t>
            </a:r>
            <a:r>
              <a:rPr lang="en-US" sz="3600" dirty="0" smtClean="0">
                <a:solidFill>
                  <a:srgbClr val="000099"/>
                </a:solidFill>
              </a:rPr>
              <a:t>1. </a:t>
            </a:r>
            <a:r>
              <a:rPr lang="en-US" sz="3600" dirty="0" err="1" smtClean="0">
                <a:solidFill>
                  <a:srgbClr val="000099"/>
                </a:solidFill>
              </a:rPr>
              <a:t>Người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cán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bộ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về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xuôi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nhớ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gì</a:t>
            </a:r>
            <a:r>
              <a:rPr lang="en-US" sz="3600" dirty="0" smtClean="0">
                <a:solidFill>
                  <a:srgbClr val="000099"/>
                </a:solidFill>
              </a:rPr>
              <a:t> ở </a:t>
            </a:r>
            <a:r>
              <a:rPr lang="en-US" sz="3600" dirty="0" err="1" smtClean="0">
                <a:solidFill>
                  <a:srgbClr val="000099"/>
                </a:solidFill>
              </a:rPr>
              <a:t>Việt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Bắc</a:t>
            </a:r>
            <a:r>
              <a:rPr lang="en-US" sz="3600" dirty="0" smtClean="0">
                <a:solidFill>
                  <a:srgbClr val="000099"/>
                </a:solidFill>
              </a:rPr>
              <a:t>      ( </a:t>
            </a:r>
            <a:r>
              <a:rPr lang="en-US" sz="3600" dirty="0" err="1" smtClean="0">
                <a:solidFill>
                  <a:srgbClr val="000099"/>
                </a:solidFill>
              </a:rPr>
              <a:t>dòng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thơ</a:t>
            </a:r>
            <a:r>
              <a:rPr lang="en-US" sz="3600" dirty="0" smtClean="0">
                <a:solidFill>
                  <a:srgbClr val="000099"/>
                </a:solidFill>
              </a:rPr>
              <a:t> 2 )?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	2. </a:t>
            </a:r>
            <a:r>
              <a:rPr lang="en-US" sz="3600" dirty="0" err="1" smtClean="0">
                <a:solidFill>
                  <a:srgbClr val="000099"/>
                </a:solidFill>
              </a:rPr>
              <a:t>Tìm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thơ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cho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thấy</a:t>
            </a:r>
            <a:r>
              <a:rPr lang="en-US" sz="3600" dirty="0" smtClean="0">
                <a:solidFill>
                  <a:srgbClr val="000099"/>
                </a:solidFill>
              </a:rPr>
              <a:t> :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   a/  </a:t>
            </a:r>
            <a:r>
              <a:rPr lang="en-US" sz="3600" dirty="0" err="1" smtClean="0">
                <a:solidFill>
                  <a:srgbClr val="000099"/>
                </a:solidFill>
              </a:rPr>
              <a:t>Việt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rất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đẹp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000099"/>
                </a:solidFill>
              </a:rPr>
              <a:t>   b/ </a:t>
            </a:r>
            <a:r>
              <a:rPr lang="en-US" sz="3600" dirty="0" err="1" smtClean="0">
                <a:solidFill>
                  <a:srgbClr val="000099"/>
                </a:solidFill>
              </a:rPr>
              <a:t>Việt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đánh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giặc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giỏi</a:t>
            </a:r>
            <a:r>
              <a:rPr lang="en-US" sz="3600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0099"/>
                </a:solidFill>
              </a:rPr>
              <a:t>	3. </a:t>
            </a:r>
            <a:r>
              <a:rPr lang="en-US" sz="3600" dirty="0" err="1" smtClean="0">
                <a:solidFill>
                  <a:srgbClr val="000099"/>
                </a:solidFill>
              </a:rPr>
              <a:t>Vẻ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đẹp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của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Việt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Bắc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được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thể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hiện</a:t>
            </a:r>
            <a:r>
              <a:rPr lang="en-US" sz="3600" dirty="0" smtClean="0">
                <a:solidFill>
                  <a:srgbClr val="000099"/>
                </a:solidFill>
              </a:rPr>
              <a:t> qua </a:t>
            </a:r>
            <a:r>
              <a:rPr lang="en-US" sz="3600" dirty="0" err="1" smtClean="0">
                <a:solidFill>
                  <a:srgbClr val="000099"/>
                </a:solidFill>
              </a:rPr>
              <a:t>những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câu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thơ</a:t>
            </a:r>
            <a:r>
              <a:rPr lang="en-US" sz="3600" dirty="0" smtClean="0">
                <a:solidFill>
                  <a:srgbClr val="000099"/>
                </a:solidFill>
              </a:rPr>
              <a:t> </a:t>
            </a:r>
            <a:r>
              <a:rPr lang="en-US" sz="3600" dirty="0" err="1" smtClean="0">
                <a:solidFill>
                  <a:srgbClr val="000099"/>
                </a:solidFill>
              </a:rPr>
              <a:t>nào</a:t>
            </a:r>
            <a:r>
              <a:rPr lang="en-US" sz="3600" dirty="0" smtClean="0">
                <a:solidFill>
                  <a:srgbClr val="000099"/>
                </a:solidFill>
              </a:rPr>
              <a:t> ?</a:t>
            </a:r>
            <a:endParaRPr lang="vi-VN" sz="3600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sz="3600" dirty="0" smtClean="0">
                <a:solidFill>
                  <a:srgbClr val="006600"/>
                </a:solidFill>
              </a:rPr>
              <a:t>	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183357" y="123846"/>
            <a:ext cx="611188" cy="61118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WordArt 5"/>
          <p:cNvSpPr>
            <a:spLocks noChangeArrowheads="1" noChangeShapeType="1" noTextEdit="1"/>
          </p:cNvSpPr>
          <p:nvPr/>
        </p:nvSpPr>
        <p:spPr bwMode="auto">
          <a:xfrm>
            <a:off x="330201" y="87312"/>
            <a:ext cx="317500" cy="64772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  <a:endParaRPr 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xfrm>
            <a:off x="1" y="0"/>
            <a:ext cx="9144000" cy="5905500"/>
          </a:xfrm>
        </p:spPr>
        <p:txBody>
          <a:bodyPr>
            <a:noAutofit/>
          </a:bodyPr>
          <a:lstStyle/>
          <a:p>
            <a:pPr algn="just" eaLnBrk="1" hangingPunct="1">
              <a:buFontTx/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000099"/>
                </a:solidFill>
              </a:rPr>
              <a:t>1.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cán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bộ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về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xuôi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nhớ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hoa</a:t>
            </a:r>
            <a:r>
              <a:rPr lang="en-US" dirty="0" smtClean="0">
                <a:solidFill>
                  <a:srgbClr val="000099"/>
                </a:solidFill>
              </a:rPr>
              <a:t>, </a:t>
            </a:r>
            <a:r>
              <a:rPr lang="en-US" dirty="0" err="1" smtClean="0">
                <a:solidFill>
                  <a:srgbClr val="000099"/>
                </a:solidFill>
              </a:rPr>
              <a:t>nhớ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ở </a:t>
            </a:r>
            <a:r>
              <a:rPr lang="en-US" dirty="0" err="1" smtClean="0">
                <a:solidFill>
                  <a:srgbClr val="000099"/>
                </a:solidFill>
              </a:rPr>
              <a:t>Việt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Bắc</a:t>
            </a:r>
            <a:r>
              <a:rPr lang="en-US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dirty="0" smtClean="0">
                <a:solidFill>
                  <a:srgbClr val="000099"/>
                </a:solidFill>
              </a:rPr>
              <a:t>	2.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thơ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thấy</a:t>
            </a:r>
            <a:r>
              <a:rPr lang="en-US" dirty="0" smtClean="0">
                <a:solidFill>
                  <a:srgbClr val="000099"/>
                </a:solidFill>
              </a:rPr>
              <a:t> :    a/  </a:t>
            </a:r>
            <a:r>
              <a:rPr lang="en-US" b="1" dirty="0" err="1" smtClean="0">
                <a:solidFill>
                  <a:srgbClr val="FF0000"/>
                </a:solidFill>
              </a:rPr>
              <a:t>Việt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Bắc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rất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đẹp</a:t>
            </a:r>
            <a:r>
              <a:rPr lang="en-US" b="1" dirty="0" smtClean="0">
                <a:solidFill>
                  <a:srgbClr val="FF0000"/>
                </a:solidFill>
              </a:rPr>
              <a:t> :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xanh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hoa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chuối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đỏ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tươi</a:t>
            </a:r>
            <a:r>
              <a:rPr lang="en-US" i="1" dirty="0" smtClean="0">
                <a:solidFill>
                  <a:srgbClr val="000099"/>
                </a:solidFill>
              </a:rPr>
              <a:t>; </a:t>
            </a:r>
            <a:r>
              <a:rPr lang="en-US" i="1" dirty="0" err="1" smtClean="0">
                <a:solidFill>
                  <a:srgbClr val="000099"/>
                </a:solidFill>
              </a:rPr>
              <a:t>Ngày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xuân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mơ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nở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trắng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; </a:t>
            </a:r>
            <a:r>
              <a:rPr lang="en-US" i="1" dirty="0" err="1" smtClean="0">
                <a:solidFill>
                  <a:srgbClr val="000099"/>
                </a:solidFill>
              </a:rPr>
              <a:t>Ve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kêu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phách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đổ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vàng</a:t>
            </a:r>
            <a:r>
              <a:rPr lang="en-US" i="1" dirty="0" smtClean="0">
                <a:solidFill>
                  <a:srgbClr val="000099"/>
                </a:solidFill>
              </a:rPr>
              <a:t>;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thu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trăng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rọi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hòa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bình</a:t>
            </a:r>
            <a:r>
              <a:rPr lang="en-US" i="1" dirty="0" smtClean="0">
                <a:solidFill>
                  <a:srgbClr val="000099"/>
                </a:solidFill>
              </a:rPr>
              <a:t>. </a:t>
            </a:r>
            <a:r>
              <a:rPr lang="en-US" dirty="0" smtClean="0">
                <a:solidFill>
                  <a:srgbClr val="000099"/>
                </a:solidFill>
              </a:rPr>
              <a:t>   b/ </a:t>
            </a:r>
            <a:r>
              <a:rPr lang="en-US" b="1" dirty="0" err="1" smtClean="0">
                <a:solidFill>
                  <a:srgbClr val="FF0000"/>
                </a:solidFill>
              </a:rPr>
              <a:t>Việt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Bắc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đánh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giặc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giỏi</a:t>
            </a:r>
            <a:r>
              <a:rPr lang="en-US" b="1" dirty="0" smtClean="0">
                <a:solidFill>
                  <a:srgbClr val="FF0000"/>
                </a:solidFill>
              </a:rPr>
              <a:t> :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cây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núi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đá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ta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cùng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đánh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Tây</a:t>
            </a:r>
            <a:r>
              <a:rPr lang="en-US" i="1" dirty="0" smtClean="0">
                <a:solidFill>
                  <a:srgbClr val="000099"/>
                </a:solidFill>
              </a:rPr>
              <a:t>; </a:t>
            </a:r>
            <a:r>
              <a:rPr lang="en-US" i="1" dirty="0" err="1" smtClean="0">
                <a:solidFill>
                  <a:srgbClr val="000099"/>
                </a:solidFill>
              </a:rPr>
              <a:t>Núi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giăng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thành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lũy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sắt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dày</a:t>
            </a:r>
            <a:r>
              <a:rPr lang="en-US" i="1" dirty="0" smtClean="0">
                <a:solidFill>
                  <a:srgbClr val="000099"/>
                </a:solidFill>
              </a:rPr>
              <a:t>;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che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bộ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đội</a:t>
            </a:r>
            <a:r>
              <a:rPr lang="en-US" i="1" dirty="0" smtClean="0">
                <a:solidFill>
                  <a:srgbClr val="000099"/>
                </a:solidFill>
              </a:rPr>
              <a:t>, </a:t>
            </a:r>
            <a:r>
              <a:rPr lang="en-US" i="1" dirty="0" err="1" smtClean="0">
                <a:solidFill>
                  <a:srgbClr val="000099"/>
                </a:solidFill>
              </a:rPr>
              <a:t>rừng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vây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quân</a:t>
            </a:r>
            <a:r>
              <a:rPr lang="en-US" i="1" dirty="0" smtClean="0">
                <a:solidFill>
                  <a:srgbClr val="000099"/>
                </a:solidFill>
              </a:rPr>
              <a:t> </a:t>
            </a:r>
            <a:r>
              <a:rPr lang="en-US" i="1" dirty="0" err="1" smtClean="0">
                <a:solidFill>
                  <a:srgbClr val="000099"/>
                </a:solidFill>
              </a:rPr>
              <a:t>thù</a:t>
            </a:r>
            <a:r>
              <a:rPr lang="en-US" i="1" dirty="0" smtClean="0">
                <a:solidFill>
                  <a:srgbClr val="000099"/>
                </a:solidFill>
              </a:rPr>
              <a:t>.</a:t>
            </a: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0099"/>
                </a:solidFill>
              </a:rPr>
              <a:t>	3. </a:t>
            </a:r>
            <a:r>
              <a:rPr lang="en-US" dirty="0" err="1" smtClean="0">
                <a:solidFill>
                  <a:srgbClr val="000099"/>
                </a:solidFill>
              </a:rPr>
              <a:t>Vẻ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đẹp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của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Việt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Bắc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được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thể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hiện</a:t>
            </a:r>
            <a:r>
              <a:rPr lang="en-US" dirty="0" smtClean="0">
                <a:solidFill>
                  <a:srgbClr val="000099"/>
                </a:solidFill>
              </a:rPr>
              <a:t> qua </a:t>
            </a:r>
            <a:r>
              <a:rPr lang="en-US" dirty="0" err="1" smtClean="0">
                <a:solidFill>
                  <a:srgbClr val="000099"/>
                </a:solidFill>
              </a:rPr>
              <a:t>những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câu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thơ</a:t>
            </a:r>
            <a:r>
              <a:rPr lang="en-US" dirty="0" smtClean="0">
                <a:solidFill>
                  <a:srgbClr val="000099"/>
                </a:solidFill>
              </a:rPr>
              <a:t> : </a:t>
            </a:r>
            <a:r>
              <a:rPr lang="en-US" dirty="0" err="1" smtClean="0">
                <a:solidFill>
                  <a:srgbClr val="000099"/>
                </a:solidFill>
              </a:rPr>
              <a:t>Đèo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nắng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ánh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dao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gài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thắt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lưng</a:t>
            </a:r>
            <a:r>
              <a:rPr lang="en-US" dirty="0" smtClean="0">
                <a:solidFill>
                  <a:srgbClr val="000099"/>
                </a:solidFill>
              </a:rPr>
              <a:t>; </a:t>
            </a:r>
            <a:r>
              <a:rPr lang="en-US" dirty="0" err="1" smtClean="0">
                <a:solidFill>
                  <a:srgbClr val="000099"/>
                </a:solidFill>
              </a:rPr>
              <a:t>Nhớ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người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đan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nón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chuốt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từng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sợi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giang</a:t>
            </a:r>
            <a:r>
              <a:rPr lang="en-US" dirty="0" smtClean="0">
                <a:solidFill>
                  <a:srgbClr val="000099"/>
                </a:solidFill>
              </a:rPr>
              <a:t>; </a:t>
            </a:r>
            <a:r>
              <a:rPr lang="en-US" dirty="0" err="1" smtClean="0">
                <a:solidFill>
                  <a:srgbClr val="000099"/>
                </a:solidFill>
              </a:rPr>
              <a:t>Nhớ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cô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em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gái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hái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măng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một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mình</a:t>
            </a:r>
            <a:r>
              <a:rPr lang="en-US" dirty="0" smtClean="0">
                <a:solidFill>
                  <a:srgbClr val="000099"/>
                </a:solidFill>
              </a:rPr>
              <a:t>; </a:t>
            </a:r>
            <a:r>
              <a:rPr lang="en-US" dirty="0" err="1" smtClean="0">
                <a:solidFill>
                  <a:srgbClr val="000099"/>
                </a:solidFill>
              </a:rPr>
              <a:t>Tiếng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hát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ân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tình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thủy</a:t>
            </a:r>
            <a:r>
              <a:rPr lang="en-US" dirty="0" smtClean="0">
                <a:solidFill>
                  <a:srgbClr val="000099"/>
                </a:solidFill>
              </a:rPr>
              <a:t> </a:t>
            </a:r>
            <a:r>
              <a:rPr lang="en-US" dirty="0" err="1" smtClean="0">
                <a:solidFill>
                  <a:srgbClr val="000099"/>
                </a:solidFill>
              </a:rPr>
              <a:t>chung</a:t>
            </a:r>
            <a:endParaRPr lang="vi-VN" dirty="0" smtClean="0">
              <a:solidFill>
                <a:srgbClr val="000099"/>
              </a:solidFill>
            </a:endParaRPr>
          </a:p>
          <a:p>
            <a:pPr eaLnBrk="1" hangingPunct="1">
              <a:buFontTx/>
              <a:buNone/>
            </a:pPr>
            <a:r>
              <a:rPr lang="vi-VN" dirty="0" smtClean="0">
                <a:solidFill>
                  <a:srgbClr val="006600"/>
                </a:solidFill>
              </a:rPr>
              <a:t>	</a:t>
            </a:r>
          </a:p>
        </p:txBody>
      </p:sp>
      <p:sp>
        <p:nvSpPr>
          <p:cNvPr id="5" name="Action Button: End 4">
            <a:hlinkClick r:id="rId2" action="ppaction://hlinksldjump" highlightClick="1"/>
          </p:cNvPr>
          <p:cNvSpPr/>
          <p:nvPr/>
        </p:nvSpPr>
        <p:spPr>
          <a:xfrm>
            <a:off x="7924800" y="6248400"/>
            <a:ext cx="1219200" cy="6096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</TotalTime>
  <Words>268</Words>
  <Application>Microsoft Office PowerPoint</Application>
  <PresentationFormat>On-screen Show (4:3)</PresentationFormat>
  <Paragraphs>124</Paragraphs>
  <Slides>21</Slides>
  <Notes>3</Notes>
  <HiddenSlides>0</HiddenSlides>
  <MMClips>3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HỌC SINH ÔN LẠI BÀI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Windows User</cp:lastModifiedBy>
  <cp:revision>65</cp:revision>
  <dcterms:created xsi:type="dcterms:W3CDTF">2012-11-26T07:18:10Z</dcterms:created>
  <dcterms:modified xsi:type="dcterms:W3CDTF">2021-12-24T03:45:33Z</dcterms:modified>
</cp:coreProperties>
</file>