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82" r:id="rId3"/>
    <p:sldId id="289" r:id="rId4"/>
    <p:sldId id="263" r:id="rId5"/>
    <p:sldId id="285" r:id="rId6"/>
    <p:sldId id="266" r:id="rId7"/>
    <p:sldId id="288" r:id="rId8"/>
    <p:sldId id="267" r:id="rId9"/>
    <p:sldId id="257" r:id="rId10"/>
    <p:sldId id="286" r:id="rId11"/>
    <p:sldId id="268" r:id="rId12"/>
    <p:sldId id="279" r:id="rId13"/>
    <p:sldId id="275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1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99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EC8D23-7CC1-4CC1-8CF3-415C9630B2DA}" type="datetimeFigureOut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2CE60-CF11-4B3E-A306-FC10367EA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7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2C66-FC40-414C-AC13-638886CD629A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F0E3-C3E1-4720-A466-F401AEB1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CB35-161B-46EC-83B8-F1530BC9BB41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F3DC-44F7-4FCD-903B-55F557878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20EA1-B96D-40D4-8449-CB56D3411154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D0BE-411A-4F04-9ABE-CA0008FA3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2B03-33F2-4041-B315-DA33EE68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8168"/>
      </p:ext>
    </p:extLst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78CE-33A7-4EF5-BB8D-B1497D1CB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69071"/>
      </p:ext>
    </p:extLst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603ED5-38CD-454C-B9E9-8205195A3C0F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0B3936-343D-4F9E-91E8-74A571CDB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B2C47C-C9EA-422A-A54D-126ED47ECC35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286CB-D157-48F4-A676-96DA2D01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7997F6-B3EC-4EF2-813F-91ED59B6FF70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3A1BB2-88F5-485C-97B9-36474D32C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91E005-D024-452B-BDD8-90F901B56737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92AD52-7359-4C9D-9E09-9B1EC0F9A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53F646-5A47-4E53-9573-7ED33A3B2455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4D689E-B688-4190-8B04-4C3FF825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3C0716-92A1-4534-8BF4-75A842736945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CA73D2-7D7B-4850-BF8B-D9781A7F2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1F14-75A1-4661-80D2-36F1B4A41085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33F6-4BD5-4E4C-BBDA-3C5F9BECE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8A1F53-E811-478B-8441-8BCBC454585E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744D00-D3D5-48FB-B12C-0D6C98D0F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F7AB52-61A1-4265-B6CD-4CCC4A39DCE1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1A62C8-9FE5-4FF7-829D-42DBEE21A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091922-CA9E-41C1-A455-675B674419EA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3CD5B6-FFD1-4680-91AC-9479D5B4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46EBFD-A922-40A8-AB16-5040E1A20ACE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8D3912-DD8C-467B-B371-B941E82D7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1B55E1-766B-422F-BDE4-C3F91192846C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C84005-49FE-491D-8150-ACDC07EB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732F-B04F-4F08-8B84-13DB946D67D4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6244-9D09-4D2F-AA2E-9C191F55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680B-3363-457C-BE9E-82BFD6119F84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1E18-AC00-4F14-933F-2D73D57A4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18E0-2F46-4C35-BA2D-ACB1500C1231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6DDA-F868-42AB-A9C1-EB9AF9CCD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A0A4-161C-4253-A9AA-954F1B668741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4493-01C5-4193-9453-162E94394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6575-AD77-4FAA-87EF-D237740AE86F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BAC1B-8BE5-40E0-AE86-2D3063AC4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08F9-681E-46AA-ACD1-02268B43ACF9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C6F-255B-4E0D-933E-3FFD048B2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4471-950A-4A13-973F-03C037301029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2E3C-1342-422B-B179-268C8DBA7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2E47F-1B38-48EB-999C-C775D62BB141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A46F1D-3442-401D-A98E-306D7335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97" r:id="rId9"/>
    <p:sldLayoutId id="2147483688" r:id="rId10"/>
    <p:sldLayoutId id="2147483687" r:id="rId11"/>
    <p:sldLayoutId id="2147483709" r:id="rId12"/>
    <p:sldLayoutId id="214748371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178DC95-E1FB-46E3-A866-8AB9C2971CD3}" type="datetime1">
              <a:rPr lang="en-US"/>
              <a:pPr>
                <a:defRPr/>
              </a:pPr>
              <a:t>10/9/2021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E3E0212-85D6-44B9-BEE4-0C8527CE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25693" y="838200"/>
            <a:ext cx="8513508" cy="6019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KÍNH CHÀO THẦY CÔ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CÁC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BẠN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380998" y="3447871"/>
            <a:ext cx="8458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Tự nhiên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hội.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2" y="236537"/>
            <a:ext cx="9921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10"/>
          <p:cNvSpPr>
            <a:spLocks noChangeArrowheads="1"/>
          </p:cNvSpPr>
          <p:nvPr/>
        </p:nvSpPr>
        <p:spPr bwMode="auto">
          <a:xfrm>
            <a:off x="381000" y="302359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b="1" dirty="0"/>
              <a:t>     </a:t>
            </a:r>
            <a:r>
              <a:rPr lang="en-US" sz="3200" b="1" dirty="0" smtClean="0"/>
              <a:t>      </a:t>
            </a:r>
            <a:r>
              <a:rPr lang="en-US" sz="2800" b="1" dirty="0" smtClean="0"/>
              <a:t>4.Quan </a:t>
            </a:r>
            <a:r>
              <a:rPr lang="en-US" sz="2800" b="1" dirty="0"/>
              <a:t>sát, hỏi và trả lời</a:t>
            </a:r>
            <a:endParaRPr lang="en-US" sz="2800" dirty="0"/>
          </a:p>
          <a:p>
            <a:r>
              <a:rPr lang="en-US" sz="2800" dirty="0" smtClean="0"/>
              <a:t>     a.Quan </a:t>
            </a:r>
            <a:r>
              <a:rPr lang="en-US" sz="2800" dirty="0"/>
              <a:t>sát hình 3, đọc thông tin trong hình.</a:t>
            </a:r>
          </a:p>
          <a:p>
            <a:r>
              <a:rPr lang="en-US" sz="2800" dirty="0" smtClean="0"/>
              <a:t>     b.Hỏi </a:t>
            </a:r>
            <a:r>
              <a:rPr lang="en-US" sz="2800" dirty="0"/>
              <a:t>– đáp theo đối thoại trong hình 3.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2800" dirty="0" smtClean="0"/>
              <a:t>   c. Kể </a:t>
            </a:r>
            <a:r>
              <a:rPr lang="en-US" sz="2800" dirty="0"/>
              <a:t>tên 1 số bệnh thường gặp ở cơ quan </a:t>
            </a:r>
          </a:p>
          <a:p>
            <a:r>
              <a:rPr lang="en-US" sz="2800" dirty="0"/>
              <a:t>bài tiết nước </a:t>
            </a:r>
            <a:r>
              <a:rPr lang="en-US" sz="2800" dirty="0" smtClean="0"/>
              <a:t>tiểu.</a:t>
            </a:r>
            <a:endParaRPr lang="en-US" sz="2800" dirty="0"/>
          </a:p>
        </p:txBody>
      </p:sp>
      <p:pic>
        <p:nvPicPr>
          <p:cNvPr id="37891" name="Picture 11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1534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0" descr="benh-soi-than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014538"/>
            <a:ext cx="4286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45926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981200" y="1814513"/>
            <a:ext cx="5638800" cy="3033712"/>
          </a:xfrm>
          <a:prstGeom prst="cloudCallout">
            <a:avLst>
              <a:gd name="adj1" fmla="val -37273"/>
              <a:gd name="adj2" fmla="val 10871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43200" y="2105025"/>
            <a:ext cx="441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Tại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sao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chúng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ta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cần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giữ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vệ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sinh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c</a:t>
            </a:r>
            <a:r>
              <a:rPr lang="vi-VN" sz="3600" dirty="0">
                <a:solidFill>
                  <a:srgbClr val="003300"/>
                </a:solidFill>
                <a:latin typeface="Arial" charset="0"/>
              </a:rPr>
              <a:t>ơ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quan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bài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tiết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n</a:t>
            </a:r>
            <a:r>
              <a:rPr lang="vi-VN" sz="3600" dirty="0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ớc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Arial" charset="0"/>
              </a:rPr>
              <a:t>tiểu</a:t>
            </a:r>
            <a:r>
              <a:rPr lang="en-US" sz="3600" dirty="0">
                <a:solidFill>
                  <a:srgbClr val="003300"/>
                </a:solidFill>
                <a:latin typeface="Arial" charset="0"/>
              </a:rPr>
              <a:t>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838200"/>
            <a:ext cx="1905000" cy="1676400"/>
            <a:chOff x="1152" y="432"/>
            <a:chExt cx="1008" cy="960"/>
          </a:xfrm>
        </p:grpSpPr>
        <p:sp>
          <p:nvSpPr>
            <p:cNvPr id="13320" name="Oval 17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charset="0"/>
              </a:endParaRPr>
            </a:p>
          </p:txBody>
        </p:sp>
        <p:sp>
          <p:nvSpPr>
            <p:cNvPr id="13321" name="Text Box 18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441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rgbClr val="FF0000"/>
                  </a:solidFill>
                  <a:latin typeface="Arial" charset="0"/>
                  <a:sym typeface="Marlett" pitchFamily="2" charset="2"/>
                </a:rPr>
                <a:t></a:t>
              </a:r>
              <a:endParaRPr lang="en-US" sz="4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3317" name="Text Box 19"/>
          <p:cNvSpPr txBox="1">
            <a:spLocks noChangeArrowheads="1"/>
          </p:cNvSpPr>
          <p:nvPr/>
        </p:nvSpPr>
        <p:spPr bwMode="auto">
          <a:xfrm rot="47486">
            <a:off x="4114800" y="1568450"/>
            <a:ext cx="541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6405" name="Picture 21" descr="pe0316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85800"/>
            <a:ext cx="17065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1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7391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00"/>
                </a:solidFill>
                <a:latin typeface="Arial" charset="0"/>
              </a:rPr>
              <a:t>  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hám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ngáy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605088" y="1766888"/>
            <a:ext cx="3352800" cy="2895600"/>
          </a:xfrm>
          <a:prstGeom prst="cloudCallout">
            <a:avLst>
              <a:gd name="adj1" fmla="val 76704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44813" y="2262188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Quan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sát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tranh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và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trả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lời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Arial" charset="0"/>
              </a:rPr>
              <a:t>hỏi</a:t>
            </a:r>
            <a:r>
              <a:rPr lang="en-US" sz="2400" b="1" dirty="0">
                <a:solidFill>
                  <a:srgbClr val="003300"/>
                </a:solidFill>
                <a:latin typeface="Arial" charset="0"/>
              </a:rPr>
              <a:t>.</a:t>
            </a:r>
            <a:endParaRPr lang="en-US" sz="18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5057775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81000" y="609600"/>
          <a:ext cx="2438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3" imgW="3025775" imgH="3252788" progId="MS_ClipArt_Gallery.2">
                  <p:embed/>
                </p:oleObj>
              </mc:Choice>
              <mc:Fallback>
                <p:oleObj name="Clip" r:id="rId3" imgW="3025775" imgH="32527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"/>
                        <a:ext cx="24384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6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008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7" name="Oval 9"/>
          <p:cNvSpPr>
            <a:spLocks noChangeArrowheads="1"/>
          </p:cNvSpPr>
          <p:nvPr/>
        </p:nvSpPr>
        <p:spPr bwMode="auto">
          <a:xfrm>
            <a:off x="2286000" y="3352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pic>
        <p:nvPicPr>
          <p:cNvPr id="15364" name="Picture 6" descr="IMG007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8" name="Oval 10"/>
          <p:cNvSpPr>
            <a:spLocks noChangeArrowheads="1"/>
          </p:cNvSpPr>
          <p:nvPr/>
        </p:nvSpPr>
        <p:spPr bwMode="auto">
          <a:xfrm>
            <a:off x="2286000" y="6477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pic>
        <p:nvPicPr>
          <p:cNvPr id="15366" name="Picture 1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0" name="Oval 12"/>
          <p:cNvSpPr>
            <a:spLocks noChangeArrowheads="1"/>
          </p:cNvSpPr>
          <p:nvPr/>
        </p:nvSpPr>
        <p:spPr bwMode="auto">
          <a:xfrm>
            <a:off x="6324600" y="3352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pic>
        <p:nvPicPr>
          <p:cNvPr id="15368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1" name="Oval 13"/>
          <p:cNvSpPr>
            <a:spLocks noChangeArrowheads="1"/>
          </p:cNvSpPr>
          <p:nvPr/>
        </p:nvSpPr>
        <p:spPr bwMode="auto">
          <a:xfrm>
            <a:off x="6324600" y="6553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698500" y="32131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Arial" charset="0"/>
              </a:rPr>
              <a:t>Bạn nhỏ </a:t>
            </a:r>
            <a:r>
              <a:rPr lang="vi-VN" sz="2400" b="1">
                <a:solidFill>
                  <a:srgbClr val="00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3300"/>
                </a:solidFill>
                <a:latin typeface="Arial" charset="0"/>
              </a:rPr>
              <a:t>ang tắm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4267200" y="3200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Arial" charset="0"/>
              </a:rPr>
              <a:t>Bạn nhỏ đang thay quần áo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598488" y="6324600"/>
            <a:ext cx="3694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" charset="0"/>
              </a:rPr>
              <a:t>Bạn nhỏ đang uống nước</a:t>
            </a: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4930775" y="6400800"/>
            <a:ext cx="348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" charset="0"/>
              </a:rPr>
              <a:t>Bạn nhỏ đang đi vệ sinh</a:t>
            </a:r>
          </a:p>
        </p:txBody>
      </p:sp>
    </p:spTree>
    <p:extLst>
      <p:ext uri="{BB962C8B-B14F-4D97-AF65-F5344CB8AC3E}">
        <p14:creationId xmlns:p14="http://schemas.microsoft.com/office/powerpoint/2010/main" val="1769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78" grpId="0" animBg="1"/>
      <p:bldP spid="135180" grpId="0" animBg="1"/>
      <p:bldP spid="135181" grpId="0" animBg="1"/>
      <p:bldP spid="135186" grpId="0"/>
      <p:bldP spid="135187" grpId="0"/>
      <p:bldP spid="135188" grpId="0"/>
      <p:bldP spid="1351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5"/>
          <p:cNvGrpSpPr>
            <a:grpSpLocks/>
          </p:cNvGrpSpPr>
          <p:nvPr/>
        </p:nvGrpSpPr>
        <p:grpSpPr bwMode="auto">
          <a:xfrm>
            <a:off x="990600" y="0"/>
            <a:ext cx="3429000" cy="3048000"/>
            <a:chOff x="240" y="0"/>
            <a:chExt cx="2592" cy="2352"/>
          </a:xfrm>
        </p:grpSpPr>
        <p:pic>
          <p:nvPicPr>
            <p:cNvPr id="16399" name="Picture 2" descr="IMG0080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0"/>
              <a:ext cx="2544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Text Box 10"/>
            <p:cNvSpPr txBox="1">
              <a:spLocks noChangeArrowheads="1"/>
            </p:cNvSpPr>
            <p:nvPr/>
          </p:nvSpPr>
          <p:spPr bwMode="auto">
            <a:xfrm>
              <a:off x="337" y="2016"/>
              <a:ext cx="249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3300"/>
                  </a:solidFill>
                  <a:latin typeface="Arial" charset="0"/>
                </a:rPr>
                <a:t>Bạn nhỏ đang tắm</a:t>
              </a:r>
            </a:p>
          </p:txBody>
        </p:sp>
      </p:grpSp>
      <p:grpSp>
        <p:nvGrpSpPr>
          <p:cNvPr id="16387" name="Group 16"/>
          <p:cNvGrpSpPr>
            <a:grpSpLocks/>
          </p:cNvGrpSpPr>
          <p:nvPr/>
        </p:nvGrpSpPr>
        <p:grpSpPr bwMode="auto">
          <a:xfrm>
            <a:off x="4343400" y="0"/>
            <a:ext cx="4038600" cy="3059113"/>
            <a:chOff x="2736" y="0"/>
            <a:chExt cx="2880" cy="2372"/>
          </a:xfrm>
        </p:grpSpPr>
        <p:pic>
          <p:nvPicPr>
            <p:cNvPr id="16397" name="Picture 6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0"/>
              <a:ext cx="2448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2736" y="2064"/>
              <a:ext cx="288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3300"/>
                  </a:solidFill>
                  <a:latin typeface="Arial" charset="0"/>
                </a:rPr>
                <a:t>Bạn nhỏ đang thay quần áo</a:t>
              </a:r>
            </a:p>
          </p:txBody>
        </p:sp>
      </p:grpSp>
      <p:grpSp>
        <p:nvGrpSpPr>
          <p:cNvPr id="16388" name="Group 17"/>
          <p:cNvGrpSpPr>
            <a:grpSpLocks/>
          </p:cNvGrpSpPr>
          <p:nvPr/>
        </p:nvGrpSpPr>
        <p:grpSpPr bwMode="auto">
          <a:xfrm>
            <a:off x="914400" y="3200400"/>
            <a:ext cx="3429000" cy="2573338"/>
            <a:chOff x="240" y="2400"/>
            <a:chExt cx="2544" cy="1966"/>
          </a:xfrm>
        </p:grpSpPr>
        <p:pic>
          <p:nvPicPr>
            <p:cNvPr id="16395" name="Picture 4" descr="IMG0079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400"/>
              <a:ext cx="2544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 Box 13"/>
            <p:cNvSpPr txBox="1">
              <a:spLocks noChangeArrowheads="1"/>
            </p:cNvSpPr>
            <p:nvPr/>
          </p:nvSpPr>
          <p:spPr bwMode="auto">
            <a:xfrm>
              <a:off x="384" y="4086"/>
              <a:ext cx="225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3300"/>
                  </a:solidFill>
                  <a:latin typeface="Arial" charset="0"/>
                </a:rPr>
                <a:t>Bạn nhỏ đang uống nước</a:t>
              </a:r>
            </a:p>
          </p:txBody>
        </p:sp>
      </p:grp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4495800" y="3200400"/>
            <a:ext cx="3505200" cy="2532063"/>
            <a:chOff x="2880" y="2400"/>
            <a:chExt cx="2448" cy="1975"/>
          </a:xfrm>
        </p:grpSpPr>
        <p:pic>
          <p:nvPicPr>
            <p:cNvPr id="16393" name="Picture 8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400"/>
              <a:ext cx="2448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 Box 14"/>
            <p:cNvSpPr txBox="1">
              <a:spLocks noChangeArrowheads="1"/>
            </p:cNvSpPr>
            <p:nvPr/>
          </p:nvSpPr>
          <p:spPr bwMode="auto">
            <a:xfrm>
              <a:off x="3024" y="4089"/>
              <a:ext cx="203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3300"/>
                  </a:solidFill>
                  <a:latin typeface="Arial" charset="0"/>
                </a:rPr>
                <a:t>Bạn nhỏ đang đi vệ sinh</a:t>
              </a:r>
            </a:p>
          </p:txBody>
        </p:sp>
      </p:grpSp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441325" y="5899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1219200" y="5988050"/>
            <a:ext cx="677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Những việc làm của các bạn nói lên điều gì?</a:t>
            </a: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859004" y="5867400"/>
            <a:ext cx="781175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7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7" grpId="0"/>
      <p:bldP spid="1372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200" y="1800225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59187"/>
              </p:ext>
            </p:extLst>
          </p:nvPr>
        </p:nvGraphicFramePr>
        <p:xfrm>
          <a:off x="6877050" y="1828800"/>
          <a:ext cx="23542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3" imgW="5281613" imgH="4662488" progId="MS_ClipArt_Gallery.2">
                  <p:embed/>
                </p:oleObj>
              </mc:Choice>
              <mc:Fallback>
                <p:oleObj name="Clip" r:id="rId3" imgW="5281613" imgH="46624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828800"/>
                        <a:ext cx="2354263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0" y="3733800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603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Arial" charset="0"/>
              </a:rPr>
              <a:t>TRÒ CH</a:t>
            </a:r>
            <a:r>
              <a:rPr lang="vi-VN" sz="4000" b="1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4000" b="1">
                <a:solidFill>
                  <a:srgbClr val="000000"/>
                </a:solidFill>
                <a:latin typeface="Arial" charset="0"/>
              </a:rPr>
              <a:t>I: </a:t>
            </a:r>
            <a:r>
              <a:rPr lang="en-US" sz="3600" b="1">
                <a:solidFill>
                  <a:srgbClr val="000000"/>
                </a:solidFill>
                <a:latin typeface="Arial" charset="0"/>
              </a:rPr>
              <a:t>NÊN HAY KHÔNG NÊN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38100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362200" y="41148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570163" y="2700338"/>
          <a:ext cx="3811587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700338"/>
                        <a:ext cx="3811587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2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5334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n-lt"/>
              </a:rPr>
              <a:t>Thứ </a:t>
            </a:r>
            <a:r>
              <a:rPr lang="en-US" sz="2800" b="1" dirty="0" err="1" smtClean="0">
                <a:latin typeface="+mn-lt"/>
              </a:rPr>
              <a:t>sáu</a:t>
            </a:r>
            <a:r>
              <a:rPr lang="en-US" sz="2800" b="1" dirty="0" smtClean="0">
                <a:latin typeface="+mn-lt"/>
              </a:rPr>
              <a:t> </a:t>
            </a:r>
            <a:r>
              <a:rPr lang="vi-VN" sz="2800" b="1" dirty="0" smtClean="0">
                <a:latin typeface="+mn-lt"/>
              </a:rPr>
              <a:t>ngày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+mn-lt"/>
              </a:rPr>
              <a:t>tháng 10 năm 2021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+mn-lt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   </a:t>
            </a:r>
            <a:r>
              <a:rPr lang="vi-VN" sz="2800" b="1" dirty="0" smtClean="0">
                <a:latin typeface="+mn-lt"/>
              </a:rPr>
              <a:t>Tự </a:t>
            </a:r>
            <a:r>
              <a:rPr lang="vi-VN" sz="2800" b="1" dirty="0" smtClean="0">
                <a:latin typeface="+mn-lt"/>
              </a:rPr>
              <a:t>nhiên và Xã hội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+mn-lt"/>
              </a:rPr>
              <a:t>Bài 10: Hoạt động bài tiết nước tiểu</a:t>
            </a:r>
          </a:p>
          <a:p>
            <a:r>
              <a:rPr lang="vi-VN" sz="2800" b="1" dirty="0" smtClean="0">
                <a:solidFill>
                  <a:srgbClr val="FF0000"/>
                </a:solidFill>
                <a:latin typeface="+mn-lt"/>
              </a:rPr>
              <a:t>Bài 11: Vệ sinh cơ quan bài tiết nước tiểu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4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1066800" y="609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1066800" y="2514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ái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066800" y="1631950"/>
            <a:ext cx="51054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kumimoji="1"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kumimoji="1"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kumimoji="1"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 n</a:t>
            </a:r>
            <a:r>
              <a:rPr kumimoji="1"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kumimoji="1"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1066799" y="3535363"/>
            <a:ext cx="5181601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 và giặt sạch sẽ quần áo.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1143000" y="4416425"/>
            <a:ext cx="5105400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1066798" y="5410200"/>
            <a:ext cx="5410201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7016750" y="5594350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6" name="Text Box 56"/>
          <p:cNvSpPr txBox="1">
            <a:spLocks noChangeArrowheads="1"/>
          </p:cNvSpPr>
          <p:nvPr/>
        </p:nvSpPr>
        <p:spPr bwMode="auto">
          <a:xfrm>
            <a:off x="7450138" y="56689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Nên</a:t>
            </a:r>
          </a:p>
        </p:txBody>
      </p:sp>
      <p:sp>
        <p:nvSpPr>
          <p:cNvPr id="92233" name="Oval 73"/>
          <p:cNvSpPr>
            <a:spLocks noChangeArrowheads="1"/>
          </p:cNvSpPr>
          <p:nvPr/>
        </p:nvSpPr>
        <p:spPr bwMode="auto">
          <a:xfrm>
            <a:off x="7010400" y="4492625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4" name="Oval 74"/>
          <p:cNvSpPr>
            <a:spLocks noChangeArrowheads="1"/>
          </p:cNvSpPr>
          <p:nvPr/>
        </p:nvSpPr>
        <p:spPr bwMode="auto">
          <a:xfrm>
            <a:off x="7010400" y="3511550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5" name="Oval 75"/>
          <p:cNvSpPr>
            <a:spLocks noChangeArrowheads="1"/>
          </p:cNvSpPr>
          <p:nvPr/>
        </p:nvSpPr>
        <p:spPr bwMode="auto">
          <a:xfrm>
            <a:off x="6999288" y="1590675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6" name="Oval 76"/>
          <p:cNvSpPr>
            <a:spLocks noChangeArrowheads="1"/>
          </p:cNvSpPr>
          <p:nvPr/>
        </p:nvSpPr>
        <p:spPr bwMode="auto">
          <a:xfrm>
            <a:off x="6897688" y="609600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7" name="Text Box 77"/>
          <p:cNvSpPr txBox="1">
            <a:spLocks noChangeArrowheads="1"/>
          </p:cNvSpPr>
          <p:nvPr/>
        </p:nvSpPr>
        <p:spPr bwMode="auto">
          <a:xfrm>
            <a:off x="6935788" y="6858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Không nên</a:t>
            </a:r>
          </a:p>
        </p:txBody>
      </p:sp>
      <p:sp>
        <p:nvSpPr>
          <p:cNvPr id="92239" name="Text Box 79"/>
          <p:cNvSpPr txBox="1">
            <a:spLocks noChangeArrowheads="1"/>
          </p:cNvSpPr>
          <p:nvPr/>
        </p:nvSpPr>
        <p:spPr bwMode="auto">
          <a:xfrm>
            <a:off x="6858000" y="1662113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Nên</a:t>
            </a:r>
          </a:p>
        </p:txBody>
      </p:sp>
      <p:sp>
        <p:nvSpPr>
          <p:cNvPr id="92240" name="Oval 80"/>
          <p:cNvSpPr>
            <a:spLocks noChangeArrowheads="1"/>
          </p:cNvSpPr>
          <p:nvPr/>
        </p:nvSpPr>
        <p:spPr bwMode="auto">
          <a:xfrm>
            <a:off x="6946900" y="2568575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1" name="Text Box 81"/>
          <p:cNvSpPr txBox="1">
            <a:spLocks noChangeArrowheads="1"/>
          </p:cNvSpPr>
          <p:nvPr/>
        </p:nvSpPr>
        <p:spPr bwMode="auto">
          <a:xfrm>
            <a:off x="6999288" y="2644775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Không nên</a:t>
            </a:r>
          </a:p>
        </p:txBody>
      </p:sp>
      <p:sp>
        <p:nvSpPr>
          <p:cNvPr id="92242" name="Text Box 82"/>
          <p:cNvSpPr txBox="1">
            <a:spLocks noChangeArrowheads="1"/>
          </p:cNvSpPr>
          <p:nvPr/>
        </p:nvSpPr>
        <p:spPr bwMode="auto">
          <a:xfrm>
            <a:off x="6889750" y="35687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Nên</a:t>
            </a:r>
          </a:p>
        </p:txBody>
      </p:sp>
      <p:sp>
        <p:nvSpPr>
          <p:cNvPr id="92243" name="Text Box 83"/>
          <p:cNvSpPr txBox="1">
            <a:spLocks noChangeArrowheads="1"/>
          </p:cNvSpPr>
          <p:nvPr/>
        </p:nvSpPr>
        <p:spPr bwMode="auto">
          <a:xfrm>
            <a:off x="7088188" y="4594225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Không nên</a:t>
            </a:r>
          </a:p>
        </p:txBody>
      </p:sp>
    </p:spTree>
    <p:extLst>
      <p:ext uri="{BB962C8B-B14F-4D97-AF65-F5344CB8AC3E}">
        <p14:creationId xmlns:p14="http://schemas.microsoft.com/office/powerpoint/2010/main" val="354057036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81" grpId="0" animBg="1"/>
      <p:bldP spid="92188" grpId="0" animBg="1"/>
      <p:bldP spid="92197" grpId="0" animBg="1"/>
      <p:bldP spid="92204" grpId="0" animBg="1"/>
      <p:bldP spid="92209" grpId="0" animBg="1"/>
      <p:bldP spid="92214" grpId="0" animBg="1"/>
      <p:bldP spid="92233" grpId="0" animBg="1"/>
      <p:bldP spid="92234" grpId="0" animBg="1"/>
      <p:bldP spid="92235" grpId="0" animBg="1"/>
      <p:bldP spid="92236" grpId="0" animBg="1"/>
      <p:bldP spid="92237" grpId="0"/>
      <p:bldP spid="92239" grpId="0"/>
      <p:bldP spid="92240" grpId="0" animBg="1"/>
      <p:bldP spid="92241" grpId="0"/>
      <p:bldP spid="92242" grpId="0"/>
      <p:bldP spid="922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2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4825" y="1181100"/>
          <a:ext cx="13001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181100"/>
                        <a:ext cx="1300163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6" name="WordArt 26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553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Tổng kết trò chơi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28206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800100" y="76200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 n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-609600" y="3700463"/>
          <a:ext cx="381317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3" imgW="4046538" imgH="3352800" progId="MS_ClipArt_Gallery.2">
                  <p:embed/>
                </p:oleObj>
              </mc:Choice>
              <mc:Fallback>
                <p:oleObj name="Clip" r:id="rId3" imgW="4046538" imgH="3352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3700463"/>
                        <a:ext cx="3813175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3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  <p:bldP spid="3585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23973" y="3276600"/>
            <a:ext cx="9116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Trân trọng kính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Qúy thầy cô và các em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609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9"/>
          <p:cNvSpPr txBox="1">
            <a:spLocks noChangeArrowheads="1"/>
          </p:cNvSpPr>
          <p:nvPr/>
        </p:nvSpPr>
        <p:spPr bwMode="auto">
          <a:xfrm flipH="1">
            <a:off x="1600200" y="152400"/>
            <a:ext cx="6905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30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64263"/>
              </p:ext>
            </p:extLst>
          </p:nvPr>
        </p:nvGraphicFramePr>
        <p:xfrm>
          <a:off x="457200" y="1676400"/>
          <a:ext cx="8382000" cy="4064000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 tiêu: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Sau bài học, em: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 vị trí và nói tên các bộ phận của cơ quan bài tiết nước tiểu trên hình vẽ hoặc mô hình.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 tên một số bệnh thường gặp ở cơ quan bài tiết nước tiểu.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-Nêu được một số việc cần làm để giữ gìn, bảo vệ cơ quan bài tiết nước tiểu.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>
            <a:spLocks noChangeArrowheads="1"/>
          </p:cNvSpPr>
          <p:nvPr/>
        </p:nvSpPr>
        <p:spPr bwMode="auto">
          <a:xfrm>
            <a:off x="0" y="1295400"/>
            <a:ext cx="7848600" cy="3276600"/>
          </a:xfrm>
          <a:prstGeom prst="wedgeEllipseCallout">
            <a:avLst>
              <a:gd name="adj1" fmla="val -20833"/>
              <a:gd name="adj2" fmla="val 48546"/>
            </a:avLst>
          </a:prstGeom>
          <a:solidFill>
            <a:schemeClr val="accent2"/>
          </a:solidFill>
          <a:ln w="25400" algn="ctr">
            <a:solidFill>
              <a:srgbClr val="BCBCBC"/>
            </a:solidFill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b="1" dirty="0"/>
              <a:t>1.Quan sát và chỉ trên hình 2</a:t>
            </a:r>
            <a:endParaRPr lang="en-US" sz="2800" dirty="0"/>
          </a:p>
          <a:p>
            <a:r>
              <a:rPr lang="en-US" sz="2800" dirty="0"/>
              <a:t>a.Vị trí thận</a:t>
            </a:r>
          </a:p>
          <a:p>
            <a:r>
              <a:rPr lang="en-US" sz="2800" dirty="0"/>
              <a:t>b.Ống dẫn nước tiểu</a:t>
            </a:r>
          </a:p>
          <a:p>
            <a:r>
              <a:rPr lang="en-US" sz="2800" dirty="0"/>
              <a:t>c.Vị trí bóng đái</a:t>
            </a:r>
          </a:p>
          <a:p>
            <a:r>
              <a:rPr lang="en-US" sz="2800" dirty="0"/>
              <a:t>d.Vị trí ống đái</a:t>
            </a:r>
          </a:p>
        </p:txBody>
      </p:sp>
      <p:pic>
        <p:nvPicPr>
          <p:cNvPr id="33796" name="Picture 6" descr="h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550" y="2286000"/>
            <a:ext cx="311785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lum bright="-36000" contrast="54000"/>
          </a:blip>
          <a:srcRect/>
          <a:stretch>
            <a:fillRect/>
          </a:stretch>
        </p:blipFill>
        <p:spPr bwMode="auto">
          <a:xfrm>
            <a:off x="0" y="1600200"/>
            <a:ext cx="152400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i="0"/>
          </a:p>
        </p:txBody>
      </p:sp>
      <p:pic>
        <p:nvPicPr>
          <p:cNvPr id="5123" name="Picture 32" descr="Hình ảnh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34"/>
          <p:cNvSpPr>
            <a:spLocks noChangeArrowheads="1"/>
          </p:cNvSpPr>
          <p:nvPr/>
        </p:nvSpPr>
        <p:spPr bwMode="auto">
          <a:xfrm>
            <a:off x="0" y="228600"/>
            <a:ext cx="3657600" cy="1905000"/>
          </a:xfrm>
          <a:prstGeom prst="wedgeEllipseCallout">
            <a:avLst>
              <a:gd name="adj1" fmla="val 80556"/>
              <a:gd name="adj2" fmla="val 152750"/>
            </a:avLst>
          </a:prstGeom>
          <a:solidFill>
            <a:srgbClr val="FFFF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rgbClr val="000099"/>
                </a:solidFill>
              </a:rPr>
              <a:t>     Chỉ và nói tên các bộ phận của cơ quan bài tiết nước tiểu</a:t>
            </a:r>
          </a:p>
          <a:p>
            <a:endParaRPr lang="en-US" sz="2000" i="0">
              <a:solidFill>
                <a:srgbClr val="000099"/>
              </a:solidFill>
            </a:endParaRPr>
          </a:p>
        </p:txBody>
      </p:sp>
      <p:sp>
        <p:nvSpPr>
          <p:cNvPr id="5125" name="Text Box 40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42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8" name="Text Box 43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9" name="Text Box 44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1447800" y="3962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Thận phải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7086600" y="38703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Thận trái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52400" y="5257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Ống dẫn nước tiểu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7620000" y="55467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Bóng đái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914400" y="6096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0">
                <a:solidFill>
                  <a:schemeClr val="hlink"/>
                </a:solidFill>
              </a:rPr>
              <a:t>Ống đái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/>
      <p:bldP spid="2094" grpId="0"/>
      <p:bldP spid="2095" grpId="0"/>
      <p:bldP spid="2096" grpId="0"/>
      <p:bldP spid="20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9"/>
          <p:cNvSpPr>
            <a:spLocks noChangeArrowheads="1"/>
          </p:cNvSpPr>
          <p:nvPr/>
        </p:nvSpPr>
        <p:spPr bwMode="auto">
          <a:xfrm>
            <a:off x="304800" y="990600"/>
            <a:ext cx="8555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b="1"/>
              <a:t>2.Nói với bạn</a:t>
            </a:r>
            <a:endParaRPr lang="en-US" sz="2800"/>
          </a:p>
          <a:p>
            <a:r>
              <a:rPr lang="en-US" sz="2800"/>
              <a:t>Cơ quan bài tiết nước tiểu gồm những bộ phận nào</a:t>
            </a:r>
            <a:r>
              <a:rPr lang="en-US" sz="2800" b="1"/>
              <a:t>?</a:t>
            </a:r>
            <a:endParaRPr lang="en-US" sz="2800" i="1"/>
          </a:p>
        </p:txBody>
      </p:sp>
      <p:pic>
        <p:nvPicPr>
          <p:cNvPr id="34820" name="Picture 50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4592638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9921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/>
          <p:cNvPicPr>
            <a:picLocks noChangeAspect="1" noChangeArrowheads="1"/>
          </p:cNvPicPr>
          <p:nvPr/>
        </p:nvPicPr>
        <p:blipFill>
          <a:blip r:embed="rId2">
            <a:lum bright="-36000" contrast="60000"/>
          </a:blip>
          <a:srcRect/>
          <a:stretch>
            <a:fillRect/>
          </a:stretch>
        </p:blipFill>
        <p:spPr bwMode="auto">
          <a:xfrm>
            <a:off x="0" y="533400"/>
            <a:ext cx="1257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609600" y="1295400"/>
            <a:ext cx="75453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/>
              <a:t>3.Hỏi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:</a:t>
            </a:r>
            <a:endParaRPr lang="en-US" sz="2800" dirty="0"/>
          </a:p>
          <a:p>
            <a:r>
              <a:rPr lang="en-US" sz="2800" dirty="0" err="1"/>
              <a:t>a.Đọc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5844" name="Picture 15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4"/>
          <p:cNvSpPr>
            <a:spLocks noChangeArrowheads="1"/>
          </p:cNvSpPr>
          <p:nvPr/>
        </p:nvSpPr>
        <p:spPr bwMode="auto">
          <a:xfrm>
            <a:off x="304800" y="-28575"/>
            <a:ext cx="899098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 dirty="0"/>
              <a:t>3.Hỏi và trả lời: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b.Đặt “câu hỏi” cho các câu trả lời trong khung chữ.</a:t>
            </a:r>
          </a:p>
          <a:p>
            <a:r>
              <a:rPr lang="en-US" sz="2800" dirty="0"/>
              <a:t>c.Chọn câu trả lời trong khung chữ cho phù hợp.</a:t>
            </a:r>
          </a:p>
          <a:p>
            <a:r>
              <a:rPr lang="en-US" sz="2800" b="1" dirty="0"/>
              <a:t>Ví dụ: Hỏi: Ống dẫn tiểu có chức năng gì?</a:t>
            </a:r>
          </a:p>
          <a:p>
            <a:r>
              <a:rPr lang="en-US" sz="2800" b="1" dirty="0"/>
              <a:t>           Trả lời: Ống dẫn nước tiểu để đưa nước tiểu </a:t>
            </a:r>
          </a:p>
          <a:p>
            <a:r>
              <a:rPr lang="en-US" sz="2800" b="1" dirty="0"/>
              <a:t>từ thận xuống báng đái.</a:t>
            </a:r>
          </a:p>
        </p:txBody>
      </p:sp>
      <p:pic>
        <p:nvPicPr>
          <p:cNvPr id="36866" name="Picture 15" descr="04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304800" y="533400"/>
            <a:ext cx="853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715</TotalTime>
  <Words>741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Theme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164</cp:revision>
  <dcterms:created xsi:type="dcterms:W3CDTF">2015-09-15T00:52:34Z</dcterms:created>
  <dcterms:modified xsi:type="dcterms:W3CDTF">2021-10-09T10:26:05Z</dcterms:modified>
</cp:coreProperties>
</file>