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463" r:id="rId2"/>
    <p:sldId id="462" r:id="rId3"/>
    <p:sldId id="256" r:id="rId4"/>
    <p:sldId id="454" r:id="rId5"/>
    <p:sldId id="452" r:id="rId6"/>
    <p:sldId id="453" r:id="rId7"/>
    <p:sldId id="447" r:id="rId8"/>
    <p:sldId id="448" r:id="rId9"/>
    <p:sldId id="449" r:id="rId10"/>
    <p:sldId id="450" r:id="rId11"/>
    <p:sldId id="451" r:id="rId12"/>
    <p:sldId id="273" r:id="rId13"/>
    <p:sldId id="455" r:id="rId14"/>
    <p:sldId id="274" r:id="rId15"/>
    <p:sldId id="275" r:id="rId16"/>
    <p:sldId id="276" r:id="rId17"/>
    <p:sldId id="269" r:id="rId18"/>
    <p:sldId id="277" r:id="rId19"/>
    <p:sldId id="278" r:id="rId20"/>
    <p:sldId id="282" r:id="rId21"/>
    <p:sldId id="283" r:id="rId22"/>
    <p:sldId id="284" r:id="rId23"/>
    <p:sldId id="285" r:id="rId24"/>
    <p:sldId id="286" r:id="rId25"/>
    <p:sldId id="279" r:id="rId26"/>
    <p:sldId id="281" r:id="rId27"/>
    <p:sldId id="280" r:id="rId28"/>
    <p:sldId id="287" r:id="rId29"/>
    <p:sldId id="288" r:id="rId30"/>
    <p:sldId id="289" r:id="rId31"/>
    <p:sldId id="290" r:id="rId32"/>
    <p:sldId id="291" r:id="rId33"/>
    <p:sldId id="292" r:id="rId34"/>
    <p:sldId id="293" r:id="rId35"/>
    <p:sldId id="456" r:id="rId36"/>
    <p:sldId id="266" r:id="rId37"/>
    <p:sldId id="268" r:id="rId38"/>
    <p:sldId id="270" r:id="rId39"/>
    <p:sldId id="271" r:id="rId40"/>
    <p:sldId id="262" r:id="rId41"/>
    <p:sldId id="304" r:id="rId42"/>
    <p:sldId id="296" r:id="rId43"/>
    <p:sldId id="298" r:id="rId44"/>
    <p:sldId id="299" r:id="rId45"/>
    <p:sldId id="301" r:id="rId46"/>
    <p:sldId id="300" r:id="rId47"/>
    <p:sldId id="302" r:id="rId48"/>
    <p:sldId id="312" r:id="rId49"/>
    <p:sldId id="313" r:id="rId50"/>
    <p:sldId id="315" r:id="rId51"/>
    <p:sldId id="423" r:id="rId52"/>
    <p:sldId id="371" r:id="rId53"/>
    <p:sldId id="408" r:id="rId54"/>
    <p:sldId id="410" r:id="rId55"/>
    <p:sldId id="409" r:id="rId56"/>
    <p:sldId id="411" r:id="rId57"/>
    <p:sldId id="414" r:id="rId58"/>
    <p:sldId id="416" r:id="rId59"/>
    <p:sldId id="417" r:id="rId60"/>
    <p:sldId id="418" r:id="rId61"/>
    <p:sldId id="421" r:id="rId62"/>
    <p:sldId id="422" r:id="rId63"/>
    <p:sldId id="420" r:id="rId64"/>
    <p:sldId id="424" r:id="rId65"/>
    <p:sldId id="425" r:id="rId66"/>
    <p:sldId id="426" r:id="rId67"/>
    <p:sldId id="428" r:id="rId68"/>
    <p:sldId id="429" r:id="rId69"/>
    <p:sldId id="430" r:id="rId70"/>
    <p:sldId id="431" r:id="rId71"/>
    <p:sldId id="432" r:id="rId72"/>
    <p:sldId id="435" r:id="rId73"/>
    <p:sldId id="436" r:id="rId74"/>
    <p:sldId id="437" r:id="rId75"/>
    <p:sldId id="438" r:id="rId76"/>
    <p:sldId id="439" r:id="rId77"/>
    <p:sldId id="440" r:id="rId78"/>
    <p:sldId id="441" r:id="rId79"/>
    <p:sldId id="443" r:id="rId80"/>
    <p:sldId id="444" r:id="rId81"/>
    <p:sldId id="445" r:id="rId82"/>
    <p:sldId id="446" r:id="rId83"/>
  </p:sldIdLst>
  <p:sldSz cx="12192000" cy="6858000"/>
  <p:notesSz cx="6858000" cy="9144000"/>
  <p:embeddedFontLst>
    <p:embeddedFont>
      <p:font typeface=".VnArial" panose="020B7200000000000000" pitchFamily="34" charset="0"/>
      <p:regular r:id="rId84"/>
      <p:bold r:id="rId85"/>
      <p:italic r:id="rId86"/>
      <p:boldItalic r:id="rId87"/>
    </p:embeddedFont>
    <p:embeddedFont>
      <p:font typeface="Calibri" panose="020F0502020204030204" pitchFamily="34" charset="0"/>
      <p:regular r:id="rId88"/>
      <p:bold r:id="rId89"/>
      <p:italic r:id="rId90"/>
      <p:boldItalic r:id="rId91"/>
    </p:embeddedFont>
    <p:embeddedFont>
      <p:font typeface="Calibri Light" panose="020F0302020204030204" pitchFamily="34" charset="0"/>
      <p:regular r:id="rId92"/>
      <p:italic r:id="rId93"/>
    </p:embeddedFont>
    <p:embeddedFont>
      <p:font typeface="UTM Swiss 721 Black Condensed" panose="020B0604020202020204" charset="0"/>
      <p:regular r:id="rId94"/>
    </p:embeddedFont>
    <p:embeddedFont>
      <p:font typeface="UVN Dzung Dakao" panose="020B0604020202020204" charset="0"/>
      <p:italic r:id="rId9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2" d="100"/>
          <a:sy n="72" d="100"/>
        </p:scale>
        <p:origin x="5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1.fntdata"/><Relationship Id="rId89" Type="http://schemas.openxmlformats.org/officeDocument/2006/relationships/font" Target="fonts/font6.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7.fntdata"/><Relationship Id="rId95"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640A-5855-4177-82F1-437086F50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9B8EA3-42BA-4FF0-BF0B-B4CF3AA19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3044D7-70AF-4DEC-9102-9688C04EA33D}"/>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5" name="Footer Placeholder 4">
            <a:extLst>
              <a:ext uri="{FF2B5EF4-FFF2-40B4-BE49-F238E27FC236}">
                <a16:creationId xmlns:a16="http://schemas.microsoft.com/office/drawing/2014/main" id="{E2B94C22-3BE7-47EA-A02C-DABD99124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1F2DC-23C1-47BC-AF92-D2EF70A5688C}"/>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311775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8764-C9ED-47B8-93D3-A9D4A5AF15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EAE45-1C93-4028-9138-F05D54C4E6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F4DA9-D3F0-43E6-855D-63FC1C34EAF2}"/>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5" name="Footer Placeholder 4">
            <a:extLst>
              <a:ext uri="{FF2B5EF4-FFF2-40B4-BE49-F238E27FC236}">
                <a16:creationId xmlns:a16="http://schemas.microsoft.com/office/drawing/2014/main" id="{397479F5-3837-4B66-B822-ACBDEDEF9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85CF9-979A-428E-ACF4-15BCC58029F8}"/>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119320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15878-968F-4FA6-8DAA-7206C777A8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E25C84-BEF6-4F2F-A91D-4FA802CD06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6F7DB-F3B8-4ED0-8104-849D73D3836F}"/>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5" name="Footer Placeholder 4">
            <a:extLst>
              <a:ext uri="{FF2B5EF4-FFF2-40B4-BE49-F238E27FC236}">
                <a16:creationId xmlns:a16="http://schemas.microsoft.com/office/drawing/2014/main" id="{A1F42ECA-A18C-4173-8473-A50A3FC9C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879C8-C01D-45B0-AA5F-268EAD59588E}"/>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36930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DD8C43-810D-4951-B391-F02635A9B741}"/>
              </a:ext>
            </a:extLst>
          </p:cNvPr>
          <p:cNvSpPr>
            <a:spLocks noGrp="1"/>
          </p:cNvSpPr>
          <p:nvPr>
            <p:ph type="dt" sz="half" idx="14"/>
          </p:nvPr>
        </p:nvSpPr>
        <p:spPr/>
        <p:txBody>
          <a:bodyPr/>
          <a:lstStyle>
            <a:lvl1pPr>
              <a:defRPr/>
            </a:lvl1pPr>
          </a:lstStyle>
          <a:p>
            <a:pPr>
              <a:defRPr/>
            </a:pPr>
            <a:fld id="{F55D6CEA-1BF5-47C6-9DC3-932B6FC49D89}" type="datetime8">
              <a:rPr lang="en-US"/>
              <a:pPr>
                <a:defRPr/>
              </a:pPr>
              <a:t>10/16/2020 1:28 PM</a:t>
            </a:fld>
            <a:endParaRPr lang="en-US"/>
          </a:p>
        </p:txBody>
      </p:sp>
      <p:sp>
        <p:nvSpPr>
          <p:cNvPr id="5" name="Footer Placeholder 4">
            <a:extLst>
              <a:ext uri="{FF2B5EF4-FFF2-40B4-BE49-F238E27FC236}">
                <a16:creationId xmlns:a16="http://schemas.microsoft.com/office/drawing/2014/main" id="{77BEDA2B-6453-4B0A-822D-8127AE3D5101}"/>
              </a:ext>
            </a:extLst>
          </p:cNvPr>
          <p:cNvSpPr>
            <a:spLocks noGrp="1"/>
          </p:cNvSpPr>
          <p:nvPr>
            <p:ph type="ftr" sz="quarter" idx="15"/>
          </p:nvPr>
        </p:nvSpPr>
        <p:spPr/>
        <p:txBody>
          <a:bodyPr/>
          <a:lstStyle>
            <a:lvl1pPr>
              <a:defRPr/>
            </a:lvl1pPr>
          </a:lstStyle>
          <a:p>
            <a:pPr>
              <a:defRPr/>
            </a:pPr>
            <a:r>
              <a:rPr lang="en-US"/>
              <a:t>Lê Anh Quân</a:t>
            </a:r>
          </a:p>
        </p:txBody>
      </p:sp>
      <p:sp>
        <p:nvSpPr>
          <p:cNvPr id="6" name="Slide Number Placeholder 5">
            <a:extLst>
              <a:ext uri="{FF2B5EF4-FFF2-40B4-BE49-F238E27FC236}">
                <a16:creationId xmlns:a16="http://schemas.microsoft.com/office/drawing/2014/main" id="{8F3A79C5-432A-44C0-B3C0-3DE965CB7AD2}"/>
              </a:ext>
            </a:extLst>
          </p:cNvPr>
          <p:cNvSpPr>
            <a:spLocks noGrp="1"/>
          </p:cNvSpPr>
          <p:nvPr>
            <p:ph type="sldNum" sz="quarter" idx="16"/>
          </p:nvPr>
        </p:nvSpPr>
        <p:spPr/>
        <p:txBody>
          <a:bodyPr/>
          <a:lstStyle>
            <a:lvl1pPr>
              <a:defRPr/>
            </a:lvl1pPr>
          </a:lstStyle>
          <a:p>
            <a:fld id="{F19425C0-2C13-4587-B344-68D1C0032AD5}" type="slidenum">
              <a:rPr lang="en-US" altLang="en-US"/>
              <a:pPr/>
              <a:t>‹#›</a:t>
            </a:fld>
            <a:endParaRPr lang="en-US" altLang="en-US"/>
          </a:p>
        </p:txBody>
      </p:sp>
    </p:spTree>
    <p:extLst>
      <p:ext uri="{BB962C8B-B14F-4D97-AF65-F5344CB8AC3E}">
        <p14:creationId xmlns:p14="http://schemas.microsoft.com/office/powerpoint/2010/main" val="706399846"/>
      </p:ext>
    </p:extLst>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637C-4404-4DF3-BAE3-320DBD6BA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2D26D-48D3-438D-9C56-829A74D782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DF751-BFAE-4C03-B0DB-19899E13138E}"/>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5" name="Footer Placeholder 4">
            <a:extLst>
              <a:ext uri="{FF2B5EF4-FFF2-40B4-BE49-F238E27FC236}">
                <a16:creationId xmlns:a16="http://schemas.microsoft.com/office/drawing/2014/main" id="{92A8FE6A-731E-451C-9AE2-BE825DBF3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68EFD-65C6-4954-9BD1-11CF6794EE94}"/>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175469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BA17-67D4-4E47-931D-5575896B93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F00447-7EBF-429A-A30A-6E82D1CC7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D5FC6-FF1D-4693-BBE0-424020B8A73A}"/>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5" name="Footer Placeholder 4">
            <a:extLst>
              <a:ext uri="{FF2B5EF4-FFF2-40B4-BE49-F238E27FC236}">
                <a16:creationId xmlns:a16="http://schemas.microsoft.com/office/drawing/2014/main" id="{ADF0833C-7914-4F27-8182-B77A76F3E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8B288-659C-4967-8CDF-7E059780D43C}"/>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94892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F990-962A-4565-B2E9-2770AA2FF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E13032-4AA5-439C-894E-DB44259B7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61343-3359-44A9-A3EC-2ACD84EB5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365B8E-F675-426B-AAA2-CA6834581A3C}"/>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6" name="Footer Placeholder 5">
            <a:extLst>
              <a:ext uri="{FF2B5EF4-FFF2-40B4-BE49-F238E27FC236}">
                <a16:creationId xmlns:a16="http://schemas.microsoft.com/office/drawing/2014/main" id="{5B941E8D-A1D7-474D-8CEC-DE72ADD75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445CC-FE1C-4C43-ABBF-BCC0E45E420C}"/>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315555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4851-8CD7-4599-8CC7-8422622E7A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8A99B7-B040-4664-A920-2B5452B04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862EA1-DC7E-4CF8-9A0B-184258167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45EFD-A0D2-4E37-A606-5DF4CA0DB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5D1CC0-2077-47E9-968F-E5F90A91CA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4658FF-DE0B-48EE-870F-3869D0DA23DE}"/>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8" name="Footer Placeholder 7">
            <a:extLst>
              <a:ext uri="{FF2B5EF4-FFF2-40B4-BE49-F238E27FC236}">
                <a16:creationId xmlns:a16="http://schemas.microsoft.com/office/drawing/2014/main" id="{F4CCE93B-4617-4E72-8483-B3ECB025F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86F0EE-6068-4EB1-8FA0-613392412FA7}"/>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92599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F9E0-9DEE-4ECD-BA64-DEC9E157D0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38E088-C1D9-4140-9C95-BBDB85CD091A}"/>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4" name="Footer Placeholder 3">
            <a:extLst>
              <a:ext uri="{FF2B5EF4-FFF2-40B4-BE49-F238E27FC236}">
                <a16:creationId xmlns:a16="http://schemas.microsoft.com/office/drawing/2014/main" id="{6A60574B-00B1-4DA9-84EB-64D1C04FE1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8FADE3-1A42-4071-99BA-1DFF75829BC3}"/>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127214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9B0ACA-8AE6-45E4-943C-A2F7D301F369}"/>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3" name="Footer Placeholder 2">
            <a:extLst>
              <a:ext uri="{FF2B5EF4-FFF2-40B4-BE49-F238E27FC236}">
                <a16:creationId xmlns:a16="http://schemas.microsoft.com/office/drawing/2014/main" id="{55B904B4-A78A-47A4-B656-9DBC2AADDA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AC3F01-8D87-401A-82EE-6152F113BC01}"/>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208655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2732-EA28-46B8-9112-71E6E9961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B82BEA-5C1F-4B28-996F-92ECF22BE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AABD9-A7E3-42B4-9683-998F08CED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D5B51-D0EE-427E-A874-4262937161F7}"/>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6" name="Footer Placeholder 5">
            <a:extLst>
              <a:ext uri="{FF2B5EF4-FFF2-40B4-BE49-F238E27FC236}">
                <a16:creationId xmlns:a16="http://schemas.microsoft.com/office/drawing/2014/main" id="{BAFFC504-09ED-4C2E-863E-249AE2A14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5E3DC-9E49-4233-AD09-2D36CB0CC04D}"/>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299549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BD2E-E2A5-4A2F-A1BB-21C134F56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44D79C-1B83-4CAD-889E-05A65128C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8AC43-44B5-4E05-9EF7-8EF9F0680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E85BC-B10D-4780-A2BC-EDA3FB3B1954}"/>
              </a:ext>
            </a:extLst>
          </p:cNvPr>
          <p:cNvSpPr>
            <a:spLocks noGrp="1"/>
          </p:cNvSpPr>
          <p:nvPr>
            <p:ph type="dt" sz="half" idx="10"/>
          </p:nvPr>
        </p:nvSpPr>
        <p:spPr/>
        <p:txBody>
          <a:bodyPr/>
          <a:lstStyle/>
          <a:p>
            <a:fld id="{31FA18FA-5558-4169-A009-261B8C810682}" type="datetimeFigureOut">
              <a:rPr lang="en-US" smtClean="0"/>
              <a:t>10/16/2020</a:t>
            </a:fld>
            <a:endParaRPr lang="en-US"/>
          </a:p>
        </p:txBody>
      </p:sp>
      <p:sp>
        <p:nvSpPr>
          <p:cNvPr id="6" name="Footer Placeholder 5">
            <a:extLst>
              <a:ext uri="{FF2B5EF4-FFF2-40B4-BE49-F238E27FC236}">
                <a16:creationId xmlns:a16="http://schemas.microsoft.com/office/drawing/2014/main" id="{838D67C8-3F40-4166-B305-EB2738B2E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3AE07-AC67-4A30-9B01-CB8CAB4855FB}"/>
              </a:ext>
            </a:extLst>
          </p:cNvPr>
          <p:cNvSpPr>
            <a:spLocks noGrp="1"/>
          </p:cNvSpPr>
          <p:nvPr>
            <p:ph type="sldNum" sz="quarter" idx="12"/>
          </p:nvPr>
        </p:nvSpPr>
        <p:spPr/>
        <p:txBody>
          <a:bodyPr/>
          <a:lstStyle/>
          <a:p>
            <a:fld id="{8A5103B3-9F7A-4F0C-AE38-F823A89291D3}" type="slidenum">
              <a:rPr lang="en-US" smtClean="0"/>
              <a:t>‹#›</a:t>
            </a:fld>
            <a:endParaRPr lang="en-US"/>
          </a:p>
        </p:txBody>
      </p:sp>
    </p:spTree>
    <p:extLst>
      <p:ext uri="{BB962C8B-B14F-4D97-AF65-F5344CB8AC3E}">
        <p14:creationId xmlns:p14="http://schemas.microsoft.com/office/powerpoint/2010/main" val="115133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A801C4-6DFA-49B5-89D6-C2D8265DF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E9BCB9-B52B-43DD-BEE6-B908BDEB4F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31AC4-38AC-4814-9EF1-342EA8EA1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A18FA-5558-4169-A009-261B8C810682}" type="datetimeFigureOut">
              <a:rPr lang="en-US" smtClean="0"/>
              <a:t>10/16/2020</a:t>
            </a:fld>
            <a:endParaRPr lang="en-US"/>
          </a:p>
        </p:txBody>
      </p:sp>
      <p:sp>
        <p:nvSpPr>
          <p:cNvPr id="5" name="Footer Placeholder 4">
            <a:extLst>
              <a:ext uri="{FF2B5EF4-FFF2-40B4-BE49-F238E27FC236}">
                <a16:creationId xmlns:a16="http://schemas.microsoft.com/office/drawing/2014/main" id="{557061CC-4D55-42E3-ACFD-941089BB7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2EE25-EFF9-4E08-81A6-949D9BAA4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103B3-9F7A-4F0C-AE38-F823A89291D3}" type="slidenum">
              <a:rPr lang="en-US" smtClean="0"/>
              <a:t>‹#›</a:t>
            </a:fld>
            <a:endParaRPr lang="en-US"/>
          </a:p>
        </p:txBody>
      </p:sp>
    </p:spTree>
    <p:extLst>
      <p:ext uri="{BB962C8B-B14F-4D97-AF65-F5344CB8AC3E}">
        <p14:creationId xmlns:p14="http://schemas.microsoft.com/office/powerpoint/2010/main" val="4194759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A27916D1-BC04-4178-BA77-058D54B30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050" y="1003638"/>
            <a:ext cx="2543899" cy="27467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5D741BA-9178-41D1-9544-8853D2AB2F86}"/>
              </a:ext>
            </a:extLst>
          </p:cNvPr>
          <p:cNvSpPr/>
          <p:nvPr/>
        </p:nvSpPr>
        <p:spPr>
          <a:xfrm>
            <a:off x="3795226" y="4086376"/>
            <a:ext cx="4601546" cy="830997"/>
          </a:xfrm>
          <a:prstGeom prst="rect">
            <a:avLst/>
          </a:prstGeom>
          <a:noFill/>
        </p:spPr>
        <p:txBody>
          <a:bodyPr wrap="square" lIns="91440" tIns="45720" rIns="91440" bIns="45720">
            <a:spAutoFit/>
          </a:bodyPr>
          <a:lstStyle/>
          <a:p>
            <a:pPr algn="ctr"/>
            <a:r>
              <a:rPr lang="en-US" sz="2400">
                <a:ln w="0"/>
                <a:solidFill>
                  <a:schemeClr val="accent1">
                    <a:lumMod val="75000"/>
                  </a:schemeClr>
                </a:solidFill>
                <a:effectLst>
                  <a:glow rad="101600">
                    <a:schemeClr val="bg1"/>
                  </a:glow>
                </a:effectLst>
                <a:latin typeface="UTM Swiss 721 Black Condensed" panose="02000500000000000000" pitchFamily="2" charset="0"/>
              </a:rPr>
              <a:t>Huy hiệu Đội theo mẫu Chuẩn của Hội đồng Đội TW</a:t>
            </a:r>
            <a:endParaRPr lang="en-US" sz="2400" b="0" cap="none" spc="0">
              <a:ln w="0"/>
              <a:solidFill>
                <a:schemeClr val="accent1">
                  <a:lumMod val="75000"/>
                </a:schemeClr>
              </a:solidFill>
              <a:effectLst>
                <a:glow rad="101600">
                  <a:schemeClr val="bg1"/>
                </a:glow>
              </a:effectLst>
              <a:latin typeface="UTM Swiss 721 Black Condensed" panose="02000500000000000000" pitchFamily="2" charset="0"/>
            </a:endParaRPr>
          </a:p>
        </p:txBody>
      </p:sp>
    </p:spTree>
    <p:extLst>
      <p:ext uri="{BB962C8B-B14F-4D97-AF65-F5344CB8AC3E}">
        <p14:creationId xmlns:p14="http://schemas.microsoft.com/office/powerpoint/2010/main" val="178534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21973" y="183312"/>
            <a:ext cx="4600940"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TRỐNG QUỐC CA</a:t>
            </a:r>
          </a:p>
        </p:txBody>
      </p:sp>
      <p:sp>
        <p:nvSpPr>
          <p:cNvPr id="6" name="TextBox 5"/>
          <p:cNvSpPr txBox="1"/>
          <p:nvPr/>
        </p:nvSpPr>
        <p:spPr>
          <a:xfrm>
            <a:off x="1033154" y="1074509"/>
            <a:ext cx="10644261" cy="4708981"/>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  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2 3 4 </a:t>
            </a:r>
            <a:r>
              <a:rPr lang="en-US" sz="4000" b="1" dirty="0">
                <a:latin typeface="Times New Roman" panose="02020603050405020304" pitchFamily="18" charset="0"/>
                <a:cs typeface="Times New Roman" panose="02020603050405020304" pitchFamily="18" charset="0"/>
              </a:rPr>
              <a:t>5</a:t>
            </a:r>
            <a:r>
              <a:rPr lang="en-US" sz="4000" b="1" dirty="0">
                <a:solidFill>
                  <a:srgbClr val="FF0000"/>
                </a:solidFill>
                <a:latin typeface="Times New Roman" panose="02020603050405020304" pitchFamily="18" charset="0"/>
                <a:cs typeface="Times New Roman" panose="02020603050405020304" pitchFamily="18" charset="0"/>
              </a:rPr>
              <a:t> 6 7 8 </a:t>
            </a:r>
            <a:r>
              <a:rPr lang="en-US" sz="4000" b="1" dirty="0">
                <a:latin typeface="Times New Roman" panose="02020603050405020304" pitchFamily="18" charset="0"/>
                <a:cs typeface="Times New Roman" panose="02020603050405020304" pitchFamily="18" charset="0"/>
              </a:rPr>
              <a:t>9</a:t>
            </a:r>
          </a:p>
          <a:p>
            <a:r>
              <a:rPr lang="en-US" sz="2000" b="1" dirty="0">
                <a:latin typeface="Times New Roman" panose="02020603050405020304" pitchFamily="18" charset="0"/>
                <a:cs typeface="Times New Roman" panose="02020603050405020304" pitchFamily="18" charset="0"/>
              </a:rPr>
              <a:t>Nam                </a:t>
            </a:r>
            <a:r>
              <a:rPr lang="en-US" sz="2000" b="1" dirty="0" err="1">
                <a:latin typeface="Times New Roman" panose="02020603050405020304" pitchFamily="18" charset="0"/>
                <a:cs typeface="Times New Roman" panose="02020603050405020304" pitchFamily="18" charset="0"/>
              </a:rPr>
              <a:t>Cứu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Dồn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a:t>
            </a:r>
            <a:endParaRPr lang="en-US" sz="2000" b="1" dirty="0">
              <a:latin typeface="Times New Roman" panose="02020603050405020304" pitchFamily="18" charset="0"/>
              <a:cs typeface="Times New Roman" panose="02020603050405020304" pitchFamily="18" charset="0"/>
            </a:endParaRPr>
          </a:p>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2 3 4 </a:t>
            </a:r>
            <a:r>
              <a:rPr lang="en-US" sz="4000" b="1" dirty="0">
                <a:latin typeface="Times New Roman" panose="02020603050405020304" pitchFamily="18" charset="0"/>
                <a:cs typeface="Times New Roman" panose="02020603050405020304" pitchFamily="18" charset="0"/>
              </a:rPr>
              <a:t>5</a:t>
            </a:r>
            <a:r>
              <a:rPr lang="en-US" sz="4000" b="1" dirty="0">
                <a:solidFill>
                  <a:srgbClr val="FF0000"/>
                </a:solidFill>
                <a:latin typeface="Times New Roman" panose="02020603050405020304" pitchFamily="18" charset="0"/>
                <a:cs typeface="Times New Roman" panose="02020603050405020304" pitchFamily="18" charset="0"/>
              </a:rPr>
              <a:t> 6 7 8 </a:t>
            </a:r>
            <a:r>
              <a:rPr lang="en-US" sz="4000" b="1" dirty="0">
                <a:latin typeface="Times New Roman" panose="02020603050405020304" pitchFamily="18" charset="0"/>
                <a:cs typeface="Times New Roman" panose="02020603050405020304" pitchFamily="18" charset="0"/>
              </a:rPr>
              <a:t>9</a:t>
            </a:r>
          </a:p>
          <a:p>
            <a:r>
              <a:rPr lang="en-US" sz="2000" b="1" dirty="0" err="1">
                <a:latin typeface="Times New Roman" panose="02020603050405020304" pitchFamily="18" charset="0"/>
                <a:cs typeface="Times New Roman" panose="02020603050405020304" pitchFamily="18" charset="0"/>
              </a:rPr>
              <a:t>Máu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a:t>
            </a:r>
            <a:r>
              <a:rPr lang="en-US" sz="2000" b="1" dirty="0">
                <a:latin typeface="Times New Roman" panose="02020603050405020304" pitchFamily="18" charset="0"/>
                <a:cs typeface="Times New Roman" panose="02020603050405020304" pitchFamily="18" charset="0"/>
              </a:rPr>
              <a:t>                 Ca</a:t>
            </a:r>
          </a:p>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 </a:t>
            </a:r>
            <a:r>
              <a:rPr lang="en-US" sz="4000" b="1" dirty="0">
                <a:solidFill>
                  <a:srgbClr val="FF0000"/>
                </a:solidFill>
                <a:latin typeface="Times New Roman" panose="02020603050405020304" pitchFamily="18" charset="0"/>
                <a:cs typeface="Times New Roman" panose="02020603050405020304" pitchFamily="18" charset="0"/>
              </a:rPr>
              <a:t>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2 3 4 </a:t>
            </a:r>
            <a:r>
              <a:rPr lang="en-US" sz="4000" b="1" dirty="0">
                <a:latin typeface="Times New Roman" panose="02020603050405020304" pitchFamily="18" charset="0"/>
                <a:cs typeface="Times New Roman" panose="02020603050405020304" pitchFamily="18" charset="0"/>
              </a:rPr>
              <a:t>5</a:t>
            </a:r>
            <a:r>
              <a:rPr lang="en-US" sz="4000" b="1" dirty="0">
                <a:solidFill>
                  <a:srgbClr val="FF0000"/>
                </a:solidFill>
                <a:latin typeface="Times New Roman" panose="02020603050405020304" pitchFamily="18" charset="0"/>
                <a:cs typeface="Times New Roman" panose="02020603050405020304" pitchFamily="18" charset="0"/>
              </a:rPr>
              <a:t> 6 7 8 </a:t>
            </a:r>
            <a:r>
              <a:rPr lang="en-US" sz="4000" b="1" dirty="0">
                <a:latin typeface="Times New Roman" panose="02020603050405020304" pitchFamily="18" charset="0"/>
                <a:cs typeface="Times New Roman" panose="02020603050405020304" pitchFamily="18" charset="0"/>
              </a:rPr>
              <a:t>9</a:t>
            </a:r>
          </a:p>
          <a:p>
            <a:r>
              <a:rPr lang="en-US" sz="2000" b="1" dirty="0" err="1">
                <a:latin typeface="Times New Roman" panose="02020603050405020304" pitchFamily="18" charset="0"/>
                <a:cs typeface="Times New Roman" panose="02020603050405020304" pitchFamily="18" charset="0"/>
              </a:rPr>
              <a:t>Quang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Thù</a:t>
            </a:r>
            <a:r>
              <a:rPr lang="en-US" sz="2000" b="1" dirty="0">
                <a:latin typeface="Times New Roman" panose="02020603050405020304" pitchFamily="18" charset="0"/>
                <a:cs typeface="Times New Roman" panose="02020603050405020304" pitchFamily="18" charset="0"/>
              </a:rPr>
              <a:t>               Lao               </a:t>
            </a:r>
            <a:r>
              <a:rPr lang="en-US" sz="2000" b="1" dirty="0" err="1">
                <a:latin typeface="Times New Roman" panose="02020603050405020304" pitchFamily="18" charset="0"/>
                <a:cs typeface="Times New Roman" panose="02020603050405020304" pitchFamily="18" charset="0"/>
              </a:rPr>
              <a:t>Khu</a:t>
            </a:r>
            <a:endParaRPr lang="en-US" sz="2000" b="1" dirty="0">
              <a:latin typeface="Times New Roman" panose="02020603050405020304" pitchFamily="18" charset="0"/>
              <a:cs typeface="Times New Roman" panose="02020603050405020304" pitchFamily="18" charset="0"/>
            </a:endParaRPr>
          </a:p>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 </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latin typeface="Times New Roman" panose="02020603050405020304" pitchFamily="18" charset="0"/>
                <a:cs typeface="Times New Roman" panose="02020603050405020304" pitchFamily="18" charset="0"/>
              </a:rPr>
              <a:t> 1 </a:t>
            </a:r>
            <a:r>
              <a:rPr lang="en-US" sz="4000" b="1" dirty="0">
                <a:solidFill>
                  <a:srgbClr val="FF0000"/>
                </a:solidFill>
                <a:latin typeface="Times New Roman" panose="02020603050405020304" pitchFamily="18" charset="0"/>
                <a:cs typeface="Times New Roman" panose="02020603050405020304" pitchFamily="18" charset="0"/>
              </a:rPr>
              <a:t>2 3 4 </a:t>
            </a:r>
            <a:r>
              <a:rPr lang="en-US" sz="4000" b="1" dirty="0">
                <a:latin typeface="Times New Roman" panose="02020603050405020304" pitchFamily="18" charset="0"/>
                <a:cs typeface="Times New Roman" panose="02020603050405020304" pitchFamily="18" charset="0"/>
              </a:rPr>
              <a:t>5</a:t>
            </a:r>
            <a:r>
              <a:rPr lang="en-US" sz="4000" b="1" dirty="0">
                <a:solidFill>
                  <a:srgbClr val="FF0000"/>
                </a:solidFill>
                <a:latin typeface="Times New Roman" panose="02020603050405020304" pitchFamily="18" charset="0"/>
                <a:cs typeface="Times New Roman" panose="02020603050405020304" pitchFamily="18" charset="0"/>
              </a:rPr>
              <a:t> 6 7 8 </a:t>
            </a:r>
            <a:r>
              <a:rPr lang="en-US" sz="4000" b="1" dirty="0">
                <a:latin typeface="Times New Roman" panose="02020603050405020304" pitchFamily="18" charset="0"/>
                <a:cs typeface="Times New Roman" panose="02020603050405020304" pitchFamily="18" charset="0"/>
              </a:rPr>
              <a:t>9</a:t>
            </a:r>
          </a:p>
          <a:p>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Ngừng</a:t>
            </a:r>
            <a:r>
              <a:rPr lang="en-US" sz="2000" b="1" dirty="0">
                <a:latin typeface="Times New Roman" panose="02020603050405020304" pitchFamily="18" charset="0"/>
                <a:cs typeface="Times New Roman" panose="02020603050405020304" pitchFamily="18" charset="0"/>
              </a:rPr>
              <a:t>              Ra                </a:t>
            </a:r>
            <a:r>
              <a:rPr lang="en-US" sz="2000" b="1" dirty="0" err="1">
                <a:latin typeface="Times New Roman" panose="02020603050405020304" pitchFamily="18" charset="0"/>
                <a:cs typeface="Times New Roman" panose="02020603050405020304" pitchFamily="18" charset="0"/>
              </a:rPr>
              <a:t>Tiến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Lên</a:t>
            </a:r>
            <a:endParaRPr lang="en-US" sz="2000" b="1" dirty="0">
              <a:latin typeface="Times New Roman" panose="02020603050405020304" pitchFamily="18" charset="0"/>
              <a:cs typeface="Times New Roman" panose="02020603050405020304" pitchFamily="18" charset="0"/>
            </a:endParaRPr>
          </a:p>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a:latin typeface="Times New Roman" panose="02020603050405020304" pitchFamily="18" charset="0"/>
                <a:cs typeface="Times New Roman" panose="02020603050405020304" pitchFamily="18" charset="0"/>
              </a:rPr>
              <a:t>1 </a:t>
            </a:r>
            <a:r>
              <a:rPr lang="en-US" sz="4000" b="1" dirty="0">
                <a:solidFill>
                  <a:srgbClr val="FF0000"/>
                </a:solidFill>
                <a:latin typeface="Times New Roman" panose="02020603050405020304" pitchFamily="18" charset="0"/>
                <a:cs typeface="Times New Roman" panose="02020603050405020304" pitchFamily="18" charset="0"/>
              </a:rPr>
              <a:t>2 3 4 </a:t>
            </a:r>
            <a:r>
              <a:rPr lang="en-US" sz="4000" b="1" dirty="0">
                <a:latin typeface="Times New Roman" panose="02020603050405020304" pitchFamily="18" charset="0"/>
                <a:cs typeface="Times New Roman" panose="02020603050405020304" pitchFamily="18" charset="0"/>
              </a:rPr>
              <a:t>5</a:t>
            </a:r>
            <a:r>
              <a:rPr lang="en-US" sz="4000" b="1" dirty="0">
                <a:solidFill>
                  <a:srgbClr val="FF0000"/>
                </a:solidFill>
                <a:latin typeface="Times New Roman" panose="02020603050405020304" pitchFamily="18" charset="0"/>
                <a:cs typeface="Times New Roman" panose="02020603050405020304" pitchFamily="18" charset="0"/>
              </a:rPr>
              <a:t> 6 7 8 </a:t>
            </a:r>
            <a:r>
              <a:rPr lang="en-US" sz="4000" b="1" dirty="0">
                <a:latin typeface="Times New Roman" panose="02020603050405020304" pitchFamily="18" charset="0"/>
                <a:cs typeface="Times New Roman" panose="02020603050405020304" pitchFamily="18" charset="0"/>
              </a:rPr>
              <a:t>9</a:t>
            </a:r>
          </a:p>
          <a:p>
            <a:r>
              <a:rPr lang="en-US" sz="2000" b="1" dirty="0">
                <a:latin typeface="Times New Roman" panose="02020603050405020304" pitchFamily="18" charset="0"/>
                <a:cs typeface="Times New Roman" panose="02020603050405020304" pitchFamily="18" charset="0"/>
              </a:rPr>
              <a:t>Nam              </a:t>
            </a:r>
            <a:r>
              <a:rPr lang="en-US" sz="2000" b="1" dirty="0" err="1">
                <a:latin typeface="Times New Roman" panose="02020603050405020304" pitchFamily="18" charset="0"/>
                <a:cs typeface="Times New Roman" panose="02020603050405020304" pitchFamily="18" charset="0"/>
              </a:rPr>
              <a:t>Bền</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22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3232" y="230264"/>
            <a:ext cx="4031873"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TRỐNG ĐỘI CA</a:t>
            </a:r>
          </a:p>
        </p:txBody>
      </p:sp>
      <p:sp>
        <p:nvSpPr>
          <p:cNvPr id="6" name="TextBox 5"/>
          <p:cNvSpPr txBox="1"/>
          <p:nvPr/>
        </p:nvSpPr>
        <p:spPr>
          <a:xfrm>
            <a:off x="2220686" y="938150"/>
            <a:ext cx="6896440" cy="4708981"/>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  1 2 1 / 1 2 1 / 1 2 1 / 1</a:t>
            </a:r>
            <a:r>
              <a:rPr lang="en-US" sz="4000" b="1" dirty="0">
                <a:solidFill>
                  <a:srgbClr val="FF0000"/>
                </a:solidFill>
                <a:latin typeface="Times New Roman" panose="02020603050405020304" pitchFamily="18" charset="0"/>
                <a:cs typeface="Times New Roman" panose="02020603050405020304" pitchFamily="18" charset="0"/>
              </a:rPr>
              <a:t>.1 2 </a:t>
            </a:r>
            <a:r>
              <a:rPr lang="en-US" sz="4000" b="1" dirty="0">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4</a:t>
            </a:r>
            <a:r>
              <a:rPr lang="en-US" sz="4000" b="1" dirty="0">
                <a:latin typeface="Times New Roman" panose="02020603050405020304" pitchFamily="18" charset="0"/>
                <a:cs typeface="Times New Roman" panose="02020603050405020304" pitchFamily="18" charset="0"/>
              </a:rPr>
              <a:t> 5</a:t>
            </a:r>
          </a:p>
          <a:p>
            <a:r>
              <a:rPr lang="en-US" sz="2000" b="1" dirty="0" err="1">
                <a:latin typeface="Times New Roman" panose="02020603050405020304" pitchFamily="18" charset="0"/>
                <a:cs typeface="Times New Roman" panose="02020603050405020304" pitchFamily="18" charset="0"/>
              </a:rPr>
              <a:t>Nhau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endParaRPr lang="en-US" sz="2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1 2 1 / 1 2 1 / 1 2 1 / 1</a:t>
            </a:r>
            <a:r>
              <a:rPr lang="en-US" sz="4000" b="1" dirty="0">
                <a:solidFill>
                  <a:srgbClr val="FF0000"/>
                </a:solidFill>
                <a:latin typeface="Times New Roman" panose="02020603050405020304" pitchFamily="18" charset="0"/>
                <a:cs typeface="Times New Roman" panose="02020603050405020304" pitchFamily="18" charset="0"/>
              </a:rPr>
              <a:t>.1 2 </a:t>
            </a:r>
            <a:r>
              <a:rPr lang="en-US" sz="4000" b="1" dirty="0">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4</a:t>
            </a:r>
            <a:r>
              <a:rPr lang="en-US" sz="4000" b="1" dirty="0">
                <a:latin typeface="Times New Roman" panose="02020603050405020304" pitchFamily="18" charset="0"/>
                <a:cs typeface="Times New Roman" panose="02020603050405020304" pitchFamily="18" charset="0"/>
              </a:rPr>
              <a:t> 5</a:t>
            </a:r>
          </a:p>
          <a:p>
            <a:r>
              <a:rPr lang="en-US" sz="2000" b="1" dirty="0">
                <a:latin typeface="Times New Roman" panose="02020603050405020304" pitchFamily="18" charset="0"/>
                <a:cs typeface="Times New Roman" panose="02020603050405020304" pitchFamily="18" charset="0"/>
              </a:rPr>
              <a:t>   Ta                  Tim              </a:t>
            </a:r>
            <a:r>
              <a:rPr lang="en-US" sz="2000" b="1" dirty="0" err="1">
                <a:latin typeface="Times New Roman" panose="02020603050405020304" pitchFamily="18" charset="0"/>
                <a:cs typeface="Times New Roman" panose="02020603050405020304" pitchFamily="18" charset="0"/>
              </a:rPr>
              <a:t>Danh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endParaRPr lang="en-US" sz="2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1</a:t>
            </a:r>
            <a:r>
              <a:rPr lang="en-US" sz="4000" b="1" dirty="0">
                <a:solidFill>
                  <a:srgbClr val="FF0000"/>
                </a:solidFill>
                <a:latin typeface="Times New Roman" panose="02020603050405020304" pitchFamily="18" charset="0"/>
                <a:cs typeface="Times New Roman" panose="02020603050405020304" pitchFamily="18" charset="0"/>
              </a:rPr>
              <a:t>.1 2 </a:t>
            </a:r>
            <a:r>
              <a:rPr lang="en-US" sz="4000" b="1" dirty="0">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4</a:t>
            </a:r>
            <a:r>
              <a:rPr lang="en-US" sz="4000" b="1" dirty="0">
                <a:latin typeface="Times New Roman" panose="02020603050405020304" pitchFamily="18" charset="0"/>
                <a:cs typeface="Times New Roman" panose="02020603050405020304" pitchFamily="18" charset="0"/>
              </a:rPr>
              <a:t> 5</a:t>
            </a:r>
          </a:p>
          <a:p>
            <a:r>
              <a:rPr lang="en-US" sz="2000" b="1" dirty="0" err="1">
                <a:latin typeface="Times New Roman" panose="02020603050405020304" pitchFamily="18" charset="0"/>
                <a:cs typeface="Times New Roman" panose="02020603050405020304" pitchFamily="18" charset="0"/>
              </a:rPr>
              <a:t>Tiến</a:t>
            </a:r>
            <a:endParaRPr lang="en-US" sz="2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1</a:t>
            </a:r>
            <a:r>
              <a:rPr lang="en-US" sz="4000" b="1" dirty="0">
                <a:solidFill>
                  <a:srgbClr val="FF0000"/>
                </a:solidFill>
                <a:latin typeface="Times New Roman" panose="02020603050405020304" pitchFamily="18" charset="0"/>
                <a:cs typeface="Times New Roman" panose="02020603050405020304" pitchFamily="18" charset="0"/>
              </a:rPr>
              <a:t>.1 2 </a:t>
            </a:r>
            <a:r>
              <a:rPr lang="en-US" sz="4000" b="1" dirty="0">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4</a:t>
            </a:r>
            <a:r>
              <a:rPr lang="en-US" sz="4000" b="1" dirty="0">
                <a:latin typeface="Times New Roman" panose="02020603050405020304" pitchFamily="18" charset="0"/>
                <a:cs typeface="Times New Roman" panose="02020603050405020304" pitchFamily="18" charset="0"/>
              </a:rPr>
              <a:t> 5</a:t>
            </a:r>
          </a:p>
          <a:p>
            <a:r>
              <a:rPr lang="en-US" sz="2000" b="1" dirty="0">
                <a:latin typeface="Times New Roman" panose="02020603050405020304" pitchFamily="18" charset="0"/>
                <a:cs typeface="Times New Roman" panose="02020603050405020304" pitchFamily="18" charset="0"/>
              </a:rPr>
              <a:t>   Ta</a:t>
            </a:r>
          </a:p>
          <a:p>
            <a:r>
              <a:rPr lang="en-US" sz="4000" b="1" dirty="0">
                <a:latin typeface="Times New Roman" panose="02020603050405020304" pitchFamily="18" charset="0"/>
                <a:cs typeface="Times New Roman" panose="02020603050405020304" pitchFamily="18" charset="0"/>
              </a:rPr>
              <a:t>  1 2 1 / 1 2 1 / 1 2 1 / 1</a:t>
            </a:r>
            <a:r>
              <a:rPr lang="en-US" sz="4000" b="1" dirty="0">
                <a:solidFill>
                  <a:srgbClr val="FF0000"/>
                </a:solidFill>
                <a:latin typeface="Times New Roman" panose="02020603050405020304" pitchFamily="18" charset="0"/>
                <a:cs typeface="Times New Roman" panose="02020603050405020304" pitchFamily="18" charset="0"/>
              </a:rPr>
              <a:t>.1 2 </a:t>
            </a:r>
            <a:r>
              <a:rPr lang="en-US" sz="4000" b="1" dirty="0">
                <a:latin typeface="Times New Roman" panose="02020603050405020304" pitchFamily="18" charset="0"/>
                <a:cs typeface="Times New Roman" panose="02020603050405020304" pitchFamily="18" charset="0"/>
              </a:rPr>
              <a:t>3 </a:t>
            </a:r>
            <a:r>
              <a:rPr lang="en-US" sz="4000" b="1" dirty="0">
                <a:solidFill>
                  <a:srgbClr val="FF0000"/>
                </a:solidFill>
                <a:latin typeface="Times New Roman" panose="02020603050405020304" pitchFamily="18" charset="0"/>
                <a:cs typeface="Times New Roman" panose="02020603050405020304" pitchFamily="18" charset="0"/>
              </a:rPr>
              <a:t>4</a:t>
            </a:r>
            <a:r>
              <a:rPr lang="en-US" sz="4000" b="1" dirty="0">
                <a:latin typeface="Times New Roman" panose="02020603050405020304" pitchFamily="18" charset="0"/>
                <a:cs typeface="Times New Roman" panose="02020603050405020304" pitchFamily="18" charset="0"/>
              </a:rPr>
              <a:t> 5</a:t>
            </a:r>
          </a:p>
          <a:p>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Đua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32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powerpoint  background">
            <a:extLst>
              <a:ext uri="{FF2B5EF4-FFF2-40B4-BE49-F238E27FC236}">
                <a16:creationId xmlns:a16="http://schemas.microsoft.com/office/drawing/2014/main" id="{E617AEC8-E22D-496C-B199-5FE90271B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4DC469B-2A4C-4B03-83C9-EFD940959233}"/>
              </a:ext>
            </a:extLst>
          </p:cNvPr>
          <p:cNvSpPr/>
          <p:nvPr/>
        </p:nvSpPr>
        <p:spPr>
          <a:xfrm>
            <a:off x="2894979" y="1621479"/>
            <a:ext cx="6402042"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FF0000"/>
                </a:solidFill>
                <a:latin typeface="UTM Aptima" panose="02040603050506020204" pitchFamily="18" charset="0"/>
              </a:rPr>
              <a:t>PHẦN 2. YÊU CẦU ĐỐI VỚI ĐỘI VIÊN</a:t>
            </a:r>
            <a:endParaRPr lang="en-US" sz="2000" b="1">
              <a:ln w="0"/>
              <a:solidFill>
                <a:srgbClr val="002060"/>
              </a:solidFill>
              <a:latin typeface="UTM Aptima" panose="02040603050506020204" pitchFamily="18" charset="0"/>
            </a:endParaRPr>
          </a:p>
        </p:txBody>
      </p:sp>
      <p:pic>
        <p:nvPicPr>
          <p:cNvPr id="2" name="Picture 1">
            <a:extLst>
              <a:ext uri="{FF2B5EF4-FFF2-40B4-BE49-F238E27FC236}">
                <a16:creationId xmlns:a16="http://schemas.microsoft.com/office/drawing/2014/main" id="{3B38C2EF-C8F2-4E0E-B045-A4AECB9391F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3696" b="70562" l="12136" r="92186">
                        <a14:foregroundMark x1="25104" y1="42337" x2="31754" y2="44885"/>
                        <a14:foregroundMark x1="36076" y1="45208" x2="42228" y2="48120"/>
                        <a14:foregroundMark x1="31006" y1="50991" x2="27182" y2="54873"/>
                        <a14:foregroundMark x1="23525" y1="56652" x2="21031" y2="66559"/>
                        <a14:foregroundMark x1="35827" y1="60898" x2="42727" y2="65871"/>
                        <a14:foregroundMark x1="51122" y1="47230" x2="58022" y2="45330"/>
                        <a14:foregroundMark x1="31754" y1="46340" x2="26018" y2="53660"/>
                        <a14:foregroundMark x1="84289" y1="36353" x2="85619" y2="37000"/>
                        <a14:foregroundMark x1="68994" y1="44440" x2="71737" y2="59321"/>
                        <a14:foregroundMark x1="54364" y1="53215" x2="64173" y2="49656"/>
                        <a14:foregroundMark x1="76475" y1="47109" x2="83541" y2="51759"/>
                        <a14:foregroundMark x1="83791" y1="52002" x2="85370" y2="54873"/>
                        <a14:foregroundMark x1="16874" y1="30934" x2="15544" y2="33158"/>
                        <a14:foregroundMark x1="16708" y1="29802" x2="16708" y2="31581"/>
                      </a14:backgroundRemoval>
                    </a14:imgEffect>
                  </a14:imgLayer>
                </a14:imgProps>
              </a:ext>
              <a:ext uri="{28A0092B-C50C-407E-A947-70E740481C1C}">
                <a14:useLocalDpi xmlns:a14="http://schemas.microsoft.com/office/drawing/2010/main" val="0"/>
              </a:ext>
            </a:extLst>
          </a:blip>
          <a:srcRect t="24444" b="30417"/>
          <a:stretch/>
        </p:blipFill>
        <p:spPr>
          <a:xfrm flipH="1">
            <a:off x="4427838" y="3044120"/>
            <a:ext cx="3336324" cy="3095625"/>
          </a:xfrm>
          <a:prstGeom prst="rect">
            <a:avLst/>
          </a:prstGeom>
        </p:spPr>
      </p:pic>
    </p:spTree>
    <p:extLst>
      <p:ext uri="{BB962C8B-B14F-4D97-AF65-F5344CB8AC3E}">
        <p14:creationId xmlns:p14="http://schemas.microsoft.com/office/powerpoint/2010/main" val="274049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powerpoint  background">
            <a:extLst>
              <a:ext uri="{FF2B5EF4-FFF2-40B4-BE49-F238E27FC236}">
                <a16:creationId xmlns:a16="http://schemas.microsoft.com/office/drawing/2014/main" id="{E617AEC8-E22D-496C-B199-5FE90271B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4DC469B-2A4C-4B03-83C9-EFD940959233}"/>
              </a:ext>
            </a:extLst>
          </p:cNvPr>
          <p:cNvSpPr/>
          <p:nvPr/>
        </p:nvSpPr>
        <p:spPr>
          <a:xfrm>
            <a:off x="3457575" y="336018"/>
            <a:ext cx="5530850"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FF0000"/>
                </a:solidFill>
                <a:latin typeface="UTM Aptima" panose="02040603050506020204" pitchFamily="18" charset="0"/>
              </a:rPr>
              <a:t>07 YÊU CẦU ĐỐI V</a:t>
            </a:r>
            <a:r>
              <a:rPr lang="en-US" sz="2800" b="1">
                <a:ln w="0"/>
                <a:solidFill>
                  <a:srgbClr val="FF0000"/>
                </a:solidFill>
                <a:latin typeface="UTM Aptima" panose="02040603050506020204" pitchFamily="18" charset="0"/>
              </a:rPr>
              <a:t>ỚI ĐỘI VIÊN</a:t>
            </a:r>
            <a:endParaRPr lang="en-US" sz="2000" b="1">
              <a:ln w="0"/>
              <a:solidFill>
                <a:srgbClr val="002060"/>
              </a:solidFill>
              <a:latin typeface="UTM Aptima" panose="02040603050506020204" pitchFamily="18" charset="0"/>
            </a:endParaRPr>
          </a:p>
        </p:txBody>
      </p:sp>
      <p:sp>
        <p:nvSpPr>
          <p:cNvPr id="6" name="Oval 5">
            <a:extLst>
              <a:ext uri="{FF2B5EF4-FFF2-40B4-BE49-F238E27FC236}">
                <a16:creationId xmlns:a16="http://schemas.microsoft.com/office/drawing/2014/main" id="{292AED24-E05E-454D-A9AD-E934DEAE174C}"/>
              </a:ext>
            </a:extLst>
          </p:cNvPr>
          <p:cNvSpPr/>
          <p:nvPr/>
        </p:nvSpPr>
        <p:spPr>
          <a:xfrm>
            <a:off x="1881989" y="2296820"/>
            <a:ext cx="193273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Arial" panose="020B0604020202020204" pitchFamily="34" charset="0"/>
                <a:cs typeface="Arial" panose="020B0604020202020204" pitchFamily="34" charset="0"/>
              </a:rPr>
              <a:t>1. Hát Quốc ca, Đội ca</a:t>
            </a:r>
          </a:p>
        </p:txBody>
      </p:sp>
      <p:sp>
        <p:nvSpPr>
          <p:cNvPr id="9" name="Oval 8">
            <a:extLst>
              <a:ext uri="{FF2B5EF4-FFF2-40B4-BE49-F238E27FC236}">
                <a16:creationId xmlns:a16="http://schemas.microsoft.com/office/drawing/2014/main" id="{B94AF613-88FD-463A-B19C-11160421455A}"/>
              </a:ext>
            </a:extLst>
          </p:cNvPr>
          <p:cNvSpPr/>
          <p:nvPr/>
        </p:nvSpPr>
        <p:spPr>
          <a:xfrm>
            <a:off x="3421980" y="986460"/>
            <a:ext cx="2313151"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Arial" panose="020B0604020202020204" pitchFamily="34" charset="0"/>
                <a:cs typeface="Arial" panose="020B0604020202020204" pitchFamily="34" charset="0"/>
              </a:rPr>
              <a:t>2. Thắt khăn, tháo khăn quảng đỏ</a:t>
            </a:r>
          </a:p>
        </p:txBody>
      </p:sp>
      <p:sp>
        <p:nvSpPr>
          <p:cNvPr id="11" name="Oval 10">
            <a:extLst>
              <a:ext uri="{FF2B5EF4-FFF2-40B4-BE49-F238E27FC236}">
                <a16:creationId xmlns:a16="http://schemas.microsoft.com/office/drawing/2014/main" id="{8AB34805-A0F1-47EA-8074-1990E4491568}"/>
              </a:ext>
            </a:extLst>
          </p:cNvPr>
          <p:cNvSpPr/>
          <p:nvPr/>
        </p:nvSpPr>
        <p:spPr>
          <a:xfrm>
            <a:off x="6596293" y="1029910"/>
            <a:ext cx="2313152" cy="121920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Arial" panose="020B0604020202020204" pitchFamily="34" charset="0"/>
                <a:cs typeface="Arial" panose="020B0604020202020204" pitchFamily="34" charset="0"/>
              </a:rPr>
              <a:t>3. Chào kiểu đội viên TNTP</a:t>
            </a:r>
          </a:p>
        </p:txBody>
      </p:sp>
      <p:sp>
        <p:nvSpPr>
          <p:cNvPr id="13" name="Oval 12">
            <a:extLst>
              <a:ext uri="{FF2B5EF4-FFF2-40B4-BE49-F238E27FC236}">
                <a16:creationId xmlns:a16="http://schemas.microsoft.com/office/drawing/2014/main" id="{605588DB-F33F-4009-8845-AAC5CC152EDD}"/>
              </a:ext>
            </a:extLst>
          </p:cNvPr>
          <p:cNvSpPr/>
          <p:nvPr/>
        </p:nvSpPr>
        <p:spPr>
          <a:xfrm>
            <a:off x="8345529" y="2491532"/>
            <a:ext cx="1992055" cy="139090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Arial" panose="020B0604020202020204" pitchFamily="34" charset="0"/>
                <a:cs typeface="Arial" panose="020B0604020202020204" pitchFamily="34" charset="0"/>
              </a:rPr>
              <a:t>4. Cầm cờ, gi</a:t>
            </a:r>
            <a:r>
              <a:rPr lang="vi-VN" b="1">
                <a:solidFill>
                  <a:srgbClr val="FF0000"/>
                </a:solidFill>
                <a:latin typeface="Arial" panose="020B0604020202020204" pitchFamily="34" charset="0"/>
                <a:cs typeface="Arial" panose="020B0604020202020204" pitchFamily="34" charset="0"/>
              </a:rPr>
              <a:t>ư</a:t>
            </a:r>
            <a:r>
              <a:rPr lang="en-US" b="1">
                <a:solidFill>
                  <a:srgbClr val="FF0000"/>
                </a:solidFill>
                <a:latin typeface="Arial" panose="020B0604020202020204" pitchFamily="34" charset="0"/>
                <a:cs typeface="Arial" panose="020B0604020202020204" pitchFamily="34" charset="0"/>
              </a:rPr>
              <a:t>ơng cờ, vác cờ, kéo cờ</a:t>
            </a:r>
          </a:p>
        </p:txBody>
      </p:sp>
      <p:sp>
        <p:nvSpPr>
          <p:cNvPr id="15" name="Oval 14">
            <a:extLst>
              <a:ext uri="{FF2B5EF4-FFF2-40B4-BE49-F238E27FC236}">
                <a16:creationId xmlns:a16="http://schemas.microsoft.com/office/drawing/2014/main" id="{C9D83FA8-71F6-451A-99EE-577D626BA6E7}"/>
              </a:ext>
            </a:extLst>
          </p:cNvPr>
          <p:cNvSpPr/>
          <p:nvPr/>
        </p:nvSpPr>
        <p:spPr>
          <a:xfrm>
            <a:off x="7841196" y="4288651"/>
            <a:ext cx="1779072" cy="162497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Arial" panose="020B0604020202020204" pitchFamily="34" charset="0"/>
                <a:cs typeface="Arial" panose="020B0604020202020204" pitchFamily="34" charset="0"/>
              </a:rPr>
              <a:t>5. Hô đáp khẩu hiệu Đội</a:t>
            </a:r>
          </a:p>
        </p:txBody>
      </p:sp>
      <p:sp>
        <p:nvSpPr>
          <p:cNvPr id="16" name="Oval 15">
            <a:extLst>
              <a:ext uri="{FF2B5EF4-FFF2-40B4-BE49-F238E27FC236}">
                <a16:creationId xmlns:a16="http://schemas.microsoft.com/office/drawing/2014/main" id="{66B060D8-0140-4D5C-9C56-3E6B8EC1F9B2}"/>
              </a:ext>
            </a:extLst>
          </p:cNvPr>
          <p:cNvSpPr/>
          <p:nvPr/>
        </p:nvSpPr>
        <p:spPr>
          <a:xfrm>
            <a:off x="4923549" y="5101138"/>
            <a:ext cx="2534027" cy="1592608"/>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Arial" panose="020B0604020202020204" pitchFamily="34" charset="0"/>
                <a:cs typeface="Arial" panose="020B0604020202020204" pitchFamily="34" charset="0"/>
              </a:rPr>
              <a:t>6. Các động tác cá nhân </a:t>
            </a:r>
          </a:p>
          <a:p>
            <a:pPr algn="ctr"/>
            <a:r>
              <a:rPr lang="en-US" b="1">
                <a:solidFill>
                  <a:srgbClr val="FF0000"/>
                </a:solidFill>
                <a:latin typeface="Arial" panose="020B0604020202020204" pitchFamily="34" charset="0"/>
                <a:cs typeface="Arial" panose="020B0604020202020204" pitchFamily="34" charset="0"/>
              </a:rPr>
              <a:t>tại chỗ và </a:t>
            </a:r>
          </a:p>
          <a:p>
            <a:pPr algn="ctr"/>
            <a:r>
              <a:rPr lang="en-US" b="1">
                <a:solidFill>
                  <a:srgbClr val="FF0000"/>
                </a:solidFill>
                <a:latin typeface="Arial" panose="020B0604020202020204" pitchFamily="34" charset="0"/>
                <a:cs typeface="Arial" panose="020B0604020202020204" pitchFamily="34" charset="0"/>
              </a:rPr>
              <a:t>di động</a:t>
            </a:r>
          </a:p>
        </p:txBody>
      </p:sp>
      <p:sp>
        <p:nvSpPr>
          <p:cNvPr id="17" name="Oval 16">
            <a:extLst>
              <a:ext uri="{FF2B5EF4-FFF2-40B4-BE49-F238E27FC236}">
                <a16:creationId xmlns:a16="http://schemas.microsoft.com/office/drawing/2014/main" id="{A1DB107F-EF76-4BBB-8BC0-A25FCBC38DB4}"/>
              </a:ext>
            </a:extLst>
          </p:cNvPr>
          <p:cNvSpPr/>
          <p:nvPr/>
        </p:nvSpPr>
        <p:spPr>
          <a:xfrm>
            <a:off x="2594821" y="3981683"/>
            <a:ext cx="1774313" cy="134131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Arial" panose="020B0604020202020204" pitchFamily="34" charset="0"/>
                <a:cs typeface="Arial" panose="020B0604020202020204" pitchFamily="34" charset="0"/>
              </a:rPr>
              <a:t>7. Biết 03 bài trống Đội</a:t>
            </a:r>
          </a:p>
        </p:txBody>
      </p:sp>
      <p:pic>
        <p:nvPicPr>
          <p:cNvPr id="2" name="Picture 1">
            <a:extLst>
              <a:ext uri="{FF2B5EF4-FFF2-40B4-BE49-F238E27FC236}">
                <a16:creationId xmlns:a16="http://schemas.microsoft.com/office/drawing/2014/main" id="{3B38C2EF-C8F2-4E0E-B045-A4AECB9391F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3696" b="70562" l="12136" r="92186">
                        <a14:foregroundMark x1="25104" y1="42337" x2="31754" y2="44885"/>
                        <a14:foregroundMark x1="36076" y1="45208" x2="42228" y2="48120"/>
                        <a14:foregroundMark x1="31006" y1="50991" x2="27182" y2="54873"/>
                        <a14:foregroundMark x1="23525" y1="56652" x2="21031" y2="66559"/>
                        <a14:foregroundMark x1="35827" y1="60898" x2="42727" y2="65871"/>
                        <a14:foregroundMark x1="51122" y1="47230" x2="58022" y2="45330"/>
                        <a14:foregroundMark x1="31754" y1="46340" x2="26018" y2="53660"/>
                        <a14:foregroundMark x1="84289" y1="36353" x2="85619" y2="37000"/>
                        <a14:foregroundMark x1="68994" y1="44440" x2="71737" y2="59321"/>
                        <a14:foregroundMark x1="54364" y1="53215" x2="64173" y2="49656"/>
                        <a14:foregroundMark x1="76475" y1="47109" x2="83541" y2="51759"/>
                        <a14:foregroundMark x1="83791" y1="52002" x2="85370" y2="54873"/>
                        <a14:foregroundMark x1="16874" y1="30934" x2="15544" y2="33158"/>
                        <a14:foregroundMark x1="16708" y1="29802" x2="16708" y2="31581"/>
                      </a14:backgroundRemoval>
                    </a14:imgEffect>
                  </a14:imgLayer>
                </a14:imgProps>
              </a:ext>
              <a:ext uri="{28A0092B-C50C-407E-A947-70E740481C1C}">
                <a14:useLocalDpi xmlns:a14="http://schemas.microsoft.com/office/drawing/2010/main" val="0"/>
              </a:ext>
            </a:extLst>
          </a:blip>
          <a:srcRect t="24444" b="30417"/>
          <a:stretch/>
        </p:blipFill>
        <p:spPr>
          <a:xfrm flipH="1">
            <a:off x="4465846" y="2055391"/>
            <a:ext cx="3336324" cy="3095625"/>
          </a:xfrm>
          <a:prstGeom prst="rect">
            <a:avLst/>
          </a:prstGeom>
        </p:spPr>
      </p:pic>
    </p:spTree>
    <p:extLst>
      <p:ext uri="{BB962C8B-B14F-4D97-AF65-F5344CB8AC3E}">
        <p14:creationId xmlns:p14="http://schemas.microsoft.com/office/powerpoint/2010/main" val="341368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ình ảnh có liên quan">
            <a:extLst>
              <a:ext uri="{FF2B5EF4-FFF2-40B4-BE49-F238E27FC236}">
                <a16:creationId xmlns:a16="http://schemas.microsoft.com/office/drawing/2014/main" id="{4877CCBF-7194-4C43-903F-466194461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DEFD026-0CA6-481B-978D-49C772663598}"/>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1. Hát Quốc ca, Đội ca</a:t>
            </a:r>
            <a:endParaRPr lang="en-US" sz="2000" b="1" i="1">
              <a:ln w="0"/>
              <a:solidFill>
                <a:srgbClr val="FF0000"/>
              </a:solidFill>
              <a:latin typeface="UTM Aptima" panose="02040603050506020204" pitchFamily="18" charset="0"/>
            </a:endParaRPr>
          </a:p>
        </p:txBody>
      </p:sp>
      <p:pic>
        <p:nvPicPr>
          <p:cNvPr id="6146" name="Picture 2" descr="Kết quả hình ảnh cho hát quốc ca">
            <a:extLst>
              <a:ext uri="{FF2B5EF4-FFF2-40B4-BE49-F238E27FC236}">
                <a16:creationId xmlns:a16="http://schemas.microsoft.com/office/drawing/2014/main" id="{80D50887-EC10-42D5-94B3-121F902BA7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7" r="16667"/>
          <a:stretch/>
        </p:blipFill>
        <p:spPr bwMode="auto">
          <a:xfrm>
            <a:off x="460772" y="1675804"/>
            <a:ext cx="2643784" cy="26437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Kết quả hình ảnh cho đội ca bản nhạc">
            <a:extLst>
              <a:ext uri="{FF2B5EF4-FFF2-40B4-BE49-F238E27FC236}">
                <a16:creationId xmlns:a16="http://schemas.microsoft.com/office/drawing/2014/main" id="{D3A1E945-ACF7-4416-AA9A-F1485DAC8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950" y="1206212"/>
            <a:ext cx="4087812" cy="55490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quốc ca bản nhạc">
            <a:extLst>
              <a:ext uri="{FF2B5EF4-FFF2-40B4-BE49-F238E27FC236}">
                <a16:creationId xmlns:a16="http://schemas.microsoft.com/office/drawing/2014/main" id="{92335FD8-7479-4096-894B-E8E480B603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552" y="1206212"/>
            <a:ext cx="4129880" cy="554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04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2. Thắt khăn, tháo khăn quàng đỏ</a:t>
            </a:r>
          </a:p>
          <a:p>
            <a:pPr algn="ctr"/>
            <a:r>
              <a:rPr lang="en-US" sz="2800" i="1">
                <a:ln w="0"/>
                <a:solidFill>
                  <a:srgbClr val="FF0000"/>
                </a:solidFill>
                <a:latin typeface="UTM Aptima" panose="02040603050506020204" pitchFamily="18" charset="0"/>
              </a:rPr>
              <a:t>2.1. Thắt khăn</a:t>
            </a:r>
            <a:endParaRPr lang="en-US" sz="2000" i="1">
              <a:ln w="0"/>
              <a:solidFill>
                <a:srgbClr val="FF0000"/>
              </a:solidFill>
              <a:latin typeface="UTM Aptima" panose="02040603050506020204" pitchFamily="18" charset="0"/>
            </a:endParaRPr>
          </a:p>
        </p:txBody>
      </p:sp>
      <p:sp>
        <p:nvSpPr>
          <p:cNvPr id="7" name="Rectangle 6">
            <a:extLst>
              <a:ext uri="{FF2B5EF4-FFF2-40B4-BE49-F238E27FC236}">
                <a16:creationId xmlns:a16="http://schemas.microsoft.com/office/drawing/2014/main" id="{42ABF199-64F8-4E2C-A76F-4C44DD34AE02}"/>
              </a:ext>
            </a:extLst>
          </p:cNvPr>
          <p:cNvSpPr/>
          <p:nvPr/>
        </p:nvSpPr>
        <p:spPr>
          <a:xfrm>
            <a:off x="4921250" y="1658372"/>
            <a:ext cx="6972300" cy="5016758"/>
          </a:xfrm>
          <a:prstGeom prst="rect">
            <a:avLst/>
          </a:prstGeom>
          <a:solidFill>
            <a:srgbClr val="FFCCFF"/>
          </a:solidFill>
        </p:spPr>
        <p:txBody>
          <a:bodyPr wrap="square" lIns="91440" tIns="45720" rIns="91440" bIns="45720">
            <a:spAutoFit/>
          </a:bodyPr>
          <a:lstStyle/>
          <a:p>
            <a:pPr marL="342900" indent="-342900" algn="just">
              <a:buFont typeface="Wingdings" panose="05000000000000000000" pitchFamily="2" charset="2"/>
              <a:buChar char="ü"/>
            </a:pPr>
            <a:r>
              <a:rPr lang="en-US" sz="2000">
                <a:ln w="0"/>
                <a:solidFill>
                  <a:srgbClr val="002060"/>
                </a:solidFill>
                <a:latin typeface="Times New Roman" panose="02020603050405020304" pitchFamily="18" charset="0"/>
                <a:cs typeface="Times New Roman" panose="02020603050405020304" pitchFamily="18" charset="0"/>
              </a:rPr>
              <a:t>Tay phải cầm một phần ba chiều dài của khăn.</a:t>
            </a:r>
          </a:p>
          <a:p>
            <a:pPr marL="342900" indent="-342900" algn="just">
              <a:buFont typeface="Wingdings" panose="05000000000000000000" pitchFamily="2" charset="2"/>
              <a:buChar char="ü"/>
            </a:pPr>
            <a:r>
              <a:rPr lang="en-US" sz="2000">
                <a:ln w="0"/>
                <a:solidFill>
                  <a:srgbClr val="002060"/>
                </a:solidFill>
                <a:latin typeface="Times New Roman" panose="02020603050405020304" pitchFamily="18" charset="0"/>
                <a:cs typeface="Times New Roman" panose="02020603050405020304" pitchFamily="18" charset="0"/>
              </a:rPr>
              <a:t>Dùng hai tay dựng cổ áo</a:t>
            </a:r>
          </a:p>
          <a:p>
            <a:pPr marL="342900" indent="-342900" algn="just">
              <a:buFont typeface="Wingdings" panose="05000000000000000000" pitchFamily="2" charset="2"/>
              <a:buChar char="ü"/>
            </a:pPr>
            <a:r>
              <a:rPr lang="en-US" sz="2000" b="0" cap="none" spc="0">
                <a:ln w="0"/>
                <a:solidFill>
                  <a:srgbClr val="002060"/>
                </a:solidFill>
                <a:latin typeface="Times New Roman" panose="02020603050405020304" pitchFamily="18" charset="0"/>
                <a:cs typeface="Times New Roman" panose="02020603050405020304" pitchFamily="18" charset="0"/>
              </a:rPr>
              <a:t>Tay trái vuốt nhẹ chiều dài mép khăn</a:t>
            </a:r>
            <a:r>
              <a:rPr lang="en-US" sz="2000">
                <a:ln w="0"/>
                <a:solidFill>
                  <a:srgbClr val="002060"/>
                </a:solidFill>
                <a:latin typeface="Times New Roman" panose="02020603050405020304" pitchFamily="18" charset="0"/>
                <a:cs typeface="Times New Roman" panose="02020603050405020304" pitchFamily="18" charset="0"/>
              </a:rPr>
              <a:t>, cầm một phần hai phần dải khăn còn lại.</a:t>
            </a:r>
          </a:p>
          <a:p>
            <a:pPr marL="342900" indent="-342900" algn="just">
              <a:buFont typeface="Wingdings" panose="05000000000000000000" pitchFamily="2" charset="2"/>
              <a:buChar char="ü"/>
            </a:pPr>
            <a:r>
              <a:rPr lang="en-US" sz="2000">
                <a:ln w="0"/>
                <a:solidFill>
                  <a:srgbClr val="002060"/>
                </a:solidFill>
                <a:latin typeface="Times New Roman" panose="02020603050405020304" pitchFamily="18" charset="0"/>
                <a:cs typeface="Times New Roman" panose="02020603050405020304" pitchFamily="18" charset="0"/>
              </a:rPr>
              <a:t>Gấp xếp đổi chiều cạnh đáy khăn, để phần chiều cao khăn còn khoảng 15cm.</a:t>
            </a:r>
          </a:p>
          <a:p>
            <a:pPr marL="342900" indent="-342900" algn="just">
              <a:buFont typeface="Wingdings" panose="05000000000000000000" pitchFamily="2" charset="2"/>
              <a:buChar char="ü"/>
            </a:pPr>
            <a:r>
              <a:rPr lang="en-US" sz="2000">
                <a:ln w="0"/>
                <a:solidFill>
                  <a:srgbClr val="002060"/>
                </a:solidFill>
                <a:latin typeface="Times New Roman" panose="02020603050405020304" pitchFamily="18" charset="0"/>
                <a:cs typeface="Times New Roman" panose="02020603050405020304" pitchFamily="18" charset="0"/>
              </a:rPr>
              <a:t>Đặt khăn vào cổ áo, so hai đầu khăn bằng nhau.</a:t>
            </a:r>
          </a:p>
          <a:p>
            <a:pPr marL="342900" indent="-342900" algn="just">
              <a:buFont typeface="Wingdings" panose="05000000000000000000" pitchFamily="2" charset="2"/>
              <a:buChar char="ü"/>
            </a:pPr>
            <a:r>
              <a:rPr lang="en-US" sz="2000">
                <a:ln w="0"/>
                <a:solidFill>
                  <a:srgbClr val="002060"/>
                </a:solidFill>
                <a:latin typeface="Times New Roman" panose="02020603050405020304" pitchFamily="18" charset="0"/>
                <a:cs typeface="Times New Roman" panose="02020603050405020304" pitchFamily="18" charset="0"/>
              </a:rPr>
              <a:t>Đặt dải khăn bên trái lên trên dải khăn bên phải, vòng đuôi khăn bên trái vào trong, đ</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a lên kéo ra phía ngoài tạo thành nút thứ nhất với dải khăn bên phải (vị trí nút khăn t</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ơng đ</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ơng với khuy áo thứ hai trên xuống).</a:t>
            </a:r>
          </a:p>
          <a:p>
            <a:pPr marL="342900" indent="-342900" algn="just">
              <a:buFont typeface="Wingdings" panose="05000000000000000000" pitchFamily="2" charset="2"/>
              <a:buChar char="ü"/>
            </a:pPr>
            <a:r>
              <a:rPr lang="en-US" sz="2000">
                <a:ln w="0"/>
                <a:solidFill>
                  <a:srgbClr val="002060"/>
                </a:solidFill>
                <a:latin typeface="Times New Roman" panose="02020603050405020304" pitchFamily="18" charset="0"/>
                <a:cs typeface="Times New Roman" panose="02020603050405020304" pitchFamily="18" charset="0"/>
              </a:rPr>
              <a:t>Lấy dải khăn bên trái vòng xuống phía d</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ới dải khăn bên phải theo chiều từ trái sang phải và buộc tiếp thành nút thứ hai với dải khăn bên phải.</a:t>
            </a:r>
          </a:p>
          <a:p>
            <a:pPr marL="342900" indent="-342900" algn="just">
              <a:buFont typeface="Wingdings" panose="05000000000000000000" pitchFamily="2" charset="2"/>
              <a:buChar char="ü"/>
            </a:pPr>
            <a:r>
              <a:rPr lang="en-US" sz="2000">
                <a:ln w="0"/>
                <a:solidFill>
                  <a:srgbClr val="002060"/>
                </a:solidFill>
                <a:latin typeface="Times New Roman" panose="02020603050405020304" pitchFamily="18" charset="0"/>
                <a:cs typeface="Times New Roman" panose="02020603050405020304" pitchFamily="18" charset="0"/>
              </a:rPr>
              <a:t>Chỉnh cho hai dải khăn xòe ra, sửa nút khăn vuông vắn, bẻ cổ áo xuống.</a:t>
            </a:r>
          </a:p>
        </p:txBody>
      </p:sp>
      <p:sp>
        <p:nvSpPr>
          <p:cNvPr id="6" name="Rectangle 5">
            <a:extLst>
              <a:ext uri="{FF2B5EF4-FFF2-40B4-BE49-F238E27FC236}">
                <a16:creationId xmlns:a16="http://schemas.microsoft.com/office/drawing/2014/main" id="{25D5206E-48E6-4B08-95AB-039A4B76862D}"/>
              </a:ext>
            </a:extLst>
          </p:cNvPr>
          <p:cNvSpPr/>
          <p:nvPr/>
        </p:nvSpPr>
        <p:spPr>
          <a:xfrm>
            <a:off x="752475" y="1658372"/>
            <a:ext cx="3803650" cy="461665"/>
          </a:xfrm>
          <a:prstGeom prst="rect">
            <a:avLst/>
          </a:prstGeom>
          <a:solidFill>
            <a:schemeClr val="accent6">
              <a:lumMod val="40000"/>
              <a:lumOff val="60000"/>
            </a:schemeClr>
          </a:solidFill>
        </p:spPr>
        <p:txBody>
          <a:bodyPr wrap="square" lIns="91440" tIns="45720" rIns="91440" bIns="45720">
            <a:spAutoFit/>
          </a:bodyPr>
          <a:lstStyle/>
          <a:p>
            <a:pPr algn="just"/>
            <a:r>
              <a:rPr lang="en-US" sz="2400" b="1">
                <a:ln w="0"/>
                <a:solidFill>
                  <a:srgbClr val="002060"/>
                </a:solidFill>
                <a:latin typeface="Times New Roman" panose="02020603050405020304" pitchFamily="18" charset="0"/>
                <a:cs typeface="Times New Roman" panose="02020603050405020304" pitchFamily="18" charset="0"/>
              </a:rPr>
              <a:t>KHẨU LỆNH: Thắt khăn!</a:t>
            </a:r>
          </a:p>
        </p:txBody>
      </p:sp>
      <p:pic>
        <p:nvPicPr>
          <p:cNvPr id="8" name="Picture 2" descr="Kết quả hình ảnh cho thắt khăn quàng đỏ">
            <a:extLst>
              <a:ext uri="{FF2B5EF4-FFF2-40B4-BE49-F238E27FC236}">
                <a16:creationId xmlns:a16="http://schemas.microsoft.com/office/drawing/2014/main" id="{C4F30825-185B-4FD2-8C45-1D0730F2E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304752"/>
            <a:ext cx="4762500" cy="31718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8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2. Thắt khăn, tháo khăn quàng đỏ</a:t>
            </a:r>
          </a:p>
          <a:p>
            <a:pPr algn="ctr"/>
            <a:r>
              <a:rPr lang="en-US" sz="2800" i="1">
                <a:ln w="0"/>
                <a:solidFill>
                  <a:srgbClr val="FF0000"/>
                </a:solidFill>
                <a:latin typeface="UTM Aptima" panose="02040603050506020204" pitchFamily="18" charset="0"/>
              </a:rPr>
              <a:t>2.2. Tháo khăn</a:t>
            </a:r>
            <a:endParaRPr lang="en-US" sz="2000" i="1">
              <a:ln w="0"/>
              <a:solidFill>
                <a:srgbClr val="FF0000"/>
              </a:solidFill>
              <a:latin typeface="UTM Aptima" panose="02040603050506020204" pitchFamily="18" charset="0"/>
            </a:endParaRPr>
          </a:p>
        </p:txBody>
      </p:sp>
      <p:sp>
        <p:nvSpPr>
          <p:cNvPr id="7" name="Rectangle 6">
            <a:extLst>
              <a:ext uri="{FF2B5EF4-FFF2-40B4-BE49-F238E27FC236}">
                <a16:creationId xmlns:a16="http://schemas.microsoft.com/office/drawing/2014/main" id="{42ABF199-64F8-4E2C-A76F-4C44DD34AE02}"/>
              </a:ext>
            </a:extLst>
          </p:cNvPr>
          <p:cNvSpPr/>
          <p:nvPr/>
        </p:nvSpPr>
        <p:spPr>
          <a:xfrm>
            <a:off x="5168900" y="2908722"/>
            <a:ext cx="6838950" cy="2677656"/>
          </a:xfrm>
          <a:prstGeom prst="rect">
            <a:avLst/>
          </a:prstGeom>
          <a:solidFill>
            <a:srgbClr val="FFCCFF"/>
          </a:solidFill>
        </p:spPr>
        <p:txBody>
          <a:bodyPr wrap="square" lIns="91440" tIns="45720" rIns="91440" bIns="45720">
            <a:spAutoFit/>
          </a:bodyPr>
          <a:lstStyle/>
          <a:p>
            <a:pPr marL="342900" indent="-342900" algn="just">
              <a:buFont typeface="Wingdings" panose="05000000000000000000" pitchFamily="2" charset="2"/>
              <a:buChar char="ü"/>
            </a:pPr>
            <a:r>
              <a:rPr lang="en-US" sz="2400">
                <a:ln w="0"/>
                <a:solidFill>
                  <a:srgbClr val="002060"/>
                </a:solidFill>
                <a:latin typeface="Times New Roman" panose="02020603050405020304" pitchFamily="18" charset="0"/>
                <a:cs typeface="Times New Roman" panose="02020603050405020304" pitchFamily="18" charset="0"/>
              </a:rPr>
              <a:t>Tay trái cầm nút khăn, tay phải cầm dải khăn phải phía trên nút, rút khăn ra.</a:t>
            </a:r>
          </a:p>
          <a:p>
            <a:pPr algn="just"/>
            <a:r>
              <a:rPr lang="en-US" sz="2400" b="1" i="1">
                <a:ln w="0"/>
                <a:solidFill>
                  <a:srgbClr val="002060"/>
                </a:solidFill>
                <a:latin typeface="Times New Roman" panose="02020603050405020304" pitchFamily="18" charset="0"/>
                <a:cs typeface="Times New Roman" panose="02020603050405020304" pitchFamily="18" charset="0"/>
              </a:rPr>
              <a:t>CHÚ Ý: </a:t>
            </a:r>
            <a:r>
              <a:rPr lang="en-US" sz="2400">
                <a:ln w="0"/>
                <a:solidFill>
                  <a:srgbClr val="002060"/>
                </a:solidFill>
                <a:latin typeface="Times New Roman" panose="02020603050405020304" pitchFamily="18" charset="0"/>
                <a:cs typeface="Times New Roman" panose="02020603050405020304" pitchFamily="18" charset="0"/>
              </a:rPr>
              <a:t>Khi thực hành Nghi thức Đội, nếu sau động tác tháo khăn quàng đỏ là động tác thắt khăn quàng đỏ thì đội viên khi rút khăn ra, dùng tay phải giữ nguyên dải khăn đ</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a về phía tr</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ớc hơi chếch bên phải so với thân ng</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ời, cánh tay phải song song với mặt đất.</a:t>
            </a:r>
          </a:p>
        </p:txBody>
      </p:sp>
      <p:sp>
        <p:nvSpPr>
          <p:cNvPr id="6" name="Rectangle 5">
            <a:extLst>
              <a:ext uri="{FF2B5EF4-FFF2-40B4-BE49-F238E27FC236}">
                <a16:creationId xmlns:a16="http://schemas.microsoft.com/office/drawing/2014/main" id="{71DB827B-9419-4804-854E-2434F50F8DBC}"/>
              </a:ext>
            </a:extLst>
          </p:cNvPr>
          <p:cNvSpPr/>
          <p:nvPr/>
        </p:nvSpPr>
        <p:spPr>
          <a:xfrm>
            <a:off x="5695950" y="2080233"/>
            <a:ext cx="3803650" cy="461665"/>
          </a:xfrm>
          <a:prstGeom prst="rect">
            <a:avLst/>
          </a:prstGeom>
          <a:solidFill>
            <a:schemeClr val="accent6">
              <a:lumMod val="40000"/>
              <a:lumOff val="60000"/>
            </a:schemeClr>
          </a:solidFill>
        </p:spPr>
        <p:txBody>
          <a:bodyPr wrap="square" lIns="91440" tIns="45720" rIns="91440" bIns="45720">
            <a:spAutoFit/>
          </a:bodyPr>
          <a:lstStyle/>
          <a:p>
            <a:pPr algn="just"/>
            <a:r>
              <a:rPr lang="en-US" sz="2400" b="1">
                <a:ln w="0"/>
                <a:solidFill>
                  <a:srgbClr val="002060"/>
                </a:solidFill>
                <a:latin typeface="Times New Roman" panose="02020603050405020304" pitchFamily="18" charset="0"/>
                <a:cs typeface="Times New Roman" panose="02020603050405020304" pitchFamily="18" charset="0"/>
              </a:rPr>
              <a:t>KHẨU LỆNH: Tháo khăn!</a:t>
            </a:r>
          </a:p>
        </p:txBody>
      </p:sp>
      <p:pic>
        <p:nvPicPr>
          <p:cNvPr id="4098" name="Picture 2" descr="Hình ảnh có liên quan">
            <a:extLst>
              <a:ext uri="{FF2B5EF4-FFF2-40B4-BE49-F238E27FC236}">
                <a16:creationId xmlns:a16="http://schemas.microsoft.com/office/drawing/2014/main" id="{5C685666-80CB-4578-BCB2-9883B144E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889205"/>
            <a:ext cx="4762500" cy="33242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2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3. Chào kiểu đội viên</a:t>
            </a:r>
            <a:endParaRPr lang="en-US" sz="2000" b="1" i="1">
              <a:ln w="0"/>
              <a:solidFill>
                <a:srgbClr val="FF0000"/>
              </a:solidFill>
              <a:latin typeface="UTM Aptima" panose="02040603050506020204" pitchFamily="18" charset="0"/>
            </a:endParaRPr>
          </a:p>
        </p:txBody>
      </p:sp>
      <p:sp>
        <p:nvSpPr>
          <p:cNvPr id="10" name="Rectangle 9">
            <a:extLst>
              <a:ext uri="{FF2B5EF4-FFF2-40B4-BE49-F238E27FC236}">
                <a16:creationId xmlns:a16="http://schemas.microsoft.com/office/drawing/2014/main" id="{D2CDCD9C-2F44-492B-B05A-288B683A484F}"/>
              </a:ext>
            </a:extLst>
          </p:cNvPr>
          <p:cNvSpPr/>
          <p:nvPr/>
        </p:nvSpPr>
        <p:spPr>
          <a:xfrm>
            <a:off x="1213645" y="1359231"/>
            <a:ext cx="2697163" cy="1200329"/>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002060"/>
                </a:solidFill>
                <a:latin typeface="Times New Roman" panose="02020603050405020304" pitchFamily="18" charset="0"/>
                <a:cs typeface="Times New Roman" panose="02020603050405020304" pitchFamily="18" charset="0"/>
              </a:rPr>
              <a:t>KHẨU LỆNH: </a:t>
            </a:r>
          </a:p>
          <a:p>
            <a:pPr algn="ctr"/>
            <a:r>
              <a:rPr lang="en-US" sz="2400" b="1">
                <a:ln w="0"/>
                <a:solidFill>
                  <a:srgbClr val="002060"/>
                </a:solidFill>
                <a:latin typeface="Times New Roman" panose="02020603050405020304" pitchFamily="18" charset="0"/>
                <a:cs typeface="Times New Roman" panose="02020603050405020304" pitchFamily="18" charset="0"/>
              </a:rPr>
              <a:t>1. Chào! – Thôi!</a:t>
            </a:r>
          </a:p>
          <a:p>
            <a:pPr algn="ctr"/>
            <a:r>
              <a:rPr lang="en-US" sz="2400" b="1">
                <a:ln w="0"/>
                <a:solidFill>
                  <a:srgbClr val="002060"/>
                </a:solidFill>
                <a:latin typeface="Times New Roman" panose="02020603050405020304" pitchFamily="18" charset="0"/>
                <a:cs typeface="Times New Roman" panose="02020603050405020304" pitchFamily="18" charset="0"/>
              </a:rPr>
              <a:t>2. Chào cờ! Chào</a:t>
            </a:r>
          </a:p>
        </p:txBody>
      </p:sp>
      <p:sp>
        <p:nvSpPr>
          <p:cNvPr id="11" name="Rectangle 10">
            <a:extLst>
              <a:ext uri="{FF2B5EF4-FFF2-40B4-BE49-F238E27FC236}">
                <a16:creationId xmlns:a16="http://schemas.microsoft.com/office/drawing/2014/main" id="{16E087FA-B480-4EED-8E2D-8C4818C097CD}"/>
              </a:ext>
            </a:extLst>
          </p:cNvPr>
          <p:cNvSpPr/>
          <p:nvPr/>
        </p:nvSpPr>
        <p:spPr>
          <a:xfrm>
            <a:off x="4861719" y="1359231"/>
            <a:ext cx="6838950" cy="1938992"/>
          </a:xfrm>
          <a:prstGeom prst="rect">
            <a:avLst/>
          </a:prstGeom>
          <a:solidFill>
            <a:srgbClr val="FFCCFF"/>
          </a:solidFill>
        </p:spPr>
        <p:txBody>
          <a:bodyPr wrap="square" lIns="91440" tIns="45720" rIns="91440" bIns="45720">
            <a:spAutoFit/>
          </a:bodyPr>
          <a:lstStyle/>
          <a:p>
            <a:pPr marL="342900" indent="-342900" algn="just">
              <a:buFont typeface="Wingdings" panose="05000000000000000000" pitchFamily="2" charset="2"/>
              <a:buChar char="ü"/>
            </a:pPr>
            <a:r>
              <a:rPr lang="en-US" sz="2000">
                <a:ln w="0"/>
                <a:solidFill>
                  <a:srgbClr val="002060"/>
                </a:solidFill>
                <a:latin typeface="Times New Roman" panose="02020603050405020304" pitchFamily="18" charset="0"/>
                <a:cs typeface="Times New Roman" panose="02020603050405020304" pitchFamily="18" charset="0"/>
              </a:rPr>
              <a:t>Đội viên đứng ở tư thế nghiêm</a:t>
            </a:r>
          </a:p>
          <a:p>
            <a:pPr marL="342900" indent="-342900" algn="just">
              <a:buFont typeface="Wingdings" panose="05000000000000000000" pitchFamily="2" charset="2"/>
              <a:buChar char="ü"/>
            </a:pPr>
            <a:r>
              <a:rPr lang="en-US" sz="2000">
                <a:ln w="0"/>
                <a:solidFill>
                  <a:srgbClr val="002060"/>
                </a:solidFill>
                <a:latin typeface="Times New Roman" panose="02020603050405020304" pitchFamily="18" charset="0"/>
                <a:cs typeface="Times New Roman" panose="02020603050405020304" pitchFamily="18" charset="0"/>
              </a:rPr>
              <a:t>Mắt h</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ớng về phía chào</a:t>
            </a:r>
          </a:p>
          <a:p>
            <a:pPr marL="342900" indent="-342900" algn="just">
              <a:buFont typeface="Wingdings" panose="05000000000000000000" pitchFamily="2" charset="2"/>
              <a:buChar char="ü"/>
            </a:pPr>
            <a:r>
              <a:rPr lang="en-US" sz="2000">
                <a:ln w="0"/>
                <a:solidFill>
                  <a:srgbClr val="002060"/>
                </a:solidFill>
                <a:latin typeface="Times New Roman" panose="02020603050405020304" pitchFamily="18" charset="0"/>
                <a:cs typeface="Times New Roman" panose="02020603050405020304" pitchFamily="18" charset="0"/>
              </a:rPr>
              <a:t>Chào bằng tay phải, các ngón tay khép kín gi</a:t>
            </a:r>
            <a:r>
              <a:rPr lang="vi-VN" sz="2000">
                <a:ln w="0"/>
                <a:solidFill>
                  <a:srgbClr val="002060"/>
                </a:solidFill>
                <a:latin typeface="Times New Roman" panose="02020603050405020304" pitchFamily="18" charset="0"/>
                <a:cs typeface="Times New Roman" panose="02020603050405020304" pitchFamily="18" charset="0"/>
              </a:rPr>
              <a:t>ơ</a:t>
            </a:r>
            <a:r>
              <a:rPr lang="en-US" sz="2000">
                <a:ln w="0"/>
                <a:solidFill>
                  <a:srgbClr val="002060"/>
                </a:solidFill>
                <a:latin typeface="Times New Roman" panose="02020603050405020304" pitchFamily="18" charset="0"/>
                <a:cs typeface="Times New Roman" panose="02020603050405020304" pitchFamily="18" charset="0"/>
              </a:rPr>
              <a:t> lên đầu, ngón tay cái cách thùy trán bên phải khoảng 5cm, bàn tay thẳng với cánh tay d</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ới, khuỷu tay chếch ra phía tr</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ớc tạo với thân ng</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ời một góc khoảng 130</a:t>
            </a:r>
            <a:r>
              <a:rPr lang="en-US" sz="2000" baseline="30000">
                <a:ln w="0"/>
                <a:solidFill>
                  <a:srgbClr val="002060"/>
                </a:solidFill>
                <a:latin typeface="Times New Roman" panose="02020603050405020304" pitchFamily="18" charset="0"/>
                <a:cs typeface="Times New Roman" panose="02020603050405020304" pitchFamily="18" charset="0"/>
              </a:rPr>
              <a:t>o.</a:t>
            </a:r>
          </a:p>
        </p:txBody>
      </p:sp>
      <p:pic>
        <p:nvPicPr>
          <p:cNvPr id="3074" name="Picture 2" descr="Hình ảnh có liên quan">
            <a:extLst>
              <a:ext uri="{FF2B5EF4-FFF2-40B4-BE49-F238E27FC236}">
                <a16:creationId xmlns:a16="http://schemas.microsoft.com/office/drawing/2014/main" id="{2076CBAC-9B33-4C97-9FC7-6F1D525D3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46"/>
          <a:stretch/>
        </p:blipFill>
        <p:spPr bwMode="auto">
          <a:xfrm>
            <a:off x="667726" y="2595716"/>
            <a:ext cx="3700498" cy="33680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F8683CD-3D4B-4D04-8123-9171B4A0B7A1}"/>
              </a:ext>
            </a:extLst>
          </p:cNvPr>
          <p:cNvSpPr/>
          <p:nvPr/>
        </p:nvSpPr>
        <p:spPr>
          <a:xfrm>
            <a:off x="4686697" y="3496108"/>
            <a:ext cx="2831305" cy="2862322"/>
          </a:xfrm>
          <a:prstGeom prst="rect">
            <a:avLst/>
          </a:prstGeom>
          <a:solidFill>
            <a:schemeClr val="accent5">
              <a:lumMod val="40000"/>
              <a:lumOff val="60000"/>
            </a:schemeClr>
          </a:solidFill>
        </p:spPr>
        <p:txBody>
          <a:bodyPr wrap="square" lIns="91440" tIns="45720" rIns="91440" bIns="45720">
            <a:spAutoFit/>
          </a:bodyPr>
          <a:lstStyle/>
          <a:p>
            <a:pPr algn="ctr"/>
            <a:r>
              <a:rPr lang="en-US" sz="2000" b="1" i="1">
                <a:ln w="0"/>
                <a:solidFill>
                  <a:srgbClr val="002060"/>
                </a:solidFill>
                <a:latin typeface="Times New Roman" panose="02020603050405020304" pitchFamily="18" charset="0"/>
                <a:cs typeface="Times New Roman" panose="02020603050405020304" pitchFamily="18" charset="0"/>
              </a:rPr>
              <a:t>Ý nghĩa động tác</a:t>
            </a:r>
          </a:p>
          <a:p>
            <a:pPr algn="just"/>
            <a:r>
              <a:rPr lang="en-US" sz="2000">
                <a:ln w="0"/>
                <a:solidFill>
                  <a:srgbClr val="002060"/>
                </a:solidFill>
                <a:latin typeface="Times New Roman" panose="02020603050405020304" pitchFamily="18" charset="0"/>
                <a:cs typeface="Times New Roman" panose="02020603050405020304" pitchFamily="18" charset="0"/>
              </a:rPr>
              <a:t>Tay gi</a:t>
            </a:r>
            <a:r>
              <a:rPr lang="vi-VN" sz="2000">
                <a:ln w="0"/>
                <a:solidFill>
                  <a:srgbClr val="002060"/>
                </a:solidFill>
                <a:latin typeface="Times New Roman" panose="02020603050405020304" pitchFamily="18" charset="0"/>
                <a:cs typeface="Times New Roman" panose="02020603050405020304" pitchFamily="18" charset="0"/>
              </a:rPr>
              <a:t>ơ</a:t>
            </a:r>
            <a:r>
              <a:rPr lang="en-US" sz="2000">
                <a:ln w="0"/>
                <a:solidFill>
                  <a:srgbClr val="002060"/>
                </a:solidFill>
                <a:latin typeface="Times New Roman" panose="02020603050405020304" pitchFamily="18" charset="0"/>
                <a:cs typeface="Times New Roman" panose="02020603050405020304" pitchFamily="18" charset="0"/>
              </a:rPr>
              <a:t> lên đầu biểu hiện đội viên </a:t>
            </a:r>
            <a:r>
              <a:rPr lang="en-US" sz="2000" i="1">
                <a:ln w="0"/>
                <a:solidFill>
                  <a:srgbClr val="002060"/>
                </a:solidFill>
                <a:latin typeface="Times New Roman" panose="02020603050405020304" pitchFamily="18" charset="0"/>
                <a:cs typeface="Times New Roman" panose="02020603050405020304" pitchFamily="18" charset="0"/>
              </a:rPr>
              <a:t>luôn đặt lợi ích của Tổ quốc và của tập thể đội lên trên</a:t>
            </a:r>
            <a:r>
              <a:rPr lang="en-US" sz="2000">
                <a:ln w="0"/>
                <a:solidFill>
                  <a:srgbClr val="002060"/>
                </a:solidFill>
                <a:latin typeface="Times New Roman" panose="02020603050405020304" pitchFamily="18" charset="0"/>
                <a:cs typeface="Times New Roman" panose="02020603050405020304" pitchFamily="18" charset="0"/>
              </a:rPr>
              <a:t>, năm ngón tay khép kín t</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ợng trưng cho </a:t>
            </a:r>
            <a:r>
              <a:rPr lang="en-US" sz="2000" i="1">
                <a:ln w="0"/>
                <a:solidFill>
                  <a:srgbClr val="002060"/>
                </a:solidFill>
                <a:latin typeface="Times New Roman" panose="02020603050405020304" pitchFamily="18" charset="0"/>
                <a:cs typeface="Times New Roman" panose="02020603050405020304" pitchFamily="18" charset="0"/>
              </a:rPr>
              <a:t>ý thức đoàn kết của đội viên để xây dựng Đội vững mạnh.</a:t>
            </a:r>
            <a:endParaRPr lang="en-US" sz="2000" i="1" baseline="30000">
              <a:ln w="0"/>
              <a:solidFill>
                <a:srgbClr val="00206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9CDA08B7-4B08-47A0-B0E4-43A2C01CEBCC}"/>
              </a:ext>
            </a:extLst>
          </p:cNvPr>
          <p:cNvSpPr/>
          <p:nvPr/>
        </p:nvSpPr>
        <p:spPr>
          <a:xfrm>
            <a:off x="7568406" y="3742200"/>
            <a:ext cx="4325144" cy="707886"/>
          </a:xfrm>
          <a:prstGeom prst="rect">
            <a:avLst/>
          </a:prstGeom>
          <a:solidFill>
            <a:schemeClr val="accent4">
              <a:lumMod val="40000"/>
              <a:lumOff val="60000"/>
            </a:schemeClr>
          </a:solidFill>
        </p:spPr>
        <p:txBody>
          <a:bodyPr wrap="square" lIns="91440" tIns="45720" rIns="91440" bIns="45720">
            <a:spAutoFit/>
          </a:bodyPr>
          <a:lstStyle/>
          <a:p>
            <a:pPr algn="just"/>
            <a:r>
              <a:rPr lang="en-US" sz="2000" b="1" i="1">
                <a:ln w="0"/>
                <a:solidFill>
                  <a:srgbClr val="002060"/>
                </a:solidFill>
                <a:latin typeface="Times New Roman" panose="02020603050405020304" pitchFamily="18" charset="0"/>
                <a:cs typeface="Times New Roman" panose="02020603050405020304" pitchFamily="18" charset="0"/>
              </a:rPr>
              <a:t>Chú ý: </a:t>
            </a:r>
            <a:r>
              <a:rPr lang="en-US" sz="2000">
                <a:ln w="0"/>
                <a:solidFill>
                  <a:srgbClr val="002060"/>
                </a:solidFill>
                <a:latin typeface="Times New Roman" panose="02020603050405020304" pitchFamily="18" charset="0"/>
                <a:cs typeface="Times New Roman" panose="02020603050405020304" pitchFamily="18" charset="0"/>
              </a:rPr>
              <a:t>Gi</a:t>
            </a:r>
            <a:r>
              <a:rPr lang="vi-VN" sz="2000">
                <a:ln w="0"/>
                <a:solidFill>
                  <a:srgbClr val="002060"/>
                </a:solidFill>
                <a:latin typeface="Times New Roman" panose="02020603050405020304" pitchFamily="18" charset="0"/>
                <a:cs typeface="Times New Roman" panose="02020603050405020304" pitchFamily="18" charset="0"/>
              </a:rPr>
              <a:t>ơ</a:t>
            </a:r>
            <a:r>
              <a:rPr lang="en-US" sz="2000">
                <a:ln w="0"/>
                <a:solidFill>
                  <a:srgbClr val="002060"/>
                </a:solidFill>
                <a:latin typeface="Times New Roman" panose="02020603050405020304" pitchFamily="18" charset="0"/>
                <a:cs typeface="Times New Roman" panose="02020603050405020304" pitchFamily="18" charset="0"/>
              </a:rPr>
              <a:t> tay chào và bỏ xuống theo </a:t>
            </a:r>
            <a:r>
              <a:rPr lang="en-US" sz="2000" i="1">
                <a:ln w="0"/>
                <a:solidFill>
                  <a:srgbClr val="002060"/>
                </a:solidFill>
                <a:latin typeface="Times New Roman" panose="02020603050405020304" pitchFamily="18" charset="0"/>
                <a:cs typeface="Times New Roman" panose="02020603050405020304" pitchFamily="18" charset="0"/>
              </a:rPr>
              <a:t>đ</a:t>
            </a:r>
            <a:r>
              <a:rPr lang="vi-VN" sz="2000" i="1">
                <a:ln w="0"/>
                <a:solidFill>
                  <a:srgbClr val="002060"/>
                </a:solidFill>
                <a:latin typeface="Times New Roman" panose="02020603050405020304" pitchFamily="18" charset="0"/>
                <a:cs typeface="Times New Roman" panose="02020603050405020304" pitchFamily="18" charset="0"/>
              </a:rPr>
              <a:t>ư</a:t>
            </a:r>
            <a:r>
              <a:rPr lang="en-US" sz="2000" i="1">
                <a:ln w="0"/>
                <a:solidFill>
                  <a:srgbClr val="002060"/>
                </a:solidFill>
                <a:latin typeface="Times New Roman" panose="02020603050405020304" pitchFamily="18" charset="0"/>
                <a:cs typeface="Times New Roman" panose="02020603050405020304" pitchFamily="18" charset="0"/>
              </a:rPr>
              <a:t>ờng ngắn nhất không gây tiếng động</a:t>
            </a:r>
            <a:endParaRPr lang="en-US" sz="2000" i="1" baseline="30000">
              <a:ln w="0"/>
              <a:solidFill>
                <a:srgbClr val="00206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F9E1BD28-A7E6-4634-AB10-57EE451F23D2}"/>
              </a:ext>
            </a:extLst>
          </p:cNvPr>
          <p:cNvSpPr/>
          <p:nvPr/>
        </p:nvSpPr>
        <p:spPr>
          <a:xfrm>
            <a:off x="7568406" y="4690467"/>
            <a:ext cx="4325144" cy="1323439"/>
          </a:xfrm>
          <a:prstGeom prst="rect">
            <a:avLst/>
          </a:prstGeom>
          <a:solidFill>
            <a:schemeClr val="accent2">
              <a:lumMod val="40000"/>
              <a:lumOff val="60000"/>
            </a:schemeClr>
          </a:solidFill>
        </p:spPr>
        <p:txBody>
          <a:bodyPr wrap="square" lIns="91440" tIns="45720" rIns="91440" bIns="45720">
            <a:spAutoFit/>
          </a:bodyPr>
          <a:lstStyle/>
          <a:p>
            <a:pPr algn="just"/>
            <a:r>
              <a:rPr lang="en-US" sz="2000">
                <a:ln w="0"/>
                <a:solidFill>
                  <a:srgbClr val="002060"/>
                </a:solidFill>
                <a:latin typeface="Times New Roman" panose="02020603050405020304" pitchFamily="18" charset="0"/>
                <a:cs typeface="Times New Roman" panose="02020603050405020304" pitchFamily="18" charset="0"/>
              </a:rPr>
              <a:t>Đội viên chào khi dự lễ chào cờ, đón đại biểu, báo cáo cấp trên, làm lễ t</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ởng niệm… </a:t>
            </a:r>
            <a:r>
              <a:rPr lang="en-US" sz="2000" i="1">
                <a:ln w="0"/>
                <a:solidFill>
                  <a:srgbClr val="002060"/>
                </a:solidFill>
                <a:latin typeface="Times New Roman" panose="02020603050405020304" pitchFamily="18" charset="0"/>
                <a:cs typeface="Times New Roman" panose="02020603050405020304" pitchFamily="18" charset="0"/>
              </a:rPr>
              <a:t>chỉ chào khi đeo khăn quàng đỏ hoặc đeo huy hiệu Đội</a:t>
            </a:r>
          </a:p>
        </p:txBody>
      </p:sp>
    </p:spTree>
    <p:extLst>
      <p:ext uri="{BB962C8B-B14F-4D97-AF65-F5344CB8AC3E}">
        <p14:creationId xmlns:p14="http://schemas.microsoft.com/office/powerpoint/2010/main" val="313670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3. Chào kiểu đội viên</a:t>
            </a:r>
            <a:endParaRPr lang="en-US" sz="2000" b="1" i="1">
              <a:ln w="0"/>
              <a:solidFill>
                <a:srgbClr val="FF0000"/>
              </a:solidFill>
              <a:latin typeface="UTM Aptima" panose="02040603050506020204" pitchFamily="18" charset="0"/>
            </a:endParaRPr>
          </a:p>
        </p:txBody>
      </p:sp>
      <p:pic>
        <p:nvPicPr>
          <p:cNvPr id="12290" name="Picture 2" descr="Không có mô tả ảnh.">
            <a:extLst>
              <a:ext uri="{FF2B5EF4-FFF2-40B4-BE49-F238E27FC236}">
                <a16:creationId xmlns:a16="http://schemas.microsoft.com/office/drawing/2014/main" id="{66A102DB-3E39-41C8-B4CB-F1EDF89A2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1458317"/>
            <a:ext cx="3612917" cy="4680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Không có mô tả ảnh.">
            <a:extLst>
              <a:ext uri="{FF2B5EF4-FFF2-40B4-BE49-F238E27FC236}">
                <a16:creationId xmlns:a16="http://schemas.microsoft.com/office/drawing/2014/main" id="{0689169F-AE19-4E7F-B4F8-730B0E924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526" y="1458317"/>
            <a:ext cx="3349667" cy="468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C56BC6D-A35B-4E51-8F5B-13373968CD08}"/>
              </a:ext>
            </a:extLst>
          </p:cNvPr>
          <p:cNvSpPr/>
          <p:nvPr/>
        </p:nvSpPr>
        <p:spPr>
          <a:xfrm>
            <a:off x="2936758" y="5915658"/>
            <a:ext cx="2908300" cy="6902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Arial" panose="020B0604020202020204" pitchFamily="34" charset="0"/>
                <a:cs typeface="Arial" panose="020B0604020202020204" pitchFamily="34" charset="0"/>
              </a:rPr>
              <a:t>Góc nhìn thẳng</a:t>
            </a:r>
            <a:endParaRPr lang="en-US" sz="2400" i="1">
              <a:solidFill>
                <a:srgbClr val="FF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1EE771E-5E84-4430-8C94-770A86331CEE}"/>
              </a:ext>
            </a:extLst>
          </p:cNvPr>
          <p:cNvSpPr/>
          <p:nvPr/>
        </p:nvSpPr>
        <p:spPr>
          <a:xfrm>
            <a:off x="6580209" y="5915658"/>
            <a:ext cx="2908300" cy="6902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Arial" panose="020B0604020202020204" pitchFamily="34" charset="0"/>
                <a:cs typeface="Arial" panose="020B0604020202020204" pitchFamily="34" charset="0"/>
              </a:rPr>
              <a:t>Góc nhìn nghiêng</a:t>
            </a:r>
            <a:endParaRPr lang="en-US" sz="2400"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009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033A439A-9B10-43B1-99EA-E550661DAB40}"/>
              </a:ext>
            </a:extLst>
          </p:cNvPr>
          <p:cNvSpPr/>
          <p:nvPr/>
        </p:nvSpPr>
        <p:spPr>
          <a:xfrm>
            <a:off x="1103372" y="2233788"/>
            <a:ext cx="1384180" cy="135799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4. Cầm cờ, giư</a:t>
            </a:r>
            <a:r>
              <a:rPr lang="vi-VN" sz="2800" b="1" i="1">
                <a:ln w="0"/>
                <a:solidFill>
                  <a:srgbClr val="FF0000"/>
                </a:solidFill>
                <a:latin typeface="UTM Aptima" panose="02040603050506020204" pitchFamily="18" charset="0"/>
              </a:rPr>
              <a:t>ơ</a:t>
            </a:r>
            <a:r>
              <a:rPr lang="en-US" sz="2800" b="1" i="1">
                <a:ln w="0"/>
                <a:solidFill>
                  <a:srgbClr val="FF0000"/>
                </a:solidFill>
                <a:latin typeface="UTM Aptima" panose="02040603050506020204" pitchFamily="18" charset="0"/>
              </a:rPr>
              <a:t>ng cờ, vác cờ, kéo cờ</a:t>
            </a:r>
            <a:endParaRPr lang="en-US" sz="2000" b="1" i="1">
              <a:ln w="0"/>
              <a:solidFill>
                <a:srgbClr val="FF0000"/>
              </a:solidFill>
              <a:latin typeface="UTM Aptima" panose="02040603050506020204" pitchFamily="18" charset="0"/>
            </a:endParaRPr>
          </a:p>
        </p:txBody>
      </p:sp>
      <p:sp>
        <p:nvSpPr>
          <p:cNvPr id="42" name="Text Box 62">
            <a:extLst>
              <a:ext uri="{FF2B5EF4-FFF2-40B4-BE49-F238E27FC236}">
                <a16:creationId xmlns:a16="http://schemas.microsoft.com/office/drawing/2014/main" id="{9D0E9A4D-7FAA-4276-A9D4-BC9661050BEE}"/>
              </a:ext>
            </a:extLst>
          </p:cNvPr>
          <p:cNvSpPr txBox="1">
            <a:spLocks noChangeArrowheads="1"/>
          </p:cNvSpPr>
          <p:nvPr/>
        </p:nvSpPr>
        <p:spPr bwMode="gray">
          <a:xfrm>
            <a:off x="1285874" y="2374175"/>
            <a:ext cx="10191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ClrTx/>
              <a:buSzTx/>
              <a:buFontTx/>
              <a:buNone/>
            </a:pPr>
            <a:r>
              <a:rPr lang="en-US" altLang="en-US" b="1">
                <a:solidFill>
                  <a:srgbClr val="FF0000"/>
                </a:solidFill>
                <a:latin typeface="Calibri" panose="020F0502020204030204" pitchFamily="34" charset="0"/>
                <a:cs typeface="Arial" panose="020B0604020202020204" pitchFamily="34" charset="0"/>
              </a:rPr>
              <a:t>Cầm</a:t>
            </a:r>
          </a:p>
          <a:p>
            <a:pPr algn="ctr" eaLnBrk="1" hangingPunct="1">
              <a:spcBef>
                <a:spcPct val="0"/>
              </a:spcBef>
              <a:buClrTx/>
              <a:buSzTx/>
              <a:buFontTx/>
              <a:buNone/>
            </a:pPr>
            <a:r>
              <a:rPr lang="en-US" altLang="en-US" b="1">
                <a:solidFill>
                  <a:srgbClr val="FF0000"/>
                </a:solidFill>
                <a:latin typeface="Calibri" panose="020F0502020204030204" pitchFamily="34" charset="0"/>
                <a:cs typeface="Arial" panose="020B0604020202020204" pitchFamily="34" charset="0"/>
              </a:rPr>
              <a:t>cờ</a:t>
            </a:r>
          </a:p>
        </p:txBody>
      </p:sp>
      <p:pic>
        <p:nvPicPr>
          <p:cNvPr id="44" name="Picture 76" descr="Picture1">
            <a:extLst>
              <a:ext uri="{FF2B5EF4-FFF2-40B4-BE49-F238E27FC236}">
                <a16:creationId xmlns:a16="http://schemas.microsoft.com/office/drawing/2014/main" id="{1751BC5D-54AD-4950-AC86-D0155C4E96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78150" y="2647951"/>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Oval 61">
            <a:extLst>
              <a:ext uri="{FF2B5EF4-FFF2-40B4-BE49-F238E27FC236}">
                <a16:creationId xmlns:a16="http://schemas.microsoft.com/office/drawing/2014/main" id="{B1BCA12D-8ADB-470C-8AF0-086275172104}"/>
              </a:ext>
            </a:extLst>
          </p:cNvPr>
          <p:cNvSpPr/>
          <p:nvPr/>
        </p:nvSpPr>
        <p:spPr>
          <a:xfrm>
            <a:off x="6489469" y="2213267"/>
            <a:ext cx="1384180" cy="135799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C96BC06-2756-49E8-A3BD-F2D409219473}"/>
              </a:ext>
            </a:extLst>
          </p:cNvPr>
          <p:cNvSpPr/>
          <p:nvPr/>
        </p:nvSpPr>
        <p:spPr>
          <a:xfrm>
            <a:off x="3836367" y="2071008"/>
            <a:ext cx="1384180" cy="135799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199B383-4773-4D56-83A0-D4F7AF0DAC9B}"/>
              </a:ext>
            </a:extLst>
          </p:cNvPr>
          <p:cNvSpPr/>
          <p:nvPr/>
        </p:nvSpPr>
        <p:spPr>
          <a:xfrm>
            <a:off x="9205010" y="2110436"/>
            <a:ext cx="1384180" cy="135799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79">
            <a:extLst>
              <a:ext uri="{FF2B5EF4-FFF2-40B4-BE49-F238E27FC236}">
                <a16:creationId xmlns:a16="http://schemas.microsoft.com/office/drawing/2014/main" id="{63BAD62D-479F-439D-8713-54BAAAD6B7C3}"/>
              </a:ext>
            </a:extLst>
          </p:cNvPr>
          <p:cNvGrpSpPr>
            <a:grpSpLocks/>
          </p:cNvGrpSpPr>
          <p:nvPr/>
        </p:nvGrpSpPr>
        <p:grpSpPr bwMode="auto">
          <a:xfrm>
            <a:off x="0" y="1722147"/>
            <a:ext cx="12192000" cy="2210092"/>
            <a:chOff x="195" y="2015"/>
            <a:chExt cx="5565" cy="968"/>
          </a:xfrm>
        </p:grpSpPr>
        <p:sp>
          <p:nvSpPr>
            <p:cNvPr id="48" name="Rectangle 80">
              <a:extLst>
                <a:ext uri="{FF2B5EF4-FFF2-40B4-BE49-F238E27FC236}">
                  <a16:creationId xmlns:a16="http://schemas.microsoft.com/office/drawing/2014/main" id="{758FCEEF-DCB9-4669-99F8-075A1314D7CF}"/>
                </a:ext>
              </a:extLst>
            </p:cNvPr>
            <p:cNvSpPr>
              <a:spLocks noChangeArrowheads="1"/>
            </p:cNvSpPr>
            <p:nvPr/>
          </p:nvSpPr>
          <p:spPr bwMode="ltGray">
            <a:xfrm>
              <a:off x="195" y="2475"/>
              <a:ext cx="429" cy="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endParaRPr lang="en-US" altLang="en-US" sz="1800">
                <a:solidFill>
                  <a:srgbClr val="FF0000"/>
                </a:solidFill>
                <a:latin typeface="Calibri" panose="020F0502020204030204" pitchFamily="34" charset="0"/>
              </a:endParaRPr>
            </a:p>
          </p:txBody>
        </p:sp>
        <p:sp>
          <p:nvSpPr>
            <p:cNvPr id="49" name="Rectangle 81">
              <a:extLst>
                <a:ext uri="{FF2B5EF4-FFF2-40B4-BE49-F238E27FC236}">
                  <a16:creationId xmlns:a16="http://schemas.microsoft.com/office/drawing/2014/main" id="{69B689BD-144D-4071-8B23-1EED8E3CFB88}"/>
                </a:ext>
              </a:extLst>
            </p:cNvPr>
            <p:cNvSpPr>
              <a:spLocks noChangeArrowheads="1"/>
            </p:cNvSpPr>
            <p:nvPr/>
          </p:nvSpPr>
          <p:spPr bwMode="ltGray">
            <a:xfrm>
              <a:off x="5088" y="2471"/>
              <a:ext cx="672" cy="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endParaRPr lang="en-US" altLang="en-US" sz="1800">
                <a:solidFill>
                  <a:srgbClr val="FF0000"/>
                </a:solidFill>
                <a:latin typeface="Calibri" panose="020F0502020204030204" pitchFamily="34" charset="0"/>
              </a:endParaRPr>
            </a:p>
          </p:txBody>
        </p:sp>
        <p:sp>
          <p:nvSpPr>
            <p:cNvPr id="50" name="Rectangle 82">
              <a:extLst>
                <a:ext uri="{FF2B5EF4-FFF2-40B4-BE49-F238E27FC236}">
                  <a16:creationId xmlns:a16="http://schemas.microsoft.com/office/drawing/2014/main" id="{CC549E52-88A3-4708-AD4E-8FC8B89006C7}"/>
                </a:ext>
              </a:extLst>
            </p:cNvPr>
            <p:cNvSpPr>
              <a:spLocks noChangeArrowheads="1"/>
            </p:cNvSpPr>
            <p:nvPr/>
          </p:nvSpPr>
          <p:spPr bwMode="ltGray">
            <a:xfrm>
              <a:off x="1383" y="2475"/>
              <a:ext cx="501" cy="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endParaRPr lang="en-US" altLang="en-US" sz="1800">
                <a:solidFill>
                  <a:srgbClr val="FF0000"/>
                </a:solidFill>
                <a:latin typeface="Calibri" panose="020F0502020204030204" pitchFamily="34" charset="0"/>
              </a:endParaRPr>
            </a:p>
          </p:txBody>
        </p:sp>
        <p:sp>
          <p:nvSpPr>
            <p:cNvPr id="51" name="Rectangle 83">
              <a:extLst>
                <a:ext uri="{FF2B5EF4-FFF2-40B4-BE49-F238E27FC236}">
                  <a16:creationId xmlns:a16="http://schemas.microsoft.com/office/drawing/2014/main" id="{CCA783E8-C396-48AA-B375-849DF8495984}"/>
                </a:ext>
              </a:extLst>
            </p:cNvPr>
            <p:cNvSpPr>
              <a:spLocks noChangeArrowheads="1"/>
            </p:cNvSpPr>
            <p:nvPr/>
          </p:nvSpPr>
          <p:spPr bwMode="ltGray">
            <a:xfrm>
              <a:off x="2639" y="2475"/>
              <a:ext cx="457" cy="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endParaRPr lang="en-US" altLang="en-US" sz="1800">
                <a:solidFill>
                  <a:srgbClr val="FF0000"/>
                </a:solidFill>
                <a:latin typeface="Calibri" panose="020F0502020204030204" pitchFamily="34" charset="0"/>
              </a:endParaRPr>
            </a:p>
          </p:txBody>
        </p:sp>
        <p:sp>
          <p:nvSpPr>
            <p:cNvPr id="52" name="Rectangle 84">
              <a:extLst>
                <a:ext uri="{FF2B5EF4-FFF2-40B4-BE49-F238E27FC236}">
                  <a16:creationId xmlns:a16="http://schemas.microsoft.com/office/drawing/2014/main" id="{CE4AC622-10F2-4E3D-90BB-B3C2AD86A27B}"/>
                </a:ext>
              </a:extLst>
            </p:cNvPr>
            <p:cNvSpPr>
              <a:spLocks noChangeArrowheads="1"/>
            </p:cNvSpPr>
            <p:nvPr/>
          </p:nvSpPr>
          <p:spPr bwMode="ltGray">
            <a:xfrm>
              <a:off x="3861" y="2475"/>
              <a:ext cx="476" cy="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endParaRPr lang="en-US" altLang="en-US" sz="1800">
                <a:solidFill>
                  <a:srgbClr val="FF0000"/>
                </a:solidFill>
                <a:latin typeface="Calibri" panose="020F0502020204030204" pitchFamily="34" charset="0"/>
              </a:endParaRPr>
            </a:p>
          </p:txBody>
        </p:sp>
        <p:sp>
          <p:nvSpPr>
            <p:cNvPr id="53" name="AutoShape 85">
              <a:extLst>
                <a:ext uri="{FF2B5EF4-FFF2-40B4-BE49-F238E27FC236}">
                  <a16:creationId xmlns:a16="http://schemas.microsoft.com/office/drawing/2014/main" id="{03A53B8B-C506-4DB2-AEF4-9ED1B1174973}"/>
                </a:ext>
              </a:extLst>
            </p:cNvPr>
            <p:cNvSpPr>
              <a:spLocks noChangeArrowheads="1"/>
            </p:cNvSpPr>
            <p:nvPr/>
          </p:nvSpPr>
          <p:spPr bwMode="ltGray">
            <a:xfrm>
              <a:off x="1839" y="2072"/>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AutoShape 86">
              <a:extLst>
                <a:ext uri="{FF2B5EF4-FFF2-40B4-BE49-F238E27FC236}">
                  <a16:creationId xmlns:a16="http://schemas.microsoft.com/office/drawing/2014/main" id="{1FA5F631-22C8-4C01-8A62-7E7631B33237}"/>
                </a:ext>
              </a:extLst>
            </p:cNvPr>
            <p:cNvSpPr>
              <a:spLocks noChangeArrowheads="1"/>
            </p:cNvSpPr>
            <p:nvPr/>
          </p:nvSpPr>
          <p:spPr bwMode="ltGray">
            <a:xfrm>
              <a:off x="4297" y="2072"/>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AutoShape 87">
              <a:extLst>
                <a:ext uri="{FF2B5EF4-FFF2-40B4-BE49-F238E27FC236}">
                  <a16:creationId xmlns:a16="http://schemas.microsoft.com/office/drawing/2014/main" id="{408187BE-B47E-46DC-8351-48D256582A18}"/>
                </a:ext>
              </a:extLst>
            </p:cNvPr>
            <p:cNvSpPr>
              <a:spLocks noChangeArrowheads="1"/>
            </p:cNvSpPr>
            <p:nvPr/>
          </p:nvSpPr>
          <p:spPr bwMode="ltGray">
            <a:xfrm flipV="1">
              <a:off x="603" y="2015"/>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AutoShape 88">
              <a:extLst>
                <a:ext uri="{FF2B5EF4-FFF2-40B4-BE49-F238E27FC236}">
                  <a16:creationId xmlns:a16="http://schemas.microsoft.com/office/drawing/2014/main" id="{1F3B08DB-A9D9-42CF-A5AC-FC316065F1EC}"/>
                </a:ext>
              </a:extLst>
            </p:cNvPr>
            <p:cNvSpPr>
              <a:spLocks noChangeArrowheads="1"/>
            </p:cNvSpPr>
            <p:nvPr/>
          </p:nvSpPr>
          <p:spPr bwMode="ltGray">
            <a:xfrm flipV="1">
              <a:off x="3063" y="2015"/>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57" name="Text Box 62">
            <a:extLst>
              <a:ext uri="{FF2B5EF4-FFF2-40B4-BE49-F238E27FC236}">
                <a16:creationId xmlns:a16="http://schemas.microsoft.com/office/drawing/2014/main" id="{67727CAA-2789-49B0-822B-DA90C02B2A02}"/>
              </a:ext>
            </a:extLst>
          </p:cNvPr>
          <p:cNvSpPr txBox="1">
            <a:spLocks noChangeArrowheads="1"/>
          </p:cNvSpPr>
          <p:nvPr/>
        </p:nvSpPr>
        <p:spPr bwMode="gray">
          <a:xfrm>
            <a:off x="3716722" y="2334247"/>
            <a:ext cx="16497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ClrTx/>
              <a:buSzTx/>
              <a:buFontTx/>
              <a:buNone/>
            </a:pPr>
            <a:r>
              <a:rPr lang="en-US" altLang="en-US" b="1">
                <a:solidFill>
                  <a:srgbClr val="FF0000"/>
                </a:solidFill>
                <a:latin typeface="Calibri" panose="020F0502020204030204" pitchFamily="34" charset="0"/>
                <a:cs typeface="Arial" panose="020B0604020202020204" pitchFamily="34" charset="0"/>
              </a:rPr>
              <a:t>Giương</a:t>
            </a:r>
          </a:p>
          <a:p>
            <a:pPr algn="ctr" eaLnBrk="1" hangingPunct="1">
              <a:spcBef>
                <a:spcPct val="0"/>
              </a:spcBef>
              <a:buClrTx/>
              <a:buSzTx/>
              <a:buFontTx/>
              <a:buNone/>
            </a:pPr>
            <a:r>
              <a:rPr lang="en-US" altLang="en-US" b="1">
                <a:solidFill>
                  <a:srgbClr val="FF0000"/>
                </a:solidFill>
                <a:latin typeface="Calibri" panose="020F0502020204030204" pitchFamily="34" charset="0"/>
                <a:cs typeface="Arial" panose="020B0604020202020204" pitchFamily="34" charset="0"/>
              </a:rPr>
              <a:t>cờ</a:t>
            </a:r>
          </a:p>
        </p:txBody>
      </p:sp>
      <p:sp>
        <p:nvSpPr>
          <p:cNvPr id="58" name="Text Box 62">
            <a:extLst>
              <a:ext uri="{FF2B5EF4-FFF2-40B4-BE49-F238E27FC236}">
                <a16:creationId xmlns:a16="http://schemas.microsoft.com/office/drawing/2014/main" id="{52A3431F-6F0D-408E-9FBA-808A43C947C3}"/>
              </a:ext>
            </a:extLst>
          </p:cNvPr>
          <p:cNvSpPr txBox="1">
            <a:spLocks noChangeArrowheads="1"/>
          </p:cNvSpPr>
          <p:nvPr/>
        </p:nvSpPr>
        <p:spPr bwMode="gray">
          <a:xfrm>
            <a:off x="6693512" y="2487167"/>
            <a:ext cx="10191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ClrTx/>
              <a:buSzTx/>
              <a:buFontTx/>
              <a:buNone/>
            </a:pPr>
            <a:r>
              <a:rPr lang="en-US" altLang="en-US" b="1">
                <a:solidFill>
                  <a:srgbClr val="FF0000"/>
                </a:solidFill>
                <a:latin typeface="Calibri" panose="020F0502020204030204" pitchFamily="34" charset="0"/>
                <a:cs typeface="Arial" panose="020B0604020202020204" pitchFamily="34" charset="0"/>
              </a:rPr>
              <a:t>Vác</a:t>
            </a:r>
          </a:p>
          <a:p>
            <a:pPr algn="ctr" eaLnBrk="1" hangingPunct="1">
              <a:spcBef>
                <a:spcPct val="0"/>
              </a:spcBef>
              <a:buClrTx/>
              <a:buSzTx/>
              <a:buFontTx/>
              <a:buNone/>
            </a:pPr>
            <a:r>
              <a:rPr lang="en-US" altLang="en-US" b="1">
                <a:solidFill>
                  <a:srgbClr val="FF0000"/>
                </a:solidFill>
                <a:latin typeface="Calibri" panose="020F0502020204030204" pitchFamily="34" charset="0"/>
                <a:cs typeface="Arial" panose="020B0604020202020204" pitchFamily="34" charset="0"/>
              </a:rPr>
              <a:t>cờ</a:t>
            </a:r>
          </a:p>
        </p:txBody>
      </p:sp>
      <p:pic>
        <p:nvPicPr>
          <p:cNvPr id="13316" name="Picture 4" descr="Trong hình ảnh có thể có: ngoài trời">
            <a:extLst>
              <a:ext uri="{FF2B5EF4-FFF2-40B4-BE49-F238E27FC236}">
                <a16:creationId xmlns:a16="http://schemas.microsoft.com/office/drawing/2014/main" id="{3B86A482-8B70-4041-82E1-77A146A185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468" b="1"/>
          <a:stretch/>
        </p:blipFill>
        <p:spPr bwMode="auto">
          <a:xfrm>
            <a:off x="4592341" y="3616260"/>
            <a:ext cx="7386539" cy="31797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9" name="Text Box 62">
            <a:extLst>
              <a:ext uri="{FF2B5EF4-FFF2-40B4-BE49-F238E27FC236}">
                <a16:creationId xmlns:a16="http://schemas.microsoft.com/office/drawing/2014/main" id="{8E6896C4-952B-468A-A8D8-6D0C7E8657C6}"/>
              </a:ext>
            </a:extLst>
          </p:cNvPr>
          <p:cNvSpPr txBox="1">
            <a:spLocks noChangeArrowheads="1"/>
          </p:cNvSpPr>
          <p:nvPr/>
        </p:nvSpPr>
        <p:spPr bwMode="gray">
          <a:xfrm>
            <a:off x="9387731" y="2250823"/>
            <a:ext cx="10191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ClrTx/>
              <a:buSzTx/>
              <a:buFontTx/>
              <a:buNone/>
            </a:pPr>
            <a:r>
              <a:rPr lang="en-US" altLang="en-US" b="1">
                <a:solidFill>
                  <a:srgbClr val="FF0000"/>
                </a:solidFill>
                <a:latin typeface="Calibri" panose="020F0502020204030204" pitchFamily="34" charset="0"/>
                <a:cs typeface="Arial" panose="020B0604020202020204" pitchFamily="34" charset="0"/>
              </a:rPr>
              <a:t>Kéo</a:t>
            </a:r>
          </a:p>
          <a:p>
            <a:pPr algn="ctr" eaLnBrk="1" hangingPunct="1">
              <a:spcBef>
                <a:spcPct val="0"/>
              </a:spcBef>
              <a:buClrTx/>
              <a:buSzTx/>
              <a:buFontTx/>
              <a:buNone/>
            </a:pPr>
            <a:r>
              <a:rPr lang="en-US" altLang="en-US" b="1">
                <a:solidFill>
                  <a:srgbClr val="FF0000"/>
                </a:solidFill>
                <a:latin typeface="Calibri" panose="020F0502020204030204" pitchFamily="34" charset="0"/>
                <a:cs typeface="Arial" panose="020B0604020202020204" pitchFamily="34" charset="0"/>
              </a:rPr>
              <a:t>cờ</a:t>
            </a:r>
          </a:p>
        </p:txBody>
      </p:sp>
    </p:spTree>
    <p:extLst>
      <p:ext uri="{BB962C8B-B14F-4D97-AF65-F5344CB8AC3E}">
        <p14:creationId xmlns:p14="http://schemas.microsoft.com/office/powerpoint/2010/main" val="224219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linds(horizontal)">
                                      <p:cBhvr>
                                        <p:cTn id="11" dur="500"/>
                                        <p:tgtEl>
                                          <p:spTgt spid="4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blinds(horizontal)">
                                      <p:cBhvr>
                                        <p:cTn id="14" dur="500"/>
                                        <p:tgtEl>
                                          <p:spTgt spid="57"/>
                                        </p:tgtEl>
                                      </p:cBhvr>
                                    </p:animEffect>
                                  </p:childTnLst>
                                </p:cTn>
                              </p:par>
                              <p:par>
                                <p:cTn id="15" presetID="3" presetClass="entr" presetSubtype="1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7" grpId="0"/>
      <p:bldP spid="58"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ết quả hình ảnh cho powerpoint  background">
            <a:extLst>
              <a:ext uri="{FF2B5EF4-FFF2-40B4-BE49-F238E27FC236}">
                <a16:creationId xmlns:a16="http://schemas.microsoft.com/office/drawing/2014/main" id="{0C55CFD1-23C6-44EA-8059-3AC178EF593F}"/>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3"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E109ED7-7C53-4DCB-9A7C-584BF1104F89}"/>
              </a:ext>
            </a:extLst>
          </p:cNvPr>
          <p:cNvSpPr/>
          <p:nvPr/>
        </p:nvSpPr>
        <p:spPr>
          <a:xfrm>
            <a:off x="1832488" y="1700334"/>
            <a:ext cx="8558689" cy="2246769"/>
          </a:xfrm>
          <a:prstGeom prst="rect">
            <a:avLst/>
          </a:prstGeom>
          <a:noFill/>
        </p:spPr>
        <p:txBody>
          <a:bodyPr wrap="square" lIns="91440" tIns="45720" rIns="91440" bIns="45720">
            <a:spAutoFit/>
          </a:bodyPr>
          <a:lstStyle/>
          <a:p>
            <a:pPr algn="ctr"/>
            <a:r>
              <a:rPr lang="en-US" sz="2800" b="0" cap="none" spc="0">
                <a:ln w="0"/>
                <a:solidFill>
                  <a:srgbClr val="FF0000"/>
                </a:solidFill>
                <a:effectLst>
                  <a:glow rad="101600">
                    <a:schemeClr val="bg1"/>
                  </a:glow>
                </a:effectLst>
                <a:latin typeface="UTM Swiss 721 Black Condensed" panose="02000500000000000000" pitchFamily="2" charset="0"/>
              </a:rPr>
              <a:t>CHƯƠNG TRÌNH BIỂU DIỄN BÁO CÁO </a:t>
            </a:r>
          </a:p>
          <a:p>
            <a:pPr algn="ctr"/>
            <a:r>
              <a:rPr lang="en-US" sz="2800">
                <a:ln w="0"/>
                <a:solidFill>
                  <a:srgbClr val="FF0000"/>
                </a:solidFill>
                <a:effectLst>
                  <a:glow rad="101600">
                    <a:schemeClr val="bg1"/>
                  </a:glow>
                </a:effectLst>
                <a:latin typeface="UTM Swiss 721 Black Condensed" panose="02000500000000000000" pitchFamily="2" charset="0"/>
              </a:rPr>
              <a:t>LỚP TẬP HUẤN KĨ NĂNG, NGHIỆP VỤ CHO </a:t>
            </a:r>
          </a:p>
          <a:p>
            <a:pPr algn="ctr"/>
            <a:r>
              <a:rPr lang="en-US" sz="2800">
                <a:ln w="0"/>
                <a:solidFill>
                  <a:srgbClr val="FF0000"/>
                </a:solidFill>
                <a:effectLst>
                  <a:glow rad="101600">
                    <a:schemeClr val="bg1"/>
                  </a:glow>
                </a:effectLst>
                <a:latin typeface="UTM Swiss 721 Black Condensed" panose="02000500000000000000" pitchFamily="2" charset="0"/>
              </a:rPr>
              <a:t>GIÁO VIÊN LÀM TỔNG PHỤ TRÁCH ĐỘI, </a:t>
            </a:r>
          </a:p>
          <a:p>
            <a:pPr algn="ctr"/>
            <a:r>
              <a:rPr lang="en-US" sz="2800">
                <a:ln w="0"/>
                <a:solidFill>
                  <a:srgbClr val="FF0000"/>
                </a:solidFill>
                <a:effectLst>
                  <a:glow rad="101600">
                    <a:schemeClr val="bg1"/>
                  </a:glow>
                </a:effectLst>
                <a:latin typeface="UTM Swiss 721 Black Condensed" panose="02000500000000000000" pitchFamily="2" charset="0"/>
              </a:rPr>
              <a:t>CÁN BỘ PHỤ TRÁCH THIẾU NHI VÀ CÁN BỘ CHỈ HUY ĐỘI</a:t>
            </a:r>
          </a:p>
          <a:p>
            <a:pPr algn="ctr"/>
            <a:r>
              <a:rPr lang="en-US" sz="2800" b="0" cap="none" spc="0">
                <a:ln w="0"/>
                <a:solidFill>
                  <a:srgbClr val="FF0000"/>
                </a:solidFill>
                <a:effectLst>
                  <a:glow rad="101600">
                    <a:schemeClr val="bg1"/>
                  </a:glow>
                </a:effectLst>
                <a:latin typeface="UTM Swiss 721 Black Condensed" panose="02000500000000000000" pitchFamily="2" charset="0"/>
              </a:rPr>
              <a:t>N</a:t>
            </a:r>
            <a:r>
              <a:rPr lang="en-US" sz="2800">
                <a:ln w="0"/>
                <a:solidFill>
                  <a:srgbClr val="FF0000"/>
                </a:solidFill>
                <a:effectLst>
                  <a:glow rad="101600">
                    <a:schemeClr val="bg1"/>
                  </a:glow>
                </a:effectLst>
                <a:latin typeface="UTM Swiss 721 Black Condensed" panose="02000500000000000000" pitchFamily="2" charset="0"/>
              </a:rPr>
              <a:t>ĂM 2020 - 2021</a:t>
            </a:r>
            <a:endParaRPr lang="en-US" sz="2800" b="0" cap="none" spc="0">
              <a:ln w="0"/>
              <a:solidFill>
                <a:srgbClr val="FF0000"/>
              </a:solidFill>
              <a:effectLst>
                <a:glow rad="101600">
                  <a:schemeClr val="bg1"/>
                </a:glow>
              </a:effectLst>
              <a:latin typeface="UTM Swiss 721 Black Condensed" panose="02000500000000000000" pitchFamily="2" charset="0"/>
            </a:endParaRPr>
          </a:p>
        </p:txBody>
      </p:sp>
      <p:pic>
        <p:nvPicPr>
          <p:cNvPr id="9" name="Picture 8">
            <a:extLst>
              <a:ext uri="{FF2B5EF4-FFF2-40B4-BE49-F238E27FC236}">
                <a16:creationId xmlns:a16="http://schemas.microsoft.com/office/drawing/2014/main" id="{AF4BC314-4DE0-44F9-B8EA-AF1EC2C18FE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3696" b="70562" l="12136" r="92186">
                        <a14:foregroundMark x1="25104" y1="42337" x2="31754" y2="44885"/>
                        <a14:foregroundMark x1="36076" y1="45208" x2="42228" y2="48120"/>
                        <a14:foregroundMark x1="31006" y1="50991" x2="27182" y2="54873"/>
                        <a14:foregroundMark x1="23525" y1="56652" x2="21031" y2="66559"/>
                        <a14:foregroundMark x1="35827" y1="60898" x2="42727" y2="65871"/>
                        <a14:foregroundMark x1="51122" y1="47230" x2="58022" y2="45330"/>
                        <a14:foregroundMark x1="31754" y1="46340" x2="26018" y2="53660"/>
                        <a14:foregroundMark x1="84289" y1="36353" x2="85619" y2="37000"/>
                        <a14:foregroundMark x1="68994" y1="44440" x2="71737" y2="59321"/>
                        <a14:foregroundMark x1="54364" y1="53215" x2="64173" y2="49656"/>
                        <a14:foregroundMark x1="76475" y1="47109" x2="83541" y2="51759"/>
                        <a14:foregroundMark x1="83791" y1="52002" x2="85370" y2="54873"/>
                        <a14:foregroundMark x1="16874" y1="30934" x2="15544" y2="33158"/>
                        <a14:foregroundMark x1="16708" y1="29802" x2="16708" y2="31581"/>
                      </a14:backgroundRemoval>
                    </a14:imgEffect>
                  </a14:imgLayer>
                </a14:imgProps>
              </a:ext>
              <a:ext uri="{28A0092B-C50C-407E-A947-70E740481C1C}">
                <a14:useLocalDpi xmlns:a14="http://schemas.microsoft.com/office/drawing/2010/main" val="0"/>
              </a:ext>
            </a:extLst>
          </a:blip>
          <a:srcRect l="8336" t="24444" b="45973"/>
          <a:stretch/>
        </p:blipFill>
        <p:spPr>
          <a:xfrm flipH="1">
            <a:off x="8789413" y="4611231"/>
            <a:ext cx="3386754" cy="2246769"/>
          </a:xfrm>
          <a:prstGeom prst="rect">
            <a:avLst/>
          </a:prstGeom>
        </p:spPr>
      </p:pic>
      <p:pic>
        <p:nvPicPr>
          <p:cNvPr id="15" name="Picture 14">
            <a:extLst>
              <a:ext uri="{FF2B5EF4-FFF2-40B4-BE49-F238E27FC236}">
                <a16:creationId xmlns:a16="http://schemas.microsoft.com/office/drawing/2014/main" id="{552FCF9A-5F10-49C2-BB68-AFCAA789F0F7}"/>
              </a:ext>
            </a:extLst>
          </p:cNvPr>
          <p:cNvPicPr>
            <a:picLocks noChangeAspect="1"/>
          </p:cNvPicPr>
          <p:nvPr/>
        </p:nvPicPr>
        <p:blipFill rotWithShape="1">
          <a:blip r:embed="rId5">
            <a:extLst>
              <a:ext uri="{28A0092B-C50C-407E-A947-70E740481C1C}">
                <a14:useLocalDpi xmlns:a14="http://schemas.microsoft.com/office/drawing/2010/main" val="0"/>
              </a:ext>
            </a:extLst>
          </a:blip>
          <a:srcRect l="-2615" r="-3829"/>
          <a:stretch/>
        </p:blipFill>
        <p:spPr>
          <a:xfrm>
            <a:off x="522616" y="4711673"/>
            <a:ext cx="2419366" cy="2146327"/>
          </a:xfrm>
          <a:prstGeom prst="rect">
            <a:avLst/>
          </a:prstGeom>
        </p:spPr>
      </p:pic>
      <p:pic>
        <p:nvPicPr>
          <p:cNvPr id="17" name="Picture 2">
            <a:extLst>
              <a:ext uri="{FF2B5EF4-FFF2-40B4-BE49-F238E27FC236}">
                <a16:creationId xmlns:a16="http://schemas.microsoft.com/office/drawing/2014/main" id="{A27916D1-BC04-4178-BA77-058D54B30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3995" y="155501"/>
            <a:ext cx="804008" cy="86811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5D741BA-9178-41D1-9544-8853D2AB2F86}"/>
              </a:ext>
            </a:extLst>
          </p:cNvPr>
          <p:cNvSpPr/>
          <p:nvPr/>
        </p:nvSpPr>
        <p:spPr>
          <a:xfrm>
            <a:off x="3811060" y="1131141"/>
            <a:ext cx="4601546" cy="461665"/>
          </a:xfrm>
          <a:prstGeom prst="rect">
            <a:avLst/>
          </a:prstGeom>
          <a:noFill/>
        </p:spPr>
        <p:txBody>
          <a:bodyPr wrap="square" lIns="91440" tIns="45720" rIns="91440" bIns="45720">
            <a:spAutoFit/>
          </a:bodyPr>
          <a:lstStyle/>
          <a:p>
            <a:pPr algn="ctr"/>
            <a:r>
              <a:rPr lang="en-US" sz="2400" b="0" cap="none" spc="0">
                <a:ln w="0"/>
                <a:solidFill>
                  <a:schemeClr val="accent1">
                    <a:lumMod val="75000"/>
                  </a:schemeClr>
                </a:solidFill>
                <a:effectLst>
                  <a:glow rad="101600">
                    <a:schemeClr val="bg1"/>
                  </a:glow>
                </a:effectLst>
                <a:latin typeface="UTM Swiss 721 Black Condensed" panose="02000500000000000000" pitchFamily="2" charset="0"/>
              </a:rPr>
              <a:t>HỘI ĐỒNG ĐỘI HUYỆN MỘC CHÂU</a:t>
            </a:r>
          </a:p>
        </p:txBody>
      </p:sp>
      <p:sp>
        <p:nvSpPr>
          <p:cNvPr id="21" name="Rectangle 20">
            <a:extLst>
              <a:ext uri="{FF2B5EF4-FFF2-40B4-BE49-F238E27FC236}">
                <a16:creationId xmlns:a16="http://schemas.microsoft.com/office/drawing/2014/main" id="{BCC03877-7507-4F00-9E15-DD902D453AD2}"/>
              </a:ext>
            </a:extLst>
          </p:cNvPr>
          <p:cNvSpPr/>
          <p:nvPr/>
        </p:nvSpPr>
        <p:spPr>
          <a:xfrm>
            <a:off x="2743784" y="4111508"/>
            <a:ext cx="7508437" cy="1200329"/>
          </a:xfrm>
          <a:prstGeom prst="rect">
            <a:avLst/>
          </a:prstGeom>
          <a:noFill/>
        </p:spPr>
        <p:txBody>
          <a:bodyPr wrap="square" lIns="91440" tIns="45720" rIns="91440" bIns="45720">
            <a:spAutoFit/>
          </a:bodyPr>
          <a:lstStyle/>
          <a:p>
            <a:pPr algn="just"/>
            <a:r>
              <a:rPr lang="en-US" sz="2400">
                <a:ln w="0"/>
                <a:solidFill>
                  <a:srgbClr val="002060"/>
                </a:solidFill>
                <a:effectLst>
                  <a:glow rad="101600">
                    <a:schemeClr val="bg1"/>
                  </a:glow>
                </a:effectLst>
                <a:latin typeface="UTM Swiss 721 Black Condensed" panose="02000500000000000000" pitchFamily="2" charset="0"/>
              </a:rPr>
              <a:t>1. Dân vũ: DUNG DĂNG DUNG DẺ</a:t>
            </a:r>
          </a:p>
          <a:p>
            <a:pPr algn="just"/>
            <a:r>
              <a:rPr lang="en-US" sz="2400">
                <a:ln w="0"/>
                <a:solidFill>
                  <a:srgbClr val="002060"/>
                </a:solidFill>
                <a:effectLst>
                  <a:glow rad="101600">
                    <a:schemeClr val="bg1"/>
                  </a:glow>
                </a:effectLst>
                <a:latin typeface="UTM Swiss 721 Black Condensed" panose="02000500000000000000" pitchFamily="2" charset="0"/>
              </a:rPr>
              <a:t>2. Hát, múa: NGƯỜI THANH NIÊN MANG KHĂN QUÀNG ĐỎ</a:t>
            </a:r>
          </a:p>
          <a:p>
            <a:pPr algn="just"/>
            <a:r>
              <a:rPr lang="en-US" sz="2400">
                <a:ln w="0"/>
                <a:solidFill>
                  <a:srgbClr val="002060"/>
                </a:solidFill>
                <a:effectLst>
                  <a:glow rad="101600">
                    <a:schemeClr val="bg1"/>
                  </a:glow>
                </a:effectLst>
                <a:latin typeface="UTM Swiss 721 Black Condensed" panose="02000500000000000000" pitchFamily="2" charset="0"/>
              </a:rPr>
              <a:t>3. Đồng diễn Nghi thức Đội</a:t>
            </a:r>
            <a:endParaRPr lang="en-US" sz="2400" b="0" cap="none" spc="0">
              <a:ln w="0"/>
              <a:solidFill>
                <a:srgbClr val="002060"/>
              </a:solidFill>
              <a:effectLst>
                <a:glow rad="101600">
                  <a:schemeClr val="bg1"/>
                </a:glow>
              </a:effectLst>
              <a:latin typeface="UTM Swiss 721 Black Condensed" panose="02000500000000000000" pitchFamily="2" charset="0"/>
            </a:endParaRPr>
          </a:p>
        </p:txBody>
      </p:sp>
    </p:spTree>
    <p:extLst>
      <p:ext uri="{BB962C8B-B14F-4D97-AF65-F5344CB8AC3E}">
        <p14:creationId xmlns:p14="http://schemas.microsoft.com/office/powerpoint/2010/main" val="11641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4. Cầm cờ, giư</a:t>
            </a:r>
            <a:r>
              <a:rPr lang="vi-VN" sz="2800" b="1" i="1">
                <a:ln w="0"/>
                <a:solidFill>
                  <a:srgbClr val="FF0000"/>
                </a:solidFill>
                <a:latin typeface="UTM Aptima" panose="02040603050506020204" pitchFamily="18" charset="0"/>
              </a:rPr>
              <a:t>ơ</a:t>
            </a:r>
            <a:r>
              <a:rPr lang="en-US" sz="2800" b="1" i="1">
                <a:ln w="0"/>
                <a:solidFill>
                  <a:srgbClr val="FF0000"/>
                </a:solidFill>
                <a:latin typeface="UTM Aptima" panose="02040603050506020204" pitchFamily="18" charset="0"/>
              </a:rPr>
              <a:t>ng cờ, vác cờ, kéo cờ</a:t>
            </a:r>
          </a:p>
          <a:p>
            <a:pPr algn="ctr"/>
            <a:r>
              <a:rPr lang="en-US" sz="2800" i="1">
                <a:ln w="0"/>
                <a:solidFill>
                  <a:srgbClr val="FF0000"/>
                </a:solidFill>
                <a:latin typeface="UTM Aptima" panose="02040603050506020204" pitchFamily="18" charset="0"/>
              </a:rPr>
              <a:t>4.1. Cầm cờ</a:t>
            </a:r>
            <a:endParaRPr lang="en-US" sz="2000" i="1">
              <a:ln w="0"/>
              <a:solidFill>
                <a:srgbClr val="FF0000"/>
              </a:solidFill>
              <a:latin typeface="UTM Aptima" panose="02040603050506020204" pitchFamily="18" charset="0"/>
            </a:endParaRPr>
          </a:p>
        </p:txBody>
      </p:sp>
      <p:pic>
        <p:nvPicPr>
          <p:cNvPr id="44" name="Picture 76" descr="Picture1">
            <a:extLst>
              <a:ext uri="{FF2B5EF4-FFF2-40B4-BE49-F238E27FC236}">
                <a16:creationId xmlns:a16="http://schemas.microsoft.com/office/drawing/2014/main" id="{1751BC5D-54AD-4950-AC86-D0155C4E96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78150" y="2647951"/>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AFF8A6BA-CEFF-4C3B-8B69-FE1CFF52CC79}"/>
              </a:ext>
            </a:extLst>
          </p:cNvPr>
          <p:cNvSpPr/>
          <p:nvPr/>
        </p:nvSpPr>
        <p:spPr>
          <a:xfrm>
            <a:off x="4747418" y="1729117"/>
            <a:ext cx="2697163" cy="1200329"/>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002060"/>
                </a:solidFill>
                <a:latin typeface="Times New Roman" panose="02020603050405020304" pitchFamily="18" charset="0"/>
                <a:cs typeface="Times New Roman" panose="02020603050405020304" pitchFamily="18" charset="0"/>
              </a:rPr>
              <a:t>KHẨU LỆNH: </a:t>
            </a:r>
          </a:p>
          <a:p>
            <a:pPr algn="ctr"/>
            <a:r>
              <a:rPr lang="en-US" sz="2400" b="1">
                <a:ln w="0"/>
                <a:solidFill>
                  <a:srgbClr val="002060"/>
                </a:solidFill>
                <a:latin typeface="Times New Roman" panose="02020603050405020304" pitchFamily="18" charset="0"/>
                <a:cs typeface="Times New Roman" panose="02020603050405020304" pitchFamily="18" charset="0"/>
              </a:rPr>
              <a:t>Nghỉ!</a:t>
            </a:r>
          </a:p>
          <a:p>
            <a:pPr algn="ctr"/>
            <a:r>
              <a:rPr lang="en-US" sz="2400" b="1">
                <a:ln w="0"/>
                <a:solidFill>
                  <a:srgbClr val="002060"/>
                </a:solidFill>
                <a:latin typeface="Times New Roman" panose="02020603050405020304" pitchFamily="18" charset="0"/>
                <a:cs typeface="Times New Roman" panose="02020603050405020304" pitchFamily="18" charset="0"/>
              </a:rPr>
              <a:t>Nghiêm!</a:t>
            </a:r>
          </a:p>
        </p:txBody>
      </p:sp>
      <p:sp>
        <p:nvSpPr>
          <p:cNvPr id="25" name="Rectangle 24">
            <a:extLst>
              <a:ext uri="{FF2B5EF4-FFF2-40B4-BE49-F238E27FC236}">
                <a16:creationId xmlns:a16="http://schemas.microsoft.com/office/drawing/2014/main" id="{AC9796BD-C11B-44F4-91FD-FECACF3C7959}"/>
              </a:ext>
            </a:extLst>
          </p:cNvPr>
          <p:cNvSpPr/>
          <p:nvPr/>
        </p:nvSpPr>
        <p:spPr>
          <a:xfrm>
            <a:off x="1150143" y="3093388"/>
            <a:ext cx="9891712" cy="2308324"/>
          </a:xfrm>
          <a:prstGeom prst="rect">
            <a:avLst/>
          </a:prstGeom>
          <a:solidFill>
            <a:srgbClr val="FFCCFF"/>
          </a:solidFill>
        </p:spPr>
        <p:txBody>
          <a:bodyPr wrap="square" lIns="91440" tIns="45720" rIns="91440" bIns="45720">
            <a:spAutoFit/>
          </a:bodyPr>
          <a:lstStyle/>
          <a:p>
            <a:pPr marL="342900" indent="-342900" algn="just">
              <a:buFont typeface="Wingdings" panose="05000000000000000000" pitchFamily="2" charset="2"/>
              <a:buChar char="ü"/>
            </a:pPr>
            <a:r>
              <a:rPr lang="en-US" sz="2400">
                <a:ln w="0"/>
                <a:solidFill>
                  <a:srgbClr val="002060"/>
                </a:solidFill>
                <a:latin typeface="Times New Roman" panose="02020603050405020304" pitchFamily="18" charset="0"/>
                <a:cs typeface="Times New Roman" panose="02020603050405020304" pitchFamily="18" charset="0"/>
              </a:rPr>
              <a:t>Bàn tay phải nắm cán cờ cao ngang thắt l</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ng, đốc cán cờ đặt trên mặt đất, sát ngón út bàn chân phải.</a:t>
            </a:r>
          </a:p>
          <a:p>
            <a:pPr marL="342900" indent="-342900" algn="just">
              <a:buFont typeface="Wingdings" panose="05000000000000000000" pitchFamily="2" charset="2"/>
              <a:buChar char="ü"/>
            </a:pPr>
            <a:r>
              <a:rPr lang="en-US" sz="2400" b="1" i="1">
                <a:ln w="0"/>
                <a:solidFill>
                  <a:srgbClr val="002060"/>
                </a:solidFill>
                <a:latin typeface="Times New Roman" panose="02020603050405020304" pitchFamily="18" charset="0"/>
                <a:cs typeface="Times New Roman" panose="02020603050405020304" pitchFamily="18" charset="0"/>
              </a:rPr>
              <a:t>Cầm cờ ở tư thế nghiêm: </a:t>
            </a:r>
            <a:r>
              <a:rPr lang="en-US" sz="2400">
                <a:ln w="0"/>
                <a:solidFill>
                  <a:srgbClr val="002060"/>
                </a:solidFill>
                <a:latin typeface="Times New Roman" panose="02020603050405020304" pitchFamily="18" charset="0"/>
                <a:cs typeface="Times New Roman" panose="02020603050405020304" pitchFamily="18" charset="0"/>
              </a:rPr>
              <a:t>Khi có khẩu lệnh “Nghiêm!”, kéo cán cờ áp sát vào thân mình, ng</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ời ở tư thế nghiêm.</a:t>
            </a:r>
          </a:p>
          <a:p>
            <a:pPr marL="342900" indent="-342900" algn="just">
              <a:buFont typeface="Wingdings" panose="05000000000000000000" pitchFamily="2" charset="2"/>
              <a:buChar char="ü"/>
            </a:pPr>
            <a:r>
              <a:rPr lang="en-US" sz="2400" b="1" i="1">
                <a:ln w="0"/>
                <a:solidFill>
                  <a:srgbClr val="002060"/>
                </a:solidFill>
                <a:latin typeface="Times New Roman" panose="02020603050405020304" pitchFamily="18" charset="0"/>
                <a:cs typeface="Times New Roman" panose="02020603050405020304" pitchFamily="18" charset="0"/>
              </a:rPr>
              <a:t>Cầm cờ ở tư thế nghỉ: </a:t>
            </a:r>
            <a:r>
              <a:rPr lang="en-US" sz="2400">
                <a:ln w="0"/>
                <a:solidFill>
                  <a:srgbClr val="002060"/>
                </a:solidFill>
                <a:latin typeface="Times New Roman" panose="02020603050405020304" pitchFamily="18" charset="0"/>
                <a:cs typeface="Times New Roman" panose="02020603050405020304" pitchFamily="18" charset="0"/>
              </a:rPr>
              <a:t>Khi nghe khẩu lệnh “Nghỉ!”, chân trái chùng và ngả cờ ra phía tr</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ớc</a:t>
            </a:r>
          </a:p>
        </p:txBody>
      </p:sp>
    </p:spTree>
    <p:extLst>
      <p:ext uri="{BB962C8B-B14F-4D97-AF65-F5344CB8AC3E}">
        <p14:creationId xmlns:p14="http://schemas.microsoft.com/office/powerpoint/2010/main" val="420219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4. Cầm cờ, giư</a:t>
            </a:r>
            <a:r>
              <a:rPr lang="vi-VN" sz="2800" b="1" i="1">
                <a:ln w="0"/>
                <a:solidFill>
                  <a:srgbClr val="FF0000"/>
                </a:solidFill>
                <a:latin typeface="UTM Aptima" panose="02040603050506020204" pitchFamily="18" charset="0"/>
              </a:rPr>
              <a:t>ơ</a:t>
            </a:r>
            <a:r>
              <a:rPr lang="en-US" sz="2800" b="1" i="1">
                <a:ln w="0"/>
                <a:solidFill>
                  <a:srgbClr val="FF0000"/>
                </a:solidFill>
                <a:latin typeface="UTM Aptima" panose="02040603050506020204" pitchFamily="18" charset="0"/>
              </a:rPr>
              <a:t>ng cờ, vác cờ, kéo cờ</a:t>
            </a:r>
          </a:p>
          <a:p>
            <a:pPr algn="ctr"/>
            <a:r>
              <a:rPr lang="en-US" sz="2800" i="1">
                <a:ln w="0"/>
                <a:solidFill>
                  <a:srgbClr val="FF0000"/>
                </a:solidFill>
                <a:latin typeface="UTM Aptima" panose="02040603050506020204" pitchFamily="18" charset="0"/>
              </a:rPr>
              <a:t>4.2. Gi</a:t>
            </a:r>
            <a:r>
              <a:rPr lang="vi-VN" sz="2800" i="1">
                <a:ln w="0"/>
                <a:solidFill>
                  <a:srgbClr val="FF0000"/>
                </a:solidFill>
                <a:latin typeface="UTM Aptima" panose="02040603050506020204" pitchFamily="18" charset="0"/>
              </a:rPr>
              <a:t>ư</a:t>
            </a:r>
            <a:r>
              <a:rPr lang="en-US" sz="2800" i="1">
                <a:ln w="0"/>
                <a:solidFill>
                  <a:srgbClr val="FF0000"/>
                </a:solidFill>
                <a:latin typeface="UTM Aptima" panose="02040603050506020204" pitchFamily="18" charset="0"/>
              </a:rPr>
              <a:t>ơng cờ</a:t>
            </a:r>
            <a:endParaRPr lang="en-US" sz="2000" i="1">
              <a:ln w="0"/>
              <a:solidFill>
                <a:srgbClr val="FF0000"/>
              </a:solidFill>
              <a:latin typeface="UTM Aptima" panose="02040603050506020204" pitchFamily="18" charset="0"/>
            </a:endParaRPr>
          </a:p>
        </p:txBody>
      </p:sp>
      <p:pic>
        <p:nvPicPr>
          <p:cNvPr id="44" name="Picture 76" descr="Picture1">
            <a:extLst>
              <a:ext uri="{FF2B5EF4-FFF2-40B4-BE49-F238E27FC236}">
                <a16:creationId xmlns:a16="http://schemas.microsoft.com/office/drawing/2014/main" id="{1751BC5D-54AD-4950-AC86-D0155C4E96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78150" y="2647951"/>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AFF8A6BA-CEFF-4C3B-8B69-FE1CFF52CC79}"/>
              </a:ext>
            </a:extLst>
          </p:cNvPr>
          <p:cNvSpPr/>
          <p:nvPr/>
        </p:nvSpPr>
        <p:spPr>
          <a:xfrm>
            <a:off x="4747418" y="1729117"/>
            <a:ext cx="2697163" cy="1200329"/>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002060"/>
                </a:solidFill>
                <a:latin typeface="Times New Roman" panose="02020603050405020304" pitchFamily="18" charset="0"/>
                <a:cs typeface="Times New Roman" panose="02020603050405020304" pitchFamily="18" charset="0"/>
              </a:rPr>
              <a:t>KHẨU LỆNH: </a:t>
            </a:r>
          </a:p>
          <a:p>
            <a:pPr algn="ctr"/>
            <a:r>
              <a:rPr lang="en-US" sz="2400" b="1">
                <a:ln w="0"/>
                <a:solidFill>
                  <a:srgbClr val="002060"/>
                </a:solidFill>
                <a:latin typeface="Times New Roman" panose="02020603050405020304" pitchFamily="18" charset="0"/>
                <a:cs typeface="Times New Roman" panose="02020603050405020304" pitchFamily="18" charset="0"/>
              </a:rPr>
              <a:t>Chào cờ - Chào!</a:t>
            </a:r>
          </a:p>
          <a:p>
            <a:pPr algn="ctr"/>
            <a:r>
              <a:rPr lang="en-US" sz="2400" b="1">
                <a:ln w="0"/>
                <a:solidFill>
                  <a:srgbClr val="002060"/>
                </a:solidFill>
                <a:latin typeface="Times New Roman" panose="02020603050405020304" pitchFamily="18" charset="0"/>
                <a:cs typeface="Times New Roman" panose="02020603050405020304" pitchFamily="18" charset="0"/>
              </a:rPr>
              <a:t>Gi</a:t>
            </a:r>
            <a:r>
              <a:rPr lang="vi-VN" sz="2400" b="1">
                <a:ln w="0"/>
                <a:solidFill>
                  <a:srgbClr val="002060"/>
                </a:solidFill>
                <a:latin typeface="Times New Roman" panose="02020603050405020304" pitchFamily="18" charset="0"/>
                <a:cs typeface="Times New Roman" panose="02020603050405020304" pitchFamily="18" charset="0"/>
              </a:rPr>
              <a:t>ư</a:t>
            </a:r>
            <a:r>
              <a:rPr lang="en-US" sz="2400" b="1">
                <a:ln w="0"/>
                <a:solidFill>
                  <a:srgbClr val="002060"/>
                </a:solidFill>
                <a:latin typeface="Times New Roman" panose="02020603050405020304" pitchFamily="18" charset="0"/>
                <a:cs typeface="Times New Roman" panose="02020603050405020304" pitchFamily="18" charset="0"/>
              </a:rPr>
              <a:t>ơng cờ! Thôi!</a:t>
            </a:r>
          </a:p>
        </p:txBody>
      </p:sp>
      <p:sp>
        <p:nvSpPr>
          <p:cNvPr id="25" name="Rectangle 24">
            <a:extLst>
              <a:ext uri="{FF2B5EF4-FFF2-40B4-BE49-F238E27FC236}">
                <a16:creationId xmlns:a16="http://schemas.microsoft.com/office/drawing/2014/main" id="{AC9796BD-C11B-44F4-91FD-FECACF3C7959}"/>
              </a:ext>
            </a:extLst>
          </p:cNvPr>
          <p:cNvSpPr/>
          <p:nvPr/>
        </p:nvSpPr>
        <p:spPr>
          <a:xfrm>
            <a:off x="212724" y="3185563"/>
            <a:ext cx="11766549" cy="3416320"/>
          </a:xfrm>
          <a:prstGeom prst="rect">
            <a:avLst/>
          </a:prstGeom>
          <a:solidFill>
            <a:srgbClr val="FFCCFF"/>
          </a:solidFill>
        </p:spPr>
        <p:txBody>
          <a:bodyPr wrap="square" lIns="91440" tIns="45720" rIns="91440" bIns="45720">
            <a:spAutoFit/>
          </a:bodyPr>
          <a:lstStyle/>
          <a:p>
            <a:pPr marL="342900" indent="-342900" algn="just">
              <a:buFont typeface="Wingdings" panose="05000000000000000000" pitchFamily="2" charset="2"/>
              <a:buChar char="ü"/>
            </a:pPr>
            <a:r>
              <a:rPr lang="en-US" sz="2400">
                <a:ln w="0"/>
                <a:solidFill>
                  <a:srgbClr val="002060"/>
                </a:solidFill>
                <a:latin typeface="Times New Roman" panose="02020603050405020304" pitchFamily="18" charset="0"/>
                <a:cs typeface="Times New Roman" panose="02020603050405020304" pitchFamily="18" charset="0"/>
              </a:rPr>
              <a:t>Đ</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ợc thực hiện khi chào cờ, duyệt Đội, diễu hành và đón đại biểu.</a:t>
            </a:r>
          </a:p>
          <a:p>
            <a:pPr marL="342900" indent="-342900" algn="just">
              <a:buFont typeface="Wingdings" panose="05000000000000000000" pitchFamily="2" charset="2"/>
              <a:buChar char="ü"/>
            </a:pPr>
            <a:r>
              <a:rPr lang="en-US" sz="2400">
                <a:ln w="0"/>
                <a:solidFill>
                  <a:srgbClr val="002060"/>
                </a:solidFill>
                <a:latin typeface="Times New Roman" panose="02020603050405020304" pitchFamily="18" charset="0"/>
                <a:cs typeface="Times New Roman" panose="02020603050405020304" pitchFamily="18" charset="0"/>
              </a:rPr>
              <a:t>Từ tư thế cầm cờ nghiêm chuyển sang gi</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ơng cờ: Tay phải cầm cán cờ giư</a:t>
            </a:r>
            <a:r>
              <a:rPr lang="vi-VN" sz="2400">
                <a:ln w="0"/>
                <a:solidFill>
                  <a:srgbClr val="002060"/>
                </a:solidFill>
                <a:latin typeface="Times New Roman" panose="02020603050405020304" pitchFamily="18" charset="0"/>
                <a:cs typeface="Times New Roman" panose="02020603050405020304" pitchFamily="18" charset="0"/>
              </a:rPr>
              <a:t>ơ</a:t>
            </a:r>
            <a:r>
              <a:rPr lang="en-US" sz="2400">
                <a:ln w="0"/>
                <a:solidFill>
                  <a:srgbClr val="002060"/>
                </a:solidFill>
                <a:latin typeface="Times New Roman" panose="02020603050405020304" pitchFamily="18" charset="0"/>
                <a:cs typeface="Times New Roman" panose="02020603050405020304" pitchFamily="18" charset="0"/>
              </a:rPr>
              <a:t>ng lên tr</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ớc mặt, tay thẳng và vuông góc với thân ng</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ời, cán cờ dựng thẳng đứng. Tay trái nắm cán cờ d</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ới bàn tay phải khoảng 20cm – 30cm, tay phải di chuyển xuống nắm sát đốc cán cờ, kéo sát vào ngang thắt l</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ng đ</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a về t</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 thế gi</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ơng cờ; điều chỉnh tay trái sao cho vuông góc với cán cờ. Cán cờ nghiêng với mặt đất một góc khoảng 45</a:t>
            </a:r>
            <a:r>
              <a:rPr lang="en-US" sz="2400" baseline="30000">
                <a:ln w="0"/>
                <a:solidFill>
                  <a:srgbClr val="002060"/>
                </a:solidFill>
                <a:latin typeface="Times New Roman" panose="02020603050405020304" pitchFamily="18" charset="0"/>
                <a:cs typeface="Times New Roman" panose="02020603050405020304" pitchFamily="18" charset="0"/>
              </a:rPr>
              <a:t>o</a:t>
            </a:r>
            <a:r>
              <a:rPr lang="en-US" sz="2400">
                <a:ln w="0"/>
                <a:solidFill>
                  <a:srgbClr val="00206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US" sz="2400">
                <a:ln w="0"/>
                <a:solidFill>
                  <a:srgbClr val="002060"/>
                </a:solidFill>
                <a:latin typeface="Times New Roman" panose="02020603050405020304" pitchFamily="18" charset="0"/>
                <a:cs typeface="Times New Roman" panose="02020603050405020304" pitchFamily="18" charset="0"/>
              </a:rPr>
              <a:t>Từ t</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 thế vác cờ chuyển sang t</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 thế gi</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ơng cờ: Tay phải kéo đốc cán cờ về sát than ng</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ời, tay trái đẩy cán cờ ra phía tr</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ớc về t</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 thế gi</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ơng cờ; điều chỉnh tay trái sao cho vuông góc với cán cờ.</a:t>
            </a:r>
          </a:p>
        </p:txBody>
      </p:sp>
    </p:spTree>
    <p:extLst>
      <p:ext uri="{BB962C8B-B14F-4D97-AF65-F5344CB8AC3E}">
        <p14:creationId xmlns:p14="http://schemas.microsoft.com/office/powerpoint/2010/main" val="15872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4. Cầm cờ, giư</a:t>
            </a:r>
            <a:r>
              <a:rPr lang="vi-VN" sz="2800" b="1" i="1">
                <a:ln w="0"/>
                <a:solidFill>
                  <a:srgbClr val="FF0000"/>
                </a:solidFill>
                <a:latin typeface="UTM Aptima" panose="02040603050506020204" pitchFamily="18" charset="0"/>
              </a:rPr>
              <a:t>ơ</a:t>
            </a:r>
            <a:r>
              <a:rPr lang="en-US" sz="2800" b="1" i="1">
                <a:ln w="0"/>
                <a:solidFill>
                  <a:srgbClr val="FF0000"/>
                </a:solidFill>
                <a:latin typeface="UTM Aptima" panose="02040603050506020204" pitchFamily="18" charset="0"/>
              </a:rPr>
              <a:t>ng cờ, vác cờ, kéo cờ</a:t>
            </a:r>
          </a:p>
          <a:p>
            <a:pPr algn="ctr"/>
            <a:r>
              <a:rPr lang="en-US" sz="2800" i="1">
                <a:ln w="0"/>
                <a:solidFill>
                  <a:srgbClr val="FF0000"/>
                </a:solidFill>
                <a:latin typeface="UTM Aptima" panose="02040603050506020204" pitchFamily="18" charset="0"/>
              </a:rPr>
              <a:t>4.3. Vác cờ</a:t>
            </a:r>
            <a:endParaRPr lang="en-US" sz="2000" i="1">
              <a:ln w="0"/>
              <a:solidFill>
                <a:srgbClr val="FF0000"/>
              </a:solidFill>
              <a:latin typeface="UTM Aptima" panose="02040603050506020204" pitchFamily="18" charset="0"/>
            </a:endParaRPr>
          </a:p>
        </p:txBody>
      </p:sp>
      <p:pic>
        <p:nvPicPr>
          <p:cNvPr id="44" name="Picture 76" descr="Picture1">
            <a:extLst>
              <a:ext uri="{FF2B5EF4-FFF2-40B4-BE49-F238E27FC236}">
                <a16:creationId xmlns:a16="http://schemas.microsoft.com/office/drawing/2014/main" id="{1751BC5D-54AD-4950-AC86-D0155C4E96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78150" y="2647951"/>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AFF8A6BA-CEFF-4C3B-8B69-FE1CFF52CC79}"/>
              </a:ext>
            </a:extLst>
          </p:cNvPr>
          <p:cNvSpPr/>
          <p:nvPr/>
        </p:nvSpPr>
        <p:spPr>
          <a:xfrm>
            <a:off x="4747416" y="1647578"/>
            <a:ext cx="2697163" cy="830997"/>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002060"/>
                </a:solidFill>
                <a:latin typeface="Times New Roman" panose="02020603050405020304" pitchFamily="18" charset="0"/>
                <a:cs typeface="Times New Roman" panose="02020603050405020304" pitchFamily="18" charset="0"/>
              </a:rPr>
              <a:t>KHẨU LỆNH: </a:t>
            </a:r>
          </a:p>
          <a:p>
            <a:pPr algn="ctr"/>
            <a:r>
              <a:rPr lang="en-US" sz="2400" b="1">
                <a:ln w="0"/>
                <a:solidFill>
                  <a:srgbClr val="002060"/>
                </a:solidFill>
                <a:latin typeface="Times New Roman" panose="02020603050405020304" pitchFamily="18" charset="0"/>
                <a:cs typeface="Times New Roman" panose="02020603050405020304" pitchFamily="18" charset="0"/>
              </a:rPr>
              <a:t>Vác cờ! Thôi!</a:t>
            </a:r>
          </a:p>
        </p:txBody>
      </p:sp>
      <p:sp>
        <p:nvSpPr>
          <p:cNvPr id="25" name="Rectangle 24">
            <a:extLst>
              <a:ext uri="{FF2B5EF4-FFF2-40B4-BE49-F238E27FC236}">
                <a16:creationId xmlns:a16="http://schemas.microsoft.com/office/drawing/2014/main" id="{AC9796BD-C11B-44F4-91FD-FECACF3C7959}"/>
              </a:ext>
            </a:extLst>
          </p:cNvPr>
          <p:cNvSpPr/>
          <p:nvPr/>
        </p:nvSpPr>
        <p:spPr>
          <a:xfrm>
            <a:off x="111125" y="2647951"/>
            <a:ext cx="8486776" cy="3816429"/>
          </a:xfrm>
          <a:prstGeom prst="rect">
            <a:avLst/>
          </a:prstGeom>
          <a:solidFill>
            <a:srgbClr val="FFCCFF"/>
          </a:solidFill>
        </p:spPr>
        <p:txBody>
          <a:bodyPr wrap="square" lIns="91440" tIns="45720" rIns="91440" bIns="45720">
            <a:spAutoFit/>
          </a:bodyPr>
          <a:lstStyle/>
          <a:p>
            <a:pPr marL="342900" indent="-342900" algn="just">
              <a:buFont typeface="Wingdings" panose="05000000000000000000" pitchFamily="2" charset="2"/>
              <a:buChar char="ü"/>
            </a:pPr>
            <a:r>
              <a:rPr lang="en-US" sz="2200">
                <a:ln w="0"/>
                <a:solidFill>
                  <a:srgbClr val="002060"/>
                </a:solidFill>
                <a:latin typeface="Times New Roman" panose="02020603050405020304" pitchFamily="18" charset="0"/>
                <a:cs typeface="Times New Roman" panose="02020603050405020304" pitchFamily="18" charset="0"/>
              </a:rPr>
              <a:t>Đ</a:t>
            </a:r>
            <a:r>
              <a:rPr lang="vi-VN" sz="2200">
                <a:ln w="0"/>
                <a:solidFill>
                  <a:srgbClr val="002060"/>
                </a:solidFill>
                <a:latin typeface="Times New Roman" panose="02020603050405020304" pitchFamily="18" charset="0"/>
                <a:cs typeface="Times New Roman" panose="02020603050405020304" pitchFamily="18" charset="0"/>
              </a:rPr>
              <a:t>ư</a:t>
            </a:r>
            <a:r>
              <a:rPr lang="en-US" sz="2200">
                <a:ln w="0"/>
                <a:solidFill>
                  <a:srgbClr val="002060"/>
                </a:solidFill>
                <a:latin typeface="Times New Roman" panose="02020603050405020304" pitchFamily="18" charset="0"/>
                <a:cs typeface="Times New Roman" panose="02020603050405020304" pitchFamily="18" charset="0"/>
              </a:rPr>
              <a:t>ợc sử dụng khi diễu hành, khi đ</a:t>
            </a:r>
            <a:r>
              <a:rPr lang="vi-VN" sz="2200">
                <a:ln w="0"/>
                <a:solidFill>
                  <a:srgbClr val="002060"/>
                </a:solidFill>
                <a:latin typeface="Times New Roman" panose="02020603050405020304" pitchFamily="18" charset="0"/>
                <a:cs typeface="Times New Roman" panose="02020603050405020304" pitchFamily="18" charset="0"/>
              </a:rPr>
              <a:t>ư</a:t>
            </a:r>
            <a:r>
              <a:rPr lang="en-US" sz="2200">
                <a:ln w="0"/>
                <a:solidFill>
                  <a:srgbClr val="002060"/>
                </a:solidFill>
                <a:latin typeface="Times New Roman" panose="02020603050405020304" pitchFamily="18" charset="0"/>
                <a:cs typeface="Times New Roman" panose="02020603050405020304" pitchFamily="18" charset="0"/>
              </a:rPr>
              <a:t>a cờ vào làm lễ chào cờ, duyệt Đội, đón đại biểu,…</a:t>
            </a:r>
          </a:p>
          <a:p>
            <a:pPr marL="342900" indent="-342900" algn="just">
              <a:buFont typeface="Wingdings" panose="05000000000000000000" pitchFamily="2" charset="2"/>
              <a:buChar char="ü"/>
            </a:pPr>
            <a:r>
              <a:rPr lang="en-US" sz="2200" b="1" i="1">
                <a:ln w="0"/>
                <a:solidFill>
                  <a:srgbClr val="002060"/>
                </a:solidFill>
                <a:latin typeface="Times New Roman" panose="02020603050405020304" pitchFamily="18" charset="0"/>
                <a:cs typeface="Times New Roman" panose="02020603050405020304" pitchFamily="18" charset="0"/>
              </a:rPr>
              <a:t>Từ t</a:t>
            </a:r>
            <a:r>
              <a:rPr lang="vi-VN" sz="2200" b="1" i="1">
                <a:ln w="0"/>
                <a:solidFill>
                  <a:srgbClr val="002060"/>
                </a:solidFill>
                <a:latin typeface="Times New Roman" panose="02020603050405020304" pitchFamily="18" charset="0"/>
                <a:cs typeface="Times New Roman" panose="02020603050405020304" pitchFamily="18" charset="0"/>
              </a:rPr>
              <a:t>ư</a:t>
            </a:r>
            <a:r>
              <a:rPr lang="en-US" sz="2200" b="1" i="1">
                <a:ln w="0"/>
                <a:solidFill>
                  <a:srgbClr val="002060"/>
                </a:solidFill>
                <a:latin typeface="Times New Roman" panose="02020603050405020304" pitchFamily="18" charset="0"/>
                <a:cs typeface="Times New Roman" panose="02020603050405020304" pitchFamily="18" charset="0"/>
              </a:rPr>
              <a:t> thế cầm cờ nghiêm chuyển sang t</a:t>
            </a:r>
            <a:r>
              <a:rPr lang="vi-VN" sz="2200" b="1" i="1">
                <a:ln w="0"/>
                <a:solidFill>
                  <a:srgbClr val="002060"/>
                </a:solidFill>
                <a:latin typeface="Times New Roman" panose="02020603050405020304" pitchFamily="18" charset="0"/>
                <a:cs typeface="Times New Roman" panose="02020603050405020304" pitchFamily="18" charset="0"/>
              </a:rPr>
              <a:t>ư</a:t>
            </a:r>
            <a:r>
              <a:rPr lang="en-US" sz="2200" b="1" i="1">
                <a:ln w="0"/>
                <a:solidFill>
                  <a:srgbClr val="002060"/>
                </a:solidFill>
                <a:latin typeface="Times New Roman" panose="02020603050405020304" pitchFamily="18" charset="0"/>
                <a:cs typeface="Times New Roman" panose="02020603050405020304" pitchFamily="18" charset="0"/>
              </a:rPr>
              <a:t> thế vác cờ: </a:t>
            </a:r>
            <a:r>
              <a:rPr lang="en-US" sz="2200">
                <a:ln w="0"/>
                <a:solidFill>
                  <a:srgbClr val="002060"/>
                </a:solidFill>
                <a:latin typeface="Times New Roman" panose="02020603050405020304" pitchFamily="18" charset="0"/>
                <a:cs typeface="Times New Roman" panose="02020603050405020304" pitchFamily="18" charset="0"/>
              </a:rPr>
              <a:t>Tay phải cầm cờ gi</a:t>
            </a:r>
            <a:r>
              <a:rPr lang="vi-VN" sz="2200">
                <a:ln w="0"/>
                <a:solidFill>
                  <a:srgbClr val="002060"/>
                </a:solidFill>
                <a:latin typeface="Times New Roman" panose="02020603050405020304" pitchFamily="18" charset="0"/>
                <a:cs typeface="Times New Roman" panose="02020603050405020304" pitchFamily="18" charset="0"/>
              </a:rPr>
              <a:t>ư</a:t>
            </a:r>
            <a:r>
              <a:rPr lang="en-US" sz="2200">
                <a:ln w="0"/>
                <a:solidFill>
                  <a:srgbClr val="002060"/>
                </a:solidFill>
                <a:latin typeface="Times New Roman" panose="02020603050405020304" pitchFamily="18" charset="0"/>
                <a:cs typeface="Times New Roman" panose="02020603050405020304" pitchFamily="18" charset="0"/>
              </a:rPr>
              <a:t>ơng lên tr</a:t>
            </a:r>
            <a:r>
              <a:rPr lang="vi-VN" sz="2200">
                <a:ln w="0"/>
                <a:solidFill>
                  <a:srgbClr val="002060"/>
                </a:solidFill>
                <a:latin typeface="Times New Roman" panose="02020603050405020304" pitchFamily="18" charset="0"/>
                <a:cs typeface="Times New Roman" panose="02020603050405020304" pitchFamily="18" charset="0"/>
              </a:rPr>
              <a:t>ư</a:t>
            </a:r>
            <a:r>
              <a:rPr lang="en-US" sz="2200">
                <a:ln w="0"/>
                <a:solidFill>
                  <a:srgbClr val="002060"/>
                </a:solidFill>
                <a:latin typeface="Times New Roman" panose="02020603050405020304" pitchFamily="18" charset="0"/>
                <a:cs typeface="Times New Roman" panose="02020603050405020304" pitchFamily="18" charset="0"/>
              </a:rPr>
              <a:t>ớc mặt, tay thẳng và vuông góc với thân ng</a:t>
            </a:r>
            <a:r>
              <a:rPr lang="vi-VN" sz="2200">
                <a:ln w="0"/>
                <a:solidFill>
                  <a:srgbClr val="002060"/>
                </a:solidFill>
                <a:latin typeface="Times New Roman" panose="02020603050405020304" pitchFamily="18" charset="0"/>
                <a:cs typeface="Times New Roman" panose="02020603050405020304" pitchFamily="18" charset="0"/>
              </a:rPr>
              <a:t>ư</a:t>
            </a:r>
            <a:r>
              <a:rPr lang="en-US" sz="2200">
                <a:ln w="0"/>
                <a:solidFill>
                  <a:srgbClr val="002060"/>
                </a:solidFill>
                <a:latin typeface="Times New Roman" panose="02020603050405020304" pitchFamily="18" charset="0"/>
                <a:cs typeface="Times New Roman" panose="02020603050405020304" pitchFamily="18" charset="0"/>
              </a:rPr>
              <a:t>ời, cán cờ dựng thẳng đứng. Tay trái nắm cán cờ d</a:t>
            </a:r>
            <a:r>
              <a:rPr lang="vi-VN" sz="2200">
                <a:ln w="0"/>
                <a:solidFill>
                  <a:srgbClr val="002060"/>
                </a:solidFill>
                <a:latin typeface="Times New Roman" panose="02020603050405020304" pitchFamily="18" charset="0"/>
                <a:cs typeface="Times New Roman" panose="02020603050405020304" pitchFamily="18" charset="0"/>
              </a:rPr>
              <a:t>ư</a:t>
            </a:r>
            <a:r>
              <a:rPr lang="en-US" sz="2200">
                <a:ln w="0"/>
                <a:solidFill>
                  <a:srgbClr val="002060"/>
                </a:solidFill>
                <a:latin typeface="Times New Roman" panose="02020603050405020304" pitchFamily="18" charset="0"/>
                <a:cs typeface="Times New Roman" panose="02020603050405020304" pitchFamily="18" charset="0"/>
              </a:rPr>
              <a:t>ới bàn tay phải khoảng 20cm – 30cm, tay phải di chuyển xuống nắm sát đốc cán cờ, đ</a:t>
            </a:r>
            <a:r>
              <a:rPr lang="vi-VN" sz="2200">
                <a:ln w="0"/>
                <a:solidFill>
                  <a:srgbClr val="002060"/>
                </a:solidFill>
                <a:latin typeface="Times New Roman" panose="02020603050405020304" pitchFamily="18" charset="0"/>
                <a:cs typeface="Times New Roman" panose="02020603050405020304" pitchFamily="18" charset="0"/>
              </a:rPr>
              <a:t>ư</a:t>
            </a:r>
            <a:r>
              <a:rPr lang="en-US" sz="2200">
                <a:ln w="0"/>
                <a:solidFill>
                  <a:srgbClr val="002060"/>
                </a:solidFill>
                <a:latin typeface="Times New Roman" panose="02020603050405020304" pitchFamily="18" charset="0"/>
                <a:cs typeface="Times New Roman" panose="02020603050405020304" pitchFamily="18" charset="0"/>
              </a:rPr>
              <a:t>a thẳng ra phía tr</a:t>
            </a:r>
            <a:r>
              <a:rPr lang="vi-VN" sz="2200">
                <a:ln w="0"/>
                <a:solidFill>
                  <a:srgbClr val="002060"/>
                </a:solidFill>
                <a:latin typeface="Times New Roman" panose="02020603050405020304" pitchFamily="18" charset="0"/>
                <a:cs typeface="Times New Roman" panose="02020603050405020304" pitchFamily="18" charset="0"/>
              </a:rPr>
              <a:t>ư</a:t>
            </a:r>
            <a:r>
              <a:rPr lang="en-US" sz="2200">
                <a:ln w="0"/>
                <a:solidFill>
                  <a:srgbClr val="002060"/>
                </a:solidFill>
                <a:latin typeface="Times New Roman" panose="02020603050405020304" pitchFamily="18" charset="0"/>
                <a:cs typeface="Times New Roman" panose="02020603050405020304" pitchFamily="18" charset="0"/>
              </a:rPr>
              <a:t>ớc nghiêng với mặt đất một góc khoảng 45</a:t>
            </a:r>
            <a:r>
              <a:rPr lang="en-US" sz="2200" baseline="30000">
                <a:ln w="0"/>
                <a:solidFill>
                  <a:srgbClr val="002060"/>
                </a:solidFill>
                <a:latin typeface="Times New Roman" panose="02020603050405020304" pitchFamily="18" charset="0"/>
                <a:cs typeface="Times New Roman" panose="02020603050405020304" pitchFamily="18" charset="0"/>
              </a:rPr>
              <a:t>o</a:t>
            </a:r>
            <a:r>
              <a:rPr lang="en-US" sz="2200">
                <a:ln w="0"/>
                <a:solidFill>
                  <a:srgbClr val="002060"/>
                </a:solidFill>
                <a:latin typeface="Times New Roman" panose="02020603050405020304" pitchFamily="18" charset="0"/>
                <a:cs typeface="Times New Roman" panose="02020603050405020304" pitchFamily="18" charset="0"/>
              </a:rPr>
              <a:t>, tay trái đặt cán cờ lên vai phải, điều chỉnh cánh tay trái sao cho vuông góc với cán cờ. </a:t>
            </a:r>
          </a:p>
          <a:p>
            <a:pPr marL="342900" indent="-342900" algn="just">
              <a:buFont typeface="Wingdings" panose="05000000000000000000" pitchFamily="2" charset="2"/>
              <a:buChar char="ü"/>
            </a:pPr>
            <a:r>
              <a:rPr lang="en-US" sz="2200" b="1" i="1">
                <a:ln w="0"/>
                <a:solidFill>
                  <a:srgbClr val="002060"/>
                </a:solidFill>
                <a:latin typeface="Times New Roman" panose="02020603050405020304" pitchFamily="18" charset="0"/>
                <a:cs typeface="Times New Roman" panose="02020603050405020304" pitchFamily="18" charset="0"/>
              </a:rPr>
              <a:t>Từ t</a:t>
            </a:r>
            <a:r>
              <a:rPr lang="vi-VN" sz="2200" b="1" i="1">
                <a:ln w="0"/>
                <a:solidFill>
                  <a:srgbClr val="002060"/>
                </a:solidFill>
                <a:latin typeface="Times New Roman" panose="02020603050405020304" pitchFamily="18" charset="0"/>
                <a:cs typeface="Times New Roman" panose="02020603050405020304" pitchFamily="18" charset="0"/>
              </a:rPr>
              <a:t>ư</a:t>
            </a:r>
            <a:r>
              <a:rPr lang="en-US" sz="2200" b="1" i="1">
                <a:ln w="0"/>
                <a:solidFill>
                  <a:srgbClr val="002060"/>
                </a:solidFill>
                <a:latin typeface="Times New Roman" panose="02020603050405020304" pitchFamily="18" charset="0"/>
                <a:cs typeface="Times New Roman" panose="02020603050405020304" pitchFamily="18" charset="0"/>
              </a:rPr>
              <a:t> thế gi</a:t>
            </a:r>
            <a:r>
              <a:rPr lang="vi-VN" sz="2200" b="1" i="1">
                <a:ln w="0"/>
                <a:solidFill>
                  <a:srgbClr val="002060"/>
                </a:solidFill>
                <a:latin typeface="Times New Roman" panose="02020603050405020304" pitchFamily="18" charset="0"/>
                <a:cs typeface="Times New Roman" panose="02020603050405020304" pitchFamily="18" charset="0"/>
              </a:rPr>
              <a:t>ư</a:t>
            </a:r>
            <a:r>
              <a:rPr lang="en-US" sz="2200" b="1" i="1">
                <a:ln w="0"/>
                <a:solidFill>
                  <a:srgbClr val="002060"/>
                </a:solidFill>
                <a:latin typeface="Times New Roman" panose="02020603050405020304" pitchFamily="18" charset="0"/>
                <a:cs typeface="Times New Roman" panose="02020603050405020304" pitchFamily="18" charset="0"/>
              </a:rPr>
              <a:t>ơng cờ chuyển sang t</a:t>
            </a:r>
            <a:r>
              <a:rPr lang="vi-VN" sz="2200" b="1" i="1">
                <a:ln w="0"/>
                <a:solidFill>
                  <a:srgbClr val="002060"/>
                </a:solidFill>
                <a:latin typeface="Times New Roman" panose="02020603050405020304" pitchFamily="18" charset="0"/>
                <a:cs typeface="Times New Roman" panose="02020603050405020304" pitchFamily="18" charset="0"/>
              </a:rPr>
              <a:t>ư</a:t>
            </a:r>
            <a:r>
              <a:rPr lang="en-US" sz="2200" b="1" i="1">
                <a:ln w="0"/>
                <a:solidFill>
                  <a:srgbClr val="002060"/>
                </a:solidFill>
                <a:latin typeface="Times New Roman" panose="02020603050405020304" pitchFamily="18" charset="0"/>
                <a:cs typeface="Times New Roman" panose="02020603050405020304" pitchFamily="18" charset="0"/>
              </a:rPr>
              <a:t> thế vác cờ: </a:t>
            </a:r>
            <a:r>
              <a:rPr lang="en-US" sz="2200">
                <a:ln w="0"/>
                <a:solidFill>
                  <a:srgbClr val="002060"/>
                </a:solidFill>
                <a:latin typeface="Times New Roman" panose="02020603050405020304" pitchFamily="18" charset="0"/>
                <a:cs typeface="Times New Roman" panose="02020603050405020304" pitchFamily="18" charset="0"/>
              </a:rPr>
              <a:t>Tay phải đẩy đốc cán cờ ra phía tr</a:t>
            </a:r>
            <a:r>
              <a:rPr lang="vi-VN" sz="2200">
                <a:ln w="0"/>
                <a:solidFill>
                  <a:srgbClr val="002060"/>
                </a:solidFill>
                <a:latin typeface="Times New Roman" panose="02020603050405020304" pitchFamily="18" charset="0"/>
                <a:cs typeface="Times New Roman" panose="02020603050405020304" pitchFamily="18" charset="0"/>
              </a:rPr>
              <a:t>ư</a:t>
            </a:r>
            <a:r>
              <a:rPr lang="en-US" sz="2200">
                <a:ln w="0"/>
                <a:solidFill>
                  <a:srgbClr val="002060"/>
                </a:solidFill>
                <a:latin typeface="Times New Roman" panose="02020603050405020304" pitchFamily="18" charset="0"/>
                <a:cs typeface="Times New Roman" panose="02020603050405020304" pitchFamily="18" charset="0"/>
              </a:rPr>
              <a:t>ớc tạo với mặt đất một góc khoảng 45</a:t>
            </a:r>
            <a:r>
              <a:rPr lang="en-US" sz="2200" baseline="30000">
                <a:ln w="0"/>
                <a:solidFill>
                  <a:srgbClr val="002060"/>
                </a:solidFill>
                <a:latin typeface="Times New Roman" panose="02020603050405020304" pitchFamily="18" charset="0"/>
                <a:cs typeface="Times New Roman" panose="02020603050405020304" pitchFamily="18" charset="0"/>
              </a:rPr>
              <a:t>o</a:t>
            </a:r>
            <a:r>
              <a:rPr lang="en-US" sz="2200">
                <a:ln w="0"/>
                <a:solidFill>
                  <a:srgbClr val="002060"/>
                </a:solidFill>
                <a:latin typeface="Times New Roman" panose="02020603050405020304" pitchFamily="18" charset="0"/>
                <a:cs typeface="Times New Roman" panose="02020603050405020304" pitchFamily="18" charset="0"/>
              </a:rPr>
              <a:t>, tay trái đặt cán cờ lên vai phải, điều chỉnh cánh tay trái sao cho vuông góc với cán cờ. </a:t>
            </a:r>
          </a:p>
        </p:txBody>
      </p:sp>
      <p:sp>
        <p:nvSpPr>
          <p:cNvPr id="7" name="Rectangle 6">
            <a:extLst>
              <a:ext uri="{FF2B5EF4-FFF2-40B4-BE49-F238E27FC236}">
                <a16:creationId xmlns:a16="http://schemas.microsoft.com/office/drawing/2014/main" id="{58AE9A52-A364-4022-88D8-5BCDD46C69AA}"/>
              </a:ext>
            </a:extLst>
          </p:cNvPr>
          <p:cNvSpPr/>
          <p:nvPr/>
        </p:nvSpPr>
        <p:spPr>
          <a:xfrm>
            <a:off x="8709026" y="1755399"/>
            <a:ext cx="3184524" cy="4708981"/>
          </a:xfrm>
          <a:prstGeom prst="rect">
            <a:avLst/>
          </a:prstGeom>
          <a:solidFill>
            <a:schemeClr val="accent4">
              <a:lumMod val="40000"/>
              <a:lumOff val="60000"/>
            </a:schemeClr>
          </a:solidFill>
        </p:spPr>
        <p:txBody>
          <a:bodyPr wrap="square" lIns="91440" tIns="45720" rIns="91440" bIns="45720">
            <a:spAutoFit/>
          </a:bodyPr>
          <a:lstStyle/>
          <a:p>
            <a:pPr algn="just"/>
            <a:r>
              <a:rPr lang="en-US" sz="2000" b="1" i="1">
                <a:ln w="0"/>
                <a:solidFill>
                  <a:srgbClr val="002060"/>
                </a:solidFill>
                <a:latin typeface="Times New Roman" panose="02020603050405020304" pitchFamily="18" charset="0"/>
                <a:cs typeface="Times New Roman" panose="02020603050405020304" pitchFamily="18" charset="0"/>
              </a:rPr>
              <a:t>L</a:t>
            </a:r>
            <a:r>
              <a:rPr lang="vi-VN" sz="2000" b="1" i="1">
                <a:ln w="0"/>
                <a:solidFill>
                  <a:srgbClr val="002060"/>
                </a:solidFill>
                <a:latin typeface="Times New Roman" panose="02020603050405020304" pitchFamily="18" charset="0"/>
                <a:cs typeface="Times New Roman" panose="02020603050405020304" pitchFamily="18" charset="0"/>
              </a:rPr>
              <a:t>ư</a:t>
            </a:r>
            <a:r>
              <a:rPr lang="en-US" sz="2000" b="1" i="1">
                <a:ln w="0"/>
                <a:solidFill>
                  <a:srgbClr val="002060"/>
                </a:solidFill>
                <a:latin typeface="Times New Roman" panose="02020603050405020304" pitchFamily="18" charset="0"/>
                <a:cs typeface="Times New Roman" panose="02020603050405020304" pitchFamily="18" charset="0"/>
              </a:rPr>
              <a:t>u ý: </a:t>
            </a:r>
            <a:r>
              <a:rPr lang="en-US" sz="2000">
                <a:ln w="0"/>
                <a:solidFill>
                  <a:srgbClr val="002060"/>
                </a:solidFill>
                <a:latin typeface="Times New Roman" panose="02020603050405020304" pitchFamily="18" charset="0"/>
                <a:cs typeface="Times New Roman" panose="02020603050405020304" pitchFamily="18" charset="0"/>
              </a:rPr>
              <a:t>Khi thực hiện động tác gi</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ơng cờ, vác cờ, sau khẩu lệnh “Thôi!” của chỉ huy, ng</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ời cầm cờ đ</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a cờ về t</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 thế nghiêm. Nếu ng</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ời cầm cờ đang ở tư thế gi</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ơng cờ thì quy trình thực hiện ng</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ợc lại so với động tác từ tư thế cầm cờ nghiêm chuyển sang t</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 thế gi</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ơng cờ. Nếu ng</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ời cầm cờ đang ở tư thế vác cờ thì quy trình thực hiện ng</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ợc lại so với động tác từ tư thế cầm cờ nghiêm chuyển sang t</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 thế vác cờ. </a:t>
            </a:r>
            <a:endParaRPr lang="en-US" sz="2000" i="1" baseline="30000">
              <a:ln w="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29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4. Cầm cờ, giư</a:t>
            </a:r>
            <a:r>
              <a:rPr lang="vi-VN" sz="2800" b="1" i="1">
                <a:ln w="0"/>
                <a:solidFill>
                  <a:srgbClr val="FF0000"/>
                </a:solidFill>
                <a:latin typeface="UTM Aptima" panose="02040603050506020204" pitchFamily="18" charset="0"/>
              </a:rPr>
              <a:t>ơ</a:t>
            </a:r>
            <a:r>
              <a:rPr lang="en-US" sz="2800" b="1" i="1">
                <a:ln w="0"/>
                <a:solidFill>
                  <a:srgbClr val="FF0000"/>
                </a:solidFill>
                <a:latin typeface="UTM Aptima" panose="02040603050506020204" pitchFamily="18" charset="0"/>
              </a:rPr>
              <a:t>ng cờ, vác cờ, kéo cờ</a:t>
            </a:r>
          </a:p>
          <a:p>
            <a:pPr algn="ctr"/>
            <a:r>
              <a:rPr lang="en-US" sz="2800" i="1">
                <a:ln w="0"/>
                <a:solidFill>
                  <a:srgbClr val="FF0000"/>
                </a:solidFill>
                <a:latin typeface="UTM Aptima" panose="02040603050506020204" pitchFamily="18" charset="0"/>
              </a:rPr>
              <a:t>4.4. Kéo cờ</a:t>
            </a:r>
            <a:endParaRPr lang="en-US" sz="2000" i="1">
              <a:ln w="0"/>
              <a:solidFill>
                <a:srgbClr val="FF0000"/>
              </a:solidFill>
              <a:latin typeface="UTM Aptima" panose="02040603050506020204" pitchFamily="18" charset="0"/>
            </a:endParaRPr>
          </a:p>
        </p:txBody>
      </p:sp>
      <p:pic>
        <p:nvPicPr>
          <p:cNvPr id="44" name="Picture 76" descr="Picture1">
            <a:extLst>
              <a:ext uri="{FF2B5EF4-FFF2-40B4-BE49-F238E27FC236}">
                <a16:creationId xmlns:a16="http://schemas.microsoft.com/office/drawing/2014/main" id="{1751BC5D-54AD-4950-AC86-D0155C4E96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78150" y="2647951"/>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AFF8A6BA-CEFF-4C3B-8B69-FE1CFF52CC79}"/>
              </a:ext>
            </a:extLst>
          </p:cNvPr>
          <p:cNvSpPr/>
          <p:nvPr/>
        </p:nvSpPr>
        <p:spPr>
          <a:xfrm>
            <a:off x="7292675" y="2010629"/>
            <a:ext cx="2697163" cy="830997"/>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002060"/>
                </a:solidFill>
                <a:latin typeface="Times New Roman" panose="02020603050405020304" pitchFamily="18" charset="0"/>
                <a:cs typeface="Times New Roman" panose="02020603050405020304" pitchFamily="18" charset="0"/>
              </a:rPr>
              <a:t>KHẨU LỆNH: </a:t>
            </a:r>
          </a:p>
          <a:p>
            <a:pPr algn="ctr"/>
            <a:r>
              <a:rPr lang="en-US" sz="2400" b="1">
                <a:ln w="0"/>
                <a:solidFill>
                  <a:srgbClr val="002060"/>
                </a:solidFill>
                <a:latin typeface="Times New Roman" panose="02020603050405020304" pitchFamily="18" charset="0"/>
                <a:cs typeface="Times New Roman" panose="02020603050405020304" pitchFamily="18" charset="0"/>
              </a:rPr>
              <a:t>Chào cờ - Chào!</a:t>
            </a:r>
          </a:p>
        </p:txBody>
      </p:sp>
      <p:sp>
        <p:nvSpPr>
          <p:cNvPr id="25" name="Rectangle 24">
            <a:extLst>
              <a:ext uri="{FF2B5EF4-FFF2-40B4-BE49-F238E27FC236}">
                <a16:creationId xmlns:a16="http://schemas.microsoft.com/office/drawing/2014/main" id="{AC9796BD-C11B-44F4-91FD-FECACF3C7959}"/>
              </a:ext>
            </a:extLst>
          </p:cNvPr>
          <p:cNvSpPr/>
          <p:nvPr/>
        </p:nvSpPr>
        <p:spPr>
          <a:xfrm>
            <a:off x="6233780" y="3185721"/>
            <a:ext cx="4814954" cy="2123658"/>
          </a:xfrm>
          <a:prstGeom prst="rect">
            <a:avLst/>
          </a:prstGeom>
          <a:solidFill>
            <a:srgbClr val="FFCCFF"/>
          </a:solidFill>
        </p:spPr>
        <p:txBody>
          <a:bodyPr wrap="square" lIns="91440" tIns="45720" rIns="91440" bIns="45720">
            <a:spAutoFit/>
          </a:bodyPr>
          <a:lstStyle/>
          <a:p>
            <a:pPr marL="342900" indent="-342900" algn="just">
              <a:buFont typeface="Wingdings" panose="05000000000000000000" pitchFamily="2" charset="2"/>
              <a:buChar char="ü"/>
            </a:pPr>
            <a:r>
              <a:rPr lang="en-US" sz="2200">
                <a:ln w="0"/>
                <a:solidFill>
                  <a:srgbClr val="002060"/>
                </a:solidFill>
                <a:latin typeface="Times New Roman" panose="02020603050405020304" pitchFamily="18" charset="0"/>
                <a:cs typeface="Times New Roman" panose="02020603050405020304" pitchFamily="18" charset="0"/>
              </a:rPr>
              <a:t>Động tác kéo cờ được sử dụng trong Lễ Chào cờ. </a:t>
            </a:r>
          </a:p>
          <a:p>
            <a:pPr marL="342900" indent="-342900" algn="just">
              <a:buFont typeface="Wingdings" panose="05000000000000000000" pitchFamily="2" charset="2"/>
              <a:buChar char="ü"/>
            </a:pPr>
            <a:r>
              <a:rPr lang="en-US" sz="2200">
                <a:ln w="0"/>
                <a:solidFill>
                  <a:srgbClr val="002060"/>
                </a:solidFill>
                <a:latin typeface="Times New Roman" panose="02020603050405020304" pitchFamily="18" charset="0"/>
                <a:cs typeface="Times New Roman" panose="02020603050405020304" pitchFamily="18" charset="0"/>
              </a:rPr>
              <a:t>Khi kéo cờ phải cầm tách dây, không cho cờ bị rối xoắn vào dây, ròng rọc phải tr</a:t>
            </a:r>
            <a:r>
              <a:rPr lang="vi-VN" sz="2200">
                <a:ln w="0"/>
                <a:solidFill>
                  <a:srgbClr val="002060"/>
                </a:solidFill>
                <a:latin typeface="Times New Roman" panose="02020603050405020304" pitchFamily="18" charset="0"/>
                <a:cs typeface="Times New Roman" panose="02020603050405020304" pitchFamily="18" charset="0"/>
              </a:rPr>
              <a:t>ơ</a:t>
            </a:r>
            <a:r>
              <a:rPr lang="en-US" sz="2200">
                <a:ln w="0"/>
                <a:solidFill>
                  <a:srgbClr val="002060"/>
                </a:solidFill>
                <a:latin typeface="Times New Roman" panose="02020603050405020304" pitchFamily="18" charset="0"/>
                <a:cs typeface="Times New Roman" panose="02020603050405020304" pitchFamily="18" charset="0"/>
              </a:rPr>
              <a:t>n, khi ngoắc cờ vào dây phải nhanh (có khuyết móc sẵn).</a:t>
            </a:r>
          </a:p>
        </p:txBody>
      </p:sp>
      <p:pic>
        <p:nvPicPr>
          <p:cNvPr id="5" name="Picture 4">
            <a:extLst>
              <a:ext uri="{FF2B5EF4-FFF2-40B4-BE49-F238E27FC236}">
                <a16:creationId xmlns:a16="http://schemas.microsoft.com/office/drawing/2014/main" id="{2B67457C-5768-4B6A-9EE1-243BF21DE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713" y="1254204"/>
            <a:ext cx="3310354" cy="4968795"/>
          </a:xfrm>
          <a:prstGeom prst="rect">
            <a:avLst/>
          </a:prstGeom>
        </p:spPr>
      </p:pic>
    </p:spTree>
    <p:extLst>
      <p:ext uri="{BB962C8B-B14F-4D97-AF65-F5344CB8AC3E}">
        <p14:creationId xmlns:p14="http://schemas.microsoft.com/office/powerpoint/2010/main" val="132169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5. Hô, đáp khẩu hiệu Đội</a:t>
            </a:r>
            <a:endParaRPr lang="en-US" sz="2000" b="1" i="1">
              <a:ln w="0"/>
              <a:solidFill>
                <a:srgbClr val="FF0000"/>
              </a:solidFill>
              <a:latin typeface="UTM Aptima" panose="02040603050506020204" pitchFamily="18" charset="0"/>
            </a:endParaRPr>
          </a:p>
        </p:txBody>
      </p:sp>
      <p:sp>
        <p:nvSpPr>
          <p:cNvPr id="4" name="Rectangle 3">
            <a:extLst>
              <a:ext uri="{FF2B5EF4-FFF2-40B4-BE49-F238E27FC236}">
                <a16:creationId xmlns:a16="http://schemas.microsoft.com/office/drawing/2014/main" id="{FB2B3CA6-E477-443E-91DD-CB178BC02945}"/>
              </a:ext>
            </a:extLst>
          </p:cNvPr>
          <p:cNvSpPr/>
          <p:nvPr/>
        </p:nvSpPr>
        <p:spPr>
          <a:xfrm>
            <a:off x="3199209" y="1458317"/>
            <a:ext cx="5793581" cy="707886"/>
          </a:xfrm>
          <a:prstGeom prst="rect">
            <a:avLst/>
          </a:prstGeom>
          <a:solidFill>
            <a:srgbClr val="FFCCFF"/>
          </a:solidFill>
        </p:spPr>
        <p:txBody>
          <a:bodyPr wrap="square" lIns="91440" tIns="45720" rIns="91440" bIns="45720">
            <a:spAutoFit/>
          </a:bodyPr>
          <a:lstStyle/>
          <a:p>
            <a:pPr algn="ctr"/>
            <a:r>
              <a:rPr lang="en-US" sz="2000">
                <a:ln w="0"/>
                <a:solidFill>
                  <a:srgbClr val="002060"/>
                </a:solidFill>
                <a:latin typeface="Times New Roman" panose="02020603050405020304" pitchFamily="18" charset="0"/>
                <a:cs typeface="Times New Roman" panose="02020603050405020304" pitchFamily="18" charset="0"/>
              </a:rPr>
              <a:t>Sau khi chào cờ, hát xong Quốc ca, Đội ca,</a:t>
            </a:r>
          </a:p>
          <a:p>
            <a:pPr algn="ctr"/>
            <a:r>
              <a:rPr lang="en-US" sz="2000">
                <a:ln w="0"/>
                <a:solidFill>
                  <a:srgbClr val="002060"/>
                </a:solidFill>
                <a:latin typeface="Times New Roman" panose="02020603050405020304" pitchFamily="18" charset="0"/>
                <a:cs typeface="Times New Roman" panose="02020603050405020304" pitchFamily="18" charset="0"/>
              </a:rPr>
              <a:t>ng</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ời điều hành nghi lễ chào cờ quay xuống đội hình</a:t>
            </a:r>
          </a:p>
        </p:txBody>
      </p:sp>
      <p:sp>
        <p:nvSpPr>
          <p:cNvPr id="5" name="Rectangle 4">
            <a:extLst>
              <a:ext uri="{FF2B5EF4-FFF2-40B4-BE49-F238E27FC236}">
                <a16:creationId xmlns:a16="http://schemas.microsoft.com/office/drawing/2014/main" id="{1C6ECE3A-5A17-496C-8A58-1CD43AC9D1C3}"/>
              </a:ext>
            </a:extLst>
          </p:cNvPr>
          <p:cNvSpPr/>
          <p:nvPr/>
        </p:nvSpPr>
        <p:spPr>
          <a:xfrm>
            <a:off x="3654424" y="2322577"/>
            <a:ext cx="4883150" cy="1323439"/>
          </a:xfrm>
          <a:prstGeom prst="rect">
            <a:avLst/>
          </a:prstGeom>
          <a:solidFill>
            <a:schemeClr val="accent4">
              <a:lumMod val="40000"/>
              <a:lumOff val="60000"/>
            </a:schemeClr>
          </a:solidFill>
        </p:spPr>
        <p:txBody>
          <a:bodyPr wrap="square" lIns="91440" tIns="45720" rIns="91440" bIns="45720">
            <a:spAutoFit/>
          </a:bodyPr>
          <a:lstStyle/>
          <a:p>
            <a:pPr algn="ctr"/>
            <a:r>
              <a:rPr lang="en-US" sz="2000" b="1">
                <a:ln w="0"/>
                <a:solidFill>
                  <a:srgbClr val="002060"/>
                </a:solidFill>
                <a:latin typeface="Times New Roman" panose="02020603050405020304" pitchFamily="18" charset="0"/>
                <a:cs typeface="Times New Roman" panose="02020603050405020304" pitchFamily="18" charset="0"/>
              </a:rPr>
              <a:t>Hô khẩu hiệu Đội</a:t>
            </a:r>
            <a:endParaRPr lang="en-US" sz="2000" b="1" baseline="30000">
              <a:ln w="0"/>
              <a:solidFill>
                <a:srgbClr val="002060"/>
              </a:solidFill>
              <a:latin typeface="Times New Roman" panose="02020603050405020304" pitchFamily="18" charset="0"/>
              <a:cs typeface="Times New Roman" panose="02020603050405020304" pitchFamily="18" charset="0"/>
            </a:endParaRPr>
          </a:p>
          <a:p>
            <a:pPr algn="ctr"/>
            <a:r>
              <a:rPr lang="en-US" sz="2000" b="1">
                <a:ln w="0"/>
                <a:solidFill>
                  <a:srgbClr val="FF0000"/>
                </a:solidFill>
                <a:latin typeface="Times New Roman" panose="02020603050405020304" pitchFamily="18" charset="0"/>
                <a:cs typeface="Times New Roman" panose="02020603050405020304" pitchFamily="18" charset="0"/>
              </a:rPr>
              <a:t>“VÌ TỔ QUỐC XÃ HỘI CHỦ NGHĨA</a:t>
            </a:r>
          </a:p>
          <a:p>
            <a:pPr algn="ctr"/>
            <a:r>
              <a:rPr lang="en-US" sz="2000" b="1">
                <a:ln w="0"/>
                <a:solidFill>
                  <a:srgbClr val="FF0000"/>
                </a:solidFill>
                <a:latin typeface="Times New Roman" panose="02020603050405020304" pitchFamily="18" charset="0"/>
                <a:cs typeface="Times New Roman" panose="02020603050405020304" pitchFamily="18" charset="0"/>
              </a:rPr>
              <a:t>VÌ LÝ T</a:t>
            </a:r>
            <a:r>
              <a:rPr lang="vi-VN" sz="2000" b="1">
                <a:ln w="0"/>
                <a:solidFill>
                  <a:srgbClr val="FF0000"/>
                </a:solidFill>
                <a:latin typeface="Times New Roman" panose="02020603050405020304" pitchFamily="18" charset="0"/>
                <a:cs typeface="Times New Roman" panose="02020603050405020304" pitchFamily="18" charset="0"/>
              </a:rPr>
              <a:t>Ư</a:t>
            </a:r>
            <a:r>
              <a:rPr lang="en-US" sz="2000" b="1">
                <a:ln w="0"/>
                <a:solidFill>
                  <a:srgbClr val="FF0000"/>
                </a:solidFill>
                <a:latin typeface="Times New Roman" panose="02020603050405020304" pitchFamily="18" charset="0"/>
                <a:cs typeface="Times New Roman" panose="02020603050405020304" pitchFamily="18" charset="0"/>
              </a:rPr>
              <a:t>ỞNG CỦA BÁC HỒ VĨ ĐẠI</a:t>
            </a:r>
          </a:p>
          <a:p>
            <a:pPr algn="ctr"/>
            <a:r>
              <a:rPr lang="en-US" sz="2000" b="1">
                <a:ln w="0"/>
                <a:solidFill>
                  <a:srgbClr val="FF0000"/>
                </a:solidFill>
                <a:latin typeface="Times New Roman" panose="02020603050405020304" pitchFamily="18" charset="0"/>
                <a:cs typeface="Times New Roman" panose="02020603050405020304" pitchFamily="18" charset="0"/>
              </a:rPr>
              <a:t>SẴN SÀNG!”</a:t>
            </a:r>
          </a:p>
        </p:txBody>
      </p:sp>
      <p:sp>
        <p:nvSpPr>
          <p:cNvPr id="6" name="Rectangle 5">
            <a:extLst>
              <a:ext uri="{FF2B5EF4-FFF2-40B4-BE49-F238E27FC236}">
                <a16:creationId xmlns:a16="http://schemas.microsoft.com/office/drawing/2014/main" id="{F57B8D88-E1DF-46C8-94E1-FFEF2849FD13}"/>
              </a:ext>
            </a:extLst>
          </p:cNvPr>
          <p:cNvSpPr/>
          <p:nvPr/>
        </p:nvSpPr>
        <p:spPr>
          <a:xfrm>
            <a:off x="2926753" y="3815343"/>
            <a:ext cx="6338491" cy="707886"/>
          </a:xfrm>
          <a:prstGeom prst="rect">
            <a:avLst/>
          </a:prstGeom>
          <a:solidFill>
            <a:srgbClr val="FFCCFF"/>
          </a:solidFill>
        </p:spPr>
        <p:txBody>
          <a:bodyPr wrap="square" lIns="91440" tIns="45720" rIns="91440" bIns="45720">
            <a:spAutoFit/>
          </a:bodyPr>
          <a:lstStyle/>
          <a:p>
            <a:pPr algn="ctr"/>
            <a:r>
              <a:rPr lang="en-US" sz="2000">
                <a:ln w="0"/>
                <a:solidFill>
                  <a:srgbClr val="002060"/>
                </a:solidFill>
                <a:latin typeface="Times New Roman" panose="02020603050405020304" pitchFamily="18" charset="0"/>
                <a:cs typeface="Times New Roman" panose="02020603050405020304" pitchFamily="18" charset="0"/>
              </a:rPr>
              <a:t>Trong Lễ Chào cờ, sau khi nghe ng</a:t>
            </a:r>
            <a:r>
              <a:rPr lang="vi-VN" sz="2000">
                <a:ln w="0"/>
                <a:solidFill>
                  <a:srgbClr val="002060"/>
                </a:solidFill>
                <a:latin typeface="Times New Roman" panose="02020603050405020304" pitchFamily="18" charset="0"/>
                <a:cs typeface="Times New Roman" panose="02020603050405020304" pitchFamily="18" charset="0"/>
              </a:rPr>
              <a:t>ư</a:t>
            </a:r>
            <a:r>
              <a:rPr lang="en-US" sz="2000">
                <a:ln w="0"/>
                <a:solidFill>
                  <a:srgbClr val="002060"/>
                </a:solidFill>
                <a:latin typeface="Times New Roman" panose="02020603050405020304" pitchFamily="18" charset="0"/>
                <a:cs typeface="Times New Roman" panose="02020603050405020304" pitchFamily="18" charset="0"/>
              </a:rPr>
              <a:t>ời điều hành hô </a:t>
            </a:r>
          </a:p>
          <a:p>
            <a:pPr algn="ctr"/>
            <a:r>
              <a:rPr lang="en-US" sz="2000">
                <a:ln w="0"/>
                <a:solidFill>
                  <a:srgbClr val="002060"/>
                </a:solidFill>
                <a:latin typeface="Times New Roman" panose="02020603050405020304" pitchFamily="18" charset="0"/>
                <a:cs typeface="Times New Roman" panose="02020603050405020304" pitchFamily="18" charset="0"/>
              </a:rPr>
              <a:t>khẩu hiệu Đội, toàn đ</a:t>
            </a:r>
            <a:r>
              <a:rPr lang="vi-VN" sz="2000">
                <a:ln w="0"/>
                <a:solidFill>
                  <a:srgbClr val="002060"/>
                </a:solidFill>
                <a:latin typeface="Times New Roman" panose="02020603050405020304" pitchFamily="18" charset="0"/>
                <a:cs typeface="Times New Roman" panose="02020603050405020304" pitchFamily="18" charset="0"/>
              </a:rPr>
              <a:t>ơ</a:t>
            </a:r>
            <a:r>
              <a:rPr lang="en-US" sz="2000">
                <a:ln w="0"/>
                <a:solidFill>
                  <a:srgbClr val="002060"/>
                </a:solidFill>
                <a:latin typeface="Times New Roman" panose="02020603050405020304" pitchFamily="18" charset="0"/>
                <a:cs typeface="Times New Roman" panose="02020603050405020304" pitchFamily="18" charset="0"/>
              </a:rPr>
              <a:t>n vị hô đáp lại một lần không gi</a:t>
            </a:r>
            <a:r>
              <a:rPr lang="vi-VN" sz="2000">
                <a:ln w="0"/>
                <a:solidFill>
                  <a:srgbClr val="002060"/>
                </a:solidFill>
                <a:latin typeface="Times New Roman" panose="02020603050405020304" pitchFamily="18" charset="0"/>
                <a:cs typeface="Times New Roman" panose="02020603050405020304" pitchFamily="18" charset="0"/>
              </a:rPr>
              <a:t>ơ</a:t>
            </a:r>
            <a:r>
              <a:rPr lang="en-US" sz="2000">
                <a:ln w="0"/>
                <a:solidFill>
                  <a:srgbClr val="002060"/>
                </a:solidFill>
                <a:latin typeface="Times New Roman" panose="02020603050405020304" pitchFamily="18" charset="0"/>
                <a:cs typeface="Times New Roman" panose="02020603050405020304" pitchFamily="18" charset="0"/>
              </a:rPr>
              <a:t> tay</a:t>
            </a:r>
          </a:p>
        </p:txBody>
      </p:sp>
      <p:sp>
        <p:nvSpPr>
          <p:cNvPr id="7" name="Rectangle 6">
            <a:extLst>
              <a:ext uri="{FF2B5EF4-FFF2-40B4-BE49-F238E27FC236}">
                <a16:creationId xmlns:a16="http://schemas.microsoft.com/office/drawing/2014/main" id="{D8BB95B9-2981-439C-ACBF-F83D7F23FB79}"/>
              </a:ext>
            </a:extLst>
          </p:cNvPr>
          <p:cNvSpPr/>
          <p:nvPr/>
        </p:nvSpPr>
        <p:spPr>
          <a:xfrm>
            <a:off x="3654423" y="4748446"/>
            <a:ext cx="4883150" cy="707886"/>
          </a:xfrm>
          <a:prstGeom prst="rect">
            <a:avLst/>
          </a:prstGeom>
          <a:solidFill>
            <a:schemeClr val="accent4">
              <a:lumMod val="40000"/>
              <a:lumOff val="60000"/>
            </a:schemeClr>
          </a:solidFill>
        </p:spPr>
        <p:txBody>
          <a:bodyPr wrap="square" lIns="91440" tIns="45720" rIns="91440" bIns="45720">
            <a:spAutoFit/>
          </a:bodyPr>
          <a:lstStyle/>
          <a:p>
            <a:pPr algn="ctr"/>
            <a:r>
              <a:rPr lang="en-US" sz="2000" b="1">
                <a:ln w="0"/>
                <a:solidFill>
                  <a:srgbClr val="002060"/>
                </a:solidFill>
                <a:latin typeface="Times New Roman" panose="02020603050405020304" pitchFamily="18" charset="0"/>
                <a:cs typeface="Times New Roman" panose="02020603050405020304" pitchFamily="18" charset="0"/>
              </a:rPr>
              <a:t>Đáp khẩu hiệu Đội</a:t>
            </a:r>
            <a:endParaRPr lang="en-US" sz="2000" b="1" baseline="30000">
              <a:ln w="0"/>
              <a:solidFill>
                <a:srgbClr val="002060"/>
              </a:solidFill>
              <a:latin typeface="Times New Roman" panose="02020603050405020304" pitchFamily="18" charset="0"/>
              <a:cs typeface="Times New Roman" panose="02020603050405020304" pitchFamily="18" charset="0"/>
            </a:endParaRPr>
          </a:p>
          <a:p>
            <a:pPr algn="ctr"/>
            <a:r>
              <a:rPr lang="en-US" sz="2000" b="1">
                <a:ln w="0"/>
                <a:solidFill>
                  <a:srgbClr val="FF0000"/>
                </a:solidFill>
                <a:latin typeface="Times New Roman" panose="02020603050405020304" pitchFamily="18" charset="0"/>
                <a:cs typeface="Times New Roman" panose="02020603050405020304" pitchFamily="18" charset="0"/>
              </a:rPr>
              <a:t>“SẴN SÀNG!”</a:t>
            </a:r>
          </a:p>
        </p:txBody>
      </p:sp>
    </p:spTree>
    <p:extLst>
      <p:ext uri="{BB962C8B-B14F-4D97-AF65-F5344CB8AC3E}">
        <p14:creationId xmlns:p14="http://schemas.microsoft.com/office/powerpoint/2010/main" val="1162784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6. Các động tác cá nhân tại chỗ và di động </a:t>
            </a:r>
          </a:p>
        </p:txBody>
      </p:sp>
      <p:sp>
        <p:nvSpPr>
          <p:cNvPr id="14" name="Rectangle 13">
            <a:extLst>
              <a:ext uri="{FF2B5EF4-FFF2-40B4-BE49-F238E27FC236}">
                <a16:creationId xmlns:a16="http://schemas.microsoft.com/office/drawing/2014/main" id="{ABDFC58B-99BB-4854-9EB2-A28C618A51B9}"/>
              </a:ext>
            </a:extLst>
          </p:cNvPr>
          <p:cNvSpPr/>
          <p:nvPr/>
        </p:nvSpPr>
        <p:spPr>
          <a:xfrm>
            <a:off x="1587500" y="1993900"/>
            <a:ext cx="3657600" cy="9271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1">
                    <a:lumMod val="50000"/>
                  </a:schemeClr>
                </a:solidFill>
                <a:latin typeface="Times New Roman" panose="02020603050405020304" pitchFamily="18" charset="0"/>
                <a:cs typeface="Times New Roman" panose="02020603050405020304" pitchFamily="18" charset="0"/>
              </a:rPr>
              <a:t>Các động tác cá nhân tại chỗ</a:t>
            </a:r>
          </a:p>
        </p:txBody>
      </p:sp>
      <p:sp>
        <p:nvSpPr>
          <p:cNvPr id="15" name="Rectangle 14">
            <a:extLst>
              <a:ext uri="{FF2B5EF4-FFF2-40B4-BE49-F238E27FC236}">
                <a16:creationId xmlns:a16="http://schemas.microsoft.com/office/drawing/2014/main" id="{92D189FA-B6F1-4A14-B176-6D96F3A62C1E}"/>
              </a:ext>
            </a:extLst>
          </p:cNvPr>
          <p:cNvSpPr/>
          <p:nvPr/>
        </p:nvSpPr>
        <p:spPr>
          <a:xfrm>
            <a:off x="6985000" y="1993900"/>
            <a:ext cx="3657600" cy="9271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1">
                    <a:lumMod val="50000"/>
                  </a:schemeClr>
                </a:solidFill>
                <a:latin typeface="Times New Roman" panose="02020603050405020304" pitchFamily="18" charset="0"/>
                <a:cs typeface="Times New Roman" panose="02020603050405020304" pitchFamily="18" charset="0"/>
              </a:rPr>
              <a:t>Các động tác cá nhân </a:t>
            </a:r>
          </a:p>
          <a:p>
            <a:pPr algn="ctr"/>
            <a:r>
              <a:rPr lang="en-US" sz="2800">
                <a:solidFill>
                  <a:schemeClr val="accent1">
                    <a:lumMod val="50000"/>
                  </a:schemeClr>
                </a:solidFill>
                <a:latin typeface="Times New Roman" panose="02020603050405020304" pitchFamily="18" charset="0"/>
                <a:cs typeface="Times New Roman" panose="02020603050405020304" pitchFamily="18" charset="0"/>
              </a:rPr>
              <a:t>di động</a:t>
            </a:r>
          </a:p>
        </p:txBody>
      </p:sp>
      <p:cxnSp>
        <p:nvCxnSpPr>
          <p:cNvPr id="17" name="Straight Arrow Connector 16">
            <a:extLst>
              <a:ext uri="{FF2B5EF4-FFF2-40B4-BE49-F238E27FC236}">
                <a16:creationId xmlns:a16="http://schemas.microsoft.com/office/drawing/2014/main" id="{1F02B81E-9A21-4370-BC24-020E81D7DADD}"/>
              </a:ext>
            </a:extLst>
          </p:cNvPr>
          <p:cNvCxnSpPr>
            <a:stCxn id="3" idx="2"/>
            <a:endCxn id="14" idx="0"/>
          </p:cNvCxnSpPr>
          <p:nvPr/>
        </p:nvCxnSpPr>
        <p:spPr>
          <a:xfrm flipH="1">
            <a:off x="3416300" y="1206212"/>
            <a:ext cx="2679700" cy="7876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BB02D3C-6BD4-4E91-87DC-04BEF8E26BE0}"/>
              </a:ext>
            </a:extLst>
          </p:cNvPr>
          <p:cNvCxnSpPr>
            <a:cxnSpLocks/>
            <a:endCxn id="15" idx="0"/>
          </p:cNvCxnSpPr>
          <p:nvPr/>
        </p:nvCxnSpPr>
        <p:spPr>
          <a:xfrm>
            <a:off x="6096000" y="1223458"/>
            <a:ext cx="2717800" cy="7704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01457CB-135D-40A2-9C00-971284B6B2B3}"/>
              </a:ext>
            </a:extLst>
          </p:cNvPr>
          <p:cNvSpPr/>
          <p:nvPr/>
        </p:nvSpPr>
        <p:spPr>
          <a:xfrm>
            <a:off x="1143000" y="3127375"/>
            <a:ext cx="22733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Đứng nghỉ</a:t>
            </a:r>
          </a:p>
        </p:txBody>
      </p:sp>
      <p:sp>
        <p:nvSpPr>
          <p:cNvPr id="22" name="Rectangle: Rounded Corners 21">
            <a:extLst>
              <a:ext uri="{FF2B5EF4-FFF2-40B4-BE49-F238E27FC236}">
                <a16:creationId xmlns:a16="http://schemas.microsoft.com/office/drawing/2014/main" id="{C3266B54-BABA-4266-BEC9-BA18D32EA70D}"/>
              </a:ext>
            </a:extLst>
          </p:cNvPr>
          <p:cNvSpPr/>
          <p:nvPr/>
        </p:nvSpPr>
        <p:spPr>
          <a:xfrm>
            <a:off x="3454400" y="3142962"/>
            <a:ext cx="22733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Đứng nghiêm</a:t>
            </a:r>
          </a:p>
        </p:txBody>
      </p:sp>
      <p:sp>
        <p:nvSpPr>
          <p:cNvPr id="23" name="Rectangle: Rounded Corners 22">
            <a:extLst>
              <a:ext uri="{FF2B5EF4-FFF2-40B4-BE49-F238E27FC236}">
                <a16:creationId xmlns:a16="http://schemas.microsoft.com/office/drawing/2014/main" id="{61223FAC-B361-40ED-8202-FB84EF29D388}"/>
              </a:ext>
            </a:extLst>
          </p:cNvPr>
          <p:cNvSpPr/>
          <p:nvPr/>
        </p:nvSpPr>
        <p:spPr>
          <a:xfrm>
            <a:off x="660400" y="4279756"/>
            <a:ext cx="18288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Quay bên trái</a:t>
            </a:r>
          </a:p>
        </p:txBody>
      </p:sp>
      <p:sp>
        <p:nvSpPr>
          <p:cNvPr id="24" name="Rectangle: Rounded Corners 23">
            <a:extLst>
              <a:ext uri="{FF2B5EF4-FFF2-40B4-BE49-F238E27FC236}">
                <a16:creationId xmlns:a16="http://schemas.microsoft.com/office/drawing/2014/main" id="{AEC3826E-7DC9-4F58-A7A7-7247F9D53E61}"/>
              </a:ext>
            </a:extLst>
          </p:cNvPr>
          <p:cNvSpPr/>
          <p:nvPr/>
        </p:nvSpPr>
        <p:spPr>
          <a:xfrm>
            <a:off x="2539999" y="4292024"/>
            <a:ext cx="1828801"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Quay bên phải</a:t>
            </a:r>
          </a:p>
        </p:txBody>
      </p:sp>
      <p:sp>
        <p:nvSpPr>
          <p:cNvPr id="25" name="Rectangle: Rounded Corners 24">
            <a:extLst>
              <a:ext uri="{FF2B5EF4-FFF2-40B4-BE49-F238E27FC236}">
                <a16:creationId xmlns:a16="http://schemas.microsoft.com/office/drawing/2014/main" id="{894E372D-897E-4661-B589-274D0EE8EAE3}"/>
              </a:ext>
            </a:extLst>
          </p:cNvPr>
          <p:cNvSpPr/>
          <p:nvPr/>
        </p:nvSpPr>
        <p:spPr>
          <a:xfrm>
            <a:off x="4419599" y="4292024"/>
            <a:ext cx="1828801"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Quay đằng sau</a:t>
            </a:r>
          </a:p>
        </p:txBody>
      </p:sp>
      <p:sp>
        <p:nvSpPr>
          <p:cNvPr id="26" name="Rectangle: Rounded Corners 25">
            <a:extLst>
              <a:ext uri="{FF2B5EF4-FFF2-40B4-BE49-F238E27FC236}">
                <a16:creationId xmlns:a16="http://schemas.microsoft.com/office/drawing/2014/main" id="{CEF3BFD5-07F8-4E08-B9FB-AD41BFDC11AA}"/>
              </a:ext>
            </a:extLst>
          </p:cNvPr>
          <p:cNvSpPr/>
          <p:nvPr/>
        </p:nvSpPr>
        <p:spPr>
          <a:xfrm>
            <a:off x="1143000" y="5475579"/>
            <a:ext cx="22733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Dậm chân tại chỗ</a:t>
            </a:r>
          </a:p>
        </p:txBody>
      </p:sp>
      <p:sp>
        <p:nvSpPr>
          <p:cNvPr id="27" name="Rectangle: Rounded Corners 26">
            <a:extLst>
              <a:ext uri="{FF2B5EF4-FFF2-40B4-BE49-F238E27FC236}">
                <a16:creationId xmlns:a16="http://schemas.microsoft.com/office/drawing/2014/main" id="{3A908FA7-49CD-4A90-B6A3-18EA3FD62705}"/>
              </a:ext>
            </a:extLst>
          </p:cNvPr>
          <p:cNvSpPr/>
          <p:nvPr/>
        </p:nvSpPr>
        <p:spPr>
          <a:xfrm>
            <a:off x="3454400" y="5475579"/>
            <a:ext cx="22733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Chạy tại chỗ</a:t>
            </a:r>
          </a:p>
        </p:txBody>
      </p:sp>
      <p:sp>
        <p:nvSpPr>
          <p:cNvPr id="29" name="Rectangle: Rounded Corners 28">
            <a:extLst>
              <a:ext uri="{FF2B5EF4-FFF2-40B4-BE49-F238E27FC236}">
                <a16:creationId xmlns:a16="http://schemas.microsoft.com/office/drawing/2014/main" id="{88E04154-2DB5-41A7-ABF2-4FCF0163D5C2}"/>
              </a:ext>
            </a:extLst>
          </p:cNvPr>
          <p:cNvSpPr/>
          <p:nvPr/>
        </p:nvSpPr>
        <p:spPr>
          <a:xfrm>
            <a:off x="6985000" y="3111788"/>
            <a:ext cx="17145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Tiến</a:t>
            </a:r>
          </a:p>
        </p:txBody>
      </p:sp>
      <p:sp>
        <p:nvSpPr>
          <p:cNvPr id="30" name="Rectangle: Rounded Corners 29">
            <a:extLst>
              <a:ext uri="{FF2B5EF4-FFF2-40B4-BE49-F238E27FC236}">
                <a16:creationId xmlns:a16="http://schemas.microsoft.com/office/drawing/2014/main" id="{503919BF-E495-4DFD-AB08-91E9080E2492}"/>
              </a:ext>
            </a:extLst>
          </p:cNvPr>
          <p:cNvSpPr/>
          <p:nvPr/>
        </p:nvSpPr>
        <p:spPr>
          <a:xfrm>
            <a:off x="8928100" y="3127375"/>
            <a:ext cx="17145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Lùi</a:t>
            </a:r>
          </a:p>
        </p:txBody>
      </p:sp>
      <p:sp>
        <p:nvSpPr>
          <p:cNvPr id="31" name="Rectangle: Rounded Corners 30">
            <a:extLst>
              <a:ext uri="{FF2B5EF4-FFF2-40B4-BE49-F238E27FC236}">
                <a16:creationId xmlns:a16="http://schemas.microsoft.com/office/drawing/2014/main" id="{A427DCB9-0A13-4DB0-B90E-A8E987FD75BF}"/>
              </a:ext>
            </a:extLst>
          </p:cNvPr>
          <p:cNvSpPr/>
          <p:nvPr/>
        </p:nvSpPr>
        <p:spPr>
          <a:xfrm>
            <a:off x="6985000" y="4264169"/>
            <a:ext cx="17145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B</a:t>
            </a:r>
            <a:r>
              <a:rPr lang="vi-VN" sz="2400">
                <a:solidFill>
                  <a:schemeClr val="accent6">
                    <a:lumMod val="50000"/>
                  </a:schemeClr>
                </a:solidFill>
                <a:latin typeface="Times New Roman" panose="02020603050405020304" pitchFamily="18" charset="0"/>
                <a:cs typeface="Times New Roman" panose="02020603050405020304" pitchFamily="18" charset="0"/>
              </a:rPr>
              <a:t>ư</a:t>
            </a:r>
            <a:r>
              <a:rPr lang="en-US" sz="2400">
                <a:solidFill>
                  <a:schemeClr val="accent6">
                    <a:lumMod val="50000"/>
                  </a:schemeClr>
                </a:solidFill>
                <a:latin typeface="Times New Roman" panose="02020603050405020304" pitchFamily="18" charset="0"/>
                <a:cs typeface="Times New Roman" panose="02020603050405020304" pitchFamily="18" charset="0"/>
              </a:rPr>
              <a:t>ớc sang trái</a:t>
            </a:r>
          </a:p>
        </p:txBody>
      </p:sp>
      <p:sp>
        <p:nvSpPr>
          <p:cNvPr id="32" name="Rectangle: Rounded Corners 31">
            <a:extLst>
              <a:ext uri="{FF2B5EF4-FFF2-40B4-BE49-F238E27FC236}">
                <a16:creationId xmlns:a16="http://schemas.microsoft.com/office/drawing/2014/main" id="{CC92A9C4-2D68-4E3A-827E-7D70F7D08E96}"/>
              </a:ext>
            </a:extLst>
          </p:cNvPr>
          <p:cNvSpPr/>
          <p:nvPr/>
        </p:nvSpPr>
        <p:spPr>
          <a:xfrm>
            <a:off x="8928100" y="4279756"/>
            <a:ext cx="17145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B</a:t>
            </a:r>
            <a:r>
              <a:rPr lang="vi-VN" sz="2400">
                <a:solidFill>
                  <a:schemeClr val="accent6">
                    <a:lumMod val="50000"/>
                  </a:schemeClr>
                </a:solidFill>
                <a:latin typeface="Times New Roman" panose="02020603050405020304" pitchFamily="18" charset="0"/>
                <a:cs typeface="Times New Roman" panose="02020603050405020304" pitchFamily="18" charset="0"/>
              </a:rPr>
              <a:t>ư</a:t>
            </a:r>
            <a:r>
              <a:rPr lang="en-US" sz="2400">
                <a:solidFill>
                  <a:schemeClr val="accent6">
                    <a:lumMod val="50000"/>
                  </a:schemeClr>
                </a:solidFill>
                <a:latin typeface="Times New Roman" panose="02020603050405020304" pitchFamily="18" charset="0"/>
                <a:cs typeface="Times New Roman" panose="02020603050405020304" pitchFamily="18" charset="0"/>
              </a:rPr>
              <a:t>ớc sang phải</a:t>
            </a:r>
          </a:p>
        </p:txBody>
      </p:sp>
      <p:sp>
        <p:nvSpPr>
          <p:cNvPr id="33" name="Rectangle: Rounded Corners 32">
            <a:extLst>
              <a:ext uri="{FF2B5EF4-FFF2-40B4-BE49-F238E27FC236}">
                <a16:creationId xmlns:a16="http://schemas.microsoft.com/office/drawing/2014/main" id="{D8C4FF8A-D9DB-4182-B352-1DA36DE3A952}"/>
              </a:ext>
            </a:extLst>
          </p:cNvPr>
          <p:cNvSpPr/>
          <p:nvPr/>
        </p:nvSpPr>
        <p:spPr>
          <a:xfrm>
            <a:off x="6985000" y="5416550"/>
            <a:ext cx="17145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Đi đều</a:t>
            </a:r>
          </a:p>
        </p:txBody>
      </p:sp>
      <p:sp>
        <p:nvSpPr>
          <p:cNvPr id="34" name="Rectangle: Rounded Corners 33">
            <a:extLst>
              <a:ext uri="{FF2B5EF4-FFF2-40B4-BE49-F238E27FC236}">
                <a16:creationId xmlns:a16="http://schemas.microsoft.com/office/drawing/2014/main" id="{AA7C0CB6-00E5-4FBD-B6A0-7B001772E18D}"/>
              </a:ext>
            </a:extLst>
          </p:cNvPr>
          <p:cNvSpPr/>
          <p:nvPr/>
        </p:nvSpPr>
        <p:spPr>
          <a:xfrm>
            <a:off x="8928100" y="5432137"/>
            <a:ext cx="1714500" cy="9271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6">
                    <a:lumMod val="50000"/>
                  </a:schemeClr>
                </a:solidFill>
                <a:latin typeface="Times New Roman" panose="02020603050405020304" pitchFamily="18" charset="0"/>
                <a:cs typeface="Times New Roman" panose="02020603050405020304" pitchFamily="18" charset="0"/>
              </a:rPr>
              <a:t>Chạy đều</a:t>
            </a:r>
          </a:p>
        </p:txBody>
      </p:sp>
    </p:spTree>
    <p:extLst>
      <p:ext uri="{BB962C8B-B14F-4D97-AF65-F5344CB8AC3E}">
        <p14:creationId xmlns:p14="http://schemas.microsoft.com/office/powerpoint/2010/main" val="2883270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6. Các động tác cá nhân tại chỗ và di động </a:t>
            </a:r>
          </a:p>
          <a:p>
            <a:pPr algn="ctr"/>
            <a:r>
              <a:rPr lang="en-US" sz="2800" i="1">
                <a:ln w="0"/>
                <a:solidFill>
                  <a:srgbClr val="FF0000"/>
                </a:solidFill>
                <a:latin typeface="UTM Aptima" panose="02040603050506020204" pitchFamily="18" charset="0"/>
              </a:rPr>
              <a:t>6.1. Các động tác cá nhân tại chỗ</a:t>
            </a:r>
            <a:endParaRPr lang="en-US" sz="2000" i="1">
              <a:ln w="0"/>
              <a:solidFill>
                <a:srgbClr val="FF0000"/>
              </a:solidFill>
              <a:latin typeface="UTM Aptima" panose="02040603050506020204" pitchFamily="18" charset="0"/>
            </a:endParaRPr>
          </a:p>
        </p:txBody>
      </p:sp>
      <p:sp>
        <p:nvSpPr>
          <p:cNvPr id="10" name="Rectangle: Rounded Corners 9">
            <a:extLst>
              <a:ext uri="{FF2B5EF4-FFF2-40B4-BE49-F238E27FC236}">
                <a16:creationId xmlns:a16="http://schemas.microsoft.com/office/drawing/2014/main" id="{07833330-59BF-4044-8D5D-E6D81DB2A2F3}"/>
              </a:ext>
            </a:extLst>
          </p:cNvPr>
          <p:cNvSpPr/>
          <p:nvPr/>
        </p:nvSpPr>
        <p:spPr>
          <a:xfrm>
            <a:off x="1384300" y="2197100"/>
            <a:ext cx="4089400" cy="406399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lumMod val="50000"/>
                  </a:schemeClr>
                </a:solidFill>
                <a:latin typeface="Times New Roman" panose="02020603050405020304" pitchFamily="18" charset="0"/>
                <a:cs typeface="Times New Roman" panose="02020603050405020304" pitchFamily="18" charset="0"/>
              </a:rPr>
              <a:t>Khẩu lệnh: “Nghỉ!”</a:t>
            </a:r>
          </a:p>
          <a:p>
            <a:pPr algn="just"/>
            <a:r>
              <a:rPr lang="en-US" sz="2400">
                <a:solidFill>
                  <a:schemeClr val="tx2">
                    <a:lumMod val="50000"/>
                  </a:schemeClr>
                </a:solidFill>
                <a:latin typeface="Times New Roman" panose="02020603050405020304" pitchFamily="18" charset="0"/>
                <a:cs typeface="Times New Roman" panose="02020603050405020304" pitchFamily="18" charset="0"/>
              </a:rPr>
              <a:t>	</a:t>
            </a:r>
            <a:r>
              <a:rPr lang="vi-VN" sz="2400">
                <a:solidFill>
                  <a:schemeClr val="tx2">
                    <a:lumMod val="50000"/>
                  </a:schemeClr>
                </a:solidFill>
                <a:latin typeface="Times New Roman" panose="02020603050405020304" pitchFamily="18" charset="0"/>
                <a:cs typeface="Times New Roman" panose="02020603050405020304" pitchFamily="18" charset="0"/>
              </a:rPr>
              <a:t>Ngườ</a:t>
            </a:r>
            <a:r>
              <a:rPr lang="en-US" sz="2400">
                <a:solidFill>
                  <a:schemeClr val="tx2">
                    <a:lumMod val="50000"/>
                  </a:schemeClr>
                </a:solidFill>
                <a:latin typeface="Times New Roman" panose="02020603050405020304" pitchFamily="18" charset="0"/>
                <a:cs typeface="Times New Roman" panose="02020603050405020304" pitchFamily="18" charset="0"/>
              </a:rPr>
              <a:t>i ở tư thế đứng, khi có khẩu lệnh “nghỉ!”, hai tay để thẳng thoải mái, chân trái h</a:t>
            </a:r>
            <a:r>
              <a:rPr lang="vi-VN" sz="2400">
                <a:solidFill>
                  <a:schemeClr val="tx2">
                    <a:lumMod val="50000"/>
                  </a:schemeClr>
                </a:solidFill>
                <a:latin typeface="Times New Roman" panose="02020603050405020304" pitchFamily="18" charset="0"/>
                <a:cs typeface="Times New Roman" panose="02020603050405020304" pitchFamily="18" charset="0"/>
              </a:rPr>
              <a:t>ơ</a:t>
            </a:r>
            <a:r>
              <a:rPr lang="en-US" sz="2400">
                <a:solidFill>
                  <a:schemeClr val="tx2">
                    <a:lumMod val="50000"/>
                  </a:schemeClr>
                </a:solidFill>
                <a:latin typeface="Times New Roman" panose="02020603050405020304" pitchFamily="18" charset="0"/>
                <a:cs typeface="Times New Roman" panose="02020603050405020304" pitchFamily="18" charset="0"/>
              </a:rPr>
              <a:t>i chùng xuống, trọng tâm dồn chân phải, khi mỏi có thể đổi chân</a:t>
            </a:r>
          </a:p>
        </p:txBody>
      </p:sp>
      <p:sp>
        <p:nvSpPr>
          <p:cNvPr id="8" name="Hexagon 7">
            <a:extLst>
              <a:ext uri="{FF2B5EF4-FFF2-40B4-BE49-F238E27FC236}">
                <a16:creationId xmlns:a16="http://schemas.microsoft.com/office/drawing/2014/main" id="{2A6E5148-4EBC-405A-A67E-4A8D4DB58491}"/>
              </a:ext>
            </a:extLst>
          </p:cNvPr>
          <p:cNvSpPr/>
          <p:nvPr/>
        </p:nvSpPr>
        <p:spPr>
          <a:xfrm>
            <a:off x="368300" y="1841500"/>
            <a:ext cx="2463800" cy="927100"/>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ĐỨNG NGHỈ</a:t>
            </a:r>
          </a:p>
        </p:txBody>
      </p:sp>
      <p:sp>
        <p:nvSpPr>
          <p:cNvPr id="12" name="Rectangle: Rounded Corners 11">
            <a:extLst>
              <a:ext uri="{FF2B5EF4-FFF2-40B4-BE49-F238E27FC236}">
                <a16:creationId xmlns:a16="http://schemas.microsoft.com/office/drawing/2014/main" id="{A072784C-18A5-4683-95A5-817C99933D19}"/>
              </a:ext>
            </a:extLst>
          </p:cNvPr>
          <p:cNvSpPr/>
          <p:nvPr/>
        </p:nvSpPr>
        <p:spPr>
          <a:xfrm>
            <a:off x="6604000" y="2197100"/>
            <a:ext cx="5067300" cy="440879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lumMod val="50000"/>
                  </a:schemeClr>
                </a:solidFill>
                <a:latin typeface="Times New Roman" panose="02020603050405020304" pitchFamily="18" charset="0"/>
                <a:cs typeface="Times New Roman" panose="02020603050405020304" pitchFamily="18" charset="0"/>
              </a:rPr>
              <a:t>Khẩu lệnh: “Nghiêm!”</a:t>
            </a:r>
          </a:p>
          <a:p>
            <a:pPr algn="just"/>
            <a:r>
              <a:rPr lang="en-US" sz="2400">
                <a:solidFill>
                  <a:schemeClr val="tx2">
                    <a:lumMod val="50000"/>
                  </a:schemeClr>
                </a:solidFill>
                <a:latin typeface="Times New Roman" panose="02020603050405020304" pitchFamily="18" charset="0"/>
                <a:cs typeface="Times New Roman" panose="02020603050405020304" pitchFamily="18" charset="0"/>
              </a:rPr>
              <a:t>	Ng</a:t>
            </a:r>
            <a:r>
              <a:rPr lang="vi-VN" sz="2400">
                <a:solidFill>
                  <a:schemeClr val="tx2">
                    <a:lumMod val="50000"/>
                  </a:schemeClr>
                </a:solidFill>
                <a:latin typeface="Times New Roman" panose="02020603050405020304" pitchFamily="18" charset="0"/>
                <a:cs typeface="Times New Roman" panose="02020603050405020304" pitchFamily="18" charset="0"/>
              </a:rPr>
              <a:t>ư</a:t>
            </a:r>
            <a:r>
              <a:rPr lang="en-US" sz="2400">
                <a:solidFill>
                  <a:schemeClr val="tx2">
                    <a:lumMod val="50000"/>
                  </a:schemeClr>
                </a:solidFill>
                <a:latin typeface="Times New Roman" panose="02020603050405020304" pitchFamily="18" charset="0"/>
                <a:cs typeface="Times New Roman" panose="02020603050405020304" pitchFamily="18" charset="0"/>
              </a:rPr>
              <a:t>ời ở tư thế đứng, khi có khẩu lệnh “nghiêm!”, ng</a:t>
            </a:r>
            <a:r>
              <a:rPr lang="vi-VN" sz="2400">
                <a:solidFill>
                  <a:schemeClr val="tx2">
                    <a:lumMod val="50000"/>
                  </a:schemeClr>
                </a:solidFill>
                <a:latin typeface="Times New Roman" panose="02020603050405020304" pitchFamily="18" charset="0"/>
                <a:cs typeface="Times New Roman" panose="02020603050405020304" pitchFamily="18" charset="0"/>
              </a:rPr>
              <a:t>ư</a:t>
            </a:r>
            <a:r>
              <a:rPr lang="en-US" sz="2400">
                <a:solidFill>
                  <a:schemeClr val="tx2">
                    <a:lumMod val="50000"/>
                  </a:schemeClr>
                </a:solidFill>
                <a:latin typeface="Times New Roman" panose="02020603050405020304" pitchFamily="18" charset="0"/>
                <a:cs typeface="Times New Roman" panose="02020603050405020304" pitchFamily="18" charset="0"/>
              </a:rPr>
              <a:t>ời đứng thẳng, mắt nhìn thẳng, hai bàn tay thẳng khép sát than ng</a:t>
            </a:r>
            <a:r>
              <a:rPr lang="vi-VN" sz="2400">
                <a:solidFill>
                  <a:schemeClr val="tx2">
                    <a:lumMod val="50000"/>
                  </a:schemeClr>
                </a:solidFill>
                <a:latin typeface="Times New Roman" panose="02020603050405020304" pitchFamily="18" charset="0"/>
                <a:cs typeface="Times New Roman" panose="02020603050405020304" pitchFamily="18" charset="0"/>
              </a:rPr>
              <a:t>ư</a:t>
            </a:r>
            <a:r>
              <a:rPr lang="en-US" sz="2400">
                <a:solidFill>
                  <a:schemeClr val="tx2">
                    <a:lumMod val="50000"/>
                  </a:schemeClr>
                </a:solidFill>
                <a:latin typeface="Times New Roman" panose="02020603050405020304" pitchFamily="18" charset="0"/>
                <a:cs typeface="Times New Roman" panose="02020603050405020304" pitchFamily="18" charset="0"/>
              </a:rPr>
              <a:t>ời, bàn tay nắm tự nhiên, lòng bàn tay h</a:t>
            </a:r>
            <a:r>
              <a:rPr lang="vi-VN" sz="2400">
                <a:solidFill>
                  <a:schemeClr val="tx2">
                    <a:lumMod val="50000"/>
                  </a:schemeClr>
                </a:solidFill>
                <a:latin typeface="Times New Roman" panose="02020603050405020304" pitchFamily="18" charset="0"/>
                <a:cs typeface="Times New Roman" panose="02020603050405020304" pitchFamily="18" charset="0"/>
              </a:rPr>
              <a:t>ư</a:t>
            </a:r>
            <a:r>
              <a:rPr lang="en-US" sz="2400">
                <a:solidFill>
                  <a:schemeClr val="tx2">
                    <a:lumMod val="50000"/>
                  </a:schemeClr>
                </a:solidFill>
                <a:latin typeface="Times New Roman" panose="02020603050405020304" pitchFamily="18" charset="0"/>
                <a:cs typeface="Times New Roman" panose="02020603050405020304" pitchFamily="18" charset="0"/>
              </a:rPr>
              <a:t>ớng vào thân ng</a:t>
            </a:r>
            <a:r>
              <a:rPr lang="vi-VN" sz="2400">
                <a:solidFill>
                  <a:schemeClr val="tx2">
                    <a:lumMod val="50000"/>
                  </a:schemeClr>
                </a:solidFill>
                <a:latin typeface="Times New Roman" panose="02020603050405020304" pitchFamily="18" charset="0"/>
                <a:cs typeface="Times New Roman" panose="02020603050405020304" pitchFamily="18" charset="0"/>
              </a:rPr>
              <a:t>ư</a:t>
            </a:r>
            <a:r>
              <a:rPr lang="en-US" sz="2400">
                <a:solidFill>
                  <a:schemeClr val="tx2">
                    <a:lumMod val="50000"/>
                  </a:schemeClr>
                </a:solidFill>
                <a:latin typeface="Times New Roman" panose="02020603050405020304" pitchFamily="18" charset="0"/>
                <a:cs typeface="Times New Roman" panose="02020603050405020304" pitchFamily="18" charset="0"/>
              </a:rPr>
              <a:t>ời, hai chân thẳng, khép sát, hai bàn chân tạo thành hình chữ V (góc khoảng 60</a:t>
            </a:r>
            <a:r>
              <a:rPr lang="en-US" sz="2400" baseline="30000">
                <a:solidFill>
                  <a:schemeClr val="tx2">
                    <a:lumMod val="50000"/>
                  </a:schemeClr>
                </a:solidFill>
                <a:latin typeface="Times New Roman" panose="02020603050405020304" pitchFamily="18" charset="0"/>
                <a:cs typeface="Times New Roman" panose="02020603050405020304" pitchFamily="18" charset="0"/>
              </a:rPr>
              <a:t>o</a:t>
            </a:r>
            <a:r>
              <a:rPr lang="en-US" sz="2400">
                <a:solidFill>
                  <a:schemeClr val="tx2">
                    <a:lumMod val="50000"/>
                  </a:schemeClr>
                </a:solidFill>
                <a:latin typeface="Times New Roman" panose="02020603050405020304" pitchFamily="18" charset="0"/>
                <a:cs typeface="Times New Roman" panose="02020603050405020304" pitchFamily="18" charset="0"/>
              </a:rPr>
              <a:t>)</a:t>
            </a:r>
          </a:p>
        </p:txBody>
      </p:sp>
      <p:sp>
        <p:nvSpPr>
          <p:cNvPr id="13" name="Hexagon 12">
            <a:extLst>
              <a:ext uri="{FF2B5EF4-FFF2-40B4-BE49-F238E27FC236}">
                <a16:creationId xmlns:a16="http://schemas.microsoft.com/office/drawing/2014/main" id="{7C0F551A-0063-4609-9009-67689E9FFB23}"/>
              </a:ext>
            </a:extLst>
          </p:cNvPr>
          <p:cNvSpPr/>
          <p:nvPr/>
        </p:nvSpPr>
        <p:spPr>
          <a:xfrm>
            <a:off x="5588000" y="1841500"/>
            <a:ext cx="2616200" cy="927100"/>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ĐỨNG NGHIÊM</a:t>
            </a:r>
          </a:p>
        </p:txBody>
      </p:sp>
    </p:spTree>
    <p:extLst>
      <p:ext uri="{BB962C8B-B14F-4D97-AF65-F5344CB8AC3E}">
        <p14:creationId xmlns:p14="http://schemas.microsoft.com/office/powerpoint/2010/main" val="3040363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6. Các động tác cá nhân tại chỗ và di động </a:t>
            </a:r>
          </a:p>
          <a:p>
            <a:pPr algn="ctr"/>
            <a:r>
              <a:rPr lang="en-US" sz="2800" i="1">
                <a:ln w="0"/>
                <a:solidFill>
                  <a:srgbClr val="FF0000"/>
                </a:solidFill>
                <a:latin typeface="UTM Aptima" panose="02040603050506020204" pitchFamily="18" charset="0"/>
              </a:rPr>
              <a:t>6.1. Các động tác cá nhân tại chỗ</a:t>
            </a:r>
            <a:endParaRPr lang="en-US" sz="2000" i="1">
              <a:ln w="0"/>
              <a:solidFill>
                <a:srgbClr val="FF0000"/>
              </a:solidFill>
              <a:latin typeface="UTM Aptima" panose="02040603050506020204" pitchFamily="18" charset="0"/>
            </a:endParaRPr>
          </a:p>
        </p:txBody>
      </p:sp>
      <p:sp>
        <p:nvSpPr>
          <p:cNvPr id="10" name="Rectangle: Rounded Corners 9">
            <a:extLst>
              <a:ext uri="{FF2B5EF4-FFF2-40B4-BE49-F238E27FC236}">
                <a16:creationId xmlns:a16="http://schemas.microsoft.com/office/drawing/2014/main" id="{07833330-59BF-4044-8D5D-E6D81DB2A2F3}"/>
              </a:ext>
            </a:extLst>
          </p:cNvPr>
          <p:cNvSpPr/>
          <p:nvPr/>
        </p:nvSpPr>
        <p:spPr>
          <a:xfrm>
            <a:off x="298450" y="2245406"/>
            <a:ext cx="3416300" cy="4191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latin typeface="Times New Roman" panose="02020603050405020304" pitchFamily="18" charset="0"/>
                <a:cs typeface="Times New Roman" panose="02020603050405020304" pitchFamily="18" charset="0"/>
              </a:rPr>
              <a:t>Khẩu lệnh: </a:t>
            </a:r>
          </a:p>
          <a:p>
            <a:pPr algn="ctr"/>
            <a:r>
              <a:rPr lang="en-US" sz="2200" b="1">
                <a:solidFill>
                  <a:schemeClr val="accent1">
                    <a:lumMod val="50000"/>
                  </a:schemeClr>
                </a:solidFill>
                <a:latin typeface="Times New Roman" panose="02020603050405020304" pitchFamily="18" charset="0"/>
                <a:cs typeface="Times New Roman" panose="02020603050405020304" pitchFamily="18" charset="0"/>
              </a:rPr>
              <a:t>“Bên trái - quay!”</a:t>
            </a:r>
          </a:p>
          <a:p>
            <a:pPr algn="just"/>
            <a:r>
              <a:rPr lang="en-US" sz="2200">
                <a:solidFill>
                  <a:schemeClr val="tx2">
                    <a:lumMod val="50000"/>
                  </a:schemeClr>
                </a:solidFill>
                <a:latin typeface="Times New Roman" panose="02020603050405020304" pitchFamily="18" charset="0"/>
                <a:cs typeface="Times New Roman" panose="02020603050405020304" pitchFamily="18" charset="0"/>
              </a:rPr>
              <a:t>	Khi có khẩu lệnh “Bên trái – quay!”, sau động lệnh “quay!”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đứng nghiêm, </a:t>
            </a:r>
            <a:r>
              <a:rPr lang="en-US" sz="2200" b="1" i="1">
                <a:solidFill>
                  <a:schemeClr val="tx2">
                    <a:lumMod val="50000"/>
                  </a:schemeClr>
                </a:solidFill>
                <a:latin typeface="Times New Roman" panose="02020603050405020304" pitchFamily="18" charset="0"/>
                <a:cs typeface="Times New Roman" panose="02020603050405020304" pitchFamily="18" charset="0"/>
              </a:rPr>
              <a:t>lấy</a:t>
            </a:r>
            <a:r>
              <a:rPr lang="en-US" sz="2200">
                <a:solidFill>
                  <a:schemeClr val="tx2">
                    <a:lumMod val="50000"/>
                  </a:schemeClr>
                </a:solidFill>
                <a:latin typeface="Times New Roman" panose="02020603050405020304" pitchFamily="18" charset="0"/>
                <a:cs typeface="Times New Roman" panose="02020603050405020304" pitchFamily="18" charset="0"/>
              </a:rPr>
              <a:t> </a:t>
            </a:r>
            <a:r>
              <a:rPr lang="en-US" sz="2200" b="1" i="1">
                <a:solidFill>
                  <a:schemeClr val="tx2">
                    <a:lumMod val="50000"/>
                  </a:schemeClr>
                </a:solidFill>
                <a:latin typeface="Times New Roman" panose="02020603050405020304" pitchFamily="18" charset="0"/>
                <a:cs typeface="Times New Roman" panose="02020603050405020304" pitchFamily="18" charset="0"/>
              </a:rPr>
              <a:t>gót chân trái làm trụ, mũi chân phải làm điểm đỡ</a:t>
            </a:r>
            <a:r>
              <a:rPr lang="en-US" sz="2200">
                <a:solidFill>
                  <a:schemeClr val="tx2">
                    <a:lumMod val="50000"/>
                  </a:schemeClr>
                </a:solidFill>
                <a:latin typeface="Times New Roman" panose="02020603050405020304" pitchFamily="18" charset="0"/>
                <a:cs typeface="Times New Roman" panose="02020603050405020304" pitchFamily="18" charset="0"/>
              </a:rPr>
              <a:t>, quay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sang phía trái một góc 90</a:t>
            </a:r>
            <a:r>
              <a:rPr lang="en-US" sz="2200" baseline="30000">
                <a:solidFill>
                  <a:schemeClr val="tx2">
                    <a:lumMod val="50000"/>
                  </a:schemeClr>
                </a:solidFill>
                <a:latin typeface="Times New Roman" panose="02020603050405020304" pitchFamily="18" charset="0"/>
                <a:cs typeface="Times New Roman" panose="02020603050405020304" pitchFamily="18" charset="0"/>
              </a:rPr>
              <a:t>o</a:t>
            </a:r>
            <a:r>
              <a:rPr lang="en-US" sz="2200">
                <a:solidFill>
                  <a:schemeClr val="tx2">
                    <a:lumMod val="50000"/>
                  </a:schemeClr>
                </a:solidFill>
                <a:latin typeface="Times New Roman" panose="02020603050405020304" pitchFamily="18" charset="0"/>
                <a:cs typeface="Times New Roman" panose="02020603050405020304" pitchFamily="18" charset="0"/>
              </a:rPr>
              <a:t>, sau đó rút chân phải lên, trở về t</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 thế đứng nghiêm.</a:t>
            </a:r>
          </a:p>
        </p:txBody>
      </p:sp>
      <p:sp>
        <p:nvSpPr>
          <p:cNvPr id="8" name="Hexagon 7">
            <a:extLst>
              <a:ext uri="{FF2B5EF4-FFF2-40B4-BE49-F238E27FC236}">
                <a16:creationId xmlns:a16="http://schemas.microsoft.com/office/drawing/2014/main" id="{2A6E5148-4EBC-405A-A67E-4A8D4DB58491}"/>
              </a:ext>
            </a:extLst>
          </p:cNvPr>
          <p:cNvSpPr/>
          <p:nvPr/>
        </p:nvSpPr>
        <p:spPr>
          <a:xfrm>
            <a:off x="685800" y="1721611"/>
            <a:ext cx="264160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QUAY BÊN TRÁI</a:t>
            </a:r>
          </a:p>
        </p:txBody>
      </p:sp>
      <p:sp>
        <p:nvSpPr>
          <p:cNvPr id="15" name="Hexagon 14">
            <a:extLst>
              <a:ext uri="{FF2B5EF4-FFF2-40B4-BE49-F238E27FC236}">
                <a16:creationId xmlns:a16="http://schemas.microsoft.com/office/drawing/2014/main" id="{E18B0205-6FC2-4A71-89E4-13D523BCF136}"/>
              </a:ext>
            </a:extLst>
          </p:cNvPr>
          <p:cNvSpPr/>
          <p:nvPr/>
        </p:nvSpPr>
        <p:spPr>
          <a:xfrm>
            <a:off x="4775200" y="1721611"/>
            <a:ext cx="264160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QUAY BÊN PHẢI</a:t>
            </a:r>
          </a:p>
        </p:txBody>
      </p:sp>
      <p:sp>
        <p:nvSpPr>
          <p:cNvPr id="16" name="Rectangle: Rounded Corners 15">
            <a:extLst>
              <a:ext uri="{FF2B5EF4-FFF2-40B4-BE49-F238E27FC236}">
                <a16:creationId xmlns:a16="http://schemas.microsoft.com/office/drawing/2014/main" id="{2BB8D40E-A6FA-4A0B-BE4C-CBFDBC22F1F9}"/>
              </a:ext>
            </a:extLst>
          </p:cNvPr>
          <p:cNvSpPr/>
          <p:nvPr/>
        </p:nvSpPr>
        <p:spPr>
          <a:xfrm>
            <a:off x="4387850" y="2245406"/>
            <a:ext cx="3416300" cy="4191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latin typeface="Times New Roman" panose="02020603050405020304" pitchFamily="18" charset="0"/>
                <a:cs typeface="Times New Roman" panose="02020603050405020304" pitchFamily="18" charset="0"/>
              </a:rPr>
              <a:t>Khẩu lệnh: </a:t>
            </a:r>
          </a:p>
          <a:p>
            <a:pPr algn="ctr"/>
            <a:r>
              <a:rPr lang="en-US" sz="2200" b="1">
                <a:solidFill>
                  <a:schemeClr val="accent1">
                    <a:lumMod val="50000"/>
                  </a:schemeClr>
                </a:solidFill>
                <a:latin typeface="Times New Roman" panose="02020603050405020304" pitchFamily="18" charset="0"/>
                <a:cs typeface="Times New Roman" panose="02020603050405020304" pitchFamily="18" charset="0"/>
              </a:rPr>
              <a:t>“Bên phải - quay!”</a:t>
            </a:r>
          </a:p>
          <a:p>
            <a:pPr algn="just"/>
            <a:r>
              <a:rPr lang="en-US" sz="2200">
                <a:solidFill>
                  <a:schemeClr val="tx2">
                    <a:lumMod val="50000"/>
                  </a:schemeClr>
                </a:solidFill>
                <a:latin typeface="Times New Roman" panose="02020603050405020304" pitchFamily="18" charset="0"/>
                <a:cs typeface="Times New Roman" panose="02020603050405020304" pitchFamily="18" charset="0"/>
              </a:rPr>
              <a:t>	Khi có khẩu lệnh “Bên phải – quay!”, sau động lệnh “quay!”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đứng nghiêm, </a:t>
            </a:r>
            <a:r>
              <a:rPr lang="en-US" sz="2200" b="1" i="1">
                <a:solidFill>
                  <a:schemeClr val="tx2">
                    <a:lumMod val="50000"/>
                  </a:schemeClr>
                </a:solidFill>
                <a:latin typeface="Times New Roman" panose="02020603050405020304" pitchFamily="18" charset="0"/>
                <a:cs typeface="Times New Roman" panose="02020603050405020304" pitchFamily="18" charset="0"/>
              </a:rPr>
              <a:t>lấy gót chân phải làm trụ, mũi chân trái làm điểm đỡ,</a:t>
            </a:r>
            <a:r>
              <a:rPr lang="en-US" sz="2200">
                <a:solidFill>
                  <a:schemeClr val="tx2">
                    <a:lumMod val="50000"/>
                  </a:schemeClr>
                </a:solidFill>
                <a:latin typeface="Times New Roman" panose="02020603050405020304" pitchFamily="18" charset="0"/>
                <a:cs typeface="Times New Roman" panose="02020603050405020304" pitchFamily="18" charset="0"/>
              </a:rPr>
              <a:t> quay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sang phía phải một góc 90</a:t>
            </a:r>
            <a:r>
              <a:rPr lang="en-US" sz="2200" baseline="30000">
                <a:solidFill>
                  <a:schemeClr val="tx2">
                    <a:lumMod val="50000"/>
                  </a:schemeClr>
                </a:solidFill>
                <a:latin typeface="Times New Roman" panose="02020603050405020304" pitchFamily="18" charset="0"/>
                <a:cs typeface="Times New Roman" panose="02020603050405020304" pitchFamily="18" charset="0"/>
              </a:rPr>
              <a:t>o</a:t>
            </a:r>
            <a:r>
              <a:rPr lang="en-US" sz="2200">
                <a:solidFill>
                  <a:schemeClr val="tx2">
                    <a:lumMod val="50000"/>
                  </a:schemeClr>
                </a:solidFill>
                <a:latin typeface="Times New Roman" panose="02020603050405020304" pitchFamily="18" charset="0"/>
                <a:cs typeface="Times New Roman" panose="02020603050405020304" pitchFamily="18" charset="0"/>
              </a:rPr>
              <a:t>, sau đó rút chân trái lên, trở về t</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 thế đứng nghiêm.</a:t>
            </a:r>
          </a:p>
        </p:txBody>
      </p:sp>
      <p:sp>
        <p:nvSpPr>
          <p:cNvPr id="17" name="Hexagon 16">
            <a:extLst>
              <a:ext uri="{FF2B5EF4-FFF2-40B4-BE49-F238E27FC236}">
                <a16:creationId xmlns:a16="http://schemas.microsoft.com/office/drawing/2014/main" id="{53271E9E-C5F3-4377-953D-D225158AF6E7}"/>
              </a:ext>
            </a:extLst>
          </p:cNvPr>
          <p:cNvSpPr/>
          <p:nvPr/>
        </p:nvSpPr>
        <p:spPr>
          <a:xfrm>
            <a:off x="8864600" y="1721611"/>
            <a:ext cx="264160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QUAY ĐẰNG SAU</a:t>
            </a:r>
          </a:p>
        </p:txBody>
      </p:sp>
      <p:sp>
        <p:nvSpPr>
          <p:cNvPr id="18" name="Rectangle: Rounded Corners 17">
            <a:extLst>
              <a:ext uri="{FF2B5EF4-FFF2-40B4-BE49-F238E27FC236}">
                <a16:creationId xmlns:a16="http://schemas.microsoft.com/office/drawing/2014/main" id="{F88977AB-CD67-4745-BD29-51F783DDF5D5}"/>
              </a:ext>
            </a:extLst>
          </p:cNvPr>
          <p:cNvSpPr/>
          <p:nvPr/>
        </p:nvSpPr>
        <p:spPr>
          <a:xfrm>
            <a:off x="8477250" y="2245406"/>
            <a:ext cx="3416300" cy="4191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latin typeface="Times New Roman" panose="02020603050405020304" pitchFamily="18" charset="0"/>
                <a:cs typeface="Times New Roman" panose="02020603050405020304" pitchFamily="18" charset="0"/>
              </a:rPr>
              <a:t>Khẩu lệnh: </a:t>
            </a:r>
          </a:p>
          <a:p>
            <a:pPr algn="ctr"/>
            <a:r>
              <a:rPr lang="en-US" sz="2200" b="1">
                <a:solidFill>
                  <a:schemeClr val="accent1">
                    <a:lumMod val="50000"/>
                  </a:schemeClr>
                </a:solidFill>
                <a:latin typeface="Times New Roman" panose="02020603050405020304" pitchFamily="18" charset="0"/>
                <a:cs typeface="Times New Roman" panose="02020603050405020304" pitchFamily="18" charset="0"/>
              </a:rPr>
              <a:t>“Đằng sau - quay!”</a:t>
            </a:r>
          </a:p>
          <a:p>
            <a:pPr algn="just"/>
            <a:r>
              <a:rPr lang="en-US" sz="2200">
                <a:solidFill>
                  <a:schemeClr val="tx2">
                    <a:lumMod val="50000"/>
                  </a:schemeClr>
                </a:solidFill>
                <a:latin typeface="Times New Roman" panose="02020603050405020304" pitchFamily="18" charset="0"/>
                <a:cs typeface="Times New Roman" panose="02020603050405020304" pitchFamily="18" charset="0"/>
              </a:rPr>
              <a:t>	Khi có khẩu lệnh “Đằng sau – quay!”, sau động lệnh “quay!”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đứng nghiêm, </a:t>
            </a:r>
            <a:r>
              <a:rPr lang="en-US" sz="2200" b="1" i="1">
                <a:solidFill>
                  <a:schemeClr val="tx2">
                    <a:lumMod val="50000"/>
                  </a:schemeClr>
                </a:solidFill>
                <a:latin typeface="Times New Roman" panose="02020603050405020304" pitchFamily="18" charset="0"/>
                <a:cs typeface="Times New Roman" panose="02020603050405020304" pitchFamily="18" charset="0"/>
              </a:rPr>
              <a:t>lấy gót chân phải làm trụ, mũi chân trái làm điểm đỡ,</a:t>
            </a:r>
            <a:r>
              <a:rPr lang="en-US" sz="2200">
                <a:solidFill>
                  <a:schemeClr val="tx2">
                    <a:lumMod val="50000"/>
                  </a:schemeClr>
                </a:solidFill>
                <a:latin typeface="Times New Roman" panose="02020603050405020304" pitchFamily="18" charset="0"/>
                <a:cs typeface="Times New Roman" panose="02020603050405020304" pitchFamily="18" charset="0"/>
              </a:rPr>
              <a:t> quay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sang phía phải một góc 180</a:t>
            </a:r>
            <a:r>
              <a:rPr lang="en-US" sz="2200" baseline="30000">
                <a:solidFill>
                  <a:schemeClr val="tx2">
                    <a:lumMod val="50000"/>
                  </a:schemeClr>
                </a:solidFill>
                <a:latin typeface="Times New Roman" panose="02020603050405020304" pitchFamily="18" charset="0"/>
                <a:cs typeface="Times New Roman" panose="02020603050405020304" pitchFamily="18" charset="0"/>
              </a:rPr>
              <a:t>o</a:t>
            </a:r>
            <a:r>
              <a:rPr lang="en-US" sz="2200">
                <a:solidFill>
                  <a:schemeClr val="tx2">
                    <a:lumMod val="50000"/>
                  </a:schemeClr>
                </a:solidFill>
                <a:latin typeface="Times New Roman" panose="02020603050405020304" pitchFamily="18" charset="0"/>
                <a:cs typeface="Times New Roman" panose="02020603050405020304" pitchFamily="18" charset="0"/>
              </a:rPr>
              <a:t>, sau đó rút chân trái lên, trở về t</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 thế đứng nghiêm.</a:t>
            </a:r>
          </a:p>
        </p:txBody>
      </p:sp>
    </p:spTree>
    <p:extLst>
      <p:ext uri="{BB962C8B-B14F-4D97-AF65-F5344CB8AC3E}">
        <p14:creationId xmlns:p14="http://schemas.microsoft.com/office/powerpoint/2010/main" val="48031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6. Các động tác cá nhân tại chỗ và di động </a:t>
            </a:r>
          </a:p>
          <a:p>
            <a:pPr algn="ctr"/>
            <a:r>
              <a:rPr lang="en-US" sz="2800" i="1">
                <a:ln w="0"/>
                <a:solidFill>
                  <a:srgbClr val="FF0000"/>
                </a:solidFill>
                <a:latin typeface="UTM Aptima" panose="02040603050506020204" pitchFamily="18" charset="0"/>
              </a:rPr>
              <a:t>6.1. Các động tác cá nhân tại chỗ</a:t>
            </a:r>
            <a:endParaRPr lang="en-US" sz="2000" i="1">
              <a:ln w="0"/>
              <a:solidFill>
                <a:srgbClr val="FF0000"/>
              </a:solidFill>
              <a:latin typeface="UTM Aptima" panose="02040603050506020204" pitchFamily="18" charset="0"/>
            </a:endParaRPr>
          </a:p>
        </p:txBody>
      </p:sp>
      <p:sp>
        <p:nvSpPr>
          <p:cNvPr id="10" name="Rectangle: Rounded Corners 9">
            <a:extLst>
              <a:ext uri="{FF2B5EF4-FFF2-40B4-BE49-F238E27FC236}">
                <a16:creationId xmlns:a16="http://schemas.microsoft.com/office/drawing/2014/main" id="{07833330-59BF-4044-8D5D-E6D81DB2A2F3}"/>
              </a:ext>
            </a:extLst>
          </p:cNvPr>
          <p:cNvSpPr/>
          <p:nvPr/>
        </p:nvSpPr>
        <p:spPr>
          <a:xfrm>
            <a:off x="1504950" y="1637100"/>
            <a:ext cx="10388600" cy="261869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latin typeface="Times New Roman" panose="02020603050405020304" pitchFamily="18" charset="0"/>
                <a:cs typeface="Times New Roman" panose="02020603050405020304" pitchFamily="18" charset="0"/>
              </a:rPr>
              <a:t>Khẩu lệnh: “Dậm chân – dậm!”; “Đứng lại – đứng!”</a:t>
            </a:r>
          </a:p>
          <a:p>
            <a:pPr algn="just"/>
            <a:r>
              <a:rPr lang="en-US" sz="2200">
                <a:solidFill>
                  <a:schemeClr val="tx2">
                    <a:lumMod val="50000"/>
                  </a:schemeClr>
                </a:solidFill>
                <a:latin typeface="Times New Roman" panose="02020603050405020304" pitchFamily="18" charset="0"/>
                <a:cs typeface="Times New Roman" panose="02020603050405020304" pitchFamily="18" charset="0"/>
              </a:rPr>
              <a:t>	Khi có khẩu lệnh: “Dậm chân – dậm!”, sau động lệnh “dậm!”, chân trái nhấc lên đặt xuống là nhịp một, đồng thời tay trái vung về phía tr</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bàn tay cao trên thắt lưng, tay phải đánh thẳng về phía sau. Nhịp hai làm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ợc lại, dậm chân theo nhịp hô hoặc còi, trống, nh</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ng không chuyển vị trí, bàn chân cách mặt đất khoảng 20cm. Khi đặt chân xuống đất, mũi chân đặt tr</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Khi có khẩu lệnh “Đứng lại – đứng!” (động lệnh “đứng!” r</a:t>
            </a:r>
            <a:r>
              <a:rPr lang="vi-VN" sz="2200">
                <a:solidFill>
                  <a:schemeClr val="tx2">
                    <a:lumMod val="50000"/>
                  </a:schemeClr>
                </a:solidFill>
                <a:latin typeface="Times New Roman" panose="02020603050405020304" pitchFamily="18" charset="0"/>
                <a:cs typeface="Times New Roman" panose="02020603050405020304" pitchFamily="18" charset="0"/>
              </a:rPr>
              <a:t>ơ</a:t>
            </a:r>
            <a:r>
              <a:rPr lang="en-US" sz="2200">
                <a:solidFill>
                  <a:schemeClr val="tx2">
                    <a:lumMod val="50000"/>
                  </a:schemeClr>
                </a:solidFill>
                <a:latin typeface="Times New Roman" panose="02020603050405020304" pitchFamily="18" charset="0"/>
                <a:cs typeface="Times New Roman" panose="02020603050405020304" pitchFamily="18" charset="0"/>
              </a:rPr>
              <a:t>i vào chân phải), đôi viện dậm chân thêm một nhịp, kéo chân phải về t</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 thế nghiêm.</a:t>
            </a:r>
          </a:p>
        </p:txBody>
      </p:sp>
      <p:sp>
        <p:nvSpPr>
          <p:cNvPr id="8" name="Hexagon 7">
            <a:extLst>
              <a:ext uri="{FF2B5EF4-FFF2-40B4-BE49-F238E27FC236}">
                <a16:creationId xmlns:a16="http://schemas.microsoft.com/office/drawing/2014/main" id="{2A6E5148-4EBC-405A-A67E-4A8D4DB58491}"/>
              </a:ext>
            </a:extLst>
          </p:cNvPr>
          <p:cNvSpPr/>
          <p:nvPr/>
        </p:nvSpPr>
        <p:spPr>
          <a:xfrm>
            <a:off x="95250" y="1427250"/>
            <a:ext cx="310515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DẬM CHÂN TẠI CHỖ</a:t>
            </a:r>
          </a:p>
        </p:txBody>
      </p:sp>
      <p:sp>
        <p:nvSpPr>
          <p:cNvPr id="11" name="Rectangle: Rounded Corners 10">
            <a:extLst>
              <a:ext uri="{FF2B5EF4-FFF2-40B4-BE49-F238E27FC236}">
                <a16:creationId xmlns:a16="http://schemas.microsoft.com/office/drawing/2014/main" id="{935187B4-99B7-4905-BFB3-C03B7EBE2A98}"/>
              </a:ext>
            </a:extLst>
          </p:cNvPr>
          <p:cNvSpPr/>
          <p:nvPr/>
        </p:nvSpPr>
        <p:spPr>
          <a:xfrm>
            <a:off x="1504950" y="4465645"/>
            <a:ext cx="10388600" cy="230747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latin typeface="Times New Roman" panose="02020603050405020304" pitchFamily="18" charset="0"/>
                <a:cs typeface="Times New Roman" panose="02020603050405020304" pitchFamily="18" charset="0"/>
              </a:rPr>
              <a:t>Khẩu lệnh: “Chạy tại chỗ – chạy!”; “Đứng lại – đứng!”</a:t>
            </a:r>
          </a:p>
          <a:p>
            <a:pPr algn="just"/>
            <a:r>
              <a:rPr lang="en-US" sz="2200">
                <a:solidFill>
                  <a:schemeClr val="tx2">
                    <a:lumMod val="50000"/>
                  </a:schemeClr>
                </a:solidFill>
                <a:latin typeface="Times New Roman" panose="02020603050405020304" pitchFamily="18" charset="0"/>
                <a:cs typeface="Times New Roman" panose="02020603050405020304" pitchFamily="18" charset="0"/>
              </a:rPr>
              <a:t>	Khi có khẩu lệnh: “Chạy tại chỗ - chạy!”, sau động lệnh “chạy!”, chân trái nhấc lên đặt xuống là nhịp một, nhịp hai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ợc lại. Hai cánh tay co tự nhiên, lòng bàn tay h</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ớng vào thân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bàn tay nắm, đánh nhẹ ở tư thế thoải mái theo h</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ớng chạy; chạy đều theo nhịp còi hoặc lời hô, nh</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ng không chuyển vị trí. Khi có khẩu lệnh “Đứng lại – đứng!” (động lệnh “đứng!” rơi vào chân phải), đội viên chạy thêm 3 nhịp nữa. Dậm chân phải, về t</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 thế nghiêm.</a:t>
            </a:r>
          </a:p>
        </p:txBody>
      </p:sp>
      <p:sp>
        <p:nvSpPr>
          <p:cNvPr id="15" name="Hexagon 14">
            <a:extLst>
              <a:ext uri="{FF2B5EF4-FFF2-40B4-BE49-F238E27FC236}">
                <a16:creationId xmlns:a16="http://schemas.microsoft.com/office/drawing/2014/main" id="{E18B0205-6FC2-4A71-89E4-13D523BCF136}"/>
              </a:ext>
            </a:extLst>
          </p:cNvPr>
          <p:cNvSpPr/>
          <p:nvPr/>
        </p:nvSpPr>
        <p:spPr>
          <a:xfrm>
            <a:off x="95250" y="4318781"/>
            <a:ext cx="241935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CHẠY TẠI CHỖ</a:t>
            </a:r>
          </a:p>
        </p:txBody>
      </p:sp>
    </p:spTree>
    <p:extLst>
      <p:ext uri="{BB962C8B-B14F-4D97-AF65-F5344CB8AC3E}">
        <p14:creationId xmlns:p14="http://schemas.microsoft.com/office/powerpoint/2010/main" val="265873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6. Các động tác cá nhân tại chỗ và di động </a:t>
            </a:r>
          </a:p>
          <a:p>
            <a:pPr algn="ctr"/>
            <a:r>
              <a:rPr lang="en-US" sz="2800" i="1">
                <a:ln w="0"/>
                <a:solidFill>
                  <a:srgbClr val="FF0000"/>
                </a:solidFill>
                <a:latin typeface="UTM Aptima" panose="02040603050506020204" pitchFamily="18" charset="0"/>
              </a:rPr>
              <a:t>6.2. Các động tác cá nhân di động</a:t>
            </a:r>
            <a:endParaRPr lang="en-US" sz="2000" i="1">
              <a:ln w="0"/>
              <a:solidFill>
                <a:srgbClr val="FF0000"/>
              </a:solidFill>
              <a:latin typeface="UTM Aptima" panose="02040603050506020204" pitchFamily="18" charset="0"/>
            </a:endParaRPr>
          </a:p>
        </p:txBody>
      </p:sp>
      <p:sp>
        <p:nvSpPr>
          <p:cNvPr id="10" name="Rectangle: Rounded Corners 9">
            <a:extLst>
              <a:ext uri="{FF2B5EF4-FFF2-40B4-BE49-F238E27FC236}">
                <a16:creationId xmlns:a16="http://schemas.microsoft.com/office/drawing/2014/main" id="{07833330-59BF-4044-8D5D-E6D81DB2A2F3}"/>
              </a:ext>
            </a:extLst>
          </p:cNvPr>
          <p:cNvSpPr/>
          <p:nvPr/>
        </p:nvSpPr>
        <p:spPr>
          <a:xfrm>
            <a:off x="800100" y="2119652"/>
            <a:ext cx="4775200" cy="346834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2">
                    <a:lumMod val="50000"/>
                  </a:schemeClr>
                </a:solidFill>
                <a:latin typeface="Times New Roman" panose="02020603050405020304" pitchFamily="18" charset="0"/>
                <a:cs typeface="Times New Roman" panose="02020603050405020304" pitchFamily="18" charset="0"/>
              </a:rPr>
              <a:t>Khẩu</a:t>
            </a:r>
            <a:r>
              <a:rPr lang="en-US" sz="2200" b="1" dirty="0">
                <a:solidFill>
                  <a:schemeClr val="tx2">
                    <a:lumMod val="50000"/>
                  </a:schemeClr>
                </a:solidFill>
                <a:latin typeface="Times New Roman" panose="02020603050405020304" pitchFamily="18" charset="0"/>
                <a:cs typeface="Times New Roman" panose="02020603050405020304" pitchFamily="18" charset="0"/>
              </a:rPr>
              <a:t> </a:t>
            </a:r>
            <a:r>
              <a:rPr lang="en-US" sz="2200" b="1" dirty="0" err="1">
                <a:solidFill>
                  <a:schemeClr val="tx2">
                    <a:lumMod val="50000"/>
                  </a:schemeClr>
                </a:solidFill>
                <a:latin typeface="Times New Roman" panose="02020603050405020304" pitchFamily="18" charset="0"/>
                <a:cs typeface="Times New Roman" panose="02020603050405020304" pitchFamily="18" charset="0"/>
              </a:rPr>
              <a:t>lệnh</a:t>
            </a:r>
            <a:r>
              <a:rPr lang="en-US" sz="2200" b="1" dirty="0">
                <a:solidFill>
                  <a:schemeClr val="tx2">
                    <a:lumMod val="50000"/>
                  </a:schemeClr>
                </a:solidFill>
                <a:latin typeface="Times New Roman" panose="02020603050405020304" pitchFamily="18" charset="0"/>
                <a:cs typeface="Times New Roman" panose="02020603050405020304" pitchFamily="18" charset="0"/>
              </a:rPr>
              <a:t>: “</a:t>
            </a:r>
            <a:r>
              <a:rPr lang="en-US" sz="2200" b="1" dirty="0" err="1">
                <a:solidFill>
                  <a:schemeClr val="tx2">
                    <a:lumMod val="50000"/>
                  </a:schemeClr>
                </a:solidFill>
                <a:latin typeface="Times New Roman" panose="02020603050405020304" pitchFamily="18" charset="0"/>
                <a:cs typeface="Times New Roman" panose="02020603050405020304" pitchFamily="18" charset="0"/>
              </a:rPr>
              <a:t>Tiến</a:t>
            </a:r>
            <a:r>
              <a:rPr lang="en-US" sz="2200" b="1" dirty="0">
                <a:solidFill>
                  <a:schemeClr val="tx2">
                    <a:lumMod val="50000"/>
                  </a:schemeClr>
                </a:solidFill>
                <a:latin typeface="Times New Roman" panose="02020603050405020304" pitchFamily="18" charset="0"/>
                <a:cs typeface="Times New Roman" panose="02020603050405020304" pitchFamily="18" charset="0"/>
              </a:rPr>
              <a:t>… b</a:t>
            </a:r>
            <a:r>
              <a:rPr lang="vi-VN" sz="2200" b="1" dirty="0">
                <a:solidFill>
                  <a:schemeClr val="tx2">
                    <a:lumMod val="50000"/>
                  </a:schemeClr>
                </a:solidFill>
                <a:latin typeface="Times New Roman" panose="02020603050405020304" pitchFamily="18" charset="0"/>
                <a:cs typeface="Times New Roman" panose="02020603050405020304" pitchFamily="18" charset="0"/>
              </a:rPr>
              <a:t>ư</a:t>
            </a:r>
            <a:r>
              <a:rPr lang="en-US" sz="2200" b="1" dirty="0" err="1">
                <a:solidFill>
                  <a:schemeClr val="tx2">
                    <a:lumMod val="50000"/>
                  </a:schemeClr>
                </a:solidFill>
                <a:latin typeface="Times New Roman" panose="02020603050405020304" pitchFamily="18" charset="0"/>
                <a:cs typeface="Times New Roman" panose="02020603050405020304" pitchFamily="18" charset="0"/>
              </a:rPr>
              <a:t>ớc</a:t>
            </a:r>
            <a:r>
              <a:rPr lang="en-US" sz="2200" b="1" dirty="0">
                <a:solidFill>
                  <a:schemeClr val="tx2">
                    <a:lumMod val="50000"/>
                  </a:schemeClr>
                </a:solidFill>
                <a:latin typeface="Times New Roman" panose="02020603050405020304" pitchFamily="18" charset="0"/>
                <a:cs typeface="Times New Roman" panose="02020603050405020304" pitchFamily="18" charset="0"/>
              </a:rPr>
              <a:t> – b</a:t>
            </a:r>
            <a:r>
              <a:rPr lang="vi-VN" sz="2200" b="1" dirty="0">
                <a:solidFill>
                  <a:schemeClr val="tx2">
                    <a:lumMod val="50000"/>
                  </a:schemeClr>
                </a:solidFill>
                <a:latin typeface="Times New Roman" panose="02020603050405020304" pitchFamily="18" charset="0"/>
                <a:cs typeface="Times New Roman" panose="02020603050405020304" pitchFamily="18" charset="0"/>
              </a:rPr>
              <a:t>ư</a:t>
            </a:r>
            <a:r>
              <a:rPr lang="en-US" sz="2200" b="1" dirty="0" err="1">
                <a:solidFill>
                  <a:schemeClr val="tx2">
                    <a:lumMod val="50000"/>
                  </a:schemeClr>
                </a:solidFill>
                <a:latin typeface="Times New Roman" panose="02020603050405020304" pitchFamily="18" charset="0"/>
                <a:cs typeface="Times New Roman" panose="02020603050405020304" pitchFamily="18" charset="0"/>
              </a:rPr>
              <a:t>ớc</a:t>
            </a:r>
            <a:r>
              <a:rPr lang="en-US" sz="2200" b="1" dirty="0">
                <a:solidFill>
                  <a:schemeClr val="tx2">
                    <a:lumMod val="50000"/>
                  </a:schemeClr>
                </a:solidFill>
                <a:latin typeface="Times New Roman" panose="02020603050405020304" pitchFamily="18" charset="0"/>
                <a:cs typeface="Times New Roman" panose="02020603050405020304" pitchFamily="18" charset="0"/>
              </a:rPr>
              <a:t>!”</a:t>
            </a:r>
          </a:p>
          <a:p>
            <a:pPr algn="just"/>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Khi</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có</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khẩu</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lệnh</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Tiến</a:t>
            </a:r>
            <a:r>
              <a:rPr lang="en-US" sz="2200" dirty="0">
                <a:solidFill>
                  <a:schemeClr val="tx2">
                    <a:lumMod val="50000"/>
                  </a:schemeClr>
                </a:solidFill>
                <a:latin typeface="Times New Roman" panose="02020603050405020304" pitchFamily="18" charset="0"/>
                <a:cs typeface="Times New Roman" panose="02020603050405020304" pitchFamily="18" charset="0"/>
              </a:rPr>
              <a:t>… b</a:t>
            </a:r>
            <a:r>
              <a:rPr lang="vi-VN" sz="2200" dirty="0">
                <a:solidFill>
                  <a:schemeClr val="tx2">
                    <a:lumMod val="50000"/>
                  </a:schemeClr>
                </a:solidFill>
                <a:latin typeface="Times New Roman" panose="02020603050405020304" pitchFamily="18" charset="0"/>
                <a:cs typeface="Times New Roman" panose="02020603050405020304" pitchFamily="18" charset="0"/>
              </a:rPr>
              <a:t>ư</a:t>
            </a:r>
            <a:r>
              <a:rPr lang="en-US" sz="2200" dirty="0" err="1">
                <a:solidFill>
                  <a:schemeClr val="tx2">
                    <a:lumMod val="50000"/>
                  </a:schemeClr>
                </a:solidFill>
                <a:latin typeface="Times New Roman" panose="02020603050405020304" pitchFamily="18" charset="0"/>
                <a:cs typeface="Times New Roman" panose="02020603050405020304" pitchFamily="18" charset="0"/>
              </a:rPr>
              <a:t>ớc</a:t>
            </a:r>
            <a:r>
              <a:rPr lang="en-US" sz="2200" dirty="0">
                <a:solidFill>
                  <a:schemeClr val="tx2">
                    <a:lumMod val="50000"/>
                  </a:schemeClr>
                </a:solidFill>
                <a:latin typeface="Times New Roman" panose="02020603050405020304" pitchFamily="18" charset="0"/>
                <a:cs typeface="Times New Roman" panose="02020603050405020304" pitchFamily="18" charset="0"/>
              </a:rPr>
              <a:t> – b</a:t>
            </a:r>
            <a:r>
              <a:rPr lang="vi-VN" sz="2200" dirty="0">
                <a:solidFill>
                  <a:schemeClr val="tx2">
                    <a:lumMod val="50000"/>
                  </a:schemeClr>
                </a:solidFill>
                <a:latin typeface="Times New Roman" panose="02020603050405020304" pitchFamily="18" charset="0"/>
                <a:cs typeface="Times New Roman" panose="02020603050405020304" pitchFamily="18" charset="0"/>
              </a:rPr>
              <a:t>ư</a:t>
            </a:r>
            <a:r>
              <a:rPr lang="en-US" sz="2200" dirty="0" err="1">
                <a:solidFill>
                  <a:schemeClr val="tx2">
                    <a:lumMod val="50000"/>
                  </a:schemeClr>
                </a:solidFill>
                <a:latin typeface="Times New Roman" panose="02020603050405020304" pitchFamily="18" charset="0"/>
                <a:cs typeface="Times New Roman" panose="02020603050405020304" pitchFamily="18" charset="0"/>
              </a:rPr>
              <a:t>ớc</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sau</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động</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lệnh</a:t>
            </a:r>
            <a:r>
              <a:rPr lang="en-US" sz="2200" dirty="0">
                <a:solidFill>
                  <a:schemeClr val="tx2">
                    <a:lumMod val="50000"/>
                  </a:schemeClr>
                </a:solidFill>
                <a:latin typeface="Times New Roman" panose="02020603050405020304" pitchFamily="18" charset="0"/>
                <a:cs typeface="Times New Roman" panose="02020603050405020304" pitchFamily="18" charset="0"/>
              </a:rPr>
              <a:t> “b</a:t>
            </a:r>
            <a:r>
              <a:rPr lang="vi-VN" sz="2200" dirty="0">
                <a:solidFill>
                  <a:schemeClr val="tx2">
                    <a:lumMod val="50000"/>
                  </a:schemeClr>
                </a:solidFill>
                <a:latin typeface="Times New Roman" panose="02020603050405020304" pitchFamily="18" charset="0"/>
                <a:cs typeface="Times New Roman" panose="02020603050405020304" pitchFamily="18" charset="0"/>
              </a:rPr>
              <a:t>ư</a:t>
            </a:r>
            <a:r>
              <a:rPr lang="en-US" sz="2200" dirty="0" err="1">
                <a:solidFill>
                  <a:schemeClr val="tx2">
                    <a:lumMod val="50000"/>
                  </a:schemeClr>
                </a:solidFill>
                <a:latin typeface="Times New Roman" panose="02020603050405020304" pitchFamily="18" charset="0"/>
                <a:cs typeface="Times New Roman" panose="02020603050405020304" pitchFamily="18" charset="0"/>
              </a:rPr>
              <a:t>ớc</a:t>
            </a:r>
            <a:r>
              <a:rPr lang="en-US" sz="2200" dirty="0">
                <a:solidFill>
                  <a:schemeClr val="tx2">
                    <a:lumMod val="50000"/>
                  </a:schemeClr>
                </a:solidFill>
                <a:latin typeface="Times New Roman" panose="02020603050405020304" pitchFamily="18" charset="0"/>
                <a:cs typeface="Times New Roman" panose="02020603050405020304" pitchFamily="18" charset="0"/>
              </a:rPr>
              <a:t>!”, ng</a:t>
            </a:r>
            <a:r>
              <a:rPr lang="vi-VN" sz="2200" dirty="0">
                <a:solidFill>
                  <a:schemeClr val="tx2">
                    <a:lumMod val="50000"/>
                  </a:schemeClr>
                </a:solidFill>
                <a:latin typeface="Times New Roman" panose="02020603050405020304" pitchFamily="18" charset="0"/>
                <a:cs typeface="Times New Roman" panose="02020603050405020304" pitchFamily="18" charset="0"/>
              </a:rPr>
              <a:t>ư</a:t>
            </a:r>
            <a:r>
              <a:rPr lang="en-US" sz="2200" dirty="0" err="1">
                <a:solidFill>
                  <a:schemeClr val="tx2">
                    <a:lumMod val="50000"/>
                  </a:schemeClr>
                </a:solidFill>
                <a:latin typeface="Times New Roman" panose="02020603050405020304" pitchFamily="18" charset="0"/>
                <a:cs typeface="Times New Roman" panose="02020603050405020304" pitchFamily="18" charset="0"/>
              </a:rPr>
              <a:t>ời</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đứng</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thẳng</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mắt</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nhìn</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thẳng</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bắt</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đầu</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bằng</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chân</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trái</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b="1" i="1" dirty="0">
                <a:solidFill>
                  <a:schemeClr val="tx2">
                    <a:lumMod val="50000"/>
                  </a:schemeClr>
                </a:solidFill>
                <a:latin typeface="Times New Roman" panose="02020603050405020304" pitchFamily="18" charset="0"/>
                <a:cs typeface="Times New Roman" panose="02020603050405020304" pitchFamily="18" charset="0"/>
              </a:rPr>
              <a:t>b</a:t>
            </a:r>
            <a:r>
              <a:rPr lang="vi-VN" sz="2200" b="1" i="1" dirty="0">
                <a:solidFill>
                  <a:schemeClr val="tx2">
                    <a:lumMod val="50000"/>
                  </a:schemeClr>
                </a:solidFill>
                <a:latin typeface="Times New Roman" panose="02020603050405020304" pitchFamily="18" charset="0"/>
                <a:cs typeface="Times New Roman" panose="02020603050405020304" pitchFamily="18" charset="0"/>
              </a:rPr>
              <a:t>ư</a:t>
            </a:r>
            <a:r>
              <a:rPr lang="en-US" sz="2200" b="1" i="1" dirty="0" err="1">
                <a:solidFill>
                  <a:schemeClr val="tx2">
                    <a:lumMod val="50000"/>
                  </a:schemeClr>
                </a:solidFill>
                <a:latin typeface="Times New Roman" panose="02020603050405020304" pitchFamily="18" charset="0"/>
                <a:cs typeface="Times New Roman" panose="02020603050405020304" pitchFamily="18" charset="0"/>
              </a:rPr>
              <a:t>ớc</a:t>
            </a:r>
            <a:r>
              <a:rPr lang="en-US" sz="2200" b="1" i="1" dirty="0">
                <a:solidFill>
                  <a:schemeClr val="tx2">
                    <a:lumMod val="50000"/>
                  </a:schemeClr>
                </a:solidFill>
                <a:latin typeface="Times New Roman" panose="02020603050405020304" pitchFamily="18" charset="0"/>
                <a:cs typeface="Times New Roman" panose="02020603050405020304" pitchFamily="18" charset="0"/>
              </a:rPr>
              <a:t> </a:t>
            </a:r>
            <a:r>
              <a:rPr lang="en-US" sz="2200" b="1" i="1" dirty="0" err="1">
                <a:solidFill>
                  <a:schemeClr val="tx2">
                    <a:lumMod val="50000"/>
                  </a:schemeClr>
                </a:solidFill>
                <a:latin typeface="Times New Roman" panose="02020603050405020304" pitchFamily="18" charset="0"/>
                <a:cs typeface="Times New Roman" panose="02020603050405020304" pitchFamily="18" charset="0"/>
              </a:rPr>
              <a:t>lên</a:t>
            </a:r>
            <a:r>
              <a:rPr lang="en-US" sz="2200" b="1" i="1" dirty="0">
                <a:solidFill>
                  <a:schemeClr val="tx2">
                    <a:lumMod val="50000"/>
                  </a:schemeClr>
                </a:solidFill>
                <a:latin typeface="Times New Roman" panose="02020603050405020304" pitchFamily="18" charset="0"/>
                <a:cs typeface="Times New Roman" panose="02020603050405020304" pitchFamily="18" charset="0"/>
              </a:rPr>
              <a:t> </a:t>
            </a:r>
            <a:r>
              <a:rPr lang="en-US" sz="2200" b="1" i="1" dirty="0" err="1">
                <a:solidFill>
                  <a:schemeClr val="tx2">
                    <a:lumMod val="50000"/>
                  </a:schemeClr>
                </a:solidFill>
                <a:latin typeface="Times New Roman" panose="02020603050405020304" pitchFamily="18" charset="0"/>
                <a:cs typeface="Times New Roman" panose="02020603050405020304" pitchFamily="18" charset="0"/>
              </a:rPr>
              <a:t>tr</a:t>
            </a:r>
            <a:r>
              <a:rPr lang="vi-VN" sz="2200" b="1" i="1" dirty="0">
                <a:solidFill>
                  <a:schemeClr val="tx2">
                    <a:lumMod val="50000"/>
                  </a:schemeClr>
                </a:solidFill>
                <a:latin typeface="Times New Roman" panose="02020603050405020304" pitchFamily="18" charset="0"/>
                <a:cs typeface="Times New Roman" panose="02020603050405020304" pitchFamily="18" charset="0"/>
              </a:rPr>
              <a:t>ư</a:t>
            </a:r>
            <a:r>
              <a:rPr lang="en-US" sz="2200" b="1" i="1" dirty="0" err="1">
                <a:solidFill>
                  <a:schemeClr val="tx2">
                    <a:lumMod val="50000"/>
                  </a:schemeClr>
                </a:solidFill>
                <a:latin typeface="Times New Roman" panose="02020603050405020304" pitchFamily="18" charset="0"/>
                <a:cs typeface="Times New Roman" panose="02020603050405020304" pitchFamily="18" charset="0"/>
              </a:rPr>
              <a:t>ớc</a:t>
            </a:r>
            <a:r>
              <a:rPr lang="en-US" sz="2200" b="1" i="1" dirty="0">
                <a:solidFill>
                  <a:schemeClr val="tx2">
                    <a:lumMod val="50000"/>
                  </a:schemeClr>
                </a:solidFill>
                <a:latin typeface="Times New Roman" panose="02020603050405020304" pitchFamily="18" charset="0"/>
                <a:cs typeface="Times New Roman" panose="02020603050405020304" pitchFamily="18" charset="0"/>
              </a:rPr>
              <a:t> </a:t>
            </a:r>
            <a:r>
              <a:rPr lang="en-US" sz="2200" b="1" i="1" dirty="0" err="1">
                <a:solidFill>
                  <a:schemeClr val="tx2">
                    <a:lumMod val="50000"/>
                  </a:schemeClr>
                </a:solidFill>
                <a:latin typeface="Times New Roman" panose="02020603050405020304" pitchFamily="18" charset="0"/>
                <a:cs typeface="Times New Roman" panose="02020603050405020304" pitchFamily="18" charset="0"/>
              </a:rPr>
              <a:t>liên</a:t>
            </a:r>
            <a:r>
              <a:rPr lang="en-US" sz="2200" b="1" i="1" dirty="0">
                <a:solidFill>
                  <a:schemeClr val="tx2">
                    <a:lumMod val="50000"/>
                  </a:schemeClr>
                </a:solidFill>
                <a:latin typeface="Times New Roman" panose="02020603050405020304" pitchFamily="18" charset="0"/>
                <a:cs typeface="Times New Roman" panose="02020603050405020304" pitchFamily="18" charset="0"/>
              </a:rPr>
              <a:t> </a:t>
            </a:r>
            <a:r>
              <a:rPr lang="en-US" sz="2200" b="1" i="1" dirty="0" err="1">
                <a:solidFill>
                  <a:schemeClr val="tx2">
                    <a:lumMod val="50000"/>
                  </a:schemeClr>
                </a:solidFill>
                <a:latin typeface="Times New Roman" panose="02020603050405020304" pitchFamily="18" charset="0"/>
                <a:cs typeface="Times New Roman" panose="02020603050405020304" pitchFamily="18" charset="0"/>
              </a:rPr>
              <a:t>tục</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theo</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số</a:t>
            </a:r>
            <a:r>
              <a:rPr lang="en-US" sz="2200" dirty="0">
                <a:solidFill>
                  <a:schemeClr val="tx2">
                    <a:lumMod val="50000"/>
                  </a:schemeClr>
                </a:solidFill>
                <a:latin typeface="Times New Roman" panose="02020603050405020304" pitchFamily="18" charset="0"/>
                <a:cs typeface="Times New Roman" panose="02020603050405020304" pitchFamily="18" charset="0"/>
              </a:rPr>
              <a:t> b</a:t>
            </a:r>
            <a:r>
              <a:rPr lang="vi-VN" sz="2200" dirty="0">
                <a:solidFill>
                  <a:schemeClr val="tx2">
                    <a:lumMod val="50000"/>
                  </a:schemeClr>
                </a:solidFill>
                <a:latin typeface="Times New Roman" panose="02020603050405020304" pitchFamily="18" charset="0"/>
                <a:cs typeface="Times New Roman" panose="02020603050405020304" pitchFamily="18" charset="0"/>
              </a:rPr>
              <a:t>ư</a:t>
            </a:r>
            <a:r>
              <a:rPr lang="en-US" sz="2200" dirty="0" err="1">
                <a:solidFill>
                  <a:schemeClr val="tx2">
                    <a:lumMod val="50000"/>
                  </a:schemeClr>
                </a:solidFill>
                <a:latin typeface="Times New Roman" panose="02020603050405020304" pitchFamily="18" charset="0"/>
                <a:cs typeface="Times New Roman" panose="02020603050405020304" pitchFamily="18" charset="0"/>
              </a:rPr>
              <a:t>ớc</a:t>
            </a:r>
            <a:r>
              <a:rPr lang="en-US" sz="2200" dirty="0">
                <a:solidFill>
                  <a:schemeClr val="tx2">
                    <a:lumMod val="50000"/>
                  </a:schemeClr>
                </a:solidFill>
                <a:latin typeface="Times New Roman" panose="02020603050405020304" pitchFamily="18" charset="0"/>
                <a:cs typeface="Times New Roman" panose="02020603050405020304" pitchFamily="18" charset="0"/>
              </a:rPr>
              <a:t> ng</a:t>
            </a:r>
            <a:r>
              <a:rPr lang="vi-VN" sz="2200" dirty="0">
                <a:solidFill>
                  <a:schemeClr val="tx2">
                    <a:lumMod val="50000"/>
                  </a:schemeClr>
                </a:solidFill>
                <a:latin typeface="Times New Roman" panose="02020603050405020304" pitchFamily="18" charset="0"/>
                <a:cs typeface="Times New Roman" panose="02020603050405020304" pitchFamily="18" charset="0"/>
              </a:rPr>
              <a:t>ư</a:t>
            </a:r>
            <a:r>
              <a:rPr lang="en-US" sz="2200" dirty="0" err="1">
                <a:solidFill>
                  <a:schemeClr val="tx2">
                    <a:lumMod val="50000"/>
                  </a:schemeClr>
                </a:solidFill>
                <a:latin typeface="Times New Roman" panose="02020603050405020304" pitchFamily="18" charset="0"/>
                <a:cs typeface="Times New Roman" panose="02020603050405020304" pitchFamily="18" charset="0"/>
              </a:rPr>
              <a:t>ời</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chỉ</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huy</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hô</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khoảng</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cách</a:t>
            </a:r>
            <a:r>
              <a:rPr lang="en-US" sz="2200" dirty="0">
                <a:solidFill>
                  <a:schemeClr val="tx2">
                    <a:lumMod val="50000"/>
                  </a:schemeClr>
                </a:solidFill>
                <a:latin typeface="Times New Roman" panose="02020603050405020304" pitchFamily="18" charset="0"/>
                <a:cs typeface="Times New Roman" panose="02020603050405020304" pitchFamily="18" charset="0"/>
              </a:rPr>
              <a:t> b</a:t>
            </a:r>
            <a:r>
              <a:rPr lang="vi-VN" sz="2200" dirty="0">
                <a:solidFill>
                  <a:schemeClr val="tx2">
                    <a:lumMod val="50000"/>
                  </a:schemeClr>
                </a:solidFill>
                <a:latin typeface="Times New Roman" panose="02020603050405020304" pitchFamily="18" charset="0"/>
                <a:cs typeface="Times New Roman" panose="02020603050405020304" pitchFamily="18" charset="0"/>
              </a:rPr>
              <a:t>ư</a:t>
            </a:r>
            <a:r>
              <a:rPr lang="en-US" sz="2200" dirty="0" err="1">
                <a:solidFill>
                  <a:schemeClr val="tx2">
                    <a:lumMod val="50000"/>
                  </a:schemeClr>
                </a:solidFill>
                <a:latin typeface="Times New Roman" panose="02020603050405020304" pitchFamily="18" charset="0"/>
                <a:cs typeface="Times New Roman" panose="02020603050405020304" pitchFamily="18" charset="0"/>
              </a:rPr>
              <a:t>ớc</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chân</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bằng</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một</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bàn</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chân</a:t>
            </a:r>
            <a:r>
              <a:rPr lang="en-US" sz="2200" dirty="0">
                <a:solidFill>
                  <a:schemeClr val="tx2">
                    <a:lumMod val="50000"/>
                  </a:schemeClr>
                </a:solidFill>
                <a:latin typeface="Times New Roman" panose="02020603050405020304" pitchFamily="18" charset="0"/>
                <a:cs typeface="Times New Roman" panose="02020603050405020304" pitchFamily="18" charset="0"/>
              </a:rPr>
              <a:t>, b</a:t>
            </a:r>
            <a:r>
              <a:rPr lang="vi-VN" sz="2200" dirty="0">
                <a:solidFill>
                  <a:schemeClr val="tx2">
                    <a:lumMod val="50000"/>
                  </a:schemeClr>
                </a:solidFill>
                <a:latin typeface="Times New Roman" panose="02020603050405020304" pitchFamily="18" charset="0"/>
                <a:cs typeface="Times New Roman" panose="02020603050405020304" pitchFamily="18" charset="0"/>
              </a:rPr>
              <a:t>ư</a:t>
            </a:r>
            <a:r>
              <a:rPr lang="en-US" sz="2200" dirty="0" err="1">
                <a:solidFill>
                  <a:schemeClr val="tx2">
                    <a:lumMod val="50000"/>
                  </a:schemeClr>
                </a:solidFill>
                <a:latin typeface="Times New Roman" panose="02020603050405020304" pitchFamily="18" charset="0"/>
                <a:cs typeface="Times New Roman" panose="02020603050405020304" pitchFamily="18" charset="0"/>
              </a:rPr>
              <a:t>ớc</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xong</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trở</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về</a:t>
            </a:r>
            <a:r>
              <a:rPr lang="en-US" sz="2200" dirty="0">
                <a:solidFill>
                  <a:schemeClr val="tx2">
                    <a:lumMod val="50000"/>
                  </a:schemeClr>
                </a:solidFill>
                <a:latin typeface="Times New Roman" panose="02020603050405020304" pitchFamily="18" charset="0"/>
                <a:cs typeface="Times New Roman" panose="02020603050405020304" pitchFamily="18" charset="0"/>
              </a:rPr>
              <a:t> t</a:t>
            </a:r>
            <a:r>
              <a:rPr lang="vi-VN" sz="2200" dirty="0">
                <a:solidFill>
                  <a:schemeClr val="tx2">
                    <a:lumMod val="50000"/>
                  </a:schemeClr>
                </a:solidFill>
                <a:latin typeface="Times New Roman" panose="02020603050405020304" pitchFamily="18" charset="0"/>
                <a:cs typeface="Times New Roman" panose="02020603050405020304" pitchFamily="18" charset="0"/>
              </a:rPr>
              <a:t>ư</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thế</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nghiêm</a:t>
            </a:r>
            <a:r>
              <a:rPr lang="en-US" sz="2200" dirty="0">
                <a:solidFill>
                  <a:schemeClr val="tx2">
                    <a:lumMod val="50000"/>
                  </a:schemeClr>
                </a:solidFill>
                <a:latin typeface="Times New Roman" panose="02020603050405020304" pitchFamily="18" charset="0"/>
                <a:cs typeface="Times New Roman" panose="02020603050405020304" pitchFamily="18" charset="0"/>
              </a:rPr>
              <a:t>.</a:t>
            </a:r>
          </a:p>
        </p:txBody>
      </p:sp>
      <p:sp>
        <p:nvSpPr>
          <p:cNvPr id="8" name="Hexagon 7">
            <a:extLst>
              <a:ext uri="{FF2B5EF4-FFF2-40B4-BE49-F238E27FC236}">
                <a16:creationId xmlns:a16="http://schemas.microsoft.com/office/drawing/2014/main" id="{2A6E5148-4EBC-405A-A67E-4A8D4DB58491}"/>
              </a:ext>
            </a:extLst>
          </p:cNvPr>
          <p:cNvSpPr/>
          <p:nvPr/>
        </p:nvSpPr>
        <p:spPr>
          <a:xfrm>
            <a:off x="2476500" y="1727247"/>
            <a:ext cx="140970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TIẾN</a:t>
            </a:r>
          </a:p>
        </p:txBody>
      </p:sp>
      <p:sp>
        <p:nvSpPr>
          <p:cNvPr id="9" name="Rectangle: Rounded Corners 8">
            <a:extLst>
              <a:ext uri="{FF2B5EF4-FFF2-40B4-BE49-F238E27FC236}">
                <a16:creationId xmlns:a16="http://schemas.microsoft.com/office/drawing/2014/main" id="{10CB387C-9718-491E-884F-E21F128691C0}"/>
              </a:ext>
            </a:extLst>
          </p:cNvPr>
          <p:cNvSpPr/>
          <p:nvPr/>
        </p:nvSpPr>
        <p:spPr>
          <a:xfrm>
            <a:off x="6375400" y="2119653"/>
            <a:ext cx="4775200" cy="346834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2">
                    <a:lumMod val="50000"/>
                  </a:schemeClr>
                </a:solidFill>
                <a:latin typeface="Times New Roman" panose="02020603050405020304" pitchFamily="18" charset="0"/>
                <a:cs typeface="Times New Roman" panose="02020603050405020304" pitchFamily="18" charset="0"/>
              </a:rPr>
              <a:t>Khẩu lệnh: “Lùi… b</a:t>
            </a:r>
            <a:r>
              <a:rPr lang="vi-VN" sz="2200" b="1">
                <a:solidFill>
                  <a:schemeClr val="tx2">
                    <a:lumMod val="50000"/>
                  </a:schemeClr>
                </a:solidFill>
                <a:latin typeface="Times New Roman" panose="02020603050405020304" pitchFamily="18" charset="0"/>
                <a:cs typeface="Times New Roman" panose="02020603050405020304" pitchFamily="18" charset="0"/>
              </a:rPr>
              <a:t>ư</a:t>
            </a:r>
            <a:r>
              <a:rPr lang="en-US" sz="2200" b="1">
                <a:solidFill>
                  <a:schemeClr val="tx2">
                    <a:lumMod val="50000"/>
                  </a:schemeClr>
                </a:solidFill>
                <a:latin typeface="Times New Roman" panose="02020603050405020304" pitchFamily="18" charset="0"/>
                <a:cs typeface="Times New Roman" panose="02020603050405020304" pitchFamily="18" charset="0"/>
              </a:rPr>
              <a:t>ớc – b</a:t>
            </a:r>
            <a:r>
              <a:rPr lang="vi-VN" sz="2200" b="1">
                <a:solidFill>
                  <a:schemeClr val="tx2">
                    <a:lumMod val="50000"/>
                  </a:schemeClr>
                </a:solidFill>
                <a:latin typeface="Times New Roman" panose="02020603050405020304" pitchFamily="18" charset="0"/>
                <a:cs typeface="Times New Roman" panose="02020603050405020304" pitchFamily="18" charset="0"/>
              </a:rPr>
              <a:t>ư</a:t>
            </a:r>
            <a:r>
              <a:rPr lang="en-US" sz="2200" b="1">
                <a:solidFill>
                  <a:schemeClr val="tx2">
                    <a:lumMod val="50000"/>
                  </a:schemeClr>
                </a:solidFill>
                <a:latin typeface="Times New Roman" panose="02020603050405020304" pitchFamily="18" charset="0"/>
                <a:cs typeface="Times New Roman" panose="02020603050405020304" pitchFamily="18" charset="0"/>
              </a:rPr>
              <a:t>ớc!”</a:t>
            </a:r>
          </a:p>
          <a:p>
            <a:pPr algn="just"/>
            <a:r>
              <a:rPr lang="en-US" sz="2200">
                <a:solidFill>
                  <a:schemeClr val="tx2">
                    <a:lumMod val="50000"/>
                  </a:schemeClr>
                </a:solidFill>
                <a:latin typeface="Times New Roman" panose="02020603050405020304" pitchFamily="18" charset="0"/>
                <a:cs typeface="Times New Roman" panose="02020603050405020304" pitchFamily="18" charset="0"/>
              </a:rPr>
              <a:t>	Khi có khẩu lệnh “Lùi…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sau động lệnh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đứng thẳng, mắt nhìn thẳng, bắt đầu bằng chân trái </a:t>
            </a:r>
            <a:r>
              <a:rPr lang="en-US" sz="2200" b="1" i="1">
                <a:solidFill>
                  <a:schemeClr val="tx2">
                    <a:lumMod val="50000"/>
                  </a:schemeClr>
                </a:solidFill>
                <a:latin typeface="Times New Roman" panose="02020603050405020304" pitchFamily="18" charset="0"/>
                <a:cs typeface="Times New Roman" panose="02020603050405020304" pitchFamily="18" charset="0"/>
              </a:rPr>
              <a:t>b</a:t>
            </a:r>
            <a:r>
              <a:rPr lang="vi-VN" sz="2200" b="1" i="1">
                <a:solidFill>
                  <a:schemeClr val="tx2">
                    <a:lumMod val="50000"/>
                  </a:schemeClr>
                </a:solidFill>
                <a:latin typeface="Times New Roman" panose="02020603050405020304" pitchFamily="18" charset="0"/>
                <a:cs typeface="Times New Roman" panose="02020603050405020304" pitchFamily="18" charset="0"/>
              </a:rPr>
              <a:t>ư</a:t>
            </a:r>
            <a:r>
              <a:rPr lang="en-US" sz="2200" b="1" i="1">
                <a:solidFill>
                  <a:schemeClr val="tx2">
                    <a:lumMod val="50000"/>
                  </a:schemeClr>
                </a:solidFill>
                <a:latin typeface="Times New Roman" panose="02020603050405020304" pitchFamily="18" charset="0"/>
                <a:cs typeface="Times New Roman" panose="02020603050405020304" pitchFamily="18" charset="0"/>
              </a:rPr>
              <a:t>ớc về phía sau liên tục </a:t>
            </a:r>
            <a:r>
              <a:rPr lang="en-US" sz="2200">
                <a:solidFill>
                  <a:schemeClr val="tx2">
                    <a:lumMod val="50000"/>
                  </a:schemeClr>
                </a:solidFill>
                <a:latin typeface="Times New Roman" panose="02020603050405020304" pitchFamily="18" charset="0"/>
                <a:cs typeface="Times New Roman" panose="02020603050405020304" pitchFamily="18" charset="0"/>
              </a:rPr>
              <a:t>theo số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chỉ huy hô, khoảng cách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chân bằng một bàn chân,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xong trở về t</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 thế nghiêm.</a:t>
            </a:r>
          </a:p>
        </p:txBody>
      </p:sp>
      <p:sp>
        <p:nvSpPr>
          <p:cNvPr id="12" name="Hexagon 11">
            <a:extLst>
              <a:ext uri="{FF2B5EF4-FFF2-40B4-BE49-F238E27FC236}">
                <a16:creationId xmlns:a16="http://schemas.microsoft.com/office/drawing/2014/main" id="{CC16B1B1-26B9-4B2A-9571-78460232E9A5}"/>
              </a:ext>
            </a:extLst>
          </p:cNvPr>
          <p:cNvSpPr/>
          <p:nvPr/>
        </p:nvSpPr>
        <p:spPr>
          <a:xfrm>
            <a:off x="8051800" y="1727247"/>
            <a:ext cx="140970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LÙI</a:t>
            </a:r>
          </a:p>
        </p:txBody>
      </p:sp>
    </p:spTree>
    <p:extLst>
      <p:ext uri="{BB962C8B-B14F-4D97-AF65-F5344CB8AC3E}">
        <p14:creationId xmlns:p14="http://schemas.microsoft.com/office/powerpoint/2010/main" val="93478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C5A8-D33C-4F34-BCF1-AB3B140A50E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697EAB5-0E01-4F89-A32A-CD3A956CF54A}"/>
              </a:ext>
            </a:extLst>
          </p:cNvPr>
          <p:cNvSpPr>
            <a:spLocks noGrp="1"/>
          </p:cNvSpPr>
          <p:nvPr>
            <p:ph type="subTitle" idx="1"/>
          </p:nvPr>
        </p:nvSpPr>
        <p:spPr/>
        <p:txBody>
          <a:bodyPr/>
          <a:lstStyle/>
          <a:p>
            <a:endParaRPr lang="en-US"/>
          </a:p>
        </p:txBody>
      </p:sp>
      <p:pic>
        <p:nvPicPr>
          <p:cNvPr id="5" name="Picture 2" descr="Kết quả hình ảnh cho powerpoint  background">
            <a:extLst>
              <a:ext uri="{FF2B5EF4-FFF2-40B4-BE49-F238E27FC236}">
                <a16:creationId xmlns:a16="http://schemas.microsoft.com/office/drawing/2014/main" id="{7DBF9148-4E03-416C-89E0-D9E1003BAF74}"/>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3"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6A4B133-BA8E-4FFD-8432-E11445F21AF2}"/>
              </a:ext>
            </a:extLst>
          </p:cNvPr>
          <p:cNvPicPr>
            <a:picLocks noChangeAspect="1"/>
          </p:cNvPicPr>
          <p:nvPr/>
        </p:nvPicPr>
        <p:blipFill rotWithShape="1">
          <a:blip r:embed="rId3">
            <a:extLst>
              <a:ext uri="{28A0092B-C50C-407E-A947-70E740481C1C}">
                <a14:useLocalDpi xmlns:a14="http://schemas.microsoft.com/office/drawing/2010/main" val="0"/>
              </a:ext>
            </a:extLst>
          </a:blip>
          <a:srcRect b="4482"/>
          <a:stretch/>
        </p:blipFill>
        <p:spPr>
          <a:xfrm>
            <a:off x="-1" y="2571160"/>
            <a:ext cx="12192001" cy="4286840"/>
          </a:xfrm>
          <a:prstGeom prst="rect">
            <a:avLst/>
          </a:prstGeom>
        </p:spPr>
      </p:pic>
      <p:pic>
        <p:nvPicPr>
          <p:cNvPr id="9" name="Picture 8">
            <a:extLst>
              <a:ext uri="{FF2B5EF4-FFF2-40B4-BE49-F238E27FC236}">
                <a16:creationId xmlns:a16="http://schemas.microsoft.com/office/drawing/2014/main" id="{0E2D3D0F-6487-4273-8831-20D635DD66D3}"/>
              </a:ext>
            </a:extLst>
          </p:cNvPr>
          <p:cNvPicPr>
            <a:picLocks noChangeAspect="1"/>
          </p:cNvPicPr>
          <p:nvPr/>
        </p:nvPicPr>
        <p:blipFill rotWithShape="1">
          <a:blip r:embed="rId4">
            <a:extLst>
              <a:ext uri="{28A0092B-C50C-407E-A947-70E740481C1C}">
                <a14:useLocalDpi xmlns:a14="http://schemas.microsoft.com/office/drawing/2010/main" val="0"/>
              </a:ext>
            </a:extLst>
          </a:blip>
          <a:srcRect l="-2615" r="-3829"/>
          <a:stretch/>
        </p:blipFill>
        <p:spPr>
          <a:xfrm>
            <a:off x="8482203" y="3743223"/>
            <a:ext cx="3511014" cy="3114777"/>
          </a:xfrm>
          <a:prstGeom prst="rect">
            <a:avLst/>
          </a:prstGeom>
        </p:spPr>
      </p:pic>
      <p:sp>
        <p:nvSpPr>
          <p:cNvPr id="11" name="Rectangle 10">
            <a:extLst>
              <a:ext uri="{FF2B5EF4-FFF2-40B4-BE49-F238E27FC236}">
                <a16:creationId xmlns:a16="http://schemas.microsoft.com/office/drawing/2014/main" id="{847D711F-D928-46BF-B78F-D9DB6D02FEC3}"/>
              </a:ext>
            </a:extLst>
          </p:cNvPr>
          <p:cNvSpPr/>
          <p:nvPr/>
        </p:nvSpPr>
        <p:spPr>
          <a:xfrm>
            <a:off x="3028759" y="212508"/>
            <a:ext cx="6134480" cy="707886"/>
          </a:xfrm>
          <a:prstGeom prst="rect">
            <a:avLst/>
          </a:prstGeom>
          <a:noFill/>
        </p:spPr>
        <p:txBody>
          <a:bodyPr wrap="square" lIns="91440" tIns="45720" rIns="91440" bIns="45720">
            <a:spAutoFit/>
          </a:bodyPr>
          <a:lstStyle/>
          <a:p>
            <a:pPr algn="ctr"/>
            <a:r>
              <a:rPr lang="en-US" sz="2000">
                <a:ln w="0"/>
                <a:solidFill>
                  <a:srgbClr val="FF0000"/>
                </a:solidFill>
                <a:effectLst/>
                <a:latin typeface="UTM Penumbra" panose="02040603050506020204" pitchFamily="18" charset="0"/>
              </a:rPr>
              <a:t>TRƯỜNG LÊ DUẨN</a:t>
            </a:r>
          </a:p>
          <a:p>
            <a:pPr algn="ctr"/>
            <a:r>
              <a:rPr lang="en-US" sz="2000" b="0" cap="none" spc="0">
                <a:ln w="0"/>
                <a:solidFill>
                  <a:srgbClr val="FF0000"/>
                </a:solidFill>
                <a:effectLst/>
                <a:latin typeface="UTM Penumbra" panose="02040603050506020204" pitchFamily="18" charset="0"/>
              </a:rPr>
              <a:t>***</a:t>
            </a:r>
          </a:p>
        </p:txBody>
      </p:sp>
      <p:sp>
        <p:nvSpPr>
          <p:cNvPr id="13" name="Rectangle 12">
            <a:extLst>
              <a:ext uri="{FF2B5EF4-FFF2-40B4-BE49-F238E27FC236}">
                <a16:creationId xmlns:a16="http://schemas.microsoft.com/office/drawing/2014/main" id="{B858690E-31BD-479C-A9AB-CEEB17FB5C57}"/>
              </a:ext>
            </a:extLst>
          </p:cNvPr>
          <p:cNvSpPr/>
          <p:nvPr/>
        </p:nvSpPr>
        <p:spPr>
          <a:xfrm>
            <a:off x="1140977" y="2001838"/>
            <a:ext cx="9910043" cy="2062103"/>
          </a:xfrm>
          <a:prstGeom prst="rect">
            <a:avLst/>
          </a:prstGeom>
          <a:noFill/>
        </p:spPr>
        <p:txBody>
          <a:bodyPr wrap="square" lIns="91440" tIns="45720" rIns="91440" bIns="45720">
            <a:spAutoFit/>
          </a:bodyPr>
          <a:lstStyle/>
          <a:p>
            <a:pPr algn="ctr"/>
            <a:r>
              <a:rPr lang="en-US" sz="3200" b="0" cap="none" spc="0" dirty="0">
                <a:ln w="0"/>
                <a:solidFill>
                  <a:srgbClr val="FF0000"/>
                </a:solidFill>
                <a:effectLst>
                  <a:glow rad="101600">
                    <a:schemeClr val="bg1"/>
                  </a:glow>
                </a:effectLst>
                <a:latin typeface="UTM Swiss 721 Black Condensed" panose="02000500000000000000" pitchFamily="2" charset="0"/>
              </a:rPr>
              <a:t>TẬP HUẤN </a:t>
            </a:r>
            <a:r>
              <a:rPr lang="en-US" sz="3200" b="0" cap="none" spc="0">
                <a:ln w="0"/>
                <a:solidFill>
                  <a:srgbClr val="FF0000"/>
                </a:solidFill>
                <a:effectLst>
                  <a:glow rad="101600">
                    <a:schemeClr val="bg1"/>
                  </a:glow>
                </a:effectLst>
                <a:latin typeface="UTM Swiss 721 Black Condensed" panose="02000500000000000000" pitchFamily="2" charset="0"/>
              </a:rPr>
              <a:t>KĨ NĂNG, </a:t>
            </a:r>
            <a:r>
              <a:rPr lang="en-US" sz="3200" b="0" cap="none" spc="0" dirty="0">
                <a:ln w="0"/>
                <a:solidFill>
                  <a:srgbClr val="FF0000"/>
                </a:solidFill>
                <a:effectLst>
                  <a:glow rad="101600">
                    <a:schemeClr val="bg1"/>
                  </a:glow>
                </a:effectLst>
                <a:latin typeface="UTM Swiss 721 Black Condensed" panose="02000500000000000000" pitchFamily="2" charset="0"/>
              </a:rPr>
              <a:t>NGHIỆP </a:t>
            </a:r>
            <a:r>
              <a:rPr lang="en-US" sz="3200" b="0" cap="none" spc="0">
                <a:ln w="0"/>
                <a:solidFill>
                  <a:srgbClr val="FF0000"/>
                </a:solidFill>
                <a:effectLst>
                  <a:glow rad="101600">
                    <a:schemeClr val="bg1"/>
                  </a:glow>
                </a:effectLst>
                <a:latin typeface="UTM Swiss 721 Black Condensed" panose="02000500000000000000" pitchFamily="2" charset="0"/>
              </a:rPr>
              <a:t>VỤ ĐỘI </a:t>
            </a:r>
          </a:p>
          <a:p>
            <a:pPr algn="ctr"/>
            <a:r>
              <a:rPr lang="en-US" sz="3200" b="0" cap="none" spc="0">
                <a:ln w="0"/>
                <a:solidFill>
                  <a:srgbClr val="FF0000"/>
                </a:solidFill>
                <a:effectLst>
                  <a:glow rad="101600">
                    <a:schemeClr val="bg1"/>
                  </a:glow>
                </a:effectLst>
                <a:latin typeface="UTM Swiss 721 Black Condensed" panose="02000500000000000000" pitchFamily="2" charset="0"/>
              </a:rPr>
              <a:t>CHO </a:t>
            </a:r>
            <a:r>
              <a:rPr lang="en-US" sz="3200">
                <a:ln w="0"/>
                <a:solidFill>
                  <a:srgbClr val="FF0000"/>
                </a:solidFill>
                <a:effectLst>
                  <a:glow rad="101600">
                    <a:schemeClr val="bg1"/>
                  </a:glow>
                </a:effectLst>
                <a:latin typeface="UTM Swiss 721 Black Condensed" panose="02000500000000000000" pitchFamily="2" charset="0"/>
              </a:rPr>
              <a:t>GIÁO VIÊN LÀM TỔNG PHỤ TRÁCH ĐỘI,</a:t>
            </a:r>
          </a:p>
          <a:p>
            <a:pPr algn="ctr"/>
            <a:r>
              <a:rPr lang="en-US" sz="3200">
                <a:ln w="0"/>
                <a:solidFill>
                  <a:srgbClr val="FF0000"/>
                </a:solidFill>
                <a:effectLst>
                  <a:glow rad="101600">
                    <a:schemeClr val="bg1"/>
                  </a:glow>
                </a:effectLst>
                <a:latin typeface="UTM Swiss 721 Black Condensed" panose="02000500000000000000" pitchFamily="2" charset="0"/>
              </a:rPr>
              <a:t>CÁN BỘ PHỤ TRÁCH THIẾU NHI VÀ CÁN </a:t>
            </a:r>
            <a:r>
              <a:rPr lang="en-US" sz="3200" dirty="0">
                <a:ln w="0"/>
                <a:solidFill>
                  <a:srgbClr val="FF0000"/>
                </a:solidFill>
                <a:effectLst>
                  <a:glow rad="101600">
                    <a:schemeClr val="bg1"/>
                  </a:glow>
                </a:effectLst>
                <a:latin typeface="UTM Swiss 721 Black Condensed" panose="02000500000000000000" pitchFamily="2" charset="0"/>
              </a:rPr>
              <a:t>BỘ CHỈ HUY </a:t>
            </a:r>
            <a:r>
              <a:rPr lang="en-US" sz="3200">
                <a:ln w="0"/>
                <a:solidFill>
                  <a:srgbClr val="FF0000"/>
                </a:solidFill>
                <a:effectLst>
                  <a:glow rad="101600">
                    <a:schemeClr val="bg1"/>
                  </a:glow>
                </a:effectLst>
                <a:latin typeface="UTM Swiss 721 Black Condensed" panose="02000500000000000000" pitchFamily="2" charset="0"/>
              </a:rPr>
              <a:t>ĐỘI HUYỆN MỘC CHÂU, SƠN LA</a:t>
            </a:r>
            <a:endParaRPr lang="en-US" sz="3200" b="0" cap="none" spc="0" dirty="0">
              <a:ln w="0"/>
              <a:solidFill>
                <a:srgbClr val="FF0000"/>
              </a:solidFill>
              <a:effectLst>
                <a:glow rad="101600">
                  <a:schemeClr val="bg1"/>
                </a:glow>
              </a:effectLst>
              <a:latin typeface="UTM Swiss 721 Black Condensed" panose="02000500000000000000" pitchFamily="2" charset="0"/>
            </a:endParaRPr>
          </a:p>
        </p:txBody>
      </p:sp>
      <p:pic>
        <p:nvPicPr>
          <p:cNvPr id="4" name="Picture 3">
            <a:extLst>
              <a:ext uri="{FF2B5EF4-FFF2-40B4-BE49-F238E27FC236}">
                <a16:creationId xmlns:a16="http://schemas.microsoft.com/office/drawing/2014/main" id="{F5AE8CD9-BE36-4A43-9075-917E74D7B94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3696" b="70562" l="12136" r="92186">
                        <a14:foregroundMark x1="25104" y1="42337" x2="31754" y2="44885"/>
                        <a14:foregroundMark x1="36076" y1="45208" x2="42228" y2="48120"/>
                        <a14:foregroundMark x1="31006" y1="50991" x2="27182" y2="54873"/>
                        <a14:foregroundMark x1="23525" y1="56652" x2="21031" y2="66559"/>
                        <a14:foregroundMark x1="35827" y1="60898" x2="42727" y2="65871"/>
                        <a14:foregroundMark x1="51122" y1="47230" x2="58022" y2="45330"/>
                        <a14:foregroundMark x1="31754" y1="46340" x2="26018" y2="53660"/>
                        <a14:foregroundMark x1="84289" y1="36353" x2="85619" y2="37000"/>
                        <a14:foregroundMark x1="68994" y1="44440" x2="71737" y2="59321"/>
                        <a14:foregroundMark x1="54364" y1="53215" x2="64173" y2="49656"/>
                        <a14:foregroundMark x1="76475" y1="47109" x2="83541" y2="51759"/>
                        <a14:foregroundMark x1="83791" y1="52002" x2="85370" y2="54873"/>
                        <a14:foregroundMark x1="16874" y1="30934" x2="15544" y2="33158"/>
                        <a14:foregroundMark x1="16708" y1="29802" x2="16708" y2="31581"/>
                      </a14:backgroundRemoval>
                    </a14:imgEffect>
                  </a14:imgLayer>
                </a14:imgProps>
              </a:ext>
              <a:ext uri="{28A0092B-C50C-407E-A947-70E740481C1C}">
                <a14:useLocalDpi xmlns:a14="http://schemas.microsoft.com/office/drawing/2010/main" val="0"/>
              </a:ext>
            </a:extLst>
          </a:blip>
          <a:srcRect t="24444" b="30417"/>
          <a:stretch/>
        </p:blipFill>
        <p:spPr>
          <a:xfrm flipH="1">
            <a:off x="15833" y="3667082"/>
            <a:ext cx="3336324" cy="3095625"/>
          </a:xfrm>
          <a:prstGeom prst="rect">
            <a:avLst/>
          </a:prstGeom>
        </p:spPr>
      </p:pic>
      <p:pic>
        <p:nvPicPr>
          <p:cNvPr id="6" name="Picture 6">
            <a:extLst>
              <a:ext uri="{FF2B5EF4-FFF2-40B4-BE49-F238E27FC236}">
                <a16:creationId xmlns:a16="http://schemas.microsoft.com/office/drawing/2014/main" id="{33E640CD-CAAA-42A2-8DCE-21D495AA555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652833" y="969282"/>
            <a:ext cx="918000" cy="9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476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6. Các động tác cá nhân tại chỗ và di động </a:t>
            </a:r>
          </a:p>
          <a:p>
            <a:pPr algn="ctr"/>
            <a:r>
              <a:rPr lang="en-US" sz="2800" i="1">
                <a:ln w="0"/>
                <a:solidFill>
                  <a:srgbClr val="FF0000"/>
                </a:solidFill>
                <a:latin typeface="UTM Aptima" panose="02040603050506020204" pitchFamily="18" charset="0"/>
              </a:rPr>
              <a:t>6.2. Các động tác cá nhân di động</a:t>
            </a:r>
            <a:endParaRPr lang="en-US" sz="2000" i="1">
              <a:ln w="0"/>
              <a:solidFill>
                <a:srgbClr val="FF0000"/>
              </a:solidFill>
              <a:latin typeface="UTM Aptima" panose="02040603050506020204" pitchFamily="18" charset="0"/>
            </a:endParaRPr>
          </a:p>
        </p:txBody>
      </p:sp>
      <p:sp>
        <p:nvSpPr>
          <p:cNvPr id="10" name="Rectangle: Rounded Corners 9">
            <a:extLst>
              <a:ext uri="{FF2B5EF4-FFF2-40B4-BE49-F238E27FC236}">
                <a16:creationId xmlns:a16="http://schemas.microsoft.com/office/drawing/2014/main" id="{07833330-59BF-4044-8D5D-E6D81DB2A2F3}"/>
              </a:ext>
            </a:extLst>
          </p:cNvPr>
          <p:cNvSpPr/>
          <p:nvPr/>
        </p:nvSpPr>
        <p:spPr>
          <a:xfrm>
            <a:off x="800100" y="2589552"/>
            <a:ext cx="4775200" cy="346834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2">
                    <a:lumMod val="50000"/>
                  </a:schemeClr>
                </a:solidFill>
                <a:latin typeface="Times New Roman" panose="02020603050405020304" pitchFamily="18" charset="0"/>
                <a:cs typeface="Times New Roman" panose="02020603050405020304" pitchFamily="18" charset="0"/>
              </a:rPr>
              <a:t>Khẩu lệnh: </a:t>
            </a:r>
          </a:p>
          <a:p>
            <a:pPr algn="ctr"/>
            <a:r>
              <a:rPr lang="en-US" sz="2200" b="1">
                <a:solidFill>
                  <a:schemeClr val="tx2">
                    <a:lumMod val="50000"/>
                  </a:schemeClr>
                </a:solidFill>
                <a:latin typeface="Times New Roman" panose="02020603050405020304" pitchFamily="18" charset="0"/>
                <a:cs typeface="Times New Roman" panose="02020603050405020304" pitchFamily="18" charset="0"/>
              </a:rPr>
              <a:t>“Sang trái… b</a:t>
            </a:r>
            <a:r>
              <a:rPr lang="vi-VN" sz="2200" b="1">
                <a:solidFill>
                  <a:schemeClr val="tx2">
                    <a:lumMod val="50000"/>
                  </a:schemeClr>
                </a:solidFill>
                <a:latin typeface="Times New Roman" panose="02020603050405020304" pitchFamily="18" charset="0"/>
                <a:cs typeface="Times New Roman" panose="02020603050405020304" pitchFamily="18" charset="0"/>
              </a:rPr>
              <a:t>ư</a:t>
            </a:r>
            <a:r>
              <a:rPr lang="en-US" sz="2200" b="1">
                <a:solidFill>
                  <a:schemeClr val="tx2">
                    <a:lumMod val="50000"/>
                  </a:schemeClr>
                </a:solidFill>
                <a:latin typeface="Times New Roman" panose="02020603050405020304" pitchFamily="18" charset="0"/>
                <a:cs typeface="Times New Roman" panose="02020603050405020304" pitchFamily="18" charset="0"/>
              </a:rPr>
              <a:t>ớc – b</a:t>
            </a:r>
            <a:r>
              <a:rPr lang="vi-VN" sz="2200" b="1">
                <a:solidFill>
                  <a:schemeClr val="tx2">
                    <a:lumMod val="50000"/>
                  </a:schemeClr>
                </a:solidFill>
                <a:latin typeface="Times New Roman" panose="02020603050405020304" pitchFamily="18" charset="0"/>
                <a:cs typeface="Times New Roman" panose="02020603050405020304" pitchFamily="18" charset="0"/>
              </a:rPr>
              <a:t>ư</a:t>
            </a:r>
            <a:r>
              <a:rPr lang="en-US" sz="2200" b="1">
                <a:solidFill>
                  <a:schemeClr val="tx2">
                    <a:lumMod val="50000"/>
                  </a:schemeClr>
                </a:solidFill>
                <a:latin typeface="Times New Roman" panose="02020603050405020304" pitchFamily="18" charset="0"/>
                <a:cs typeface="Times New Roman" panose="02020603050405020304" pitchFamily="18" charset="0"/>
              </a:rPr>
              <a:t>ớc!”</a:t>
            </a:r>
          </a:p>
          <a:p>
            <a:pPr algn="just"/>
            <a:r>
              <a:rPr lang="en-US" sz="2200">
                <a:solidFill>
                  <a:schemeClr val="tx2">
                    <a:lumMod val="50000"/>
                  </a:schemeClr>
                </a:solidFill>
                <a:latin typeface="Times New Roman" panose="02020603050405020304" pitchFamily="18" charset="0"/>
                <a:cs typeface="Times New Roman" panose="02020603050405020304" pitchFamily="18" charset="0"/>
              </a:rPr>
              <a:t>	Khi có khẩu lệnh “Sang trái…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sau động lệnh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đứng thẳng, mắt nhìn thẳng, </a:t>
            </a:r>
            <a:r>
              <a:rPr lang="en-US" sz="2200" b="1" i="1">
                <a:solidFill>
                  <a:schemeClr val="tx2">
                    <a:lumMod val="50000"/>
                  </a:schemeClr>
                </a:solidFill>
                <a:latin typeface="Times New Roman" panose="02020603050405020304" pitchFamily="18" charset="0"/>
                <a:cs typeface="Times New Roman" panose="02020603050405020304" pitchFamily="18" charset="0"/>
              </a:rPr>
              <a:t>chân trái b</a:t>
            </a:r>
            <a:r>
              <a:rPr lang="vi-VN" sz="2200" b="1" i="1">
                <a:solidFill>
                  <a:schemeClr val="tx2">
                    <a:lumMod val="50000"/>
                  </a:schemeClr>
                </a:solidFill>
                <a:latin typeface="Times New Roman" panose="02020603050405020304" pitchFamily="18" charset="0"/>
                <a:cs typeface="Times New Roman" panose="02020603050405020304" pitchFamily="18" charset="0"/>
              </a:rPr>
              <a:t>ư</a:t>
            </a:r>
            <a:r>
              <a:rPr lang="en-US" sz="2200" b="1" i="1">
                <a:solidFill>
                  <a:schemeClr val="tx2">
                    <a:lumMod val="50000"/>
                  </a:schemeClr>
                </a:solidFill>
                <a:latin typeface="Times New Roman" panose="02020603050405020304" pitchFamily="18" charset="0"/>
                <a:cs typeface="Times New Roman" panose="02020603050405020304" pitchFamily="18" charset="0"/>
              </a:rPr>
              <a:t>ớc sang trái, chân phải b</a:t>
            </a:r>
            <a:r>
              <a:rPr lang="vi-VN" sz="2200" b="1" i="1">
                <a:solidFill>
                  <a:schemeClr val="tx2">
                    <a:lumMod val="50000"/>
                  </a:schemeClr>
                </a:solidFill>
                <a:latin typeface="Times New Roman" panose="02020603050405020304" pitchFamily="18" charset="0"/>
                <a:cs typeface="Times New Roman" panose="02020603050405020304" pitchFamily="18" charset="0"/>
              </a:rPr>
              <a:t>ư</a:t>
            </a:r>
            <a:r>
              <a:rPr lang="en-US" sz="2200" b="1" i="1">
                <a:solidFill>
                  <a:schemeClr val="tx2">
                    <a:lumMod val="50000"/>
                  </a:schemeClr>
                </a:solidFill>
                <a:latin typeface="Times New Roman" panose="02020603050405020304" pitchFamily="18" charset="0"/>
                <a:cs typeface="Times New Roman" panose="02020603050405020304" pitchFamily="18" charset="0"/>
              </a:rPr>
              <a:t>ớc theo (kiểu sâu đo), </a:t>
            </a:r>
            <a:r>
              <a:rPr lang="en-US" sz="2200">
                <a:solidFill>
                  <a:schemeClr val="tx2">
                    <a:lumMod val="50000"/>
                  </a:schemeClr>
                </a:solidFill>
                <a:latin typeface="Times New Roman" panose="02020603050405020304" pitchFamily="18" charset="0"/>
                <a:cs typeface="Times New Roman" panose="02020603050405020304" pitchFamily="18" charset="0"/>
              </a:rPr>
              <a:t>cứ như vậy đến hết số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chỉ huy hô. Mỗi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rộng khoảng bằng vai,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xong, trở về t</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 thế nghiêm.</a:t>
            </a:r>
          </a:p>
        </p:txBody>
      </p:sp>
      <p:sp>
        <p:nvSpPr>
          <p:cNvPr id="8" name="Hexagon 7">
            <a:extLst>
              <a:ext uri="{FF2B5EF4-FFF2-40B4-BE49-F238E27FC236}">
                <a16:creationId xmlns:a16="http://schemas.microsoft.com/office/drawing/2014/main" id="{2A6E5148-4EBC-405A-A67E-4A8D4DB58491}"/>
              </a:ext>
            </a:extLst>
          </p:cNvPr>
          <p:cNvSpPr/>
          <p:nvPr/>
        </p:nvSpPr>
        <p:spPr>
          <a:xfrm>
            <a:off x="1816100" y="2057447"/>
            <a:ext cx="274320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B</a:t>
            </a:r>
            <a:r>
              <a:rPr lang="vi-VN" b="1">
                <a:solidFill>
                  <a:srgbClr val="FF0000"/>
                </a:solidFill>
                <a:latin typeface="Times New Roman" panose="02020603050405020304" pitchFamily="18" charset="0"/>
                <a:cs typeface="Times New Roman" panose="02020603050405020304" pitchFamily="18" charset="0"/>
              </a:rPr>
              <a:t>Ư</a:t>
            </a:r>
            <a:r>
              <a:rPr lang="en-US" b="1">
                <a:solidFill>
                  <a:srgbClr val="FF0000"/>
                </a:solidFill>
                <a:latin typeface="Times New Roman" panose="02020603050405020304" pitchFamily="18" charset="0"/>
                <a:cs typeface="Times New Roman" panose="02020603050405020304" pitchFamily="18" charset="0"/>
              </a:rPr>
              <a:t>ỚC SANG TRÁI</a:t>
            </a:r>
          </a:p>
        </p:txBody>
      </p:sp>
      <p:sp>
        <p:nvSpPr>
          <p:cNvPr id="11" name="Hexagon 10">
            <a:extLst>
              <a:ext uri="{FF2B5EF4-FFF2-40B4-BE49-F238E27FC236}">
                <a16:creationId xmlns:a16="http://schemas.microsoft.com/office/drawing/2014/main" id="{56CBBB2A-E505-46CE-8C74-01F396CE5AD9}"/>
              </a:ext>
            </a:extLst>
          </p:cNvPr>
          <p:cNvSpPr/>
          <p:nvPr/>
        </p:nvSpPr>
        <p:spPr>
          <a:xfrm>
            <a:off x="7391400" y="2057446"/>
            <a:ext cx="274320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B</a:t>
            </a:r>
            <a:r>
              <a:rPr lang="vi-VN" b="1">
                <a:solidFill>
                  <a:srgbClr val="FF0000"/>
                </a:solidFill>
                <a:latin typeface="Times New Roman" panose="02020603050405020304" pitchFamily="18" charset="0"/>
                <a:cs typeface="Times New Roman" panose="02020603050405020304" pitchFamily="18" charset="0"/>
              </a:rPr>
              <a:t>Ư</a:t>
            </a:r>
            <a:r>
              <a:rPr lang="en-US" b="1">
                <a:solidFill>
                  <a:srgbClr val="FF0000"/>
                </a:solidFill>
                <a:latin typeface="Times New Roman" panose="02020603050405020304" pitchFamily="18" charset="0"/>
                <a:cs typeface="Times New Roman" panose="02020603050405020304" pitchFamily="18" charset="0"/>
              </a:rPr>
              <a:t>ỚC SANG PHẢI</a:t>
            </a:r>
          </a:p>
        </p:txBody>
      </p:sp>
      <p:sp>
        <p:nvSpPr>
          <p:cNvPr id="13" name="Rectangle: Rounded Corners 12">
            <a:extLst>
              <a:ext uri="{FF2B5EF4-FFF2-40B4-BE49-F238E27FC236}">
                <a16:creationId xmlns:a16="http://schemas.microsoft.com/office/drawing/2014/main" id="{1AA0B6AC-5A3A-4734-9A30-DC0E5F4C2ECE}"/>
              </a:ext>
            </a:extLst>
          </p:cNvPr>
          <p:cNvSpPr/>
          <p:nvPr/>
        </p:nvSpPr>
        <p:spPr>
          <a:xfrm>
            <a:off x="6375400" y="2589552"/>
            <a:ext cx="4775200" cy="346834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2">
                    <a:lumMod val="50000"/>
                  </a:schemeClr>
                </a:solidFill>
                <a:latin typeface="Times New Roman" panose="02020603050405020304" pitchFamily="18" charset="0"/>
                <a:cs typeface="Times New Roman" panose="02020603050405020304" pitchFamily="18" charset="0"/>
              </a:rPr>
              <a:t>Khẩu lệnh: </a:t>
            </a:r>
          </a:p>
          <a:p>
            <a:pPr algn="ctr"/>
            <a:r>
              <a:rPr lang="en-US" sz="2200" b="1">
                <a:solidFill>
                  <a:schemeClr val="tx2">
                    <a:lumMod val="50000"/>
                  </a:schemeClr>
                </a:solidFill>
                <a:latin typeface="Times New Roman" panose="02020603050405020304" pitchFamily="18" charset="0"/>
                <a:cs typeface="Times New Roman" panose="02020603050405020304" pitchFamily="18" charset="0"/>
              </a:rPr>
              <a:t>“Sang phải… b</a:t>
            </a:r>
            <a:r>
              <a:rPr lang="vi-VN" sz="2200" b="1">
                <a:solidFill>
                  <a:schemeClr val="tx2">
                    <a:lumMod val="50000"/>
                  </a:schemeClr>
                </a:solidFill>
                <a:latin typeface="Times New Roman" panose="02020603050405020304" pitchFamily="18" charset="0"/>
                <a:cs typeface="Times New Roman" panose="02020603050405020304" pitchFamily="18" charset="0"/>
              </a:rPr>
              <a:t>ư</a:t>
            </a:r>
            <a:r>
              <a:rPr lang="en-US" sz="2200" b="1">
                <a:solidFill>
                  <a:schemeClr val="tx2">
                    <a:lumMod val="50000"/>
                  </a:schemeClr>
                </a:solidFill>
                <a:latin typeface="Times New Roman" panose="02020603050405020304" pitchFamily="18" charset="0"/>
                <a:cs typeface="Times New Roman" panose="02020603050405020304" pitchFamily="18" charset="0"/>
              </a:rPr>
              <a:t>ớc – b</a:t>
            </a:r>
            <a:r>
              <a:rPr lang="vi-VN" sz="2200" b="1">
                <a:solidFill>
                  <a:schemeClr val="tx2">
                    <a:lumMod val="50000"/>
                  </a:schemeClr>
                </a:solidFill>
                <a:latin typeface="Times New Roman" panose="02020603050405020304" pitchFamily="18" charset="0"/>
                <a:cs typeface="Times New Roman" panose="02020603050405020304" pitchFamily="18" charset="0"/>
              </a:rPr>
              <a:t>ư</a:t>
            </a:r>
            <a:r>
              <a:rPr lang="en-US" sz="2200" b="1">
                <a:solidFill>
                  <a:schemeClr val="tx2">
                    <a:lumMod val="50000"/>
                  </a:schemeClr>
                </a:solidFill>
                <a:latin typeface="Times New Roman" panose="02020603050405020304" pitchFamily="18" charset="0"/>
                <a:cs typeface="Times New Roman" panose="02020603050405020304" pitchFamily="18" charset="0"/>
              </a:rPr>
              <a:t>ớc!”</a:t>
            </a:r>
          </a:p>
          <a:p>
            <a:pPr algn="just"/>
            <a:r>
              <a:rPr lang="en-US" sz="2200">
                <a:solidFill>
                  <a:schemeClr val="tx2">
                    <a:lumMod val="50000"/>
                  </a:schemeClr>
                </a:solidFill>
                <a:latin typeface="Times New Roman" panose="02020603050405020304" pitchFamily="18" charset="0"/>
                <a:cs typeface="Times New Roman" panose="02020603050405020304" pitchFamily="18" charset="0"/>
              </a:rPr>
              <a:t>	Khi có khẩu lệnh “Sang phải…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sau động lệnh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đứng thẳng, mắt nhìn thẳng, </a:t>
            </a:r>
            <a:r>
              <a:rPr lang="en-US" sz="2200" b="1" i="1">
                <a:solidFill>
                  <a:schemeClr val="tx2">
                    <a:lumMod val="50000"/>
                  </a:schemeClr>
                </a:solidFill>
                <a:latin typeface="Times New Roman" panose="02020603050405020304" pitchFamily="18" charset="0"/>
                <a:cs typeface="Times New Roman" panose="02020603050405020304" pitchFamily="18" charset="0"/>
              </a:rPr>
              <a:t>chân phải b</a:t>
            </a:r>
            <a:r>
              <a:rPr lang="vi-VN" sz="2200" b="1" i="1">
                <a:solidFill>
                  <a:schemeClr val="tx2">
                    <a:lumMod val="50000"/>
                  </a:schemeClr>
                </a:solidFill>
                <a:latin typeface="Times New Roman" panose="02020603050405020304" pitchFamily="18" charset="0"/>
                <a:cs typeface="Times New Roman" panose="02020603050405020304" pitchFamily="18" charset="0"/>
              </a:rPr>
              <a:t>ư</a:t>
            </a:r>
            <a:r>
              <a:rPr lang="en-US" sz="2200" b="1" i="1">
                <a:solidFill>
                  <a:schemeClr val="tx2">
                    <a:lumMod val="50000"/>
                  </a:schemeClr>
                </a:solidFill>
                <a:latin typeface="Times New Roman" panose="02020603050405020304" pitchFamily="18" charset="0"/>
                <a:cs typeface="Times New Roman" panose="02020603050405020304" pitchFamily="18" charset="0"/>
              </a:rPr>
              <a:t>ớc sang phải, chân trái b</a:t>
            </a:r>
            <a:r>
              <a:rPr lang="vi-VN" sz="2200" b="1" i="1">
                <a:solidFill>
                  <a:schemeClr val="tx2">
                    <a:lumMod val="50000"/>
                  </a:schemeClr>
                </a:solidFill>
                <a:latin typeface="Times New Roman" panose="02020603050405020304" pitchFamily="18" charset="0"/>
                <a:cs typeface="Times New Roman" panose="02020603050405020304" pitchFamily="18" charset="0"/>
              </a:rPr>
              <a:t>ư</a:t>
            </a:r>
            <a:r>
              <a:rPr lang="en-US" sz="2200" b="1" i="1">
                <a:solidFill>
                  <a:schemeClr val="tx2">
                    <a:lumMod val="50000"/>
                  </a:schemeClr>
                </a:solidFill>
                <a:latin typeface="Times New Roman" panose="02020603050405020304" pitchFamily="18" charset="0"/>
                <a:cs typeface="Times New Roman" panose="02020603050405020304" pitchFamily="18" charset="0"/>
              </a:rPr>
              <a:t>ớc theo (kiểu sâu đo), </a:t>
            </a:r>
            <a:r>
              <a:rPr lang="en-US" sz="2200">
                <a:solidFill>
                  <a:schemeClr val="tx2">
                    <a:lumMod val="50000"/>
                  </a:schemeClr>
                </a:solidFill>
                <a:latin typeface="Times New Roman" panose="02020603050405020304" pitchFamily="18" charset="0"/>
                <a:cs typeface="Times New Roman" panose="02020603050405020304" pitchFamily="18" charset="0"/>
              </a:rPr>
              <a:t>cứ như vậy đến hết số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ng</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ời chỉ huy hô. Mỗi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rộng khoảng bằng vai, b</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ớc xong, trở về t</a:t>
            </a:r>
            <a:r>
              <a:rPr lang="vi-VN" sz="2200">
                <a:solidFill>
                  <a:schemeClr val="tx2">
                    <a:lumMod val="50000"/>
                  </a:schemeClr>
                </a:solidFill>
                <a:latin typeface="Times New Roman" panose="02020603050405020304" pitchFamily="18" charset="0"/>
                <a:cs typeface="Times New Roman" panose="02020603050405020304" pitchFamily="18" charset="0"/>
              </a:rPr>
              <a:t>ư</a:t>
            </a:r>
            <a:r>
              <a:rPr lang="en-US" sz="2200">
                <a:solidFill>
                  <a:schemeClr val="tx2">
                    <a:lumMod val="50000"/>
                  </a:schemeClr>
                </a:solidFill>
                <a:latin typeface="Times New Roman" panose="02020603050405020304" pitchFamily="18" charset="0"/>
                <a:cs typeface="Times New Roman" panose="02020603050405020304" pitchFamily="18" charset="0"/>
              </a:rPr>
              <a:t> thế nghiêm.</a:t>
            </a:r>
          </a:p>
        </p:txBody>
      </p:sp>
    </p:spTree>
    <p:extLst>
      <p:ext uri="{BB962C8B-B14F-4D97-AF65-F5344CB8AC3E}">
        <p14:creationId xmlns:p14="http://schemas.microsoft.com/office/powerpoint/2010/main" val="3634213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1384995"/>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6. Các động tác cá nhân tại chỗ và di động </a:t>
            </a:r>
          </a:p>
          <a:p>
            <a:pPr algn="ctr"/>
            <a:r>
              <a:rPr lang="en-US" sz="2800" i="1">
                <a:ln w="0"/>
                <a:solidFill>
                  <a:srgbClr val="FF0000"/>
                </a:solidFill>
                <a:latin typeface="UTM Aptima" panose="02040603050506020204" pitchFamily="18" charset="0"/>
              </a:rPr>
              <a:t>6.2. Các động tác cá nhân di động</a:t>
            </a:r>
            <a:endParaRPr lang="en-US" sz="2000" i="1">
              <a:ln w="0"/>
              <a:solidFill>
                <a:srgbClr val="FF0000"/>
              </a:solidFill>
              <a:latin typeface="UTM Aptima" panose="02040603050506020204" pitchFamily="18" charset="0"/>
            </a:endParaRPr>
          </a:p>
        </p:txBody>
      </p:sp>
      <p:sp>
        <p:nvSpPr>
          <p:cNvPr id="10" name="Rectangle: Rounded Corners 9">
            <a:extLst>
              <a:ext uri="{FF2B5EF4-FFF2-40B4-BE49-F238E27FC236}">
                <a16:creationId xmlns:a16="http://schemas.microsoft.com/office/drawing/2014/main" id="{07833330-59BF-4044-8D5D-E6D81DB2A2F3}"/>
              </a:ext>
            </a:extLst>
          </p:cNvPr>
          <p:cNvSpPr/>
          <p:nvPr/>
        </p:nvSpPr>
        <p:spPr>
          <a:xfrm>
            <a:off x="800100" y="2299048"/>
            <a:ext cx="4775200" cy="430684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2">
                    <a:lumMod val="50000"/>
                  </a:schemeClr>
                </a:solidFill>
                <a:latin typeface="Times New Roman" panose="02020603050405020304" pitchFamily="18" charset="0"/>
                <a:cs typeface="Times New Roman" panose="02020603050405020304" pitchFamily="18" charset="0"/>
              </a:rPr>
              <a:t>Khẩu lệnh: “Đi đều – b</a:t>
            </a:r>
            <a:r>
              <a:rPr lang="vi-VN" sz="2000" b="1">
                <a:solidFill>
                  <a:schemeClr val="tx2">
                    <a:lumMod val="50000"/>
                  </a:schemeClr>
                </a:solidFill>
                <a:latin typeface="Times New Roman" panose="02020603050405020304" pitchFamily="18" charset="0"/>
                <a:cs typeface="Times New Roman" panose="02020603050405020304" pitchFamily="18" charset="0"/>
              </a:rPr>
              <a:t>ư</a:t>
            </a:r>
            <a:r>
              <a:rPr lang="en-US" sz="2000" b="1">
                <a:solidFill>
                  <a:schemeClr val="tx2">
                    <a:lumMod val="50000"/>
                  </a:schemeClr>
                </a:solidFill>
                <a:latin typeface="Times New Roman" panose="02020603050405020304" pitchFamily="18" charset="0"/>
                <a:cs typeface="Times New Roman" panose="02020603050405020304" pitchFamily="18" charset="0"/>
              </a:rPr>
              <a:t>ớc!”</a:t>
            </a:r>
          </a:p>
          <a:p>
            <a:pPr algn="ctr"/>
            <a:r>
              <a:rPr lang="en-US" sz="2000" b="1">
                <a:solidFill>
                  <a:schemeClr val="tx2">
                    <a:lumMod val="50000"/>
                  </a:schemeClr>
                </a:solidFill>
                <a:latin typeface="Times New Roman" panose="02020603050405020304" pitchFamily="18" charset="0"/>
                <a:cs typeface="Times New Roman" panose="02020603050405020304" pitchFamily="18" charset="0"/>
              </a:rPr>
              <a:t>“Đứng lại – đứng!”</a:t>
            </a:r>
          </a:p>
          <a:p>
            <a:pPr algn="just"/>
            <a:r>
              <a:rPr lang="en-US" sz="2000">
                <a:solidFill>
                  <a:schemeClr val="tx2">
                    <a:lumMod val="50000"/>
                  </a:schemeClr>
                </a:solidFill>
                <a:latin typeface="Times New Roman" panose="02020603050405020304" pitchFamily="18" charset="0"/>
                <a:cs typeface="Times New Roman" panose="02020603050405020304" pitchFamily="18" charset="0"/>
              </a:rPr>
              <a:t>	Khi có khẩu lệnh: “Đi đều – b</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sau động lệnh “b</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bắt đầu b</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bằng chân trái theo nhịp còi, trống hoặc lời hô, b</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đều đặn, ng</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ời thẳng, mắt nhìn thẳng. Đi đều khác dậm chân tại chỗ c</a:t>
            </a:r>
            <a:r>
              <a:rPr lang="vi-VN" sz="2000">
                <a:solidFill>
                  <a:schemeClr val="tx2">
                    <a:lumMod val="50000"/>
                  </a:schemeClr>
                </a:solidFill>
                <a:latin typeface="Times New Roman" panose="02020603050405020304" pitchFamily="18" charset="0"/>
                <a:cs typeface="Times New Roman" panose="02020603050405020304" pitchFamily="18" charset="0"/>
              </a:rPr>
              <a:t>ơ</a:t>
            </a:r>
            <a:r>
              <a:rPr lang="en-US" sz="2000">
                <a:solidFill>
                  <a:schemeClr val="tx2">
                    <a:lumMod val="50000"/>
                  </a:schemeClr>
                </a:solidFill>
                <a:latin typeface="Times New Roman" panose="02020603050405020304" pitchFamily="18" charset="0"/>
                <a:cs typeface="Times New Roman" panose="02020603050405020304" pitchFamily="18" charset="0"/>
              </a:rPr>
              <a:t> bản ở b</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chân di chuyển, gót chân xuống tr</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không đá hất chân về phía tr</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hoặc giật ra phía sau. Khi có khẩu lệnh “Đứng lại – đứng!”, động lệnh “đứng!” rơi vào chân phải, chân trái b</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thêm một b</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rồi đ</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a chân phải lên, trở về t</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 thế nghiêm.</a:t>
            </a:r>
          </a:p>
        </p:txBody>
      </p:sp>
      <p:sp>
        <p:nvSpPr>
          <p:cNvPr id="8" name="Hexagon 7">
            <a:extLst>
              <a:ext uri="{FF2B5EF4-FFF2-40B4-BE49-F238E27FC236}">
                <a16:creationId xmlns:a16="http://schemas.microsoft.com/office/drawing/2014/main" id="{2A6E5148-4EBC-405A-A67E-4A8D4DB58491}"/>
              </a:ext>
            </a:extLst>
          </p:cNvPr>
          <p:cNvSpPr/>
          <p:nvPr/>
        </p:nvSpPr>
        <p:spPr>
          <a:xfrm>
            <a:off x="1816100" y="1775253"/>
            <a:ext cx="274320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ĐI ĐỀU</a:t>
            </a:r>
          </a:p>
        </p:txBody>
      </p:sp>
      <p:sp>
        <p:nvSpPr>
          <p:cNvPr id="9" name="Rectangle: Rounded Corners 8">
            <a:extLst>
              <a:ext uri="{FF2B5EF4-FFF2-40B4-BE49-F238E27FC236}">
                <a16:creationId xmlns:a16="http://schemas.microsoft.com/office/drawing/2014/main" id="{632DFD91-9579-445E-8A2A-78446EE69CB0}"/>
              </a:ext>
            </a:extLst>
          </p:cNvPr>
          <p:cNvSpPr/>
          <p:nvPr/>
        </p:nvSpPr>
        <p:spPr>
          <a:xfrm>
            <a:off x="6616702" y="2299048"/>
            <a:ext cx="4775200" cy="430684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2">
                    <a:lumMod val="50000"/>
                  </a:schemeClr>
                </a:solidFill>
                <a:latin typeface="Times New Roman" panose="02020603050405020304" pitchFamily="18" charset="0"/>
                <a:cs typeface="Times New Roman" panose="02020603050405020304" pitchFamily="18" charset="0"/>
              </a:rPr>
              <a:t>Khẩu lệnh: “Chạy đều – chạy!”</a:t>
            </a:r>
          </a:p>
          <a:p>
            <a:pPr algn="ctr"/>
            <a:r>
              <a:rPr lang="en-US" sz="2000" b="1">
                <a:solidFill>
                  <a:schemeClr val="tx2">
                    <a:lumMod val="50000"/>
                  </a:schemeClr>
                </a:solidFill>
                <a:latin typeface="Times New Roman" panose="02020603050405020304" pitchFamily="18" charset="0"/>
                <a:cs typeface="Times New Roman" panose="02020603050405020304" pitchFamily="18" charset="0"/>
              </a:rPr>
              <a:t>“Đứng lại – đứng!”</a:t>
            </a:r>
          </a:p>
          <a:p>
            <a:pPr algn="just"/>
            <a:r>
              <a:rPr lang="en-US" sz="2000">
                <a:solidFill>
                  <a:schemeClr val="tx2">
                    <a:lumMod val="50000"/>
                  </a:schemeClr>
                </a:solidFill>
                <a:latin typeface="Times New Roman" panose="02020603050405020304" pitchFamily="18" charset="0"/>
                <a:cs typeface="Times New Roman" panose="02020603050405020304" pitchFamily="18" charset="0"/>
              </a:rPr>
              <a:t>	Khi có khẩu lệnh “Chạy đều – chạy!”, sau động lệnh “chạy!”, bắt đầu chạy bằng chân trái theo nhịp còi hoặc lời hô. Chạy đều khác chạy tại chỗ c</a:t>
            </a:r>
            <a:r>
              <a:rPr lang="vi-VN" sz="2000">
                <a:solidFill>
                  <a:schemeClr val="tx2">
                    <a:lumMod val="50000"/>
                  </a:schemeClr>
                </a:solidFill>
                <a:latin typeface="Times New Roman" panose="02020603050405020304" pitchFamily="18" charset="0"/>
                <a:cs typeface="Times New Roman" panose="02020603050405020304" pitchFamily="18" charset="0"/>
              </a:rPr>
              <a:t>ơ</a:t>
            </a:r>
            <a:r>
              <a:rPr lang="en-US" sz="2000">
                <a:solidFill>
                  <a:schemeClr val="tx2">
                    <a:lumMod val="50000"/>
                  </a:schemeClr>
                </a:solidFill>
                <a:latin typeface="Times New Roman" panose="02020603050405020304" pitchFamily="18" charset="0"/>
                <a:cs typeface="Times New Roman" panose="02020603050405020304" pitchFamily="18" charset="0"/>
              </a:rPr>
              <a:t> bản ở b</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chân di chuyển, không đá chân, ng</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ời hơi đổ về tr</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Khi có khẩu lệnh “Đứng lại – đứng!”, động lệnh “đứng!” rơi vào chân phải, đội viên chạy thêm 3 b</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ớc nữa rồi kéo chân phải về t</a:t>
            </a:r>
            <a:r>
              <a:rPr lang="vi-VN" sz="2000">
                <a:solidFill>
                  <a:schemeClr val="tx2">
                    <a:lumMod val="50000"/>
                  </a:schemeClr>
                </a:solidFill>
                <a:latin typeface="Times New Roman" panose="02020603050405020304" pitchFamily="18" charset="0"/>
                <a:cs typeface="Times New Roman" panose="02020603050405020304" pitchFamily="18" charset="0"/>
              </a:rPr>
              <a:t>ư</a:t>
            </a:r>
            <a:r>
              <a:rPr lang="en-US" sz="2000">
                <a:solidFill>
                  <a:schemeClr val="tx2">
                    <a:lumMod val="50000"/>
                  </a:schemeClr>
                </a:solidFill>
                <a:latin typeface="Times New Roman" panose="02020603050405020304" pitchFamily="18" charset="0"/>
                <a:cs typeface="Times New Roman" panose="02020603050405020304" pitchFamily="18" charset="0"/>
              </a:rPr>
              <a:t> thế nghiêm.</a:t>
            </a:r>
          </a:p>
        </p:txBody>
      </p:sp>
      <p:sp>
        <p:nvSpPr>
          <p:cNvPr id="12" name="Hexagon 11">
            <a:extLst>
              <a:ext uri="{FF2B5EF4-FFF2-40B4-BE49-F238E27FC236}">
                <a16:creationId xmlns:a16="http://schemas.microsoft.com/office/drawing/2014/main" id="{DE13D250-29AF-4025-B72F-9B9EE2FAEB6B}"/>
              </a:ext>
            </a:extLst>
          </p:cNvPr>
          <p:cNvSpPr/>
          <p:nvPr/>
        </p:nvSpPr>
        <p:spPr>
          <a:xfrm>
            <a:off x="7632702" y="1775253"/>
            <a:ext cx="2743200" cy="523795"/>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CHẠY ĐỀU</a:t>
            </a:r>
          </a:p>
        </p:txBody>
      </p:sp>
    </p:spTree>
    <p:extLst>
      <p:ext uri="{BB962C8B-B14F-4D97-AF65-F5344CB8AC3E}">
        <p14:creationId xmlns:p14="http://schemas.microsoft.com/office/powerpoint/2010/main" val="1388258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7. Biết 3 bài trống của Đội</a:t>
            </a:r>
            <a:endParaRPr lang="en-US" sz="2000" b="1" i="1">
              <a:ln w="0"/>
              <a:solidFill>
                <a:srgbClr val="FF0000"/>
              </a:solidFill>
              <a:latin typeface="UTM Aptima" panose="02040603050506020204" pitchFamily="18" charset="0"/>
            </a:endParaRPr>
          </a:p>
        </p:txBody>
      </p:sp>
      <p:pic>
        <p:nvPicPr>
          <p:cNvPr id="10" name="Picture 1">
            <a:extLst>
              <a:ext uri="{FF2B5EF4-FFF2-40B4-BE49-F238E27FC236}">
                <a16:creationId xmlns:a16="http://schemas.microsoft.com/office/drawing/2014/main" id="{4CDD49C3-D97D-40F1-93EA-B1C791C69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639" y="1458317"/>
            <a:ext cx="6368911" cy="36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E5DDAABE-E22E-43D9-AEA8-18A10D1F6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55618"/>
            <a:ext cx="5889620" cy="36736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75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7. Biết 3 bài trống của Đội</a:t>
            </a:r>
            <a:endParaRPr lang="en-US" sz="2000" b="1" i="1">
              <a:ln w="0"/>
              <a:solidFill>
                <a:srgbClr val="FF0000"/>
              </a:solidFill>
              <a:latin typeface="UTM Aptima" panose="02040603050506020204" pitchFamily="18" charset="0"/>
            </a:endParaRPr>
          </a:p>
        </p:txBody>
      </p:sp>
      <p:pic>
        <p:nvPicPr>
          <p:cNvPr id="5" name="Picture 1">
            <a:extLst>
              <a:ext uri="{FF2B5EF4-FFF2-40B4-BE49-F238E27FC236}">
                <a16:creationId xmlns:a16="http://schemas.microsoft.com/office/drawing/2014/main" id="{F2657F9F-3592-4217-B609-D96D2D6C2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0249" y="1585316"/>
            <a:ext cx="9411501" cy="473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11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Th</a:t>
            </a:r>
            <a:r>
              <a:rPr lang="en-US" sz="2800" b="1">
                <a:ln w="0"/>
                <a:solidFill>
                  <a:srgbClr val="002060"/>
                </a:solidFill>
                <a:latin typeface="UTM Aptima" panose="02040603050506020204" pitchFamily="18" charset="0"/>
              </a:rPr>
              <a:t>ực hành các yêu cầu đối với đội viên</a:t>
            </a:r>
          </a:p>
          <a:p>
            <a:pPr algn="ctr"/>
            <a:r>
              <a:rPr lang="en-US" sz="2800" b="1" i="1">
                <a:ln w="0"/>
                <a:solidFill>
                  <a:srgbClr val="FF0000"/>
                </a:solidFill>
                <a:latin typeface="UTM Aptima" panose="02040603050506020204" pitchFamily="18" charset="0"/>
              </a:rPr>
              <a:t>7. Biết 3 bài trống của Đội</a:t>
            </a:r>
            <a:endParaRPr lang="en-US" sz="2000" b="1" i="1">
              <a:ln w="0"/>
              <a:solidFill>
                <a:srgbClr val="FF0000"/>
              </a:solidFill>
              <a:latin typeface="UTM Aptima" panose="02040603050506020204" pitchFamily="18" charset="0"/>
            </a:endParaRPr>
          </a:p>
        </p:txBody>
      </p:sp>
      <p:pic>
        <p:nvPicPr>
          <p:cNvPr id="6" name="Picture 2">
            <a:extLst>
              <a:ext uri="{FF2B5EF4-FFF2-40B4-BE49-F238E27FC236}">
                <a16:creationId xmlns:a16="http://schemas.microsoft.com/office/drawing/2014/main" id="{1FEF528C-DC33-459A-BD75-49F0661EC2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0513" y="1458317"/>
            <a:ext cx="9370973" cy="49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137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powerpoint  background">
            <a:extLst>
              <a:ext uri="{FF2B5EF4-FFF2-40B4-BE49-F238E27FC236}">
                <a16:creationId xmlns:a16="http://schemas.microsoft.com/office/drawing/2014/main" id="{5C0D984D-013D-4443-BD02-7961E9634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9704384-5F69-4CDB-A304-8CF9F190933C}"/>
              </a:ext>
            </a:extLst>
          </p:cNvPr>
          <p:cNvSpPr/>
          <p:nvPr/>
        </p:nvSpPr>
        <p:spPr>
          <a:xfrm>
            <a:off x="1599906" y="680930"/>
            <a:ext cx="9373187" cy="1323439"/>
          </a:xfrm>
          <a:prstGeom prst="rect">
            <a:avLst/>
          </a:prstGeom>
          <a:solidFill>
            <a:schemeClr val="accent6">
              <a:lumMod val="40000"/>
              <a:lumOff val="60000"/>
            </a:schemeClr>
          </a:solidFill>
        </p:spPr>
        <p:txBody>
          <a:bodyPr wrap="square" lIns="91440" tIns="45720" rIns="91440" bIns="45720">
            <a:spAutoFit/>
          </a:bodyPr>
          <a:lstStyle/>
          <a:p>
            <a:pPr algn="ctr"/>
            <a:r>
              <a:rPr lang="en-US" sz="4000" b="1" cap="none" spc="0">
                <a:ln w="0"/>
                <a:solidFill>
                  <a:srgbClr val="FF0000"/>
                </a:solidFill>
                <a:latin typeface="UTM Aptima" panose="02040603050506020204" pitchFamily="18" charset="0"/>
              </a:rPr>
              <a:t>PHẦN 3</a:t>
            </a:r>
          </a:p>
          <a:p>
            <a:pPr algn="ctr"/>
            <a:r>
              <a:rPr lang="en-US" sz="4000" b="1" cap="none" spc="0">
                <a:ln w="0"/>
                <a:solidFill>
                  <a:srgbClr val="FF0000"/>
                </a:solidFill>
                <a:latin typeface="UTM Aptima" panose="02040603050506020204" pitchFamily="18" charset="0"/>
              </a:rPr>
              <a:t>Yêu cầu đối v</a:t>
            </a:r>
            <a:r>
              <a:rPr lang="en-US" sz="4000" b="1">
                <a:ln w="0"/>
                <a:solidFill>
                  <a:srgbClr val="FF0000"/>
                </a:solidFill>
                <a:latin typeface="UTM Aptima" panose="02040603050506020204" pitchFamily="18" charset="0"/>
              </a:rPr>
              <a:t>ới ng</a:t>
            </a:r>
            <a:r>
              <a:rPr lang="vi-VN" sz="4000" b="1">
                <a:ln w="0"/>
                <a:solidFill>
                  <a:srgbClr val="FF0000"/>
                </a:solidFill>
                <a:latin typeface="UTM Aptima" panose="02040603050506020204" pitchFamily="18" charset="0"/>
              </a:rPr>
              <a:t>ư</a:t>
            </a:r>
            <a:r>
              <a:rPr lang="en-US" sz="4000" b="1">
                <a:ln w="0"/>
                <a:solidFill>
                  <a:srgbClr val="FF0000"/>
                </a:solidFill>
                <a:latin typeface="UTM Aptima" panose="02040603050506020204" pitchFamily="18" charset="0"/>
              </a:rPr>
              <a:t>ời chỉ huy Nghi thức</a:t>
            </a:r>
          </a:p>
        </p:txBody>
      </p:sp>
      <p:pic>
        <p:nvPicPr>
          <p:cNvPr id="1026" name="Picture 2" descr="Kết quả hình ảnh cho chibi đội viên">
            <a:extLst>
              <a:ext uri="{FF2B5EF4-FFF2-40B4-BE49-F238E27FC236}">
                <a16:creationId xmlns:a16="http://schemas.microsoft.com/office/drawing/2014/main" id="{89512581-6A21-41CF-8A52-6A780487F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2682123"/>
            <a:ext cx="2994025" cy="4175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có liên quan">
            <a:extLst>
              <a:ext uri="{FF2B5EF4-FFF2-40B4-BE49-F238E27FC236}">
                <a16:creationId xmlns:a16="http://schemas.microsoft.com/office/drawing/2014/main" id="{346E7E9D-B15E-4BC5-BEB6-D65714D61F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71" t="2552" r="64772" b="64895"/>
          <a:stretch/>
        </p:blipFill>
        <p:spPr bwMode="auto">
          <a:xfrm>
            <a:off x="7135813" y="5482979"/>
            <a:ext cx="352425" cy="43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487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powerpoint  background">
            <a:extLst>
              <a:ext uri="{FF2B5EF4-FFF2-40B4-BE49-F238E27FC236}">
                <a16:creationId xmlns:a16="http://schemas.microsoft.com/office/drawing/2014/main" id="{5C0D984D-013D-4443-BD02-7961E9634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9704384-5F69-4CDB-A304-8CF9F190933C}"/>
              </a:ext>
            </a:extLst>
          </p:cNvPr>
          <p:cNvSpPr/>
          <p:nvPr/>
        </p:nvSpPr>
        <p:spPr>
          <a:xfrm>
            <a:off x="0" y="302905"/>
            <a:ext cx="7783513" cy="523220"/>
          </a:xfrm>
          <a:prstGeom prst="rect">
            <a:avLst/>
          </a:prstGeom>
          <a:solidFill>
            <a:schemeClr val="accent6">
              <a:lumMod val="40000"/>
              <a:lumOff val="60000"/>
            </a:schemeClr>
          </a:solidFill>
        </p:spPr>
        <p:txBody>
          <a:bodyPr wrap="square" lIns="91440" tIns="45720" rIns="91440" bIns="45720">
            <a:spAutoFit/>
          </a:bodyPr>
          <a:lstStyle/>
          <a:p>
            <a:pPr algn="r"/>
            <a:r>
              <a:rPr lang="en-US" sz="2800" b="1" cap="none" spc="0">
                <a:ln w="0"/>
                <a:solidFill>
                  <a:srgbClr val="FF0000"/>
                </a:solidFill>
                <a:latin typeface="UTM Aptima" panose="02040603050506020204" pitchFamily="18" charset="0"/>
              </a:rPr>
              <a:t>Yêu cầu đối v</a:t>
            </a:r>
            <a:r>
              <a:rPr lang="en-US" sz="2800" b="1">
                <a:ln w="0"/>
                <a:solidFill>
                  <a:srgbClr val="FF0000"/>
                </a:solidFill>
                <a:latin typeface="UTM Aptima" panose="02040603050506020204" pitchFamily="18" charset="0"/>
              </a:rPr>
              <a:t>ới ng</a:t>
            </a:r>
            <a:r>
              <a:rPr lang="vi-VN" sz="2800" b="1">
                <a:ln w="0"/>
                <a:solidFill>
                  <a:srgbClr val="FF0000"/>
                </a:solidFill>
                <a:latin typeface="UTM Aptima" panose="02040603050506020204" pitchFamily="18" charset="0"/>
              </a:rPr>
              <a:t>ư</a:t>
            </a:r>
            <a:r>
              <a:rPr lang="en-US" sz="2800" b="1">
                <a:ln w="0"/>
                <a:solidFill>
                  <a:srgbClr val="FF0000"/>
                </a:solidFill>
                <a:latin typeface="UTM Aptima" panose="02040603050506020204" pitchFamily="18" charset="0"/>
              </a:rPr>
              <a:t>ời chỉ huy Nghi thức</a:t>
            </a:r>
          </a:p>
        </p:txBody>
      </p:sp>
      <p:pic>
        <p:nvPicPr>
          <p:cNvPr id="8" name="Picture 6">
            <a:extLst>
              <a:ext uri="{FF2B5EF4-FFF2-40B4-BE49-F238E27FC236}">
                <a16:creationId xmlns:a16="http://schemas.microsoft.com/office/drawing/2014/main" id="{AD4AE107-876C-44A5-AAF4-A112155DD55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2130" y="105515"/>
            <a:ext cx="918000" cy="9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4935C35E-47A7-4499-990C-601B1C705D26}"/>
              </a:ext>
            </a:extLst>
          </p:cNvPr>
          <p:cNvSpPr/>
          <p:nvPr/>
        </p:nvSpPr>
        <p:spPr>
          <a:xfrm>
            <a:off x="812800" y="1220905"/>
            <a:ext cx="3365500" cy="1200329"/>
          </a:xfrm>
          <a:prstGeom prst="rect">
            <a:avLst/>
          </a:prstGeom>
          <a:solidFill>
            <a:schemeClr val="accent6">
              <a:lumMod val="40000"/>
              <a:lumOff val="60000"/>
            </a:schemeClr>
          </a:solidFill>
        </p:spPr>
        <p:txBody>
          <a:bodyPr wrap="square" lIns="91440" tIns="45720" rIns="91440" bIns="45720">
            <a:spAutoFit/>
          </a:bodyPr>
          <a:lstStyle/>
          <a:p>
            <a:pPr algn="ctr"/>
            <a:r>
              <a:rPr lang="en-US" sz="2400" b="1" dirty="0">
                <a:ln w="0"/>
                <a:solidFill>
                  <a:srgbClr val="FF0000"/>
                </a:solidFill>
                <a:latin typeface="Times New Roman" panose="02020603050405020304" pitchFamily="18" charset="0"/>
                <a:cs typeface="Times New Roman" panose="02020603050405020304" pitchFamily="18" charset="0"/>
              </a:rPr>
              <a:t>1. TRANG PHỤC</a:t>
            </a:r>
          </a:p>
          <a:p>
            <a:pPr algn="ctr"/>
            <a:r>
              <a:rPr lang="en-US" sz="2400" dirty="0" err="1">
                <a:ln w="0"/>
                <a:solidFill>
                  <a:srgbClr val="002060"/>
                </a:solidFill>
                <a:latin typeface="Times New Roman" panose="02020603050405020304" pitchFamily="18" charset="0"/>
                <a:cs typeface="Times New Roman" panose="02020603050405020304" pitchFamily="18" charset="0"/>
              </a:rPr>
              <a:t>Mặc</a:t>
            </a:r>
            <a:r>
              <a:rPr lang="en-US" sz="2400" dirty="0">
                <a:ln w="0"/>
                <a:solidFill>
                  <a:srgbClr val="002060"/>
                </a:solidFill>
                <a:latin typeface="Times New Roman" panose="02020603050405020304" pitchFamily="18" charset="0"/>
                <a:cs typeface="Times New Roman" panose="02020603050405020304" pitchFamily="18" charset="0"/>
              </a:rPr>
              <a:t> </a:t>
            </a:r>
            <a:r>
              <a:rPr lang="en-US" sz="2400" dirty="0" err="1">
                <a:ln w="0"/>
                <a:solidFill>
                  <a:srgbClr val="002060"/>
                </a:solidFill>
                <a:latin typeface="Times New Roman" panose="02020603050405020304" pitchFamily="18" charset="0"/>
                <a:cs typeface="Times New Roman" panose="02020603050405020304" pitchFamily="18" charset="0"/>
              </a:rPr>
              <a:t>đồng</a:t>
            </a:r>
            <a:r>
              <a:rPr lang="en-US" sz="2400" dirty="0">
                <a:ln w="0"/>
                <a:solidFill>
                  <a:srgbClr val="002060"/>
                </a:solidFill>
                <a:latin typeface="Times New Roman" panose="02020603050405020304" pitchFamily="18" charset="0"/>
                <a:cs typeface="Times New Roman" panose="02020603050405020304" pitchFamily="18" charset="0"/>
              </a:rPr>
              <a:t> </a:t>
            </a:r>
            <a:r>
              <a:rPr lang="en-US" sz="2400" dirty="0" err="1">
                <a:ln w="0"/>
                <a:solidFill>
                  <a:srgbClr val="002060"/>
                </a:solidFill>
                <a:latin typeface="Times New Roman" panose="02020603050405020304" pitchFamily="18" charset="0"/>
                <a:cs typeface="Times New Roman" panose="02020603050405020304" pitchFamily="18" charset="0"/>
              </a:rPr>
              <a:t>phục</a:t>
            </a:r>
            <a:r>
              <a:rPr lang="en-US" sz="2400" dirty="0">
                <a:ln w="0"/>
                <a:solidFill>
                  <a:srgbClr val="002060"/>
                </a:solidFill>
                <a:latin typeface="Times New Roman" panose="02020603050405020304" pitchFamily="18" charset="0"/>
                <a:cs typeface="Times New Roman" panose="02020603050405020304" pitchFamily="18" charset="0"/>
              </a:rPr>
              <a:t> </a:t>
            </a:r>
            <a:r>
              <a:rPr lang="en-US" sz="2400" dirty="0" err="1">
                <a:ln w="0"/>
                <a:solidFill>
                  <a:srgbClr val="002060"/>
                </a:solidFill>
                <a:latin typeface="Times New Roman" panose="02020603050405020304" pitchFamily="18" charset="0"/>
                <a:cs typeface="Times New Roman" panose="02020603050405020304" pitchFamily="18" charset="0"/>
              </a:rPr>
              <a:t>đội</a:t>
            </a:r>
            <a:r>
              <a:rPr lang="en-US" sz="2400" dirty="0">
                <a:ln w="0"/>
                <a:solidFill>
                  <a:srgbClr val="002060"/>
                </a:solidFill>
                <a:latin typeface="Times New Roman" panose="02020603050405020304" pitchFamily="18" charset="0"/>
                <a:cs typeface="Times New Roman" panose="02020603050405020304" pitchFamily="18" charset="0"/>
              </a:rPr>
              <a:t> </a:t>
            </a:r>
            <a:r>
              <a:rPr lang="en-US" sz="2400" dirty="0" err="1">
                <a:ln w="0"/>
                <a:solidFill>
                  <a:srgbClr val="002060"/>
                </a:solidFill>
                <a:latin typeface="Times New Roman" panose="02020603050405020304" pitchFamily="18" charset="0"/>
                <a:cs typeface="Times New Roman" panose="02020603050405020304" pitchFamily="18" charset="0"/>
              </a:rPr>
              <a:t>viên</a:t>
            </a:r>
            <a:endParaRPr lang="en-US" sz="2400" dirty="0">
              <a:ln w="0"/>
              <a:solidFill>
                <a:srgbClr val="002060"/>
              </a:solidFill>
              <a:latin typeface="Times New Roman" panose="02020603050405020304" pitchFamily="18" charset="0"/>
              <a:cs typeface="Times New Roman" panose="02020603050405020304" pitchFamily="18" charset="0"/>
            </a:endParaRPr>
          </a:p>
          <a:p>
            <a:pPr algn="ctr"/>
            <a:r>
              <a:rPr lang="en-US" sz="2400" dirty="0" err="1">
                <a:ln w="0"/>
                <a:solidFill>
                  <a:srgbClr val="002060"/>
                </a:solidFill>
                <a:latin typeface="Times New Roman" panose="02020603050405020304" pitchFamily="18" charset="0"/>
                <a:cs typeface="Times New Roman" panose="02020603050405020304" pitchFamily="18" charset="0"/>
              </a:rPr>
              <a:t>Đeo</a:t>
            </a:r>
            <a:r>
              <a:rPr lang="en-US" sz="2400" dirty="0">
                <a:ln w="0"/>
                <a:solidFill>
                  <a:srgbClr val="002060"/>
                </a:solidFill>
                <a:latin typeface="Times New Roman" panose="02020603050405020304" pitchFamily="18" charset="0"/>
                <a:cs typeface="Times New Roman" panose="02020603050405020304" pitchFamily="18" charset="0"/>
              </a:rPr>
              <a:t> </a:t>
            </a:r>
            <a:r>
              <a:rPr lang="en-US" sz="2400" dirty="0" err="1">
                <a:ln w="0"/>
                <a:solidFill>
                  <a:srgbClr val="002060"/>
                </a:solidFill>
                <a:latin typeface="Times New Roman" panose="02020603050405020304" pitchFamily="18" charset="0"/>
                <a:cs typeface="Times New Roman" panose="02020603050405020304" pitchFamily="18" charset="0"/>
              </a:rPr>
              <a:t>cấp</a:t>
            </a:r>
            <a:r>
              <a:rPr lang="en-US" sz="2400" dirty="0">
                <a:ln w="0"/>
                <a:solidFill>
                  <a:srgbClr val="002060"/>
                </a:solidFill>
                <a:latin typeface="Times New Roman" panose="02020603050405020304" pitchFamily="18" charset="0"/>
                <a:cs typeface="Times New Roman" panose="02020603050405020304" pitchFamily="18" charset="0"/>
              </a:rPr>
              <a:t> </a:t>
            </a:r>
            <a:r>
              <a:rPr lang="en-US" sz="2400" dirty="0" err="1">
                <a:ln w="0"/>
                <a:solidFill>
                  <a:srgbClr val="002060"/>
                </a:solidFill>
                <a:latin typeface="Times New Roman" panose="02020603050405020304" pitchFamily="18" charset="0"/>
                <a:cs typeface="Times New Roman" panose="02020603050405020304" pitchFamily="18" charset="0"/>
              </a:rPr>
              <a:t>hiệu</a:t>
            </a:r>
            <a:r>
              <a:rPr lang="en-US" sz="2400" dirty="0">
                <a:ln w="0"/>
                <a:solidFill>
                  <a:srgbClr val="002060"/>
                </a:solidFill>
                <a:latin typeface="Times New Roman" panose="02020603050405020304" pitchFamily="18" charset="0"/>
                <a:cs typeface="Times New Roman" panose="02020603050405020304" pitchFamily="18" charset="0"/>
              </a:rPr>
              <a:t> </a:t>
            </a:r>
            <a:r>
              <a:rPr lang="en-US" sz="2400" dirty="0" err="1">
                <a:ln w="0"/>
                <a:solidFill>
                  <a:srgbClr val="002060"/>
                </a:solidFill>
                <a:latin typeface="Times New Roman" panose="02020603050405020304" pitchFamily="18" charset="0"/>
                <a:cs typeface="Times New Roman" panose="02020603050405020304" pitchFamily="18" charset="0"/>
              </a:rPr>
              <a:t>chỉ</a:t>
            </a:r>
            <a:r>
              <a:rPr lang="en-US" sz="2400" dirty="0">
                <a:ln w="0"/>
                <a:solidFill>
                  <a:srgbClr val="002060"/>
                </a:solidFill>
                <a:latin typeface="Times New Roman" panose="02020603050405020304" pitchFamily="18" charset="0"/>
                <a:cs typeface="Times New Roman" panose="02020603050405020304" pitchFamily="18" charset="0"/>
              </a:rPr>
              <a:t> </a:t>
            </a:r>
            <a:r>
              <a:rPr lang="en-US" sz="2400" dirty="0" err="1">
                <a:ln w="0"/>
                <a:solidFill>
                  <a:srgbClr val="002060"/>
                </a:solidFill>
                <a:latin typeface="Times New Roman" panose="02020603050405020304" pitchFamily="18" charset="0"/>
                <a:cs typeface="Times New Roman" panose="02020603050405020304" pitchFamily="18" charset="0"/>
              </a:rPr>
              <a:t>huy</a:t>
            </a:r>
            <a:r>
              <a:rPr lang="en-US" sz="2400" dirty="0">
                <a:ln w="0"/>
                <a:solidFill>
                  <a:srgbClr val="002060"/>
                </a:solidFill>
                <a:latin typeface="Times New Roman" panose="02020603050405020304" pitchFamily="18" charset="0"/>
                <a:cs typeface="Times New Roman" panose="02020603050405020304" pitchFamily="18" charset="0"/>
              </a:rPr>
              <a:t> </a:t>
            </a:r>
            <a:r>
              <a:rPr lang="en-US" sz="2400" dirty="0" err="1">
                <a:ln w="0"/>
                <a:solidFill>
                  <a:srgbClr val="002060"/>
                </a:solidFill>
                <a:latin typeface="Times New Roman" panose="02020603050405020304" pitchFamily="18" charset="0"/>
                <a:cs typeface="Times New Roman" panose="02020603050405020304" pitchFamily="18" charset="0"/>
              </a:rPr>
              <a:t>Đội</a:t>
            </a:r>
            <a:endParaRPr lang="en-US" sz="2400" dirty="0">
              <a:ln w="0"/>
              <a:solidFill>
                <a:srgbClr val="00206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0048263-B035-44DE-A2A0-BE22CD078013}"/>
              </a:ext>
            </a:extLst>
          </p:cNvPr>
          <p:cNvSpPr/>
          <p:nvPr/>
        </p:nvSpPr>
        <p:spPr>
          <a:xfrm>
            <a:off x="4508500" y="1220905"/>
            <a:ext cx="3365500" cy="1200329"/>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FF0000"/>
                </a:solidFill>
                <a:latin typeface="Times New Roman" panose="02020603050405020304" pitchFamily="18" charset="0"/>
                <a:cs typeface="Times New Roman" panose="02020603050405020304" pitchFamily="18" charset="0"/>
              </a:rPr>
              <a:t>2. TƯ THẾ</a:t>
            </a:r>
          </a:p>
          <a:p>
            <a:pPr algn="ctr"/>
            <a:r>
              <a:rPr lang="en-US" sz="2400">
                <a:ln w="0"/>
                <a:solidFill>
                  <a:srgbClr val="002060"/>
                </a:solidFill>
                <a:latin typeface="Times New Roman" panose="02020603050405020304" pitchFamily="18" charset="0"/>
                <a:cs typeface="Times New Roman" panose="02020603050405020304" pitchFamily="18" charset="0"/>
              </a:rPr>
              <a:t>Nhanh nhẹn, nghiêm túc, chuẩn xác, dứt khoát</a:t>
            </a:r>
          </a:p>
        </p:txBody>
      </p:sp>
      <p:sp>
        <p:nvSpPr>
          <p:cNvPr id="11" name="Rectangle 10">
            <a:extLst>
              <a:ext uri="{FF2B5EF4-FFF2-40B4-BE49-F238E27FC236}">
                <a16:creationId xmlns:a16="http://schemas.microsoft.com/office/drawing/2014/main" id="{060B51B1-9208-45F2-AB81-6F3E725D2D4E}"/>
              </a:ext>
            </a:extLst>
          </p:cNvPr>
          <p:cNvSpPr/>
          <p:nvPr/>
        </p:nvSpPr>
        <p:spPr>
          <a:xfrm>
            <a:off x="8350250" y="1220905"/>
            <a:ext cx="3365500" cy="3416320"/>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FF0000"/>
                </a:solidFill>
                <a:latin typeface="Times New Roman" panose="02020603050405020304" pitchFamily="18" charset="0"/>
                <a:cs typeface="Times New Roman" panose="02020603050405020304" pitchFamily="18" charset="0"/>
              </a:rPr>
              <a:t>3. KHẨU LỆNH</a:t>
            </a:r>
          </a:p>
          <a:p>
            <a:pPr algn="ctr"/>
            <a:r>
              <a:rPr lang="en-US" sz="2400">
                <a:ln w="0"/>
                <a:solidFill>
                  <a:srgbClr val="002060"/>
                </a:solidFill>
                <a:latin typeface="Times New Roman" panose="02020603050405020304" pitchFamily="18" charset="0"/>
                <a:cs typeface="Times New Roman" panose="02020603050405020304" pitchFamily="18" charset="0"/>
              </a:rPr>
              <a:t>Khi hô phải rõ dự lệnh và động lệnh; hô to, rõ để cả đ</a:t>
            </a:r>
            <a:r>
              <a:rPr lang="vi-VN" sz="2400">
                <a:ln w="0"/>
                <a:solidFill>
                  <a:srgbClr val="002060"/>
                </a:solidFill>
                <a:latin typeface="Times New Roman" panose="02020603050405020304" pitchFamily="18" charset="0"/>
                <a:cs typeface="Times New Roman" panose="02020603050405020304" pitchFamily="18" charset="0"/>
              </a:rPr>
              <a:t>ơ</a:t>
            </a:r>
            <a:r>
              <a:rPr lang="en-US" sz="2400">
                <a:ln w="0"/>
                <a:solidFill>
                  <a:srgbClr val="002060"/>
                </a:solidFill>
                <a:latin typeface="Times New Roman" panose="02020603050405020304" pitchFamily="18" charset="0"/>
                <a:cs typeface="Times New Roman" panose="02020603050405020304" pitchFamily="18" charset="0"/>
              </a:rPr>
              <a:t>n vị đều nghe thấy. Chỉ huy phải kiểm tra hiệu quả của khẩu lệnh. Khi đội viên ch</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a thực hiện xong, ch</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a chuyển sang khẩu lệnh khác. </a:t>
            </a:r>
          </a:p>
        </p:txBody>
      </p:sp>
      <p:pic>
        <p:nvPicPr>
          <p:cNvPr id="1026" name="Picture 2" descr="Kết quả hình ảnh cho chibi đội viên">
            <a:extLst>
              <a:ext uri="{FF2B5EF4-FFF2-40B4-BE49-F238E27FC236}">
                <a16:creationId xmlns:a16="http://schemas.microsoft.com/office/drawing/2014/main" id="{89512581-6A21-41CF-8A52-6A780487F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2682123"/>
            <a:ext cx="2994025" cy="4175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có liên quan">
            <a:extLst>
              <a:ext uri="{FF2B5EF4-FFF2-40B4-BE49-F238E27FC236}">
                <a16:creationId xmlns:a16="http://schemas.microsoft.com/office/drawing/2014/main" id="{346E7E9D-B15E-4BC5-BEB6-D65714D61F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71" t="2552" r="64772" b="64895"/>
          <a:stretch/>
        </p:blipFill>
        <p:spPr bwMode="auto">
          <a:xfrm>
            <a:off x="7135813" y="5482979"/>
            <a:ext cx="352425" cy="4352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ình ảnh có liên quan">
            <a:extLst>
              <a:ext uri="{FF2B5EF4-FFF2-40B4-BE49-F238E27FC236}">
                <a16:creationId xmlns:a16="http://schemas.microsoft.com/office/drawing/2014/main" id="{5B499982-6ED5-4394-8EE6-65A4A060BA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908443" y="2816014"/>
            <a:ext cx="3174213" cy="359543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89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powerpoint  background">
            <a:extLst>
              <a:ext uri="{FF2B5EF4-FFF2-40B4-BE49-F238E27FC236}">
                <a16:creationId xmlns:a16="http://schemas.microsoft.com/office/drawing/2014/main" id="{5C0D984D-013D-4443-BD02-7961E9634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9704384-5F69-4CDB-A304-8CF9F190933C}"/>
              </a:ext>
            </a:extLst>
          </p:cNvPr>
          <p:cNvSpPr/>
          <p:nvPr/>
        </p:nvSpPr>
        <p:spPr>
          <a:xfrm>
            <a:off x="0" y="302905"/>
            <a:ext cx="7605486" cy="523220"/>
          </a:xfrm>
          <a:prstGeom prst="rect">
            <a:avLst/>
          </a:prstGeom>
          <a:solidFill>
            <a:schemeClr val="accent6">
              <a:lumMod val="40000"/>
              <a:lumOff val="60000"/>
            </a:schemeClr>
          </a:solidFill>
        </p:spPr>
        <p:txBody>
          <a:bodyPr wrap="square" lIns="91440" tIns="45720" rIns="91440" bIns="45720">
            <a:spAutoFit/>
          </a:bodyPr>
          <a:lstStyle/>
          <a:p>
            <a:pPr algn="r"/>
            <a:r>
              <a:rPr lang="en-US" sz="2800" b="1" cap="none" spc="0">
                <a:ln w="0"/>
                <a:solidFill>
                  <a:srgbClr val="FF0000"/>
                </a:solidFill>
                <a:latin typeface="UTM Aptima" panose="02040603050506020204" pitchFamily="18" charset="0"/>
              </a:rPr>
              <a:t>Yêu cầu đối v</a:t>
            </a:r>
            <a:r>
              <a:rPr lang="en-US" sz="2800" b="1">
                <a:ln w="0"/>
                <a:solidFill>
                  <a:srgbClr val="FF0000"/>
                </a:solidFill>
                <a:latin typeface="UTM Aptima" panose="02040603050506020204" pitchFamily="18" charset="0"/>
              </a:rPr>
              <a:t>ới ng</a:t>
            </a:r>
            <a:r>
              <a:rPr lang="vi-VN" sz="2800" b="1">
                <a:ln w="0"/>
                <a:solidFill>
                  <a:srgbClr val="FF0000"/>
                </a:solidFill>
                <a:latin typeface="UTM Aptima" panose="02040603050506020204" pitchFamily="18" charset="0"/>
              </a:rPr>
              <a:t>ư</a:t>
            </a:r>
            <a:r>
              <a:rPr lang="en-US" sz="2800" b="1">
                <a:ln w="0"/>
                <a:solidFill>
                  <a:srgbClr val="FF0000"/>
                </a:solidFill>
                <a:latin typeface="UTM Aptima" panose="02040603050506020204" pitchFamily="18" charset="0"/>
              </a:rPr>
              <a:t>ời chỉ huy Nghi thức</a:t>
            </a:r>
          </a:p>
        </p:txBody>
      </p:sp>
      <p:pic>
        <p:nvPicPr>
          <p:cNvPr id="8" name="Picture 6">
            <a:extLst>
              <a:ext uri="{FF2B5EF4-FFF2-40B4-BE49-F238E27FC236}">
                <a16:creationId xmlns:a16="http://schemas.microsoft.com/office/drawing/2014/main" id="{AD4AE107-876C-44A5-AAF4-A112155DD55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2130" y="105515"/>
            <a:ext cx="918000" cy="9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60B51B1-9208-45F2-AB81-6F3E725D2D4E}"/>
              </a:ext>
            </a:extLst>
          </p:cNvPr>
          <p:cNvSpPr/>
          <p:nvPr/>
        </p:nvSpPr>
        <p:spPr>
          <a:xfrm>
            <a:off x="2359025" y="1023515"/>
            <a:ext cx="7473950" cy="461665"/>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FF0000"/>
                </a:solidFill>
                <a:latin typeface="Times New Roman" panose="02020603050405020304" pitchFamily="18" charset="0"/>
                <a:cs typeface="Times New Roman" panose="02020603050405020304" pitchFamily="18" charset="0"/>
              </a:rPr>
              <a:t>4. ĐỘNG TÁC, T</a:t>
            </a:r>
            <a:r>
              <a:rPr lang="vi-VN" sz="2400" b="1">
                <a:ln w="0"/>
                <a:solidFill>
                  <a:srgbClr val="FF0000"/>
                </a:solidFill>
                <a:latin typeface="Times New Roman" panose="02020603050405020304" pitchFamily="18" charset="0"/>
                <a:cs typeface="Times New Roman" panose="02020603050405020304" pitchFamily="18" charset="0"/>
              </a:rPr>
              <a:t>Ư</a:t>
            </a:r>
            <a:r>
              <a:rPr lang="en-US" sz="2400" b="1">
                <a:ln w="0"/>
                <a:solidFill>
                  <a:srgbClr val="FF0000"/>
                </a:solidFill>
                <a:latin typeface="Times New Roman" panose="02020603050405020304" pitchFamily="18" charset="0"/>
                <a:cs typeface="Times New Roman" panose="02020603050405020304" pitchFamily="18" charset="0"/>
              </a:rPr>
              <a:t> THẾ CHỈ HUY KHI TẬP HỢP</a:t>
            </a:r>
            <a:endParaRPr lang="en-US" sz="2400">
              <a:ln w="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2C2EEF0-3470-4B1F-B65D-D6E22FEA5523}"/>
              </a:ext>
            </a:extLst>
          </p:cNvPr>
          <p:cNvPicPr>
            <a:picLocks noChangeAspect="1"/>
          </p:cNvPicPr>
          <p:nvPr/>
        </p:nvPicPr>
        <p:blipFill rotWithShape="1">
          <a:blip r:embed="rId4">
            <a:extLst>
              <a:ext uri="{28A0092B-C50C-407E-A947-70E740481C1C}">
                <a14:useLocalDpi xmlns:a14="http://schemas.microsoft.com/office/drawing/2010/main" val="0"/>
              </a:ext>
            </a:extLst>
          </a:blip>
          <a:srcRect l="28134" t="22222" r="11142" b="39259"/>
          <a:stretch/>
        </p:blipFill>
        <p:spPr>
          <a:xfrm>
            <a:off x="0" y="3602889"/>
            <a:ext cx="6807200" cy="3247471"/>
          </a:xfrm>
          <a:prstGeom prst="rect">
            <a:avLst/>
          </a:prstGeom>
        </p:spPr>
      </p:pic>
      <p:sp>
        <p:nvSpPr>
          <p:cNvPr id="15" name="Rectangle 14">
            <a:extLst>
              <a:ext uri="{FF2B5EF4-FFF2-40B4-BE49-F238E27FC236}">
                <a16:creationId xmlns:a16="http://schemas.microsoft.com/office/drawing/2014/main" id="{411FEFCC-A57D-4C9A-AE97-776BA274EEE5}"/>
              </a:ext>
            </a:extLst>
          </p:cNvPr>
          <p:cNvSpPr/>
          <p:nvPr/>
        </p:nvSpPr>
        <p:spPr>
          <a:xfrm>
            <a:off x="808615" y="1990038"/>
            <a:ext cx="4808970" cy="1569660"/>
          </a:xfrm>
          <a:prstGeom prst="rect">
            <a:avLst/>
          </a:prstGeom>
          <a:solidFill>
            <a:schemeClr val="accent1">
              <a:lumMod val="40000"/>
              <a:lumOff val="60000"/>
            </a:schemeClr>
          </a:solidFill>
        </p:spPr>
        <p:txBody>
          <a:bodyPr wrap="square" lIns="91440" tIns="45720" rIns="91440" bIns="45720">
            <a:spAutoFit/>
          </a:bodyPr>
          <a:lstStyle/>
          <a:p>
            <a:pPr algn="just"/>
            <a:r>
              <a:rPr lang="en-US" sz="2400" b="1" i="1">
                <a:ln w="0"/>
                <a:solidFill>
                  <a:srgbClr val="002060"/>
                </a:solidFill>
                <a:latin typeface="Times New Roman" panose="02020603050405020304" pitchFamily="18" charset="0"/>
                <a:cs typeface="Times New Roman" panose="02020603050405020304" pitchFamily="18" charset="0"/>
              </a:rPr>
              <a:t>Chọn địa hình: </a:t>
            </a:r>
            <a:r>
              <a:rPr lang="en-US" sz="2400">
                <a:ln w="0"/>
                <a:solidFill>
                  <a:srgbClr val="002060"/>
                </a:solidFill>
                <a:latin typeface="Times New Roman" panose="02020603050405020304" pitchFamily="18" charset="0"/>
                <a:cs typeface="Times New Roman" panose="02020603050405020304" pitchFamily="18" charset="0"/>
              </a:rPr>
              <a:t>Cần chọn vị trí rộng để tập hợp đội hình và phù hợp với những hoạt động đã dự định, tránh n</a:t>
            </a:r>
            <a:r>
              <a:rPr lang="vi-VN" sz="2400">
                <a:ln w="0"/>
                <a:solidFill>
                  <a:srgbClr val="002060"/>
                </a:solidFill>
                <a:latin typeface="Times New Roman" panose="02020603050405020304" pitchFamily="18" charset="0"/>
                <a:cs typeface="Times New Roman" panose="02020603050405020304" pitchFamily="18" charset="0"/>
              </a:rPr>
              <a:t>ơ</a:t>
            </a:r>
            <a:r>
              <a:rPr lang="en-US" sz="2400">
                <a:ln w="0"/>
                <a:solidFill>
                  <a:srgbClr val="002060"/>
                </a:solidFill>
                <a:latin typeface="Times New Roman" panose="02020603050405020304" pitchFamily="18" charset="0"/>
                <a:cs typeface="Times New Roman" panose="02020603050405020304" pitchFamily="18" charset="0"/>
              </a:rPr>
              <a:t>i có vật trở ngại hoặc lầy lội</a:t>
            </a:r>
          </a:p>
        </p:txBody>
      </p:sp>
      <p:sp>
        <p:nvSpPr>
          <p:cNvPr id="16" name="Rectangle 15">
            <a:extLst>
              <a:ext uri="{FF2B5EF4-FFF2-40B4-BE49-F238E27FC236}">
                <a16:creationId xmlns:a16="http://schemas.microsoft.com/office/drawing/2014/main" id="{18ED58D4-DFD6-4639-AFF4-DD3E0B1C9CEC}"/>
              </a:ext>
            </a:extLst>
          </p:cNvPr>
          <p:cNvSpPr/>
          <p:nvPr/>
        </p:nvSpPr>
        <p:spPr>
          <a:xfrm>
            <a:off x="6807200" y="2313201"/>
            <a:ext cx="4808970" cy="1938992"/>
          </a:xfrm>
          <a:prstGeom prst="rect">
            <a:avLst/>
          </a:prstGeom>
          <a:solidFill>
            <a:schemeClr val="accent1">
              <a:lumMod val="40000"/>
              <a:lumOff val="60000"/>
            </a:schemeClr>
          </a:solidFill>
        </p:spPr>
        <p:txBody>
          <a:bodyPr wrap="square" lIns="91440" tIns="45720" rIns="91440" bIns="45720">
            <a:spAutoFit/>
          </a:bodyPr>
          <a:lstStyle/>
          <a:p>
            <a:pPr algn="just"/>
            <a:r>
              <a:rPr lang="en-US" sz="2400" b="1" i="1">
                <a:ln w="0"/>
                <a:solidFill>
                  <a:srgbClr val="002060"/>
                </a:solidFill>
                <a:latin typeface="Times New Roman" panose="02020603050405020304" pitchFamily="18" charset="0"/>
                <a:cs typeface="Times New Roman" panose="02020603050405020304" pitchFamily="18" charset="0"/>
              </a:rPr>
              <a:t>Xác định ph</a:t>
            </a:r>
            <a:r>
              <a:rPr lang="vi-VN" sz="2400" b="1" i="1">
                <a:ln w="0"/>
                <a:solidFill>
                  <a:srgbClr val="002060"/>
                </a:solidFill>
                <a:latin typeface="Times New Roman" panose="02020603050405020304" pitchFamily="18" charset="0"/>
                <a:cs typeface="Times New Roman" panose="02020603050405020304" pitchFamily="18" charset="0"/>
              </a:rPr>
              <a:t>ư</a:t>
            </a:r>
            <a:r>
              <a:rPr lang="en-US" sz="2400" b="1" i="1">
                <a:ln w="0"/>
                <a:solidFill>
                  <a:srgbClr val="002060"/>
                </a:solidFill>
                <a:latin typeface="Times New Roman" panose="02020603050405020304" pitchFamily="18" charset="0"/>
                <a:cs typeface="Times New Roman" panose="02020603050405020304" pitchFamily="18" charset="0"/>
              </a:rPr>
              <a:t>ơng h</a:t>
            </a:r>
            <a:r>
              <a:rPr lang="vi-VN" sz="2400" b="1" i="1">
                <a:ln w="0"/>
                <a:solidFill>
                  <a:srgbClr val="002060"/>
                </a:solidFill>
                <a:latin typeface="Times New Roman" panose="02020603050405020304" pitchFamily="18" charset="0"/>
                <a:cs typeface="Times New Roman" panose="02020603050405020304" pitchFamily="18" charset="0"/>
              </a:rPr>
              <a:t>ư</a:t>
            </a:r>
            <a:r>
              <a:rPr lang="en-US" sz="2400" b="1" i="1">
                <a:ln w="0"/>
                <a:solidFill>
                  <a:srgbClr val="002060"/>
                </a:solidFill>
                <a:latin typeface="Times New Roman" panose="02020603050405020304" pitchFamily="18" charset="0"/>
                <a:cs typeface="Times New Roman" panose="02020603050405020304" pitchFamily="18" charset="0"/>
              </a:rPr>
              <a:t>ớng: </a:t>
            </a:r>
            <a:r>
              <a:rPr lang="en-US" sz="2400">
                <a:ln w="0"/>
                <a:solidFill>
                  <a:srgbClr val="002060"/>
                </a:solidFill>
                <a:latin typeface="Times New Roman" panose="02020603050405020304" pitchFamily="18" charset="0"/>
                <a:cs typeface="Times New Roman" panose="02020603050405020304" pitchFamily="18" charset="0"/>
              </a:rPr>
              <a:t>Cần chú ý tránh nắng chiếu vào mặt, tránh h</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ớng gió, tránh ô nhiễm của môi tr</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ờng, tránh h</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ớng có nhiều hoạt động ồn ào.</a:t>
            </a:r>
          </a:p>
        </p:txBody>
      </p:sp>
      <p:sp>
        <p:nvSpPr>
          <p:cNvPr id="17" name="Rectangle 16">
            <a:extLst>
              <a:ext uri="{FF2B5EF4-FFF2-40B4-BE49-F238E27FC236}">
                <a16:creationId xmlns:a16="http://schemas.microsoft.com/office/drawing/2014/main" id="{74309310-7750-4024-8014-036191873032}"/>
              </a:ext>
            </a:extLst>
          </p:cNvPr>
          <p:cNvSpPr/>
          <p:nvPr/>
        </p:nvSpPr>
        <p:spPr>
          <a:xfrm>
            <a:off x="6807200" y="4901720"/>
            <a:ext cx="4808970" cy="1569660"/>
          </a:xfrm>
          <a:prstGeom prst="rect">
            <a:avLst/>
          </a:prstGeom>
          <a:solidFill>
            <a:schemeClr val="accent1">
              <a:lumMod val="40000"/>
              <a:lumOff val="60000"/>
            </a:schemeClr>
          </a:solidFill>
        </p:spPr>
        <p:txBody>
          <a:bodyPr wrap="square" lIns="91440" tIns="45720" rIns="91440" bIns="45720">
            <a:spAutoFit/>
          </a:bodyPr>
          <a:lstStyle/>
          <a:p>
            <a:pPr algn="just"/>
            <a:r>
              <a:rPr lang="en-US" sz="2400" b="1" i="1">
                <a:ln w="0"/>
                <a:solidFill>
                  <a:srgbClr val="002060"/>
                </a:solidFill>
                <a:latin typeface="Times New Roman" panose="02020603050405020304" pitchFamily="18" charset="0"/>
                <a:cs typeface="Times New Roman" panose="02020603050405020304" pitchFamily="18" charset="0"/>
              </a:rPr>
              <a:t>Vị trí và t</a:t>
            </a:r>
            <a:r>
              <a:rPr lang="vi-VN" sz="2400" b="1" i="1">
                <a:ln w="0"/>
                <a:solidFill>
                  <a:srgbClr val="002060"/>
                </a:solidFill>
                <a:latin typeface="Times New Roman" panose="02020603050405020304" pitchFamily="18" charset="0"/>
                <a:cs typeface="Times New Roman" panose="02020603050405020304" pitchFamily="18" charset="0"/>
              </a:rPr>
              <a:t>ư</a:t>
            </a:r>
            <a:r>
              <a:rPr lang="en-US" sz="2400" b="1" i="1">
                <a:ln w="0"/>
                <a:solidFill>
                  <a:srgbClr val="002060"/>
                </a:solidFill>
                <a:latin typeface="Times New Roman" panose="02020603050405020304" pitchFamily="18" charset="0"/>
                <a:cs typeface="Times New Roman" panose="02020603050405020304" pitchFamily="18" charset="0"/>
              </a:rPr>
              <a:t> thế khi tập hợp: </a:t>
            </a:r>
            <a:r>
              <a:rPr lang="en-US" sz="2400">
                <a:ln w="0"/>
                <a:solidFill>
                  <a:srgbClr val="002060"/>
                </a:solidFill>
                <a:latin typeface="Times New Roman" panose="02020603050405020304" pitchFamily="18" charset="0"/>
                <a:cs typeface="Times New Roman" panose="02020603050405020304" pitchFamily="18" charset="0"/>
              </a:rPr>
              <a:t>Khi tập hợp, chỉ huy đứng ở điểm chuẩn, t</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 thế nghiêm để các đ</a:t>
            </a:r>
            <a:r>
              <a:rPr lang="vi-VN" sz="2400">
                <a:ln w="0"/>
                <a:solidFill>
                  <a:srgbClr val="002060"/>
                </a:solidFill>
                <a:latin typeface="Times New Roman" panose="02020603050405020304" pitchFamily="18" charset="0"/>
                <a:cs typeface="Times New Roman" panose="02020603050405020304" pitchFamily="18" charset="0"/>
              </a:rPr>
              <a:t>ơ</a:t>
            </a:r>
            <a:r>
              <a:rPr lang="en-US" sz="2400">
                <a:ln w="0"/>
                <a:solidFill>
                  <a:srgbClr val="002060"/>
                </a:solidFill>
                <a:latin typeface="Times New Roman" panose="02020603050405020304" pitchFamily="18" charset="0"/>
                <a:cs typeface="Times New Roman" panose="02020603050405020304" pitchFamily="18" charset="0"/>
              </a:rPr>
              <a:t>n vị lấy làm chuẩn, không xê dịch vị trí. </a:t>
            </a:r>
          </a:p>
        </p:txBody>
      </p:sp>
    </p:spTree>
    <p:extLst>
      <p:ext uri="{BB962C8B-B14F-4D97-AF65-F5344CB8AC3E}">
        <p14:creationId xmlns:p14="http://schemas.microsoft.com/office/powerpoint/2010/main" val="1731126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powerpoint  background">
            <a:extLst>
              <a:ext uri="{FF2B5EF4-FFF2-40B4-BE49-F238E27FC236}">
                <a16:creationId xmlns:a16="http://schemas.microsoft.com/office/drawing/2014/main" id="{5C0D984D-013D-4443-BD02-7961E9634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9704384-5F69-4CDB-A304-8CF9F190933C}"/>
              </a:ext>
            </a:extLst>
          </p:cNvPr>
          <p:cNvSpPr/>
          <p:nvPr/>
        </p:nvSpPr>
        <p:spPr>
          <a:xfrm>
            <a:off x="0" y="302905"/>
            <a:ext cx="7620000" cy="523220"/>
          </a:xfrm>
          <a:prstGeom prst="rect">
            <a:avLst/>
          </a:prstGeom>
          <a:solidFill>
            <a:schemeClr val="accent6">
              <a:lumMod val="40000"/>
              <a:lumOff val="60000"/>
            </a:schemeClr>
          </a:solidFill>
        </p:spPr>
        <p:txBody>
          <a:bodyPr wrap="square" lIns="91440" tIns="45720" rIns="91440" bIns="45720">
            <a:spAutoFit/>
          </a:bodyPr>
          <a:lstStyle/>
          <a:p>
            <a:pPr algn="r"/>
            <a:r>
              <a:rPr lang="en-US" sz="2800" b="1" cap="none" spc="0">
                <a:ln w="0"/>
                <a:solidFill>
                  <a:srgbClr val="FF0000"/>
                </a:solidFill>
                <a:latin typeface="UTM Aptima" panose="02040603050506020204" pitchFamily="18" charset="0"/>
              </a:rPr>
              <a:t>Yêu cầu đối v</a:t>
            </a:r>
            <a:r>
              <a:rPr lang="en-US" sz="2800" b="1">
                <a:ln w="0"/>
                <a:solidFill>
                  <a:srgbClr val="FF0000"/>
                </a:solidFill>
                <a:latin typeface="UTM Aptima" panose="02040603050506020204" pitchFamily="18" charset="0"/>
              </a:rPr>
              <a:t>ới ng</a:t>
            </a:r>
            <a:r>
              <a:rPr lang="vi-VN" sz="2800" b="1">
                <a:ln w="0"/>
                <a:solidFill>
                  <a:srgbClr val="FF0000"/>
                </a:solidFill>
                <a:latin typeface="UTM Aptima" panose="02040603050506020204" pitchFamily="18" charset="0"/>
              </a:rPr>
              <a:t>ư</a:t>
            </a:r>
            <a:r>
              <a:rPr lang="en-US" sz="2800" b="1">
                <a:ln w="0"/>
                <a:solidFill>
                  <a:srgbClr val="FF0000"/>
                </a:solidFill>
                <a:latin typeface="UTM Aptima" panose="02040603050506020204" pitchFamily="18" charset="0"/>
              </a:rPr>
              <a:t>ời chỉ huy Nghi thức</a:t>
            </a:r>
          </a:p>
        </p:txBody>
      </p:sp>
      <p:pic>
        <p:nvPicPr>
          <p:cNvPr id="8" name="Picture 6">
            <a:extLst>
              <a:ext uri="{FF2B5EF4-FFF2-40B4-BE49-F238E27FC236}">
                <a16:creationId xmlns:a16="http://schemas.microsoft.com/office/drawing/2014/main" id="{AD4AE107-876C-44A5-AAF4-A112155DD55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2130" y="105515"/>
            <a:ext cx="918000" cy="9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60B51B1-9208-45F2-AB81-6F3E725D2D4E}"/>
              </a:ext>
            </a:extLst>
          </p:cNvPr>
          <p:cNvSpPr/>
          <p:nvPr/>
        </p:nvSpPr>
        <p:spPr>
          <a:xfrm>
            <a:off x="2359025" y="1023515"/>
            <a:ext cx="7473950" cy="461665"/>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FF0000"/>
                </a:solidFill>
                <a:latin typeface="Times New Roman" panose="02020603050405020304" pitchFamily="18" charset="0"/>
                <a:cs typeface="Times New Roman" panose="02020603050405020304" pitchFamily="18" charset="0"/>
              </a:rPr>
              <a:t>4. ĐỘNG TÁC, T</a:t>
            </a:r>
            <a:r>
              <a:rPr lang="vi-VN" sz="2400" b="1">
                <a:ln w="0"/>
                <a:solidFill>
                  <a:srgbClr val="FF0000"/>
                </a:solidFill>
                <a:latin typeface="Times New Roman" panose="02020603050405020304" pitchFamily="18" charset="0"/>
                <a:cs typeface="Times New Roman" panose="02020603050405020304" pitchFamily="18" charset="0"/>
              </a:rPr>
              <a:t>Ư</a:t>
            </a:r>
            <a:r>
              <a:rPr lang="en-US" sz="2400" b="1">
                <a:ln w="0"/>
                <a:solidFill>
                  <a:srgbClr val="FF0000"/>
                </a:solidFill>
                <a:latin typeface="Times New Roman" panose="02020603050405020304" pitchFamily="18" charset="0"/>
                <a:cs typeface="Times New Roman" panose="02020603050405020304" pitchFamily="18" charset="0"/>
              </a:rPr>
              <a:t> THẾ CHỈ HUY KHI TẬP HỢP</a:t>
            </a:r>
            <a:endParaRPr lang="en-US" sz="2400">
              <a:ln w="0"/>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74309310-7750-4024-8014-036191873032}"/>
              </a:ext>
            </a:extLst>
          </p:cNvPr>
          <p:cNvSpPr/>
          <p:nvPr/>
        </p:nvSpPr>
        <p:spPr>
          <a:xfrm>
            <a:off x="1069968" y="1673230"/>
            <a:ext cx="6718299" cy="830997"/>
          </a:xfrm>
          <a:prstGeom prst="rect">
            <a:avLst/>
          </a:prstGeom>
          <a:solidFill>
            <a:schemeClr val="accent1">
              <a:lumMod val="40000"/>
              <a:lumOff val="60000"/>
            </a:schemeClr>
          </a:solidFill>
        </p:spPr>
        <p:txBody>
          <a:bodyPr wrap="square" lIns="91440" tIns="45720" rIns="91440" bIns="45720">
            <a:spAutoFit/>
          </a:bodyPr>
          <a:lstStyle/>
          <a:p>
            <a:pPr algn="just"/>
            <a:r>
              <a:rPr lang="en-US" sz="2400" b="1" i="1">
                <a:ln w="0"/>
                <a:solidFill>
                  <a:srgbClr val="002060"/>
                </a:solidFill>
                <a:latin typeface="Times New Roman" panose="02020603050405020304" pitchFamily="18" charset="0"/>
                <a:cs typeface="Times New Roman" panose="02020603050405020304" pitchFamily="18" charset="0"/>
              </a:rPr>
              <a:t>Động tác chỉ định đội hình: </a:t>
            </a:r>
            <a:r>
              <a:rPr lang="en-US" sz="2400">
                <a:ln w="0"/>
                <a:solidFill>
                  <a:srgbClr val="002060"/>
                </a:solidFill>
                <a:latin typeface="Times New Roman" panose="02020603050405020304" pitchFamily="18" charset="0"/>
                <a:cs typeface="Times New Roman" panose="02020603050405020304" pitchFamily="18" charset="0"/>
              </a:rPr>
              <a:t>Chỉ huy dùng tay trái (trừ đội hình vòng tròn) để chỉ định đội hình tập hợp. </a:t>
            </a:r>
          </a:p>
        </p:txBody>
      </p:sp>
      <p:sp>
        <p:nvSpPr>
          <p:cNvPr id="4" name="Callout: Up Arrow 3">
            <a:extLst>
              <a:ext uri="{FF2B5EF4-FFF2-40B4-BE49-F238E27FC236}">
                <a16:creationId xmlns:a16="http://schemas.microsoft.com/office/drawing/2014/main" id="{2503EB2C-E281-448C-9B88-28E4A95DD25D}"/>
              </a:ext>
            </a:extLst>
          </p:cNvPr>
          <p:cNvSpPr/>
          <p:nvPr/>
        </p:nvSpPr>
        <p:spPr>
          <a:xfrm>
            <a:off x="182130" y="2601262"/>
            <a:ext cx="2095500" cy="4151223"/>
          </a:xfrm>
          <a:prstGeom prst="upArrowCallout">
            <a:avLst>
              <a:gd name="adj1" fmla="val 25000"/>
              <a:gd name="adj2" fmla="val 25000"/>
              <a:gd name="adj3" fmla="val 25000"/>
              <a:gd name="adj4" fmla="val 7631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a:solidFill>
                  <a:srgbClr val="002060"/>
                </a:solidFill>
                <a:latin typeface="Times New Roman" panose="02020603050405020304" pitchFamily="18" charset="0"/>
                <a:cs typeface="Times New Roman" panose="02020603050405020304" pitchFamily="18" charset="0"/>
              </a:rPr>
              <a:t>Hàng dọc: </a:t>
            </a:r>
          </a:p>
          <a:p>
            <a:pPr algn="ctr"/>
            <a:r>
              <a:rPr lang="en-US" sz="2200">
                <a:solidFill>
                  <a:srgbClr val="002060"/>
                </a:solidFill>
                <a:latin typeface="Times New Roman" panose="02020603050405020304" pitchFamily="18" charset="0"/>
                <a:cs typeface="Times New Roman" panose="02020603050405020304" pitchFamily="18" charset="0"/>
              </a:rPr>
              <a:t>Tay trái gi</a:t>
            </a:r>
            <a:r>
              <a:rPr lang="vi-VN" sz="2200">
                <a:solidFill>
                  <a:srgbClr val="002060"/>
                </a:solidFill>
                <a:latin typeface="Times New Roman" panose="02020603050405020304" pitchFamily="18" charset="0"/>
                <a:cs typeface="Times New Roman" panose="02020603050405020304" pitchFamily="18" charset="0"/>
              </a:rPr>
              <a:t>ơ</a:t>
            </a:r>
            <a:r>
              <a:rPr lang="en-US" sz="2200">
                <a:solidFill>
                  <a:srgbClr val="002060"/>
                </a:solidFill>
                <a:latin typeface="Times New Roman" panose="02020603050405020304" pitchFamily="18" charset="0"/>
                <a:cs typeface="Times New Roman" panose="02020603050405020304" pitchFamily="18" charset="0"/>
              </a:rPr>
              <a:t> thẳng lên cao, các ngón tay khép kín, lòng bàn tay h</a:t>
            </a:r>
            <a:r>
              <a:rPr lang="vi-VN" sz="2200">
                <a:solidFill>
                  <a:srgbClr val="002060"/>
                </a:solidFill>
                <a:latin typeface="Times New Roman" panose="02020603050405020304" pitchFamily="18" charset="0"/>
                <a:cs typeface="Times New Roman" panose="02020603050405020304" pitchFamily="18" charset="0"/>
              </a:rPr>
              <a:t>ư</a:t>
            </a:r>
            <a:r>
              <a:rPr lang="en-US" sz="2200">
                <a:solidFill>
                  <a:srgbClr val="002060"/>
                </a:solidFill>
                <a:latin typeface="Times New Roman" panose="02020603050405020304" pitchFamily="18" charset="0"/>
                <a:cs typeface="Times New Roman" panose="02020603050405020304" pitchFamily="18" charset="0"/>
              </a:rPr>
              <a:t>ớng về phía thân ng</a:t>
            </a:r>
            <a:r>
              <a:rPr lang="vi-VN" sz="2200">
                <a:solidFill>
                  <a:srgbClr val="002060"/>
                </a:solidFill>
                <a:latin typeface="Times New Roman" panose="02020603050405020304" pitchFamily="18" charset="0"/>
                <a:cs typeface="Times New Roman" panose="02020603050405020304" pitchFamily="18" charset="0"/>
              </a:rPr>
              <a:t>ư</a:t>
            </a:r>
            <a:r>
              <a:rPr lang="en-US" sz="2200">
                <a:solidFill>
                  <a:srgbClr val="002060"/>
                </a:solidFill>
                <a:latin typeface="Times New Roman" panose="02020603050405020304" pitchFamily="18" charset="0"/>
                <a:cs typeface="Times New Roman" panose="02020603050405020304" pitchFamily="18" charset="0"/>
              </a:rPr>
              <a:t>ời.</a:t>
            </a:r>
          </a:p>
        </p:txBody>
      </p:sp>
      <p:sp>
        <p:nvSpPr>
          <p:cNvPr id="12" name="Callout: Up Arrow 11">
            <a:extLst>
              <a:ext uri="{FF2B5EF4-FFF2-40B4-BE49-F238E27FC236}">
                <a16:creationId xmlns:a16="http://schemas.microsoft.com/office/drawing/2014/main" id="{C08AF29C-BC97-45E7-B145-5A635224CEA4}"/>
              </a:ext>
            </a:extLst>
          </p:cNvPr>
          <p:cNvSpPr/>
          <p:nvPr/>
        </p:nvSpPr>
        <p:spPr>
          <a:xfrm>
            <a:off x="2359025" y="2601261"/>
            <a:ext cx="2095500" cy="4151223"/>
          </a:xfrm>
          <a:prstGeom prst="upArrowCallout">
            <a:avLst>
              <a:gd name="adj1" fmla="val 25000"/>
              <a:gd name="adj2" fmla="val 25000"/>
              <a:gd name="adj3" fmla="val 25000"/>
              <a:gd name="adj4" fmla="val 7631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a:solidFill>
                  <a:srgbClr val="002060"/>
                </a:solidFill>
                <a:latin typeface="Times New Roman" panose="02020603050405020304" pitchFamily="18" charset="0"/>
                <a:cs typeface="Times New Roman" panose="02020603050405020304" pitchFamily="18" charset="0"/>
              </a:rPr>
              <a:t>Hàng ngang: </a:t>
            </a:r>
            <a:r>
              <a:rPr lang="en-US" sz="2200">
                <a:solidFill>
                  <a:srgbClr val="002060"/>
                </a:solidFill>
                <a:latin typeface="Times New Roman" panose="02020603050405020304" pitchFamily="18" charset="0"/>
                <a:cs typeface="Times New Roman" panose="02020603050405020304" pitchFamily="18" charset="0"/>
              </a:rPr>
              <a:t>Tay trái gi</a:t>
            </a:r>
            <a:r>
              <a:rPr lang="vi-VN" sz="2200">
                <a:solidFill>
                  <a:srgbClr val="002060"/>
                </a:solidFill>
                <a:latin typeface="Times New Roman" panose="02020603050405020304" pitchFamily="18" charset="0"/>
                <a:cs typeface="Times New Roman" panose="02020603050405020304" pitchFamily="18" charset="0"/>
              </a:rPr>
              <a:t>ơ</a:t>
            </a:r>
            <a:r>
              <a:rPr lang="en-US" sz="2200">
                <a:solidFill>
                  <a:srgbClr val="002060"/>
                </a:solidFill>
                <a:latin typeface="Times New Roman" panose="02020603050405020304" pitchFamily="18" charset="0"/>
                <a:cs typeface="Times New Roman" panose="02020603050405020304" pitchFamily="18" charset="0"/>
              </a:rPr>
              <a:t> sang ngang tạo với thân ng</a:t>
            </a:r>
            <a:r>
              <a:rPr lang="vi-VN" sz="2200">
                <a:solidFill>
                  <a:srgbClr val="002060"/>
                </a:solidFill>
                <a:latin typeface="Times New Roman" panose="02020603050405020304" pitchFamily="18" charset="0"/>
                <a:cs typeface="Times New Roman" panose="02020603050405020304" pitchFamily="18" charset="0"/>
              </a:rPr>
              <a:t>ư</a:t>
            </a:r>
            <a:r>
              <a:rPr lang="en-US" sz="2200">
                <a:solidFill>
                  <a:srgbClr val="002060"/>
                </a:solidFill>
                <a:latin typeface="Times New Roman" panose="02020603050405020304" pitchFamily="18" charset="0"/>
                <a:cs typeface="Times New Roman" panose="02020603050405020304" pitchFamily="18" charset="0"/>
              </a:rPr>
              <a:t>ời một góc 90</a:t>
            </a:r>
            <a:r>
              <a:rPr lang="en-US" sz="2200" baseline="30000">
                <a:solidFill>
                  <a:srgbClr val="002060"/>
                </a:solidFill>
                <a:latin typeface="Times New Roman" panose="02020603050405020304" pitchFamily="18" charset="0"/>
                <a:cs typeface="Times New Roman" panose="02020603050405020304" pitchFamily="18" charset="0"/>
              </a:rPr>
              <a:t>o</a:t>
            </a:r>
            <a:r>
              <a:rPr lang="en-US" sz="2200">
                <a:solidFill>
                  <a:srgbClr val="002060"/>
                </a:solidFill>
                <a:latin typeface="Times New Roman" panose="02020603050405020304" pitchFamily="18" charset="0"/>
                <a:cs typeface="Times New Roman" panose="02020603050405020304" pitchFamily="18" charset="0"/>
              </a:rPr>
              <a:t>, các ngón tay khép kín, lòng bàn tay úp xuống.</a:t>
            </a:r>
          </a:p>
        </p:txBody>
      </p:sp>
      <p:sp>
        <p:nvSpPr>
          <p:cNvPr id="13" name="Callout: Up Arrow 12">
            <a:extLst>
              <a:ext uri="{FF2B5EF4-FFF2-40B4-BE49-F238E27FC236}">
                <a16:creationId xmlns:a16="http://schemas.microsoft.com/office/drawing/2014/main" id="{8A4EE702-D57B-4361-B2F4-AED7C2BB5754}"/>
              </a:ext>
            </a:extLst>
          </p:cNvPr>
          <p:cNvSpPr/>
          <p:nvPr/>
        </p:nvSpPr>
        <p:spPr>
          <a:xfrm>
            <a:off x="4535920" y="2601260"/>
            <a:ext cx="2095500" cy="4151223"/>
          </a:xfrm>
          <a:prstGeom prst="upArrowCallout">
            <a:avLst>
              <a:gd name="adj1" fmla="val 25000"/>
              <a:gd name="adj2" fmla="val 25000"/>
              <a:gd name="adj3" fmla="val 25000"/>
              <a:gd name="adj4" fmla="val 7631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a:solidFill>
                  <a:srgbClr val="002060"/>
                </a:solidFill>
                <a:latin typeface="Times New Roman" panose="02020603050405020304" pitchFamily="18" charset="0"/>
                <a:cs typeface="Times New Roman" panose="02020603050405020304" pitchFamily="18" charset="0"/>
              </a:rPr>
              <a:t>Chữ U: </a:t>
            </a:r>
            <a:r>
              <a:rPr lang="en-US" sz="2200">
                <a:solidFill>
                  <a:srgbClr val="002060"/>
                </a:solidFill>
                <a:latin typeface="Times New Roman" panose="02020603050405020304" pitchFamily="18" charset="0"/>
                <a:cs typeface="Times New Roman" panose="02020603050405020304" pitchFamily="18" charset="0"/>
              </a:rPr>
              <a:t>Tay trái đ</a:t>
            </a:r>
            <a:r>
              <a:rPr lang="vi-VN" sz="2200">
                <a:solidFill>
                  <a:srgbClr val="002060"/>
                </a:solidFill>
                <a:latin typeface="Times New Roman" panose="02020603050405020304" pitchFamily="18" charset="0"/>
                <a:cs typeface="Times New Roman" panose="02020603050405020304" pitchFamily="18" charset="0"/>
              </a:rPr>
              <a:t>ư</a:t>
            </a:r>
            <a:r>
              <a:rPr lang="en-US" sz="2200">
                <a:solidFill>
                  <a:srgbClr val="002060"/>
                </a:solidFill>
                <a:latin typeface="Times New Roman" panose="02020603050405020304" pitchFamily="18" charset="0"/>
                <a:cs typeface="Times New Roman" panose="02020603050405020304" pitchFamily="18" charset="0"/>
              </a:rPr>
              <a:t>a ngang, cánh tay trên vuông góc với cánh tay d</a:t>
            </a:r>
            <a:r>
              <a:rPr lang="vi-VN" sz="2200">
                <a:solidFill>
                  <a:srgbClr val="002060"/>
                </a:solidFill>
                <a:latin typeface="Times New Roman" panose="02020603050405020304" pitchFamily="18" charset="0"/>
                <a:cs typeface="Times New Roman" panose="02020603050405020304" pitchFamily="18" charset="0"/>
              </a:rPr>
              <a:t>ư</a:t>
            </a:r>
            <a:r>
              <a:rPr lang="en-US" sz="2200">
                <a:solidFill>
                  <a:srgbClr val="002060"/>
                </a:solidFill>
                <a:latin typeface="Times New Roman" panose="02020603050405020304" pitchFamily="18" charset="0"/>
                <a:cs typeface="Times New Roman" panose="02020603050405020304" pitchFamily="18" charset="0"/>
              </a:rPr>
              <a:t>ới, bàn tay nắm kín, lòng bàn tay h</a:t>
            </a:r>
            <a:r>
              <a:rPr lang="vi-VN" sz="2200">
                <a:solidFill>
                  <a:srgbClr val="002060"/>
                </a:solidFill>
                <a:latin typeface="Times New Roman" panose="02020603050405020304" pitchFamily="18" charset="0"/>
                <a:cs typeface="Times New Roman" panose="02020603050405020304" pitchFamily="18" charset="0"/>
              </a:rPr>
              <a:t>ư</a:t>
            </a:r>
            <a:r>
              <a:rPr lang="en-US" sz="2200">
                <a:solidFill>
                  <a:srgbClr val="002060"/>
                </a:solidFill>
                <a:latin typeface="Times New Roman" panose="02020603050405020304" pitchFamily="18" charset="0"/>
                <a:cs typeface="Times New Roman" panose="02020603050405020304" pitchFamily="18" charset="0"/>
              </a:rPr>
              <a:t>ớng về phía thân ng</a:t>
            </a:r>
            <a:r>
              <a:rPr lang="vi-VN" sz="2200">
                <a:solidFill>
                  <a:srgbClr val="002060"/>
                </a:solidFill>
                <a:latin typeface="Times New Roman" panose="02020603050405020304" pitchFamily="18" charset="0"/>
                <a:cs typeface="Times New Roman" panose="02020603050405020304" pitchFamily="18" charset="0"/>
              </a:rPr>
              <a:t>ư</a:t>
            </a:r>
            <a:r>
              <a:rPr lang="en-US" sz="2200">
                <a:solidFill>
                  <a:srgbClr val="002060"/>
                </a:solidFill>
                <a:latin typeface="Times New Roman" panose="02020603050405020304" pitchFamily="18" charset="0"/>
                <a:cs typeface="Times New Roman" panose="02020603050405020304" pitchFamily="18" charset="0"/>
              </a:rPr>
              <a:t>ời.</a:t>
            </a:r>
          </a:p>
        </p:txBody>
      </p:sp>
      <p:sp>
        <p:nvSpPr>
          <p:cNvPr id="14" name="Callout: Up Arrow 13">
            <a:extLst>
              <a:ext uri="{FF2B5EF4-FFF2-40B4-BE49-F238E27FC236}">
                <a16:creationId xmlns:a16="http://schemas.microsoft.com/office/drawing/2014/main" id="{7D6563A8-F11E-4532-80BA-583F79B485D4}"/>
              </a:ext>
            </a:extLst>
          </p:cNvPr>
          <p:cNvSpPr/>
          <p:nvPr/>
        </p:nvSpPr>
        <p:spPr>
          <a:xfrm>
            <a:off x="6707620" y="2601260"/>
            <a:ext cx="2095500" cy="4151223"/>
          </a:xfrm>
          <a:prstGeom prst="upArrowCallout">
            <a:avLst>
              <a:gd name="adj1" fmla="val 25000"/>
              <a:gd name="adj2" fmla="val 25000"/>
              <a:gd name="adj3" fmla="val 25000"/>
              <a:gd name="adj4" fmla="val 7631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a:solidFill>
                  <a:srgbClr val="002060"/>
                </a:solidFill>
                <a:latin typeface="Times New Roman" panose="02020603050405020304" pitchFamily="18" charset="0"/>
                <a:cs typeface="Times New Roman" panose="02020603050405020304" pitchFamily="18" charset="0"/>
              </a:rPr>
              <a:t>Vòng tròn: </a:t>
            </a:r>
            <a:r>
              <a:rPr lang="en-US" sz="2200">
                <a:solidFill>
                  <a:srgbClr val="002060"/>
                </a:solidFill>
                <a:latin typeface="Times New Roman" panose="02020603050405020304" pitchFamily="18" charset="0"/>
                <a:cs typeface="Times New Roman" panose="02020603050405020304" pitchFamily="18" charset="0"/>
              </a:rPr>
              <a:t>Hai tay vòng lên đầu, bàn tay mở, các ngón tay khép kín, lòng bàn tay úp xuống, ngón giữa hai bàn tay chạm nhau. </a:t>
            </a:r>
          </a:p>
        </p:txBody>
      </p:sp>
      <p:sp>
        <p:nvSpPr>
          <p:cNvPr id="15" name="Rectangle: Diagonal Corners Rounded 14">
            <a:extLst>
              <a:ext uri="{FF2B5EF4-FFF2-40B4-BE49-F238E27FC236}">
                <a16:creationId xmlns:a16="http://schemas.microsoft.com/office/drawing/2014/main" id="{BA933B4E-384A-4CC0-9AB0-DB2F130786A4}"/>
              </a:ext>
            </a:extLst>
          </p:cNvPr>
          <p:cNvSpPr/>
          <p:nvPr/>
        </p:nvSpPr>
        <p:spPr>
          <a:xfrm>
            <a:off x="8914244" y="1673230"/>
            <a:ext cx="3095625" cy="2145268"/>
          </a:xfrm>
          <a:prstGeom prst="round2DiagRect">
            <a:avLst/>
          </a:prstGeom>
          <a:solidFill>
            <a:schemeClr val="accent2">
              <a:lumMod val="60000"/>
              <a:lumOff val="40000"/>
            </a:schemeClr>
          </a:solidFill>
        </p:spPr>
        <p:txBody>
          <a:bodyPr wrap="square" lIns="91440" tIns="45720" rIns="91440" bIns="45720">
            <a:spAutoFit/>
          </a:bodyPr>
          <a:lstStyle/>
          <a:p>
            <a:pPr algn="just"/>
            <a:r>
              <a:rPr lang="en-US" sz="2000" b="1" i="1">
                <a:ln w="0"/>
                <a:solidFill>
                  <a:srgbClr val="002060"/>
                </a:solidFill>
                <a:latin typeface="Times New Roman" panose="02020603050405020304" pitchFamily="18" charset="0"/>
                <a:cs typeface="Times New Roman" panose="02020603050405020304" pitchFamily="18" charset="0"/>
              </a:rPr>
              <a:t>Chú ý: </a:t>
            </a:r>
            <a:r>
              <a:rPr lang="en-US" sz="2000" i="1">
                <a:ln w="0"/>
                <a:solidFill>
                  <a:srgbClr val="002060"/>
                </a:solidFill>
                <a:latin typeface="Times New Roman" panose="02020603050405020304" pitchFamily="18" charset="0"/>
                <a:cs typeface="Times New Roman" panose="02020603050405020304" pitchFamily="18" charset="0"/>
              </a:rPr>
              <a:t>Khi gi</a:t>
            </a:r>
            <a:r>
              <a:rPr lang="vi-VN" sz="2000" i="1">
                <a:ln w="0"/>
                <a:solidFill>
                  <a:srgbClr val="002060"/>
                </a:solidFill>
                <a:latin typeface="Times New Roman" panose="02020603050405020304" pitchFamily="18" charset="0"/>
                <a:cs typeface="Times New Roman" panose="02020603050405020304" pitchFamily="18" charset="0"/>
              </a:rPr>
              <a:t>ơ</a:t>
            </a:r>
            <a:r>
              <a:rPr lang="en-US" sz="2000" i="1">
                <a:ln w="0"/>
                <a:solidFill>
                  <a:srgbClr val="002060"/>
                </a:solidFill>
                <a:latin typeface="Times New Roman" panose="02020603050405020304" pitchFamily="18" charset="0"/>
                <a:cs typeface="Times New Roman" panose="02020603050405020304" pitchFamily="18" charset="0"/>
              </a:rPr>
              <a:t> tay chỉ định đội hình tập hợp, h</a:t>
            </a:r>
            <a:r>
              <a:rPr lang="vi-VN" sz="2000" i="1">
                <a:ln w="0"/>
                <a:solidFill>
                  <a:srgbClr val="002060"/>
                </a:solidFill>
                <a:latin typeface="Times New Roman" panose="02020603050405020304" pitchFamily="18" charset="0"/>
                <a:cs typeface="Times New Roman" panose="02020603050405020304" pitchFamily="18" charset="0"/>
              </a:rPr>
              <a:t>ư</a:t>
            </a:r>
            <a:r>
              <a:rPr lang="en-US" sz="2000" i="1">
                <a:ln w="0"/>
                <a:solidFill>
                  <a:srgbClr val="002060"/>
                </a:solidFill>
                <a:latin typeface="Times New Roman" panose="02020603050405020304" pitchFamily="18" charset="0"/>
                <a:cs typeface="Times New Roman" panose="02020603050405020304" pitchFamily="18" charset="0"/>
              </a:rPr>
              <a:t>ớng mặt của chỉ huy luôn cùng h</a:t>
            </a:r>
            <a:r>
              <a:rPr lang="vi-VN" sz="2000" i="1">
                <a:ln w="0"/>
                <a:solidFill>
                  <a:srgbClr val="002060"/>
                </a:solidFill>
                <a:latin typeface="Times New Roman" panose="02020603050405020304" pitchFamily="18" charset="0"/>
                <a:cs typeface="Times New Roman" panose="02020603050405020304" pitchFamily="18" charset="0"/>
              </a:rPr>
              <a:t>ư</a:t>
            </a:r>
            <a:r>
              <a:rPr lang="en-US" sz="2000" i="1">
                <a:ln w="0"/>
                <a:solidFill>
                  <a:srgbClr val="002060"/>
                </a:solidFill>
                <a:latin typeface="Times New Roman" panose="02020603050405020304" pitchFamily="18" charset="0"/>
                <a:cs typeface="Times New Roman" panose="02020603050405020304" pitchFamily="18" charset="0"/>
              </a:rPr>
              <a:t>ớng với đội hình (trừ đội hình vòng tròn).</a:t>
            </a:r>
          </a:p>
        </p:txBody>
      </p:sp>
      <p:sp>
        <p:nvSpPr>
          <p:cNvPr id="16" name="Rectangle 15">
            <a:extLst>
              <a:ext uri="{FF2B5EF4-FFF2-40B4-BE49-F238E27FC236}">
                <a16:creationId xmlns:a16="http://schemas.microsoft.com/office/drawing/2014/main" id="{5382648F-2998-4452-920C-3B213F0D7201}"/>
              </a:ext>
            </a:extLst>
          </p:cNvPr>
          <p:cNvSpPr/>
          <p:nvPr/>
        </p:nvSpPr>
        <p:spPr>
          <a:xfrm>
            <a:off x="8914243" y="4006548"/>
            <a:ext cx="3095625" cy="2677656"/>
          </a:xfrm>
          <a:prstGeom prst="rect">
            <a:avLst/>
          </a:prstGeom>
          <a:solidFill>
            <a:schemeClr val="accent1">
              <a:lumMod val="40000"/>
              <a:lumOff val="60000"/>
            </a:schemeClr>
          </a:solidFill>
        </p:spPr>
        <p:txBody>
          <a:bodyPr wrap="square" lIns="91440" tIns="45720" rIns="91440" bIns="45720">
            <a:spAutoFit/>
          </a:bodyPr>
          <a:lstStyle/>
          <a:p>
            <a:pPr algn="just"/>
            <a:r>
              <a:rPr lang="en-US" sz="2400">
                <a:ln w="0"/>
                <a:solidFill>
                  <a:srgbClr val="002060"/>
                </a:solidFill>
                <a:latin typeface="Times New Roman" panose="02020603050405020304" pitchFamily="18" charset="0"/>
                <a:cs typeface="Times New Roman" panose="02020603050405020304" pitchFamily="18" charset="0"/>
              </a:rPr>
              <a:t>Khi đội viên đầu tiên vào vị trí chuẩn của đội hình, chạm tay trái vào vai trái của chỉ huy, chỉ huy chuyển từ vị trí tập hợp sang vị trí điều khiển đ</a:t>
            </a:r>
            <a:r>
              <a:rPr lang="vi-VN" sz="2400">
                <a:ln w="0"/>
                <a:solidFill>
                  <a:srgbClr val="002060"/>
                </a:solidFill>
                <a:latin typeface="Times New Roman" panose="02020603050405020304" pitchFamily="18" charset="0"/>
                <a:cs typeface="Times New Roman" panose="02020603050405020304" pitchFamily="18" charset="0"/>
              </a:rPr>
              <a:t>ơ</a:t>
            </a:r>
            <a:r>
              <a:rPr lang="en-US" sz="2400">
                <a:ln w="0"/>
                <a:solidFill>
                  <a:srgbClr val="002060"/>
                </a:solidFill>
                <a:latin typeface="Times New Roman" panose="02020603050405020304" pitchFamily="18" charset="0"/>
                <a:cs typeface="Times New Roman" panose="02020603050405020304" pitchFamily="18" charset="0"/>
              </a:rPr>
              <a:t>n vị.</a:t>
            </a:r>
          </a:p>
        </p:txBody>
      </p:sp>
    </p:spTree>
    <p:extLst>
      <p:ext uri="{BB962C8B-B14F-4D97-AF65-F5344CB8AC3E}">
        <p14:creationId xmlns:p14="http://schemas.microsoft.com/office/powerpoint/2010/main" val="3578122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powerpoint  background">
            <a:extLst>
              <a:ext uri="{FF2B5EF4-FFF2-40B4-BE49-F238E27FC236}">
                <a16:creationId xmlns:a16="http://schemas.microsoft.com/office/drawing/2014/main" id="{5C0D984D-013D-4443-BD02-7961E9634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9704384-5F69-4CDB-A304-8CF9F190933C}"/>
              </a:ext>
            </a:extLst>
          </p:cNvPr>
          <p:cNvSpPr/>
          <p:nvPr/>
        </p:nvSpPr>
        <p:spPr>
          <a:xfrm>
            <a:off x="0" y="302905"/>
            <a:ext cx="7634514" cy="523220"/>
          </a:xfrm>
          <a:prstGeom prst="rect">
            <a:avLst/>
          </a:prstGeom>
          <a:solidFill>
            <a:schemeClr val="accent6">
              <a:lumMod val="40000"/>
              <a:lumOff val="60000"/>
            </a:schemeClr>
          </a:solidFill>
        </p:spPr>
        <p:txBody>
          <a:bodyPr wrap="square" lIns="91440" tIns="45720" rIns="91440" bIns="45720">
            <a:spAutoFit/>
          </a:bodyPr>
          <a:lstStyle/>
          <a:p>
            <a:pPr algn="r"/>
            <a:r>
              <a:rPr lang="en-US" sz="2800" b="1" cap="none" spc="0">
                <a:ln w="0"/>
                <a:solidFill>
                  <a:srgbClr val="FF0000"/>
                </a:solidFill>
                <a:latin typeface="UTM Aptima" panose="02040603050506020204" pitchFamily="18" charset="0"/>
              </a:rPr>
              <a:t>Yêu cầu đối v</a:t>
            </a:r>
            <a:r>
              <a:rPr lang="en-US" sz="2800" b="1">
                <a:ln w="0"/>
                <a:solidFill>
                  <a:srgbClr val="FF0000"/>
                </a:solidFill>
                <a:latin typeface="UTM Aptima" panose="02040603050506020204" pitchFamily="18" charset="0"/>
              </a:rPr>
              <a:t>ới ng</a:t>
            </a:r>
            <a:r>
              <a:rPr lang="vi-VN" sz="2800" b="1">
                <a:ln w="0"/>
                <a:solidFill>
                  <a:srgbClr val="FF0000"/>
                </a:solidFill>
                <a:latin typeface="UTM Aptima" panose="02040603050506020204" pitchFamily="18" charset="0"/>
              </a:rPr>
              <a:t>ư</a:t>
            </a:r>
            <a:r>
              <a:rPr lang="en-US" sz="2800" b="1">
                <a:ln w="0"/>
                <a:solidFill>
                  <a:srgbClr val="FF0000"/>
                </a:solidFill>
                <a:latin typeface="UTM Aptima" panose="02040603050506020204" pitchFamily="18" charset="0"/>
              </a:rPr>
              <a:t>ời chỉ huy Nghi thức</a:t>
            </a:r>
          </a:p>
        </p:txBody>
      </p:sp>
      <p:pic>
        <p:nvPicPr>
          <p:cNvPr id="8" name="Picture 6">
            <a:extLst>
              <a:ext uri="{FF2B5EF4-FFF2-40B4-BE49-F238E27FC236}">
                <a16:creationId xmlns:a16="http://schemas.microsoft.com/office/drawing/2014/main" id="{AD4AE107-876C-44A5-AAF4-A112155DD55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2130" y="105515"/>
            <a:ext cx="918000" cy="9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60B51B1-9208-45F2-AB81-6F3E725D2D4E}"/>
              </a:ext>
            </a:extLst>
          </p:cNvPr>
          <p:cNvSpPr/>
          <p:nvPr/>
        </p:nvSpPr>
        <p:spPr>
          <a:xfrm>
            <a:off x="2359025" y="1023515"/>
            <a:ext cx="7473950" cy="461665"/>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FF0000"/>
                </a:solidFill>
                <a:latin typeface="Times New Roman" panose="02020603050405020304" pitchFamily="18" charset="0"/>
                <a:cs typeface="Times New Roman" panose="02020603050405020304" pitchFamily="18" charset="0"/>
              </a:rPr>
              <a:t>5. LỆNH TẬP HỢP</a:t>
            </a:r>
            <a:endParaRPr lang="en-US" sz="2400">
              <a:ln w="0"/>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74309310-7750-4024-8014-036191873032}"/>
              </a:ext>
            </a:extLst>
          </p:cNvPr>
          <p:cNvSpPr/>
          <p:nvPr/>
        </p:nvSpPr>
        <p:spPr>
          <a:xfrm>
            <a:off x="3215265" y="1615632"/>
            <a:ext cx="5761470" cy="461665"/>
          </a:xfrm>
          <a:prstGeom prst="rect">
            <a:avLst/>
          </a:prstGeom>
          <a:solidFill>
            <a:schemeClr val="accent1">
              <a:lumMod val="40000"/>
              <a:lumOff val="60000"/>
            </a:schemeClr>
          </a:solidFill>
        </p:spPr>
        <p:txBody>
          <a:bodyPr wrap="square" lIns="91440" tIns="45720" rIns="91440" bIns="45720">
            <a:spAutoFit/>
          </a:bodyPr>
          <a:lstStyle/>
          <a:p>
            <a:pPr algn="just"/>
            <a:r>
              <a:rPr lang="en-US" sz="2400" b="1" i="1">
                <a:ln w="0"/>
                <a:solidFill>
                  <a:srgbClr val="002060"/>
                </a:solidFill>
                <a:latin typeface="Times New Roman" panose="02020603050405020304" pitchFamily="18" charset="0"/>
                <a:cs typeface="Times New Roman" panose="02020603050405020304" pitchFamily="18" charset="0"/>
              </a:rPr>
              <a:t>Phát lệnh tập hợp bằng còi, hoặc khẩu lệnh</a:t>
            </a:r>
            <a:endParaRPr lang="en-US" sz="2400">
              <a:ln w="0"/>
              <a:solidFill>
                <a:srgbClr val="00206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03E4859-7DDE-41DE-AC84-5ECEEF4C2408}"/>
              </a:ext>
            </a:extLst>
          </p:cNvPr>
          <p:cNvSpPr/>
          <p:nvPr/>
        </p:nvSpPr>
        <p:spPr>
          <a:xfrm>
            <a:off x="433965" y="2207749"/>
            <a:ext cx="5179435" cy="830997"/>
          </a:xfrm>
          <a:prstGeom prst="rect">
            <a:avLst/>
          </a:prstGeom>
          <a:solidFill>
            <a:schemeClr val="accent4">
              <a:lumMod val="40000"/>
              <a:lumOff val="60000"/>
            </a:schemeClr>
          </a:solidFill>
        </p:spPr>
        <p:txBody>
          <a:bodyPr wrap="square" lIns="91440" tIns="45720" rIns="91440" bIns="45720">
            <a:spAutoFit/>
          </a:bodyPr>
          <a:lstStyle/>
          <a:p>
            <a:pPr algn="just"/>
            <a:r>
              <a:rPr lang="en-US" sz="2400" b="1" i="1">
                <a:ln w="0"/>
                <a:solidFill>
                  <a:srgbClr val="002060"/>
                </a:solidFill>
                <a:latin typeface="Times New Roman" panose="02020603050405020304" pitchFamily="18" charset="0"/>
                <a:cs typeface="Times New Roman" panose="02020603050405020304" pitchFamily="18" charset="0"/>
              </a:rPr>
              <a:t>Lệnh bằng còi: </a:t>
            </a:r>
            <a:r>
              <a:rPr lang="en-US" sz="2400">
                <a:ln w="0"/>
                <a:solidFill>
                  <a:srgbClr val="002060"/>
                </a:solidFill>
                <a:latin typeface="Times New Roman" panose="02020603050405020304" pitchFamily="18" charset="0"/>
                <a:cs typeface="Times New Roman" panose="02020603050405020304" pitchFamily="18" charset="0"/>
              </a:rPr>
              <a:t>Đ</a:t>
            </a:r>
            <a:r>
              <a:rPr lang="vi-VN" sz="2400">
                <a:ln w="0"/>
                <a:solidFill>
                  <a:srgbClr val="002060"/>
                </a:solidFill>
                <a:latin typeface="Times New Roman" panose="02020603050405020304" pitchFamily="18" charset="0"/>
                <a:cs typeface="Times New Roman" panose="02020603050405020304" pitchFamily="18" charset="0"/>
              </a:rPr>
              <a:t>ư</a:t>
            </a:r>
            <a:r>
              <a:rPr lang="en-US" sz="2400">
                <a:ln w="0"/>
                <a:solidFill>
                  <a:srgbClr val="002060"/>
                </a:solidFill>
                <a:latin typeface="Times New Roman" panose="02020603050405020304" pitchFamily="18" charset="0"/>
                <a:cs typeface="Times New Roman" panose="02020603050405020304" pitchFamily="18" charset="0"/>
              </a:rPr>
              <a:t>ợc cấu tạo bằng độ dài của tiếng còi ghi theo kí hiệu Morse</a:t>
            </a:r>
          </a:p>
        </p:txBody>
      </p:sp>
      <p:sp>
        <p:nvSpPr>
          <p:cNvPr id="12" name="Rectangle 11">
            <a:extLst>
              <a:ext uri="{FF2B5EF4-FFF2-40B4-BE49-F238E27FC236}">
                <a16:creationId xmlns:a16="http://schemas.microsoft.com/office/drawing/2014/main" id="{6D4159FB-7238-4FF7-98F6-6D082B432F47}"/>
              </a:ext>
            </a:extLst>
          </p:cNvPr>
          <p:cNvSpPr/>
          <p:nvPr/>
        </p:nvSpPr>
        <p:spPr>
          <a:xfrm>
            <a:off x="6312982" y="2207748"/>
            <a:ext cx="5179435" cy="461665"/>
          </a:xfrm>
          <a:prstGeom prst="rect">
            <a:avLst/>
          </a:prstGeom>
          <a:solidFill>
            <a:schemeClr val="accent4">
              <a:lumMod val="40000"/>
              <a:lumOff val="60000"/>
            </a:schemeClr>
          </a:solidFill>
        </p:spPr>
        <p:txBody>
          <a:bodyPr wrap="square" lIns="91440" tIns="45720" rIns="91440" bIns="45720">
            <a:spAutoFit/>
          </a:bodyPr>
          <a:lstStyle/>
          <a:p>
            <a:pPr algn="just"/>
            <a:r>
              <a:rPr lang="en-US" sz="2400" b="1" i="1">
                <a:ln w="0"/>
                <a:solidFill>
                  <a:srgbClr val="002060"/>
                </a:solidFill>
                <a:latin typeface="Times New Roman" panose="02020603050405020304" pitchFamily="18" charset="0"/>
                <a:cs typeface="Times New Roman" panose="02020603050405020304" pitchFamily="18" charset="0"/>
              </a:rPr>
              <a:t>Các khẩu lệnh: </a:t>
            </a:r>
            <a:r>
              <a:rPr lang="en-US" sz="2400" i="1">
                <a:ln w="0"/>
                <a:solidFill>
                  <a:srgbClr val="002060"/>
                </a:solidFill>
                <a:latin typeface="Times New Roman" panose="02020603050405020304" pitchFamily="18" charset="0"/>
                <a:cs typeface="Times New Roman" panose="02020603050405020304" pitchFamily="18" charset="0"/>
              </a:rPr>
              <a:t>(Nghiên cứu giáo trình)</a:t>
            </a:r>
            <a:endParaRPr lang="en-US" sz="2400">
              <a:ln w="0"/>
              <a:solidFill>
                <a:srgbClr val="002060"/>
              </a:solidFill>
              <a:latin typeface="Times New Roman" panose="02020603050405020304" pitchFamily="18" charset="0"/>
              <a:cs typeface="Times New Roman" panose="02020603050405020304" pitchFamily="18" charset="0"/>
            </a:endParaRPr>
          </a:p>
        </p:txBody>
      </p:sp>
      <p:pic>
        <p:nvPicPr>
          <p:cNvPr id="2050" name="Picture 2" descr="Hình ảnh có liên quan">
            <a:extLst>
              <a:ext uri="{FF2B5EF4-FFF2-40B4-BE49-F238E27FC236}">
                <a16:creationId xmlns:a16="http://schemas.microsoft.com/office/drawing/2014/main" id="{779B0C55-B0F9-4B1D-AE31-07353D03E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49" y="2945511"/>
            <a:ext cx="6000750" cy="391248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34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72365" y="1790592"/>
            <a:ext cx="5247270" cy="707886"/>
          </a:xfrm>
          <a:prstGeom prst="rect">
            <a:avLst/>
          </a:prstGeom>
          <a:noFill/>
        </p:spPr>
        <p:txBody>
          <a:bodyPr wrap="none" rtlCol="0">
            <a:spAutoFit/>
          </a:bodyPr>
          <a:lstStyle/>
          <a:p>
            <a:r>
              <a:rPr lang="en-US" sz="4000" b="1">
                <a:latin typeface="Times New Roman" panose="02020603050405020304" pitchFamily="18" charset="0"/>
                <a:cs typeface="Times New Roman" panose="02020603050405020304" pitchFamily="18" charset="0"/>
              </a:rPr>
              <a:t>PHẦN 1. TRỐNG ĐỘI</a:t>
            </a:r>
            <a:endParaRPr lang="en-US" sz="4000" b="1" dirty="0">
              <a:latin typeface="Times New Roman" panose="02020603050405020304" pitchFamily="18" charset="0"/>
              <a:cs typeface="Times New Roman" panose="02020603050405020304" pitchFamily="18" charset="0"/>
            </a:endParaRPr>
          </a:p>
        </p:txBody>
      </p:sp>
      <p:pic>
        <p:nvPicPr>
          <p:cNvPr id="2" name="Picture 2" descr="Kết quả hình ảnh cho hát quốc ca">
            <a:extLst>
              <a:ext uri="{FF2B5EF4-FFF2-40B4-BE49-F238E27FC236}">
                <a16:creationId xmlns:a16="http://schemas.microsoft.com/office/drawing/2014/main" id="{FD67D091-04E1-4833-8E0E-EA68E1B6C1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7" r="16667"/>
          <a:stretch/>
        </p:blipFill>
        <p:spPr bwMode="auto">
          <a:xfrm>
            <a:off x="4681341" y="2908840"/>
            <a:ext cx="3561509" cy="35615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883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powerpoint  background">
            <a:extLst>
              <a:ext uri="{FF2B5EF4-FFF2-40B4-BE49-F238E27FC236}">
                <a16:creationId xmlns:a16="http://schemas.microsoft.com/office/drawing/2014/main" id="{91F73FDC-EFCD-41F9-B79E-FD4A0ED02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8F39AB0-9998-4450-A242-8654BBC39037}"/>
              </a:ext>
            </a:extLst>
          </p:cNvPr>
          <p:cNvSpPr/>
          <p:nvPr/>
        </p:nvSpPr>
        <p:spPr>
          <a:xfrm>
            <a:off x="4471615" y="2773183"/>
            <a:ext cx="2520000" cy="1938992"/>
          </a:xfrm>
          <a:prstGeom prst="rect">
            <a:avLst/>
          </a:prstGeom>
          <a:solidFill>
            <a:schemeClr val="accent6">
              <a:lumMod val="40000"/>
              <a:lumOff val="60000"/>
            </a:schemeClr>
          </a:solidFill>
        </p:spPr>
        <p:txBody>
          <a:bodyPr wrap="square" lIns="91440" tIns="45720" rIns="91440" bIns="45720">
            <a:spAutoFit/>
          </a:bodyPr>
          <a:lstStyle/>
          <a:p>
            <a:pPr algn="ctr"/>
            <a:r>
              <a:rPr lang="en-US" sz="2400" b="1">
                <a:ln w="0"/>
                <a:solidFill>
                  <a:srgbClr val="FF0000"/>
                </a:solidFill>
                <a:latin typeface="Times New Roman" panose="02020603050405020304" pitchFamily="18" charset="0"/>
                <a:cs typeface="Times New Roman" panose="02020603050405020304" pitchFamily="18" charset="0"/>
              </a:rPr>
              <a:t>6. CÁC VỊ TRÍ CỦA CHỈ HUY TRONG </a:t>
            </a:r>
          </a:p>
          <a:p>
            <a:pPr algn="ctr"/>
            <a:r>
              <a:rPr lang="en-US" sz="2400" b="1">
                <a:ln w="0"/>
                <a:solidFill>
                  <a:srgbClr val="FF0000"/>
                </a:solidFill>
                <a:latin typeface="Times New Roman" panose="02020603050405020304" pitchFamily="18" charset="0"/>
                <a:cs typeface="Times New Roman" panose="02020603050405020304" pitchFamily="18" charset="0"/>
              </a:rPr>
              <a:t>ĐỘI HÌNH, </a:t>
            </a:r>
          </a:p>
          <a:p>
            <a:pPr algn="ctr"/>
            <a:r>
              <a:rPr lang="en-US" sz="2400" b="1">
                <a:ln w="0"/>
                <a:solidFill>
                  <a:srgbClr val="FF0000"/>
                </a:solidFill>
                <a:latin typeface="Times New Roman" panose="02020603050405020304" pitchFamily="18" charset="0"/>
                <a:cs typeface="Times New Roman" panose="02020603050405020304" pitchFamily="18" charset="0"/>
              </a:rPr>
              <a:t>ĐỘI NGŨ</a:t>
            </a:r>
            <a:endParaRPr lang="en-US" sz="2400">
              <a:ln w="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5DD760E-5E21-4607-B3CF-732F2EEF4BDF}"/>
              </a:ext>
            </a:extLst>
          </p:cNvPr>
          <p:cNvSpPr/>
          <p:nvPr/>
        </p:nvSpPr>
        <p:spPr>
          <a:xfrm>
            <a:off x="0" y="302905"/>
            <a:ext cx="7663543" cy="523220"/>
          </a:xfrm>
          <a:prstGeom prst="rect">
            <a:avLst/>
          </a:prstGeom>
          <a:solidFill>
            <a:schemeClr val="accent6">
              <a:lumMod val="40000"/>
              <a:lumOff val="60000"/>
            </a:schemeClr>
          </a:solidFill>
        </p:spPr>
        <p:txBody>
          <a:bodyPr wrap="square" lIns="91440" tIns="45720" rIns="91440" bIns="45720">
            <a:spAutoFit/>
          </a:bodyPr>
          <a:lstStyle/>
          <a:p>
            <a:pPr algn="r"/>
            <a:r>
              <a:rPr lang="en-US" sz="2800" b="1" cap="none" spc="0">
                <a:ln w="0"/>
                <a:solidFill>
                  <a:srgbClr val="FF0000"/>
                </a:solidFill>
                <a:latin typeface="UTM Aptima" panose="02040603050506020204" pitchFamily="18" charset="0"/>
              </a:rPr>
              <a:t>Yêu cầu đối v</a:t>
            </a:r>
            <a:r>
              <a:rPr lang="en-US" sz="2800" b="1">
                <a:ln w="0"/>
                <a:solidFill>
                  <a:srgbClr val="FF0000"/>
                </a:solidFill>
                <a:latin typeface="UTM Aptima" panose="02040603050506020204" pitchFamily="18" charset="0"/>
              </a:rPr>
              <a:t>ới ng</a:t>
            </a:r>
            <a:r>
              <a:rPr lang="vi-VN" sz="2800" b="1">
                <a:ln w="0"/>
                <a:solidFill>
                  <a:srgbClr val="FF0000"/>
                </a:solidFill>
                <a:latin typeface="UTM Aptima" panose="02040603050506020204" pitchFamily="18" charset="0"/>
              </a:rPr>
              <a:t>ư</a:t>
            </a:r>
            <a:r>
              <a:rPr lang="en-US" sz="2800" b="1">
                <a:ln w="0"/>
                <a:solidFill>
                  <a:srgbClr val="FF0000"/>
                </a:solidFill>
                <a:latin typeface="UTM Aptima" panose="02040603050506020204" pitchFamily="18" charset="0"/>
              </a:rPr>
              <a:t>ời chỉ huy Nghi thức</a:t>
            </a:r>
          </a:p>
        </p:txBody>
      </p:sp>
      <p:pic>
        <p:nvPicPr>
          <p:cNvPr id="6" name="Picture 6">
            <a:extLst>
              <a:ext uri="{FF2B5EF4-FFF2-40B4-BE49-F238E27FC236}">
                <a16:creationId xmlns:a16="http://schemas.microsoft.com/office/drawing/2014/main" id="{34E353AC-023E-45E4-8781-2A09B9A9438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2130" y="105515"/>
            <a:ext cx="918000" cy="9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C4616DDB-ADDB-4A02-944E-BF411D070D34}"/>
              </a:ext>
            </a:extLst>
          </p:cNvPr>
          <p:cNvSpPr/>
          <p:nvPr/>
        </p:nvSpPr>
        <p:spPr>
          <a:xfrm>
            <a:off x="1885075" y="1181194"/>
            <a:ext cx="2520000" cy="252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Vị trí chỉ huy khi </a:t>
            </a:r>
          </a:p>
          <a:p>
            <a:pPr algn="ctr"/>
            <a:r>
              <a:rPr lang="en-US" sz="2800">
                <a:solidFill>
                  <a:srgbClr val="002060"/>
                </a:solidFill>
                <a:latin typeface="Times New Roman" panose="02020603050405020304" pitchFamily="18" charset="0"/>
                <a:cs typeface="Times New Roman" panose="02020603050405020304" pitchFamily="18" charset="0"/>
              </a:rPr>
              <a:t>tập hợp</a:t>
            </a:r>
          </a:p>
        </p:txBody>
      </p:sp>
      <p:sp>
        <p:nvSpPr>
          <p:cNvPr id="7" name="Oval 6">
            <a:extLst>
              <a:ext uri="{FF2B5EF4-FFF2-40B4-BE49-F238E27FC236}">
                <a16:creationId xmlns:a16="http://schemas.microsoft.com/office/drawing/2014/main" id="{78345AF3-F558-4E13-A085-47E6C75C1C3E}"/>
              </a:ext>
            </a:extLst>
          </p:cNvPr>
          <p:cNvSpPr/>
          <p:nvPr/>
        </p:nvSpPr>
        <p:spPr>
          <a:xfrm>
            <a:off x="7079715" y="1181194"/>
            <a:ext cx="2520000" cy="2520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Vị trí chỉ huy khi điều khiển đ</a:t>
            </a:r>
            <a:r>
              <a:rPr lang="vi-VN" sz="2800">
                <a:solidFill>
                  <a:srgbClr val="002060"/>
                </a:solidFill>
                <a:latin typeface="Times New Roman" panose="02020603050405020304" pitchFamily="18" charset="0"/>
                <a:cs typeface="Times New Roman" panose="02020603050405020304" pitchFamily="18" charset="0"/>
              </a:rPr>
              <a:t>ơ</a:t>
            </a:r>
            <a:r>
              <a:rPr lang="en-US" sz="2800">
                <a:solidFill>
                  <a:srgbClr val="002060"/>
                </a:solidFill>
                <a:latin typeface="Times New Roman" panose="02020603050405020304" pitchFamily="18" charset="0"/>
                <a:cs typeface="Times New Roman" panose="02020603050405020304" pitchFamily="18" charset="0"/>
              </a:rPr>
              <a:t>n vị</a:t>
            </a:r>
          </a:p>
        </p:txBody>
      </p:sp>
      <p:sp>
        <p:nvSpPr>
          <p:cNvPr id="8" name="Oval 7">
            <a:extLst>
              <a:ext uri="{FF2B5EF4-FFF2-40B4-BE49-F238E27FC236}">
                <a16:creationId xmlns:a16="http://schemas.microsoft.com/office/drawing/2014/main" id="{42135E42-D52B-49A9-9A07-0F66358B6097}"/>
              </a:ext>
            </a:extLst>
          </p:cNvPr>
          <p:cNvSpPr/>
          <p:nvPr/>
        </p:nvSpPr>
        <p:spPr>
          <a:xfrm>
            <a:off x="1885075" y="4056263"/>
            <a:ext cx="2520000" cy="252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Vị trí chỉ huy đ</a:t>
            </a:r>
            <a:r>
              <a:rPr lang="vi-VN" sz="2800">
                <a:solidFill>
                  <a:srgbClr val="002060"/>
                </a:solidFill>
                <a:latin typeface="Times New Roman" panose="02020603050405020304" pitchFamily="18" charset="0"/>
                <a:cs typeface="Times New Roman" panose="02020603050405020304" pitchFamily="18" charset="0"/>
              </a:rPr>
              <a:t>ơ</a:t>
            </a:r>
            <a:r>
              <a:rPr lang="en-US" sz="2800">
                <a:solidFill>
                  <a:srgbClr val="002060"/>
                </a:solidFill>
                <a:latin typeface="Times New Roman" panose="02020603050405020304" pitchFamily="18" charset="0"/>
                <a:cs typeface="Times New Roman" panose="02020603050405020304" pitchFamily="18" charset="0"/>
              </a:rPr>
              <a:t>n vị tĩnh tại</a:t>
            </a:r>
          </a:p>
        </p:txBody>
      </p:sp>
      <p:sp>
        <p:nvSpPr>
          <p:cNvPr id="9" name="Oval 8">
            <a:extLst>
              <a:ext uri="{FF2B5EF4-FFF2-40B4-BE49-F238E27FC236}">
                <a16:creationId xmlns:a16="http://schemas.microsoft.com/office/drawing/2014/main" id="{1BC86A77-2B22-40A3-91CC-F9702B3AC3EA}"/>
              </a:ext>
            </a:extLst>
          </p:cNvPr>
          <p:cNvSpPr/>
          <p:nvPr/>
        </p:nvSpPr>
        <p:spPr>
          <a:xfrm>
            <a:off x="7038537" y="4049942"/>
            <a:ext cx="2520000" cy="2520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Vị trí chỉ huy khi hành tiến</a:t>
            </a:r>
          </a:p>
        </p:txBody>
      </p:sp>
    </p:spTree>
    <p:extLst>
      <p:ext uri="{BB962C8B-B14F-4D97-AF65-F5344CB8AC3E}">
        <p14:creationId xmlns:p14="http://schemas.microsoft.com/office/powerpoint/2010/main" val="1746759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có liên quan">
            <a:extLst>
              <a:ext uri="{FF2B5EF4-FFF2-40B4-BE49-F238E27FC236}">
                <a16:creationId xmlns:a16="http://schemas.microsoft.com/office/drawing/2014/main" id="{02931458-01B9-4052-A101-E54EE6A067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63" r="427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899160B-9B4E-4975-96BB-EBC66553F7D1}"/>
              </a:ext>
            </a:extLst>
          </p:cNvPr>
          <p:cNvSpPr/>
          <p:nvPr/>
        </p:nvSpPr>
        <p:spPr>
          <a:xfrm>
            <a:off x="1650142" y="1899329"/>
            <a:ext cx="8891716" cy="584775"/>
          </a:xfrm>
          <a:prstGeom prst="rect">
            <a:avLst/>
          </a:prstGeom>
          <a:noFill/>
        </p:spPr>
        <p:txBody>
          <a:bodyPr wrap="square" lIns="91440" tIns="45720" rIns="91440" bIns="45720">
            <a:spAutoFit/>
          </a:bodyPr>
          <a:lstStyle/>
          <a:p>
            <a:pPr algn="ctr"/>
            <a:r>
              <a:rPr lang="en-US" sz="3200" b="1">
                <a:ln w="0"/>
                <a:solidFill>
                  <a:srgbClr val="FF0000"/>
                </a:solidFill>
                <a:latin typeface="UTM Aptima" panose="02040603050506020204" pitchFamily="18" charset="0"/>
              </a:rPr>
              <a:t>PHẦN 4. ĐỘI HÌNH, ĐỘI NGŨ CỦA ĐỘI</a:t>
            </a:r>
          </a:p>
        </p:txBody>
      </p:sp>
      <p:pic>
        <p:nvPicPr>
          <p:cNvPr id="6" name="Picture 5">
            <a:extLst>
              <a:ext uri="{FF2B5EF4-FFF2-40B4-BE49-F238E27FC236}">
                <a16:creationId xmlns:a16="http://schemas.microsoft.com/office/drawing/2014/main" id="{2AFB0E28-7AB8-4673-9251-1FEC55815E7A}"/>
              </a:ext>
            </a:extLst>
          </p:cNvPr>
          <p:cNvPicPr>
            <a:picLocks noChangeAspect="1"/>
          </p:cNvPicPr>
          <p:nvPr/>
        </p:nvPicPr>
        <p:blipFill rotWithShape="1">
          <a:blip r:embed="rId3">
            <a:extLst>
              <a:ext uri="{28A0092B-C50C-407E-A947-70E740481C1C}">
                <a14:useLocalDpi xmlns:a14="http://schemas.microsoft.com/office/drawing/2010/main" val="0"/>
              </a:ext>
            </a:extLst>
          </a:blip>
          <a:srcRect l="28134" t="22222" r="11142" b="39259"/>
          <a:stretch/>
        </p:blipFill>
        <p:spPr>
          <a:xfrm>
            <a:off x="2692400" y="3610529"/>
            <a:ext cx="6807200" cy="3247471"/>
          </a:xfrm>
          <a:prstGeom prst="rect">
            <a:avLst/>
          </a:prstGeom>
        </p:spPr>
      </p:pic>
    </p:spTree>
    <p:extLst>
      <p:ext uri="{BB962C8B-B14F-4D97-AF65-F5344CB8AC3E}">
        <p14:creationId xmlns:p14="http://schemas.microsoft.com/office/powerpoint/2010/main" val="4110714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06116A-9195-4E65-ADEC-A1EBAE5BE496}"/>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523220"/>
          </a:xfrm>
          <a:prstGeom prst="rect">
            <a:avLst/>
          </a:prstGeom>
          <a:solidFill>
            <a:schemeClr val="bg1"/>
          </a:solidFill>
        </p:spPr>
        <p:txBody>
          <a:bodyPr wrap="square" lIns="91440" tIns="45720" rIns="91440" bIns="45720">
            <a:spAutoFit/>
          </a:bodyPr>
          <a:lstStyle/>
          <a:p>
            <a:pPr algn="ctr"/>
            <a:r>
              <a:rPr lang="en-US" sz="2800" b="1">
                <a:ln w="0"/>
                <a:solidFill>
                  <a:srgbClr val="002060"/>
                </a:solidFill>
                <a:latin typeface="UTM Aptima" panose="02040603050506020204" pitchFamily="18" charset="0"/>
              </a:rPr>
              <a:t>Tìm hiểu các quy </a:t>
            </a:r>
            <a:r>
              <a:rPr lang="vi-VN" sz="2800" b="1">
                <a:ln w="0"/>
                <a:solidFill>
                  <a:srgbClr val="002060"/>
                </a:solidFill>
                <a:latin typeface="UTM Aptima" panose="02040603050506020204" pitchFamily="18" charset="0"/>
              </a:rPr>
              <a:t>ư</a:t>
            </a:r>
            <a:r>
              <a:rPr lang="en-US" sz="2800" b="1">
                <a:ln w="0"/>
                <a:solidFill>
                  <a:srgbClr val="002060"/>
                </a:solidFill>
                <a:latin typeface="UTM Aptima" panose="02040603050506020204" pitchFamily="18" charset="0"/>
              </a:rPr>
              <a:t>ớc vẽ đội hình</a:t>
            </a:r>
          </a:p>
        </p:txBody>
      </p:sp>
      <p:pic>
        <p:nvPicPr>
          <p:cNvPr id="18" name="Picture 17">
            <a:extLst>
              <a:ext uri="{FF2B5EF4-FFF2-40B4-BE49-F238E27FC236}">
                <a16:creationId xmlns:a16="http://schemas.microsoft.com/office/drawing/2014/main" id="{CAC7EDD0-BF7F-4ABC-96CF-29A98E4A0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314" y="1022224"/>
            <a:ext cx="1084576" cy="1080000"/>
          </a:xfrm>
          <a:prstGeom prst="rect">
            <a:avLst/>
          </a:prstGeom>
        </p:spPr>
      </p:pic>
      <p:pic>
        <p:nvPicPr>
          <p:cNvPr id="20" name="Picture 19">
            <a:extLst>
              <a:ext uri="{FF2B5EF4-FFF2-40B4-BE49-F238E27FC236}">
                <a16:creationId xmlns:a16="http://schemas.microsoft.com/office/drawing/2014/main" id="{CEA23894-F541-4726-A209-1B5C2137530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96183" y="5360562"/>
            <a:ext cx="856848" cy="475214"/>
          </a:xfrm>
          <a:prstGeom prst="rect">
            <a:avLst/>
          </a:prstGeom>
        </p:spPr>
      </p:pic>
      <p:pic>
        <p:nvPicPr>
          <p:cNvPr id="22" name="Picture 21">
            <a:extLst>
              <a:ext uri="{FF2B5EF4-FFF2-40B4-BE49-F238E27FC236}">
                <a16:creationId xmlns:a16="http://schemas.microsoft.com/office/drawing/2014/main" id="{6EF053D6-FA39-4F33-991B-2ED4FF24C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174" y="3576600"/>
            <a:ext cx="786857" cy="1080000"/>
          </a:xfrm>
          <a:prstGeom prst="rect">
            <a:avLst/>
          </a:prstGeom>
        </p:spPr>
      </p:pic>
      <p:pic>
        <p:nvPicPr>
          <p:cNvPr id="24" name="Picture 23">
            <a:extLst>
              <a:ext uri="{FF2B5EF4-FFF2-40B4-BE49-F238E27FC236}">
                <a16:creationId xmlns:a16="http://schemas.microsoft.com/office/drawing/2014/main" id="{DA071A45-6433-42E6-BC60-796B4CB7D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4745" y="2349000"/>
            <a:ext cx="709714" cy="1080000"/>
          </a:xfrm>
          <a:prstGeom prst="rect">
            <a:avLst/>
          </a:prstGeom>
        </p:spPr>
      </p:pic>
      <p:sp>
        <p:nvSpPr>
          <p:cNvPr id="27" name="Rectangle 26">
            <a:extLst>
              <a:ext uri="{FF2B5EF4-FFF2-40B4-BE49-F238E27FC236}">
                <a16:creationId xmlns:a16="http://schemas.microsoft.com/office/drawing/2014/main" id="{D0DA3509-72AB-4104-8B96-E5C7C26CE7ED}"/>
              </a:ext>
            </a:extLst>
          </p:cNvPr>
          <p:cNvSpPr/>
          <p:nvPr/>
        </p:nvSpPr>
        <p:spPr>
          <a:xfrm>
            <a:off x="2426168" y="1300614"/>
            <a:ext cx="2848261"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FF0000"/>
                </a:solidFill>
                <a:latin typeface="UTM Aptima" panose="02040603050506020204" pitchFamily="18" charset="0"/>
              </a:rPr>
              <a:t>Chi đội tr</a:t>
            </a:r>
            <a:r>
              <a:rPr lang="vi-VN" sz="2800" b="1" cap="none" spc="0">
                <a:ln w="0"/>
                <a:solidFill>
                  <a:srgbClr val="FF0000"/>
                </a:solidFill>
                <a:latin typeface="UTM Aptima" panose="02040603050506020204" pitchFamily="18" charset="0"/>
              </a:rPr>
              <a:t>ư</a:t>
            </a:r>
            <a:r>
              <a:rPr lang="en-US" sz="2800" b="1">
                <a:ln w="0"/>
                <a:solidFill>
                  <a:srgbClr val="FF0000"/>
                </a:solidFill>
                <a:latin typeface="UTM Aptima" panose="02040603050506020204" pitchFamily="18" charset="0"/>
              </a:rPr>
              <a:t>ởng</a:t>
            </a:r>
            <a:endParaRPr lang="en-US" sz="2800" b="1">
              <a:ln w="0"/>
              <a:solidFill>
                <a:srgbClr val="002060"/>
              </a:solidFill>
              <a:latin typeface="UTM Aptima" panose="02040603050506020204" pitchFamily="18" charset="0"/>
            </a:endParaRPr>
          </a:p>
        </p:txBody>
      </p:sp>
      <p:sp>
        <p:nvSpPr>
          <p:cNvPr id="28" name="Rectangle 27">
            <a:extLst>
              <a:ext uri="{FF2B5EF4-FFF2-40B4-BE49-F238E27FC236}">
                <a16:creationId xmlns:a16="http://schemas.microsoft.com/office/drawing/2014/main" id="{8FD078C1-A506-491B-B4B1-E783BD281659}"/>
              </a:ext>
            </a:extLst>
          </p:cNvPr>
          <p:cNvSpPr/>
          <p:nvPr/>
        </p:nvSpPr>
        <p:spPr>
          <a:xfrm>
            <a:off x="2426168" y="2769188"/>
            <a:ext cx="2848261" cy="523220"/>
          </a:xfrm>
          <a:prstGeom prst="rect">
            <a:avLst/>
          </a:prstGeom>
          <a:solidFill>
            <a:schemeClr val="bg1"/>
          </a:solidFill>
        </p:spPr>
        <p:txBody>
          <a:bodyPr wrap="square" lIns="91440" tIns="45720" rIns="91440" bIns="45720">
            <a:spAutoFit/>
          </a:bodyPr>
          <a:lstStyle/>
          <a:p>
            <a:pPr algn="ctr"/>
            <a:r>
              <a:rPr lang="en-US" sz="2800" b="1" cap="none" spc="0">
                <a:ln w="0"/>
                <a:solidFill>
                  <a:schemeClr val="accent6">
                    <a:lumMod val="75000"/>
                  </a:schemeClr>
                </a:solidFill>
                <a:latin typeface="UTM Aptima" panose="02040603050506020204" pitchFamily="18" charset="0"/>
              </a:rPr>
              <a:t>Phân đội tr</a:t>
            </a:r>
            <a:r>
              <a:rPr lang="vi-VN" sz="2800" b="1" cap="none" spc="0">
                <a:ln w="0"/>
                <a:solidFill>
                  <a:schemeClr val="accent6">
                    <a:lumMod val="75000"/>
                  </a:schemeClr>
                </a:solidFill>
                <a:latin typeface="UTM Aptima" panose="02040603050506020204" pitchFamily="18" charset="0"/>
              </a:rPr>
              <a:t>ư</a:t>
            </a:r>
            <a:r>
              <a:rPr lang="en-US" sz="2800" b="1">
                <a:ln w="0"/>
                <a:solidFill>
                  <a:schemeClr val="accent6">
                    <a:lumMod val="75000"/>
                  </a:schemeClr>
                </a:solidFill>
                <a:latin typeface="UTM Aptima" panose="02040603050506020204" pitchFamily="18" charset="0"/>
              </a:rPr>
              <a:t>ởng</a:t>
            </a:r>
          </a:p>
        </p:txBody>
      </p:sp>
      <p:sp>
        <p:nvSpPr>
          <p:cNvPr id="29" name="Rectangle 28">
            <a:extLst>
              <a:ext uri="{FF2B5EF4-FFF2-40B4-BE49-F238E27FC236}">
                <a16:creationId xmlns:a16="http://schemas.microsoft.com/office/drawing/2014/main" id="{F6CD72FF-83DF-45B7-BB46-16D872E71837}"/>
              </a:ext>
            </a:extLst>
          </p:cNvPr>
          <p:cNvSpPr/>
          <p:nvPr/>
        </p:nvSpPr>
        <p:spPr>
          <a:xfrm>
            <a:off x="2404697" y="3976152"/>
            <a:ext cx="2848261"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0070C0"/>
                </a:solidFill>
                <a:latin typeface="UTM Aptima" panose="02040603050506020204" pitchFamily="18" charset="0"/>
              </a:rPr>
              <a:t>Phân đội phó</a:t>
            </a:r>
            <a:endParaRPr lang="en-US" sz="2800" b="1">
              <a:ln w="0"/>
              <a:solidFill>
                <a:srgbClr val="0070C0"/>
              </a:solidFill>
              <a:latin typeface="UTM Aptima" panose="02040603050506020204" pitchFamily="18" charset="0"/>
            </a:endParaRPr>
          </a:p>
        </p:txBody>
      </p:sp>
      <p:sp>
        <p:nvSpPr>
          <p:cNvPr id="30" name="Rectangle 29">
            <a:extLst>
              <a:ext uri="{FF2B5EF4-FFF2-40B4-BE49-F238E27FC236}">
                <a16:creationId xmlns:a16="http://schemas.microsoft.com/office/drawing/2014/main" id="{F71C1845-B147-41F9-B47E-C6523C8C9D2F}"/>
              </a:ext>
            </a:extLst>
          </p:cNvPr>
          <p:cNvSpPr/>
          <p:nvPr/>
        </p:nvSpPr>
        <p:spPr>
          <a:xfrm>
            <a:off x="2426168" y="5417076"/>
            <a:ext cx="2848261" cy="523220"/>
          </a:xfrm>
          <a:prstGeom prst="rect">
            <a:avLst/>
          </a:prstGeom>
          <a:solidFill>
            <a:schemeClr val="bg1"/>
          </a:solidFill>
        </p:spPr>
        <p:txBody>
          <a:bodyPr wrap="square" lIns="91440" tIns="45720" rIns="91440" bIns="45720">
            <a:spAutoFit/>
          </a:bodyPr>
          <a:lstStyle/>
          <a:p>
            <a:pPr algn="ctr"/>
            <a:r>
              <a:rPr lang="en-US" sz="2800" b="1" cap="none" spc="0">
                <a:ln w="0"/>
                <a:latin typeface="UTM Aptima" panose="02040603050506020204" pitchFamily="18" charset="0"/>
              </a:rPr>
              <a:t>H</a:t>
            </a:r>
            <a:r>
              <a:rPr lang="vi-VN" sz="2800" b="1" cap="none" spc="0">
                <a:ln w="0"/>
                <a:latin typeface="UTM Aptima" panose="02040603050506020204" pitchFamily="18" charset="0"/>
              </a:rPr>
              <a:t>ư</a:t>
            </a:r>
            <a:r>
              <a:rPr lang="en-US" sz="2800" b="1">
                <a:ln w="0"/>
                <a:latin typeface="UTM Aptima" panose="02040603050506020204" pitchFamily="18" charset="0"/>
              </a:rPr>
              <a:t>ớng mặt</a:t>
            </a:r>
          </a:p>
        </p:txBody>
      </p:sp>
      <p:pic>
        <p:nvPicPr>
          <p:cNvPr id="31" name="Picture 30">
            <a:extLst>
              <a:ext uri="{FF2B5EF4-FFF2-40B4-BE49-F238E27FC236}">
                <a16:creationId xmlns:a16="http://schemas.microsoft.com/office/drawing/2014/main" id="{74063CA9-8B8C-4053-A158-433DD26A9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5573" y="4697808"/>
            <a:ext cx="786857" cy="1080000"/>
          </a:xfrm>
          <a:prstGeom prst="rect">
            <a:avLst/>
          </a:prstGeom>
        </p:spPr>
      </p:pic>
      <p:pic>
        <p:nvPicPr>
          <p:cNvPr id="32" name="Picture 31">
            <a:extLst>
              <a:ext uri="{FF2B5EF4-FFF2-40B4-BE49-F238E27FC236}">
                <a16:creationId xmlns:a16="http://schemas.microsoft.com/office/drawing/2014/main" id="{C19B79A6-8DD7-47D4-A687-D900C8995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4145" y="1001588"/>
            <a:ext cx="709714" cy="1080000"/>
          </a:xfrm>
          <a:prstGeom prst="rect">
            <a:avLst/>
          </a:prstGeom>
        </p:spPr>
      </p:pic>
      <p:sp>
        <p:nvSpPr>
          <p:cNvPr id="25" name="Rectangle 24">
            <a:extLst>
              <a:ext uri="{FF2B5EF4-FFF2-40B4-BE49-F238E27FC236}">
                <a16:creationId xmlns:a16="http://schemas.microsoft.com/office/drawing/2014/main" id="{1EAE2A6E-D310-4178-8114-BAE9B1AE73CB}"/>
              </a:ext>
            </a:extLst>
          </p:cNvPr>
          <p:cNvSpPr/>
          <p:nvPr/>
        </p:nvSpPr>
        <p:spPr>
          <a:xfrm>
            <a:off x="9494873" y="2209800"/>
            <a:ext cx="128255" cy="2289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E5844994-E985-4EBD-9F0C-D886B33458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66075" y="2948247"/>
            <a:ext cx="856848" cy="475214"/>
          </a:xfrm>
          <a:prstGeom prst="rect">
            <a:avLst/>
          </a:prstGeom>
        </p:spPr>
      </p:pic>
      <p:sp>
        <p:nvSpPr>
          <p:cNvPr id="35" name="Rectangle 34">
            <a:extLst>
              <a:ext uri="{FF2B5EF4-FFF2-40B4-BE49-F238E27FC236}">
                <a16:creationId xmlns:a16="http://schemas.microsoft.com/office/drawing/2014/main" id="{E6FFC8F4-FFCB-4CFB-B297-B45446C2010D}"/>
              </a:ext>
            </a:extLst>
          </p:cNvPr>
          <p:cNvSpPr/>
          <p:nvPr/>
        </p:nvSpPr>
        <p:spPr>
          <a:xfrm>
            <a:off x="8070742" y="6008348"/>
            <a:ext cx="2848261"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FF0000"/>
                </a:solidFill>
                <a:latin typeface="UTM Aptima" panose="02040603050506020204" pitchFamily="18" charset="0"/>
              </a:rPr>
              <a:t>Cách vẽ đội hình</a:t>
            </a:r>
            <a:endParaRPr lang="en-US" sz="2800" b="1">
              <a:ln w="0"/>
              <a:solidFill>
                <a:srgbClr val="002060"/>
              </a:solidFill>
              <a:latin typeface="UTM Aptima" panose="02040603050506020204" pitchFamily="18" charset="0"/>
            </a:endParaRPr>
          </a:p>
        </p:txBody>
      </p:sp>
    </p:spTree>
    <p:extLst>
      <p:ext uri="{BB962C8B-B14F-4D97-AF65-F5344CB8AC3E}">
        <p14:creationId xmlns:p14="http://schemas.microsoft.com/office/powerpoint/2010/main" val="1741422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06116A-9195-4E65-ADEC-A1EBAE5BE496}"/>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Tìm hiểu các loại đội hình</a:t>
            </a:r>
            <a:endParaRPr lang="en-US" sz="2800" b="1">
              <a:ln w="0"/>
              <a:solidFill>
                <a:srgbClr val="002060"/>
              </a:solidFill>
              <a:latin typeface="UTM Aptima" panose="02040603050506020204" pitchFamily="18" charset="0"/>
            </a:endParaRPr>
          </a:p>
        </p:txBody>
      </p:sp>
      <p:grpSp>
        <p:nvGrpSpPr>
          <p:cNvPr id="26" name="Group 3">
            <a:extLst>
              <a:ext uri="{FF2B5EF4-FFF2-40B4-BE49-F238E27FC236}">
                <a16:creationId xmlns:a16="http://schemas.microsoft.com/office/drawing/2014/main" id="{518CDE42-D5CF-443D-9672-B9804CFDA978}"/>
              </a:ext>
            </a:extLst>
          </p:cNvPr>
          <p:cNvGrpSpPr>
            <a:grpSpLocks/>
          </p:cNvGrpSpPr>
          <p:nvPr/>
        </p:nvGrpSpPr>
        <p:grpSpPr bwMode="auto">
          <a:xfrm>
            <a:off x="2332681" y="3271066"/>
            <a:ext cx="1077913" cy="1052512"/>
            <a:chOff x="691" y="2077"/>
            <a:chExt cx="656" cy="663"/>
          </a:xfrm>
        </p:grpSpPr>
        <p:pic>
          <p:nvPicPr>
            <p:cNvPr id="27" name="Picture 4" descr="circuler_1">
              <a:extLst>
                <a:ext uri="{FF2B5EF4-FFF2-40B4-BE49-F238E27FC236}">
                  <a16:creationId xmlns:a16="http://schemas.microsoft.com/office/drawing/2014/main" id="{5586EF26-5451-45E0-810E-0BDB1341E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91" y="2077"/>
              <a:ext cx="65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5">
              <a:extLst>
                <a:ext uri="{FF2B5EF4-FFF2-40B4-BE49-F238E27FC236}">
                  <a16:creationId xmlns:a16="http://schemas.microsoft.com/office/drawing/2014/main" id="{7745D8EB-882D-44B9-B68C-039B082D2874}"/>
                </a:ext>
              </a:extLst>
            </p:cNvPr>
            <p:cNvSpPr>
              <a:spLocks noChangeArrowheads="1"/>
            </p:cNvSpPr>
            <p:nvPr/>
          </p:nvSpPr>
          <p:spPr bwMode="gray">
            <a:xfrm>
              <a:off x="691" y="2077"/>
              <a:ext cx="652" cy="663"/>
            </a:xfrm>
            <a:prstGeom prst="ellipse">
              <a:avLst/>
            </a:prstGeom>
            <a:gradFill rotWithShape="1">
              <a:gsLst>
                <a:gs pos="0">
                  <a:schemeClr val="hlink"/>
                </a:gs>
                <a:gs pos="50000">
                  <a:schemeClr val="hlink">
                    <a:gamma/>
                    <a:tint val="22353"/>
                    <a:invGamma/>
                  </a:schemeClr>
                </a:gs>
                <a:gs pos="100000">
                  <a:schemeClr val="hlink"/>
                </a:gs>
              </a:gsLst>
              <a:lin ang="5400000" scaled="1"/>
            </a:gradFill>
            <a:ln w="9525" algn="ctr">
              <a:noFill/>
              <a:round/>
              <a:headEnd/>
              <a:tailEnd/>
            </a:ln>
            <a:effectLst/>
          </p:spPr>
          <p:txBody>
            <a:bodyPr wrap="none" anchor="ctr"/>
            <a:lstStyle/>
            <a:p>
              <a:pPr fontAlgn="auto">
                <a:spcBef>
                  <a:spcPts val="0"/>
                </a:spcBef>
                <a:spcAft>
                  <a:spcPts val="0"/>
                </a:spcAft>
                <a:defRPr/>
              </a:pPr>
              <a:endParaRPr lang="en-US">
                <a:latin typeface="+mn-lt"/>
                <a:ea typeface="+mn-ea"/>
              </a:endParaRPr>
            </a:p>
          </p:txBody>
        </p:sp>
        <p:grpSp>
          <p:nvGrpSpPr>
            <p:cNvPr id="29" name="Group 27">
              <a:extLst>
                <a:ext uri="{FF2B5EF4-FFF2-40B4-BE49-F238E27FC236}">
                  <a16:creationId xmlns:a16="http://schemas.microsoft.com/office/drawing/2014/main" id="{45439678-DD7C-4170-B609-02370C3245BA}"/>
                </a:ext>
              </a:extLst>
            </p:cNvPr>
            <p:cNvGrpSpPr>
              <a:grpSpLocks/>
            </p:cNvGrpSpPr>
            <p:nvPr/>
          </p:nvGrpSpPr>
          <p:grpSpPr bwMode="auto">
            <a:xfrm>
              <a:off x="720" y="2604"/>
              <a:ext cx="565" cy="110"/>
              <a:chOff x="3709" y="1872"/>
              <a:chExt cx="822" cy="156"/>
            </a:xfrm>
          </p:grpSpPr>
          <p:grpSp>
            <p:nvGrpSpPr>
              <p:cNvPr id="30" name="Group 29">
                <a:extLst>
                  <a:ext uri="{FF2B5EF4-FFF2-40B4-BE49-F238E27FC236}">
                    <a16:creationId xmlns:a16="http://schemas.microsoft.com/office/drawing/2014/main" id="{D6B2F5A5-2F07-4DC8-87E1-A605EC8F09F7}"/>
                  </a:ext>
                </a:extLst>
              </p:cNvPr>
              <p:cNvGrpSpPr>
                <a:grpSpLocks/>
              </p:cNvGrpSpPr>
              <p:nvPr/>
            </p:nvGrpSpPr>
            <p:grpSpPr bwMode="auto">
              <a:xfrm rot="-1297425" flipH="1" flipV="1">
                <a:off x="3850" y="1872"/>
                <a:ext cx="681" cy="150"/>
                <a:chOff x="1565" y="2568"/>
                <a:chExt cx="1118" cy="279"/>
              </a:xfrm>
            </p:grpSpPr>
            <p:sp>
              <p:nvSpPr>
                <p:cNvPr id="36" name="AutoShape 8">
                  <a:extLst>
                    <a:ext uri="{FF2B5EF4-FFF2-40B4-BE49-F238E27FC236}">
                      <a16:creationId xmlns:a16="http://schemas.microsoft.com/office/drawing/2014/main" id="{DE5D9AF5-A9F6-409C-A611-42B54F16A3DC}"/>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37" name="AutoShape 9">
                  <a:extLst>
                    <a:ext uri="{FF2B5EF4-FFF2-40B4-BE49-F238E27FC236}">
                      <a16:creationId xmlns:a16="http://schemas.microsoft.com/office/drawing/2014/main" id="{4FA75AE0-46D0-4F32-8C5F-DA8EB4805740}"/>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38" name="AutoShape 10">
                  <a:extLst>
                    <a:ext uri="{FF2B5EF4-FFF2-40B4-BE49-F238E27FC236}">
                      <a16:creationId xmlns:a16="http://schemas.microsoft.com/office/drawing/2014/main" id="{2FED6D9E-17F1-44AA-B135-528870168D84}"/>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39" name="AutoShape 11">
                  <a:extLst>
                    <a:ext uri="{FF2B5EF4-FFF2-40B4-BE49-F238E27FC236}">
                      <a16:creationId xmlns:a16="http://schemas.microsoft.com/office/drawing/2014/main" id="{85DFE050-7255-443A-9A35-1781F901EAD9}"/>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grpSp>
          <p:grpSp>
            <p:nvGrpSpPr>
              <p:cNvPr id="31" name="Group 12">
                <a:extLst>
                  <a:ext uri="{FF2B5EF4-FFF2-40B4-BE49-F238E27FC236}">
                    <a16:creationId xmlns:a16="http://schemas.microsoft.com/office/drawing/2014/main" id="{FBCED475-15E8-4978-AA4D-C2E0E499DF9A}"/>
                  </a:ext>
                </a:extLst>
              </p:cNvPr>
              <p:cNvGrpSpPr>
                <a:grpSpLocks/>
              </p:cNvGrpSpPr>
              <p:nvPr/>
            </p:nvGrpSpPr>
            <p:grpSpPr bwMode="auto">
              <a:xfrm rot="56115" flipH="1" flipV="1">
                <a:off x="3709" y="1878"/>
                <a:ext cx="681" cy="150"/>
                <a:chOff x="1565" y="2568"/>
                <a:chExt cx="1118" cy="279"/>
              </a:xfrm>
            </p:grpSpPr>
            <p:sp>
              <p:nvSpPr>
                <p:cNvPr id="32" name="AutoShape 13">
                  <a:extLst>
                    <a:ext uri="{FF2B5EF4-FFF2-40B4-BE49-F238E27FC236}">
                      <a16:creationId xmlns:a16="http://schemas.microsoft.com/office/drawing/2014/main" id="{904FD3F9-967E-4B9C-B439-52DBCC7533AC}"/>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33" name="AutoShape 14">
                  <a:extLst>
                    <a:ext uri="{FF2B5EF4-FFF2-40B4-BE49-F238E27FC236}">
                      <a16:creationId xmlns:a16="http://schemas.microsoft.com/office/drawing/2014/main" id="{7FA6C9F0-233A-4A2A-9B69-8659EC6C1F4A}"/>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34" name="AutoShape 15">
                  <a:extLst>
                    <a:ext uri="{FF2B5EF4-FFF2-40B4-BE49-F238E27FC236}">
                      <a16:creationId xmlns:a16="http://schemas.microsoft.com/office/drawing/2014/main" id="{FE811DB7-9E0D-4950-BDE5-75AEB1B9CF82}"/>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35" name="AutoShape 16">
                  <a:extLst>
                    <a:ext uri="{FF2B5EF4-FFF2-40B4-BE49-F238E27FC236}">
                      <a16:creationId xmlns:a16="http://schemas.microsoft.com/office/drawing/2014/main" id="{4E81E787-2917-4F69-B488-48D6935DCFD3}"/>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grpSp>
        </p:grpSp>
      </p:grpSp>
      <p:grpSp>
        <p:nvGrpSpPr>
          <p:cNvPr id="40" name="Group 17">
            <a:extLst>
              <a:ext uri="{FF2B5EF4-FFF2-40B4-BE49-F238E27FC236}">
                <a16:creationId xmlns:a16="http://schemas.microsoft.com/office/drawing/2014/main" id="{A7D66A6F-8145-4C9C-8D88-49D282D300B3}"/>
              </a:ext>
            </a:extLst>
          </p:cNvPr>
          <p:cNvGrpSpPr>
            <a:grpSpLocks/>
          </p:cNvGrpSpPr>
          <p:nvPr/>
        </p:nvGrpSpPr>
        <p:grpSpPr bwMode="auto">
          <a:xfrm>
            <a:off x="4369444" y="3263128"/>
            <a:ext cx="1077912" cy="1052513"/>
            <a:chOff x="1928" y="2072"/>
            <a:chExt cx="656" cy="663"/>
          </a:xfrm>
        </p:grpSpPr>
        <p:pic>
          <p:nvPicPr>
            <p:cNvPr id="41" name="Picture 18" descr="circuler_1">
              <a:extLst>
                <a:ext uri="{FF2B5EF4-FFF2-40B4-BE49-F238E27FC236}">
                  <a16:creationId xmlns:a16="http://schemas.microsoft.com/office/drawing/2014/main" id="{B1CCC39E-7B47-4FFB-A403-BC243322C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28" y="2072"/>
              <a:ext cx="65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19">
              <a:extLst>
                <a:ext uri="{FF2B5EF4-FFF2-40B4-BE49-F238E27FC236}">
                  <a16:creationId xmlns:a16="http://schemas.microsoft.com/office/drawing/2014/main" id="{2089A701-6FB7-4783-8A4F-E11305EF8CEC}"/>
                </a:ext>
              </a:extLst>
            </p:cNvPr>
            <p:cNvSpPr>
              <a:spLocks noChangeArrowheads="1"/>
            </p:cNvSpPr>
            <p:nvPr/>
          </p:nvSpPr>
          <p:spPr bwMode="gray">
            <a:xfrm>
              <a:off x="1928" y="2072"/>
              <a:ext cx="652" cy="663"/>
            </a:xfrm>
            <a:prstGeom prst="ellipse">
              <a:avLst/>
            </a:prstGeom>
            <a:gradFill rotWithShape="1">
              <a:gsLst>
                <a:gs pos="0">
                  <a:schemeClr val="accent2"/>
                </a:gs>
                <a:gs pos="50000">
                  <a:schemeClr val="accent2">
                    <a:gamma/>
                    <a:tint val="22353"/>
                    <a:invGamma/>
                  </a:schemeClr>
                </a:gs>
                <a:gs pos="100000">
                  <a:schemeClr val="accent2"/>
                </a:gs>
              </a:gsLst>
              <a:lin ang="5400000" scaled="1"/>
            </a:gradFill>
            <a:ln w="9525" algn="ctr">
              <a:noFill/>
              <a:round/>
              <a:headEnd/>
              <a:tailEnd/>
            </a:ln>
            <a:effectLst/>
          </p:spPr>
          <p:txBody>
            <a:bodyPr wrap="none" anchor="ctr"/>
            <a:lstStyle/>
            <a:p>
              <a:pPr fontAlgn="auto">
                <a:spcBef>
                  <a:spcPts val="0"/>
                </a:spcBef>
                <a:spcAft>
                  <a:spcPts val="0"/>
                </a:spcAft>
                <a:defRPr/>
              </a:pPr>
              <a:endParaRPr lang="en-US">
                <a:latin typeface="+mn-lt"/>
                <a:ea typeface="+mn-ea"/>
              </a:endParaRPr>
            </a:p>
          </p:txBody>
        </p:sp>
        <p:grpSp>
          <p:nvGrpSpPr>
            <p:cNvPr id="43" name="Group 44">
              <a:extLst>
                <a:ext uri="{FF2B5EF4-FFF2-40B4-BE49-F238E27FC236}">
                  <a16:creationId xmlns:a16="http://schemas.microsoft.com/office/drawing/2014/main" id="{C3C22EA3-9781-4A79-BC29-CF019E7629B2}"/>
                </a:ext>
              </a:extLst>
            </p:cNvPr>
            <p:cNvGrpSpPr>
              <a:grpSpLocks/>
            </p:cNvGrpSpPr>
            <p:nvPr/>
          </p:nvGrpSpPr>
          <p:grpSpPr bwMode="auto">
            <a:xfrm>
              <a:off x="1957" y="2599"/>
              <a:ext cx="565" cy="110"/>
              <a:chOff x="3709" y="1872"/>
              <a:chExt cx="822" cy="156"/>
            </a:xfrm>
          </p:grpSpPr>
          <p:grpSp>
            <p:nvGrpSpPr>
              <p:cNvPr id="44" name="Group 45">
                <a:extLst>
                  <a:ext uri="{FF2B5EF4-FFF2-40B4-BE49-F238E27FC236}">
                    <a16:creationId xmlns:a16="http://schemas.microsoft.com/office/drawing/2014/main" id="{8801C8CE-03A5-482E-B052-A3E61C744EEB}"/>
                  </a:ext>
                </a:extLst>
              </p:cNvPr>
              <p:cNvGrpSpPr>
                <a:grpSpLocks/>
              </p:cNvGrpSpPr>
              <p:nvPr/>
            </p:nvGrpSpPr>
            <p:grpSpPr bwMode="auto">
              <a:xfrm rot="-1297425" flipH="1" flipV="1">
                <a:off x="3850" y="1872"/>
                <a:ext cx="681" cy="150"/>
                <a:chOff x="1565" y="2568"/>
                <a:chExt cx="1118" cy="279"/>
              </a:xfrm>
            </p:grpSpPr>
            <p:sp>
              <p:nvSpPr>
                <p:cNvPr id="50" name="AutoShape 22">
                  <a:extLst>
                    <a:ext uri="{FF2B5EF4-FFF2-40B4-BE49-F238E27FC236}">
                      <a16:creationId xmlns:a16="http://schemas.microsoft.com/office/drawing/2014/main" id="{E44FC16A-78D6-4239-A069-21666A7057B1}"/>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51" name="AutoShape 23">
                  <a:extLst>
                    <a:ext uri="{FF2B5EF4-FFF2-40B4-BE49-F238E27FC236}">
                      <a16:creationId xmlns:a16="http://schemas.microsoft.com/office/drawing/2014/main" id="{2ED61BBB-723D-43E6-BAFE-22C569755DB3}"/>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52" name="AutoShape 24">
                  <a:extLst>
                    <a:ext uri="{FF2B5EF4-FFF2-40B4-BE49-F238E27FC236}">
                      <a16:creationId xmlns:a16="http://schemas.microsoft.com/office/drawing/2014/main" id="{B2B756CF-0A30-40BA-ACA0-C831D1747C4E}"/>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53" name="AutoShape 25">
                  <a:extLst>
                    <a:ext uri="{FF2B5EF4-FFF2-40B4-BE49-F238E27FC236}">
                      <a16:creationId xmlns:a16="http://schemas.microsoft.com/office/drawing/2014/main" id="{22392D26-8E2A-42D3-A041-DA7AAF5DCC68}"/>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grpSp>
          <p:grpSp>
            <p:nvGrpSpPr>
              <p:cNvPr id="45" name="Group 26">
                <a:extLst>
                  <a:ext uri="{FF2B5EF4-FFF2-40B4-BE49-F238E27FC236}">
                    <a16:creationId xmlns:a16="http://schemas.microsoft.com/office/drawing/2014/main" id="{584B7D99-176A-4536-9C65-45F737A1C85C}"/>
                  </a:ext>
                </a:extLst>
              </p:cNvPr>
              <p:cNvGrpSpPr>
                <a:grpSpLocks/>
              </p:cNvGrpSpPr>
              <p:nvPr/>
            </p:nvGrpSpPr>
            <p:grpSpPr bwMode="auto">
              <a:xfrm rot="56115" flipH="1" flipV="1">
                <a:off x="3709" y="1878"/>
                <a:ext cx="681" cy="150"/>
                <a:chOff x="1565" y="2568"/>
                <a:chExt cx="1118" cy="279"/>
              </a:xfrm>
            </p:grpSpPr>
            <p:sp>
              <p:nvSpPr>
                <p:cNvPr id="46" name="AutoShape 27">
                  <a:extLst>
                    <a:ext uri="{FF2B5EF4-FFF2-40B4-BE49-F238E27FC236}">
                      <a16:creationId xmlns:a16="http://schemas.microsoft.com/office/drawing/2014/main" id="{5C380E33-C18A-4DA9-B724-199BE88EAA39}"/>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47" name="AutoShape 28">
                  <a:extLst>
                    <a:ext uri="{FF2B5EF4-FFF2-40B4-BE49-F238E27FC236}">
                      <a16:creationId xmlns:a16="http://schemas.microsoft.com/office/drawing/2014/main" id="{DD09AAAF-11DB-472C-9688-FBA94CE4F7D7}"/>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48" name="AutoShape 29">
                  <a:extLst>
                    <a:ext uri="{FF2B5EF4-FFF2-40B4-BE49-F238E27FC236}">
                      <a16:creationId xmlns:a16="http://schemas.microsoft.com/office/drawing/2014/main" id="{47FD752B-A764-4FE1-83CD-EDB07071E30B}"/>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49" name="AutoShape 30">
                  <a:extLst>
                    <a:ext uri="{FF2B5EF4-FFF2-40B4-BE49-F238E27FC236}">
                      <a16:creationId xmlns:a16="http://schemas.microsoft.com/office/drawing/2014/main" id="{8FFADADC-B57A-4FEB-96D6-7287FD7B786D}"/>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grpSp>
        </p:grpSp>
      </p:grpSp>
      <p:grpSp>
        <p:nvGrpSpPr>
          <p:cNvPr id="54" name="Group 31">
            <a:extLst>
              <a:ext uri="{FF2B5EF4-FFF2-40B4-BE49-F238E27FC236}">
                <a16:creationId xmlns:a16="http://schemas.microsoft.com/office/drawing/2014/main" id="{3295FC4B-8704-464E-8127-463C75776131}"/>
              </a:ext>
            </a:extLst>
          </p:cNvPr>
          <p:cNvGrpSpPr>
            <a:grpSpLocks/>
          </p:cNvGrpSpPr>
          <p:nvPr/>
        </p:nvGrpSpPr>
        <p:grpSpPr bwMode="auto">
          <a:xfrm>
            <a:off x="6377631" y="3274241"/>
            <a:ext cx="1077913" cy="1050925"/>
            <a:chOff x="3149" y="2079"/>
            <a:chExt cx="656" cy="662"/>
          </a:xfrm>
        </p:grpSpPr>
        <p:pic>
          <p:nvPicPr>
            <p:cNvPr id="55" name="Picture 32" descr="circuler_1">
              <a:extLst>
                <a:ext uri="{FF2B5EF4-FFF2-40B4-BE49-F238E27FC236}">
                  <a16:creationId xmlns:a16="http://schemas.microsoft.com/office/drawing/2014/main" id="{8060115F-7B2D-4232-9616-E35EA7BE7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149" y="2079"/>
              <a:ext cx="656"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33">
              <a:extLst>
                <a:ext uri="{FF2B5EF4-FFF2-40B4-BE49-F238E27FC236}">
                  <a16:creationId xmlns:a16="http://schemas.microsoft.com/office/drawing/2014/main" id="{0C3E8D43-1CF1-4348-941F-FCECD1C1C771}"/>
                </a:ext>
              </a:extLst>
            </p:cNvPr>
            <p:cNvSpPr>
              <a:spLocks noChangeArrowheads="1"/>
            </p:cNvSpPr>
            <p:nvPr/>
          </p:nvSpPr>
          <p:spPr bwMode="gray">
            <a:xfrm>
              <a:off x="3149" y="2079"/>
              <a:ext cx="652" cy="662"/>
            </a:xfrm>
            <a:prstGeom prst="ellipse">
              <a:avLst/>
            </a:prstGeom>
            <a:gradFill rotWithShape="1">
              <a:gsLst>
                <a:gs pos="0">
                  <a:schemeClr val="folHlink"/>
                </a:gs>
                <a:gs pos="50000">
                  <a:schemeClr val="folHlink">
                    <a:gamma/>
                    <a:tint val="22353"/>
                    <a:invGamma/>
                  </a:schemeClr>
                </a:gs>
                <a:gs pos="100000">
                  <a:schemeClr val="folHlink"/>
                </a:gs>
              </a:gsLst>
              <a:lin ang="5400000" scaled="1"/>
            </a:gradFill>
            <a:ln w="9525" algn="ctr">
              <a:noFill/>
              <a:round/>
              <a:headEnd/>
              <a:tailEnd/>
            </a:ln>
            <a:effectLst/>
          </p:spPr>
          <p:txBody>
            <a:bodyPr wrap="none" anchor="ctr"/>
            <a:lstStyle/>
            <a:p>
              <a:pPr fontAlgn="auto">
                <a:spcBef>
                  <a:spcPts val="0"/>
                </a:spcBef>
                <a:spcAft>
                  <a:spcPts val="0"/>
                </a:spcAft>
                <a:defRPr/>
              </a:pPr>
              <a:endParaRPr lang="en-US">
                <a:latin typeface="+mn-lt"/>
                <a:ea typeface="+mn-ea"/>
              </a:endParaRPr>
            </a:p>
          </p:txBody>
        </p:sp>
        <p:grpSp>
          <p:nvGrpSpPr>
            <p:cNvPr id="57" name="Group 58">
              <a:extLst>
                <a:ext uri="{FF2B5EF4-FFF2-40B4-BE49-F238E27FC236}">
                  <a16:creationId xmlns:a16="http://schemas.microsoft.com/office/drawing/2014/main" id="{529991E9-A537-4ABE-B663-B1D9A53F68AD}"/>
                </a:ext>
              </a:extLst>
            </p:cNvPr>
            <p:cNvGrpSpPr>
              <a:grpSpLocks/>
            </p:cNvGrpSpPr>
            <p:nvPr/>
          </p:nvGrpSpPr>
          <p:grpSpPr bwMode="auto">
            <a:xfrm>
              <a:off x="3178" y="2593"/>
              <a:ext cx="565" cy="110"/>
              <a:chOff x="3709" y="1872"/>
              <a:chExt cx="822" cy="156"/>
            </a:xfrm>
          </p:grpSpPr>
          <p:grpSp>
            <p:nvGrpSpPr>
              <p:cNvPr id="58" name="Group 59">
                <a:extLst>
                  <a:ext uri="{FF2B5EF4-FFF2-40B4-BE49-F238E27FC236}">
                    <a16:creationId xmlns:a16="http://schemas.microsoft.com/office/drawing/2014/main" id="{90769368-3058-4D65-9694-DA62215DA5C8}"/>
                  </a:ext>
                </a:extLst>
              </p:cNvPr>
              <p:cNvGrpSpPr>
                <a:grpSpLocks/>
              </p:cNvGrpSpPr>
              <p:nvPr/>
            </p:nvGrpSpPr>
            <p:grpSpPr bwMode="auto">
              <a:xfrm rot="-1297425" flipH="1" flipV="1">
                <a:off x="3850" y="1872"/>
                <a:ext cx="681" cy="150"/>
                <a:chOff x="1565" y="2568"/>
                <a:chExt cx="1118" cy="279"/>
              </a:xfrm>
            </p:grpSpPr>
            <p:sp>
              <p:nvSpPr>
                <p:cNvPr id="64" name="AutoShape 36">
                  <a:extLst>
                    <a:ext uri="{FF2B5EF4-FFF2-40B4-BE49-F238E27FC236}">
                      <a16:creationId xmlns:a16="http://schemas.microsoft.com/office/drawing/2014/main" id="{120E9CF5-2C3D-4EF6-B84C-BF95B3BC3488}"/>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65" name="AutoShape 37">
                  <a:extLst>
                    <a:ext uri="{FF2B5EF4-FFF2-40B4-BE49-F238E27FC236}">
                      <a16:creationId xmlns:a16="http://schemas.microsoft.com/office/drawing/2014/main" id="{8E24C38E-63B2-4461-B8C4-EFF4E33871FA}"/>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66" name="AutoShape 38">
                  <a:extLst>
                    <a:ext uri="{FF2B5EF4-FFF2-40B4-BE49-F238E27FC236}">
                      <a16:creationId xmlns:a16="http://schemas.microsoft.com/office/drawing/2014/main" id="{DC564EBD-B134-4548-A5A2-68855017D834}"/>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67" name="AutoShape 39">
                  <a:extLst>
                    <a:ext uri="{FF2B5EF4-FFF2-40B4-BE49-F238E27FC236}">
                      <a16:creationId xmlns:a16="http://schemas.microsoft.com/office/drawing/2014/main" id="{68A808CE-CE87-40C7-9A61-FF9C17E8F3BC}"/>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grpSp>
          <p:grpSp>
            <p:nvGrpSpPr>
              <p:cNvPr id="59" name="Group 40">
                <a:extLst>
                  <a:ext uri="{FF2B5EF4-FFF2-40B4-BE49-F238E27FC236}">
                    <a16:creationId xmlns:a16="http://schemas.microsoft.com/office/drawing/2014/main" id="{95CE9745-F5A9-4085-9A1A-D8FA5FB91967}"/>
                  </a:ext>
                </a:extLst>
              </p:cNvPr>
              <p:cNvGrpSpPr>
                <a:grpSpLocks/>
              </p:cNvGrpSpPr>
              <p:nvPr/>
            </p:nvGrpSpPr>
            <p:grpSpPr bwMode="auto">
              <a:xfrm rot="56115" flipH="1" flipV="1">
                <a:off x="3709" y="1878"/>
                <a:ext cx="681" cy="150"/>
                <a:chOff x="1565" y="2568"/>
                <a:chExt cx="1118" cy="279"/>
              </a:xfrm>
            </p:grpSpPr>
            <p:sp>
              <p:nvSpPr>
                <p:cNvPr id="60" name="AutoShape 41">
                  <a:extLst>
                    <a:ext uri="{FF2B5EF4-FFF2-40B4-BE49-F238E27FC236}">
                      <a16:creationId xmlns:a16="http://schemas.microsoft.com/office/drawing/2014/main" id="{87239915-9184-4FBE-8226-E00C8373477D}"/>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61" name="AutoShape 42">
                  <a:extLst>
                    <a:ext uri="{FF2B5EF4-FFF2-40B4-BE49-F238E27FC236}">
                      <a16:creationId xmlns:a16="http://schemas.microsoft.com/office/drawing/2014/main" id="{6A03707C-3070-43B9-8964-6A5AC556AD7D}"/>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62" name="AutoShape 43">
                  <a:extLst>
                    <a:ext uri="{FF2B5EF4-FFF2-40B4-BE49-F238E27FC236}">
                      <a16:creationId xmlns:a16="http://schemas.microsoft.com/office/drawing/2014/main" id="{1D342284-0EEA-4004-BDDE-25459CF19D55}"/>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63" name="AutoShape 44">
                  <a:extLst>
                    <a:ext uri="{FF2B5EF4-FFF2-40B4-BE49-F238E27FC236}">
                      <a16:creationId xmlns:a16="http://schemas.microsoft.com/office/drawing/2014/main" id="{161958CF-E4C7-408B-8FE9-CCD68F0EBD74}"/>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grpSp>
        </p:grpSp>
      </p:grpSp>
      <p:grpSp>
        <p:nvGrpSpPr>
          <p:cNvPr id="68" name="Group 45">
            <a:extLst>
              <a:ext uri="{FF2B5EF4-FFF2-40B4-BE49-F238E27FC236}">
                <a16:creationId xmlns:a16="http://schemas.microsoft.com/office/drawing/2014/main" id="{370EC001-206A-4E52-A7D2-AEB5CA5C6E0A}"/>
              </a:ext>
            </a:extLst>
          </p:cNvPr>
          <p:cNvGrpSpPr>
            <a:grpSpLocks/>
          </p:cNvGrpSpPr>
          <p:nvPr/>
        </p:nvGrpSpPr>
        <p:grpSpPr bwMode="auto">
          <a:xfrm>
            <a:off x="8403281" y="3266303"/>
            <a:ext cx="1077913" cy="1050925"/>
            <a:chOff x="4385" y="2074"/>
            <a:chExt cx="656" cy="662"/>
          </a:xfrm>
        </p:grpSpPr>
        <p:pic>
          <p:nvPicPr>
            <p:cNvPr id="69" name="Picture 46" descr="circuler_1">
              <a:extLst>
                <a:ext uri="{FF2B5EF4-FFF2-40B4-BE49-F238E27FC236}">
                  <a16:creationId xmlns:a16="http://schemas.microsoft.com/office/drawing/2014/main" id="{47B78BA3-A155-4EA1-AAAE-6F195EBD9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385" y="2074"/>
              <a:ext cx="656"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Oval 47">
              <a:extLst>
                <a:ext uri="{FF2B5EF4-FFF2-40B4-BE49-F238E27FC236}">
                  <a16:creationId xmlns:a16="http://schemas.microsoft.com/office/drawing/2014/main" id="{5ADB42FC-F248-40D2-8750-6342CE34B6C3}"/>
                </a:ext>
              </a:extLst>
            </p:cNvPr>
            <p:cNvSpPr>
              <a:spLocks noChangeArrowheads="1"/>
            </p:cNvSpPr>
            <p:nvPr/>
          </p:nvSpPr>
          <p:spPr bwMode="gray">
            <a:xfrm>
              <a:off x="4385" y="2074"/>
              <a:ext cx="652" cy="662"/>
            </a:xfrm>
            <a:prstGeom prst="ellipse">
              <a:avLst/>
            </a:prstGeom>
            <a:gradFill rotWithShape="1">
              <a:gsLst>
                <a:gs pos="0">
                  <a:schemeClr val="accent1"/>
                </a:gs>
                <a:gs pos="50000">
                  <a:schemeClr val="accent1">
                    <a:gamma/>
                    <a:tint val="22353"/>
                    <a:invGamma/>
                  </a:schemeClr>
                </a:gs>
                <a:gs pos="100000">
                  <a:schemeClr val="accent1"/>
                </a:gs>
              </a:gsLst>
              <a:lin ang="5400000" scaled="1"/>
            </a:gradFill>
            <a:ln w="9525" algn="ctr">
              <a:noFill/>
              <a:round/>
              <a:headEnd/>
              <a:tailEnd/>
            </a:ln>
            <a:effectLst/>
          </p:spPr>
          <p:txBody>
            <a:bodyPr wrap="none" anchor="ctr"/>
            <a:lstStyle/>
            <a:p>
              <a:pPr fontAlgn="auto">
                <a:spcBef>
                  <a:spcPts val="0"/>
                </a:spcBef>
                <a:spcAft>
                  <a:spcPts val="0"/>
                </a:spcAft>
                <a:defRPr/>
              </a:pPr>
              <a:endParaRPr lang="en-US">
                <a:latin typeface="+mn-lt"/>
                <a:ea typeface="+mn-ea"/>
              </a:endParaRPr>
            </a:p>
          </p:txBody>
        </p:sp>
        <p:grpSp>
          <p:nvGrpSpPr>
            <p:cNvPr id="71" name="Group 72">
              <a:extLst>
                <a:ext uri="{FF2B5EF4-FFF2-40B4-BE49-F238E27FC236}">
                  <a16:creationId xmlns:a16="http://schemas.microsoft.com/office/drawing/2014/main" id="{E11F9C4F-94F1-42CD-BF42-D2ADBCC34545}"/>
                </a:ext>
              </a:extLst>
            </p:cNvPr>
            <p:cNvGrpSpPr>
              <a:grpSpLocks/>
            </p:cNvGrpSpPr>
            <p:nvPr/>
          </p:nvGrpSpPr>
          <p:grpSpPr bwMode="auto">
            <a:xfrm>
              <a:off x="4414" y="2588"/>
              <a:ext cx="565" cy="110"/>
              <a:chOff x="3709" y="1872"/>
              <a:chExt cx="822" cy="156"/>
            </a:xfrm>
          </p:grpSpPr>
          <p:grpSp>
            <p:nvGrpSpPr>
              <p:cNvPr id="72" name="Group 73">
                <a:extLst>
                  <a:ext uri="{FF2B5EF4-FFF2-40B4-BE49-F238E27FC236}">
                    <a16:creationId xmlns:a16="http://schemas.microsoft.com/office/drawing/2014/main" id="{6A9BBF71-7CEC-480C-ABA9-85487D9C9801}"/>
                  </a:ext>
                </a:extLst>
              </p:cNvPr>
              <p:cNvGrpSpPr>
                <a:grpSpLocks/>
              </p:cNvGrpSpPr>
              <p:nvPr/>
            </p:nvGrpSpPr>
            <p:grpSpPr bwMode="auto">
              <a:xfrm rot="-1297425" flipH="1" flipV="1">
                <a:off x="3850" y="1872"/>
                <a:ext cx="681" cy="150"/>
                <a:chOff x="1565" y="2568"/>
                <a:chExt cx="1118" cy="279"/>
              </a:xfrm>
            </p:grpSpPr>
            <p:sp>
              <p:nvSpPr>
                <p:cNvPr id="78" name="AutoShape 50">
                  <a:extLst>
                    <a:ext uri="{FF2B5EF4-FFF2-40B4-BE49-F238E27FC236}">
                      <a16:creationId xmlns:a16="http://schemas.microsoft.com/office/drawing/2014/main" id="{8DB0BAF8-0205-48CF-AC45-0A4DDD5B2E68}"/>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79" name="AutoShape 51">
                  <a:extLst>
                    <a:ext uri="{FF2B5EF4-FFF2-40B4-BE49-F238E27FC236}">
                      <a16:creationId xmlns:a16="http://schemas.microsoft.com/office/drawing/2014/main" id="{5AC7549C-E80A-41A8-9225-1E0A06F96489}"/>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80" name="AutoShape 52">
                  <a:extLst>
                    <a:ext uri="{FF2B5EF4-FFF2-40B4-BE49-F238E27FC236}">
                      <a16:creationId xmlns:a16="http://schemas.microsoft.com/office/drawing/2014/main" id="{959CA12E-6A9C-473B-8595-9BD72FBD25FB}"/>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81" name="AutoShape 53">
                  <a:extLst>
                    <a:ext uri="{FF2B5EF4-FFF2-40B4-BE49-F238E27FC236}">
                      <a16:creationId xmlns:a16="http://schemas.microsoft.com/office/drawing/2014/main" id="{537FA0B4-70BF-4B7B-8D50-5063F4D53846}"/>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grpSp>
          <p:grpSp>
            <p:nvGrpSpPr>
              <p:cNvPr id="73" name="Group 54">
                <a:extLst>
                  <a:ext uri="{FF2B5EF4-FFF2-40B4-BE49-F238E27FC236}">
                    <a16:creationId xmlns:a16="http://schemas.microsoft.com/office/drawing/2014/main" id="{FB924BE5-3122-4A41-9EFB-24EE2F45F0BE}"/>
                  </a:ext>
                </a:extLst>
              </p:cNvPr>
              <p:cNvGrpSpPr>
                <a:grpSpLocks/>
              </p:cNvGrpSpPr>
              <p:nvPr/>
            </p:nvGrpSpPr>
            <p:grpSpPr bwMode="auto">
              <a:xfrm rot="56115" flipH="1" flipV="1">
                <a:off x="3709" y="1878"/>
                <a:ext cx="681" cy="150"/>
                <a:chOff x="1565" y="2568"/>
                <a:chExt cx="1118" cy="279"/>
              </a:xfrm>
            </p:grpSpPr>
            <p:sp>
              <p:nvSpPr>
                <p:cNvPr id="74" name="AutoShape 55">
                  <a:extLst>
                    <a:ext uri="{FF2B5EF4-FFF2-40B4-BE49-F238E27FC236}">
                      <a16:creationId xmlns:a16="http://schemas.microsoft.com/office/drawing/2014/main" id="{9E11542B-2319-4F63-B707-3E3F40901E01}"/>
                    </a:ext>
                  </a:extLst>
                </p:cNvPr>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75" name="AutoShape 56">
                  <a:extLst>
                    <a:ext uri="{FF2B5EF4-FFF2-40B4-BE49-F238E27FC236}">
                      <a16:creationId xmlns:a16="http://schemas.microsoft.com/office/drawing/2014/main" id="{E5694026-B569-4891-84A1-F39854723A85}"/>
                    </a:ext>
                  </a:extLst>
                </p:cNvPr>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76" name="AutoShape 57">
                  <a:extLst>
                    <a:ext uri="{FF2B5EF4-FFF2-40B4-BE49-F238E27FC236}">
                      <a16:creationId xmlns:a16="http://schemas.microsoft.com/office/drawing/2014/main" id="{D959690D-8DC2-4528-B07E-CAD7E4B2BF9C}"/>
                    </a:ext>
                  </a:extLst>
                </p:cNvPr>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77" name="AutoShape 58">
                  <a:extLst>
                    <a:ext uri="{FF2B5EF4-FFF2-40B4-BE49-F238E27FC236}">
                      <a16:creationId xmlns:a16="http://schemas.microsoft.com/office/drawing/2014/main" id="{D46B603D-79FA-446A-A6B2-C1328F429E90}"/>
                    </a:ext>
                  </a:extLst>
                </p:cNvPr>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grpSp>
        </p:grpSp>
      </p:grpSp>
      <p:sp>
        <p:nvSpPr>
          <p:cNvPr id="82" name="Line 59">
            <a:extLst>
              <a:ext uri="{FF2B5EF4-FFF2-40B4-BE49-F238E27FC236}">
                <a16:creationId xmlns:a16="http://schemas.microsoft.com/office/drawing/2014/main" id="{3B03EC4A-C3F2-4295-9650-EAC37260A65F}"/>
              </a:ext>
            </a:extLst>
          </p:cNvPr>
          <p:cNvSpPr>
            <a:spLocks noChangeShapeType="1"/>
          </p:cNvSpPr>
          <p:nvPr/>
        </p:nvSpPr>
        <p:spPr bwMode="gray">
          <a:xfrm>
            <a:off x="2905769" y="4418828"/>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60">
            <a:extLst>
              <a:ext uri="{FF2B5EF4-FFF2-40B4-BE49-F238E27FC236}">
                <a16:creationId xmlns:a16="http://schemas.microsoft.com/office/drawing/2014/main" id="{2C0EAF29-1437-4371-9883-D650C9EDA638}"/>
              </a:ext>
            </a:extLst>
          </p:cNvPr>
          <p:cNvSpPr>
            <a:spLocks noChangeShapeType="1"/>
          </p:cNvSpPr>
          <p:nvPr/>
        </p:nvSpPr>
        <p:spPr bwMode="gray">
          <a:xfrm flipH="1">
            <a:off x="2097731" y="4763316"/>
            <a:ext cx="1547813"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Text Box 61">
            <a:extLst>
              <a:ext uri="{FF2B5EF4-FFF2-40B4-BE49-F238E27FC236}">
                <a16:creationId xmlns:a16="http://schemas.microsoft.com/office/drawing/2014/main" id="{2015736D-2AB8-4779-999B-6C5580791E74}"/>
              </a:ext>
            </a:extLst>
          </p:cNvPr>
          <p:cNvSpPr txBox="1">
            <a:spLocks noChangeArrowheads="1"/>
          </p:cNvSpPr>
          <p:nvPr/>
        </p:nvSpPr>
        <p:spPr bwMode="gray">
          <a:xfrm>
            <a:off x="1748481" y="4817291"/>
            <a:ext cx="274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buClr>
                <a:schemeClr val="hlink"/>
              </a:buClr>
            </a:pPr>
            <a:r>
              <a:rPr lang="pt-BR" altLang="en-US" b="1"/>
              <a:t>Tập hợp điểm số, báo cáo, khi hành tiến hoặc tổ chức các hoạt động</a:t>
            </a:r>
            <a:r>
              <a:rPr lang="vi-VN" altLang="en-US" b="1"/>
              <a:t> </a:t>
            </a:r>
            <a:endParaRPr lang="en-US" altLang="en-US" b="1"/>
          </a:p>
        </p:txBody>
      </p:sp>
      <p:sp>
        <p:nvSpPr>
          <p:cNvPr id="85" name="Text Box 62">
            <a:extLst>
              <a:ext uri="{FF2B5EF4-FFF2-40B4-BE49-F238E27FC236}">
                <a16:creationId xmlns:a16="http://schemas.microsoft.com/office/drawing/2014/main" id="{F67139C7-17E1-4868-85AF-6F154E388273}"/>
              </a:ext>
            </a:extLst>
          </p:cNvPr>
          <p:cNvSpPr txBox="1">
            <a:spLocks noChangeArrowheads="1"/>
          </p:cNvSpPr>
          <p:nvPr/>
        </p:nvSpPr>
        <p:spPr bwMode="gray">
          <a:xfrm>
            <a:off x="2329506" y="3418703"/>
            <a:ext cx="1019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2200" b="1">
                <a:solidFill>
                  <a:srgbClr val="FF0000"/>
                </a:solidFill>
                <a:latin typeface="Calibri" panose="020F0502020204030204" pitchFamily="34" charset="0"/>
              </a:rPr>
              <a:t>Hàng</a:t>
            </a:r>
          </a:p>
          <a:p>
            <a:pPr algn="ctr" eaLnBrk="1" hangingPunct="1"/>
            <a:r>
              <a:rPr lang="en-US" altLang="en-US" sz="2200" b="1">
                <a:solidFill>
                  <a:srgbClr val="FF0000"/>
                </a:solidFill>
                <a:latin typeface="Calibri" panose="020F0502020204030204" pitchFamily="34" charset="0"/>
              </a:rPr>
              <a:t>dọc</a:t>
            </a:r>
          </a:p>
        </p:txBody>
      </p:sp>
      <p:sp>
        <p:nvSpPr>
          <p:cNvPr id="86" name="Line 66">
            <a:extLst>
              <a:ext uri="{FF2B5EF4-FFF2-40B4-BE49-F238E27FC236}">
                <a16:creationId xmlns:a16="http://schemas.microsoft.com/office/drawing/2014/main" id="{E96D1A5F-A0EB-4482-A576-77F875F0894A}"/>
              </a:ext>
            </a:extLst>
          </p:cNvPr>
          <p:cNvSpPr>
            <a:spLocks noChangeShapeType="1"/>
          </p:cNvSpPr>
          <p:nvPr/>
        </p:nvSpPr>
        <p:spPr bwMode="gray">
          <a:xfrm>
            <a:off x="8933506" y="2844028"/>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67">
            <a:extLst>
              <a:ext uri="{FF2B5EF4-FFF2-40B4-BE49-F238E27FC236}">
                <a16:creationId xmlns:a16="http://schemas.microsoft.com/office/drawing/2014/main" id="{68DACE65-6159-40B3-B75A-AEF20AD2B347}"/>
              </a:ext>
            </a:extLst>
          </p:cNvPr>
          <p:cNvSpPr>
            <a:spLocks noChangeShapeType="1"/>
          </p:cNvSpPr>
          <p:nvPr/>
        </p:nvSpPr>
        <p:spPr bwMode="gray">
          <a:xfrm flipH="1">
            <a:off x="8012756" y="2842441"/>
            <a:ext cx="1689100"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69">
            <a:extLst>
              <a:ext uri="{FF2B5EF4-FFF2-40B4-BE49-F238E27FC236}">
                <a16:creationId xmlns:a16="http://schemas.microsoft.com/office/drawing/2014/main" id="{DC09D6D4-4274-481D-AF69-F250F5CBCD50}"/>
              </a:ext>
            </a:extLst>
          </p:cNvPr>
          <p:cNvSpPr>
            <a:spLocks noChangeShapeType="1"/>
          </p:cNvSpPr>
          <p:nvPr/>
        </p:nvSpPr>
        <p:spPr bwMode="gray">
          <a:xfrm>
            <a:off x="4936181" y="2844028"/>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70">
            <a:extLst>
              <a:ext uri="{FF2B5EF4-FFF2-40B4-BE49-F238E27FC236}">
                <a16:creationId xmlns:a16="http://schemas.microsoft.com/office/drawing/2014/main" id="{3EE3FF78-50F6-48F0-B73D-D15A767B7A0E}"/>
              </a:ext>
            </a:extLst>
          </p:cNvPr>
          <p:cNvSpPr>
            <a:spLocks noChangeShapeType="1"/>
          </p:cNvSpPr>
          <p:nvPr/>
        </p:nvSpPr>
        <p:spPr bwMode="gray">
          <a:xfrm flipH="1">
            <a:off x="3950344" y="2842441"/>
            <a:ext cx="1833562"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72">
            <a:extLst>
              <a:ext uri="{FF2B5EF4-FFF2-40B4-BE49-F238E27FC236}">
                <a16:creationId xmlns:a16="http://schemas.microsoft.com/office/drawing/2014/main" id="{DFF557FF-6E73-49C9-94B9-F97ACF63BF1C}"/>
              </a:ext>
            </a:extLst>
          </p:cNvPr>
          <p:cNvSpPr>
            <a:spLocks noChangeShapeType="1"/>
          </p:cNvSpPr>
          <p:nvPr/>
        </p:nvSpPr>
        <p:spPr bwMode="gray">
          <a:xfrm>
            <a:off x="6969769" y="4418828"/>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73">
            <a:extLst>
              <a:ext uri="{FF2B5EF4-FFF2-40B4-BE49-F238E27FC236}">
                <a16:creationId xmlns:a16="http://schemas.microsoft.com/office/drawing/2014/main" id="{6BFF512A-8E19-4CF0-9EE0-C0E7C72EE28E}"/>
              </a:ext>
            </a:extLst>
          </p:cNvPr>
          <p:cNvSpPr>
            <a:spLocks noChangeShapeType="1"/>
          </p:cNvSpPr>
          <p:nvPr/>
        </p:nvSpPr>
        <p:spPr bwMode="gray">
          <a:xfrm flipH="1">
            <a:off x="6102994" y="4753791"/>
            <a:ext cx="1643062"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92" name="Picture 75" descr="Picture1">
            <a:extLst>
              <a:ext uri="{FF2B5EF4-FFF2-40B4-BE49-F238E27FC236}">
                <a16:creationId xmlns:a16="http://schemas.microsoft.com/office/drawing/2014/main" id="{8AC81715-BB13-4982-AE2C-2E548E5B7FA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48569" y="3282178"/>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76" descr="Picture1">
            <a:extLst>
              <a:ext uri="{FF2B5EF4-FFF2-40B4-BE49-F238E27FC236}">
                <a16:creationId xmlns:a16="http://schemas.microsoft.com/office/drawing/2014/main" id="{A62792B6-DF7C-4AF5-A4A5-62EA3C33979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98031" y="3272653"/>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77" descr="Picture1">
            <a:extLst>
              <a:ext uri="{FF2B5EF4-FFF2-40B4-BE49-F238E27FC236}">
                <a16:creationId xmlns:a16="http://schemas.microsoft.com/office/drawing/2014/main" id="{89A60827-36AA-49F3-BE85-523F7D047B3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501456" y="3291703"/>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78" descr="Picture1">
            <a:extLst>
              <a:ext uri="{FF2B5EF4-FFF2-40B4-BE49-F238E27FC236}">
                <a16:creationId xmlns:a16="http://schemas.microsoft.com/office/drawing/2014/main" id="{5DC7BB98-EC29-40A0-883B-6F149099FF7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527106" y="3282178"/>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 name="Group 79">
            <a:extLst>
              <a:ext uri="{FF2B5EF4-FFF2-40B4-BE49-F238E27FC236}">
                <a16:creationId xmlns:a16="http://schemas.microsoft.com/office/drawing/2014/main" id="{CF800147-8268-42ED-ACE0-615647CEFC4C}"/>
              </a:ext>
            </a:extLst>
          </p:cNvPr>
          <p:cNvGrpSpPr>
            <a:grpSpLocks/>
          </p:cNvGrpSpPr>
          <p:nvPr/>
        </p:nvGrpSpPr>
        <p:grpSpPr bwMode="auto">
          <a:xfrm>
            <a:off x="1519881" y="3020241"/>
            <a:ext cx="9144000" cy="1536700"/>
            <a:chOff x="195" y="2015"/>
            <a:chExt cx="5565" cy="968"/>
          </a:xfrm>
        </p:grpSpPr>
        <p:sp>
          <p:nvSpPr>
            <p:cNvPr id="97" name="Rectangle 80">
              <a:extLst>
                <a:ext uri="{FF2B5EF4-FFF2-40B4-BE49-F238E27FC236}">
                  <a16:creationId xmlns:a16="http://schemas.microsoft.com/office/drawing/2014/main" id="{AD8D15FD-D082-4E86-8E14-554370CFA136}"/>
                </a:ext>
              </a:extLst>
            </p:cNvPr>
            <p:cNvSpPr>
              <a:spLocks noChangeArrowheads="1"/>
            </p:cNvSpPr>
            <p:nvPr/>
          </p:nvSpPr>
          <p:spPr bwMode="ltGray">
            <a:xfrm>
              <a:off x="195" y="2475"/>
              <a:ext cx="429" cy="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98" name="Rectangle 81">
              <a:extLst>
                <a:ext uri="{FF2B5EF4-FFF2-40B4-BE49-F238E27FC236}">
                  <a16:creationId xmlns:a16="http://schemas.microsoft.com/office/drawing/2014/main" id="{0D759159-1DC9-4055-8FDD-89162DF458E8}"/>
                </a:ext>
              </a:extLst>
            </p:cNvPr>
            <p:cNvSpPr>
              <a:spLocks noChangeArrowheads="1"/>
            </p:cNvSpPr>
            <p:nvPr/>
          </p:nvSpPr>
          <p:spPr bwMode="ltGray">
            <a:xfrm>
              <a:off x="5088" y="2471"/>
              <a:ext cx="672" cy="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99" name="Rectangle 82">
              <a:extLst>
                <a:ext uri="{FF2B5EF4-FFF2-40B4-BE49-F238E27FC236}">
                  <a16:creationId xmlns:a16="http://schemas.microsoft.com/office/drawing/2014/main" id="{5BA9AF4E-A5F5-4A21-B65D-C9FC814831CD}"/>
                </a:ext>
              </a:extLst>
            </p:cNvPr>
            <p:cNvSpPr>
              <a:spLocks noChangeArrowheads="1"/>
            </p:cNvSpPr>
            <p:nvPr/>
          </p:nvSpPr>
          <p:spPr bwMode="ltGray">
            <a:xfrm>
              <a:off x="1383" y="2475"/>
              <a:ext cx="501" cy="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100" name="Rectangle 83">
              <a:extLst>
                <a:ext uri="{FF2B5EF4-FFF2-40B4-BE49-F238E27FC236}">
                  <a16:creationId xmlns:a16="http://schemas.microsoft.com/office/drawing/2014/main" id="{ED1C5C26-4EB5-4B81-BA95-8BD8B52FB514}"/>
                </a:ext>
              </a:extLst>
            </p:cNvPr>
            <p:cNvSpPr>
              <a:spLocks noChangeArrowheads="1"/>
            </p:cNvSpPr>
            <p:nvPr/>
          </p:nvSpPr>
          <p:spPr bwMode="ltGray">
            <a:xfrm>
              <a:off x="2639" y="2475"/>
              <a:ext cx="457" cy="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101" name="Rectangle 84">
              <a:extLst>
                <a:ext uri="{FF2B5EF4-FFF2-40B4-BE49-F238E27FC236}">
                  <a16:creationId xmlns:a16="http://schemas.microsoft.com/office/drawing/2014/main" id="{B341C499-2E2D-484B-BE01-4F0078E8646C}"/>
                </a:ext>
              </a:extLst>
            </p:cNvPr>
            <p:cNvSpPr>
              <a:spLocks noChangeArrowheads="1"/>
            </p:cNvSpPr>
            <p:nvPr/>
          </p:nvSpPr>
          <p:spPr bwMode="ltGray">
            <a:xfrm>
              <a:off x="3861" y="2475"/>
              <a:ext cx="476" cy="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latin typeface="Calibri" panose="020F0502020204030204" pitchFamily="34" charset="0"/>
              </a:endParaRPr>
            </a:p>
          </p:txBody>
        </p:sp>
        <p:sp>
          <p:nvSpPr>
            <p:cNvPr id="102" name="AutoShape 85">
              <a:extLst>
                <a:ext uri="{FF2B5EF4-FFF2-40B4-BE49-F238E27FC236}">
                  <a16:creationId xmlns:a16="http://schemas.microsoft.com/office/drawing/2014/main" id="{196C1ACC-12CA-41EB-A3DE-69424572991A}"/>
                </a:ext>
              </a:extLst>
            </p:cNvPr>
            <p:cNvSpPr>
              <a:spLocks noChangeArrowheads="1"/>
            </p:cNvSpPr>
            <p:nvPr/>
          </p:nvSpPr>
          <p:spPr bwMode="ltGray">
            <a:xfrm>
              <a:off x="1839" y="2072"/>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 name="AutoShape 86">
              <a:extLst>
                <a:ext uri="{FF2B5EF4-FFF2-40B4-BE49-F238E27FC236}">
                  <a16:creationId xmlns:a16="http://schemas.microsoft.com/office/drawing/2014/main" id="{2EDCEED1-AAF1-475C-A27F-0016DA2E542F}"/>
                </a:ext>
              </a:extLst>
            </p:cNvPr>
            <p:cNvSpPr>
              <a:spLocks noChangeArrowheads="1"/>
            </p:cNvSpPr>
            <p:nvPr/>
          </p:nvSpPr>
          <p:spPr bwMode="ltGray">
            <a:xfrm>
              <a:off x="4297" y="2072"/>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 name="AutoShape 87">
              <a:extLst>
                <a:ext uri="{FF2B5EF4-FFF2-40B4-BE49-F238E27FC236}">
                  <a16:creationId xmlns:a16="http://schemas.microsoft.com/office/drawing/2014/main" id="{99A86FB6-121C-4E54-AA58-1826B1E74986}"/>
                </a:ext>
              </a:extLst>
            </p:cNvPr>
            <p:cNvSpPr>
              <a:spLocks noChangeArrowheads="1"/>
            </p:cNvSpPr>
            <p:nvPr/>
          </p:nvSpPr>
          <p:spPr bwMode="ltGray">
            <a:xfrm flipV="1">
              <a:off x="603" y="2015"/>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 name="AutoShape 88">
              <a:extLst>
                <a:ext uri="{FF2B5EF4-FFF2-40B4-BE49-F238E27FC236}">
                  <a16:creationId xmlns:a16="http://schemas.microsoft.com/office/drawing/2014/main" id="{676EF402-85DB-4053-97A6-036873BFE064}"/>
                </a:ext>
              </a:extLst>
            </p:cNvPr>
            <p:cNvSpPr>
              <a:spLocks noChangeArrowheads="1"/>
            </p:cNvSpPr>
            <p:nvPr/>
          </p:nvSpPr>
          <p:spPr bwMode="ltGray">
            <a:xfrm flipV="1">
              <a:off x="3063" y="2015"/>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6" name="Text Box 62">
            <a:extLst>
              <a:ext uri="{FF2B5EF4-FFF2-40B4-BE49-F238E27FC236}">
                <a16:creationId xmlns:a16="http://schemas.microsoft.com/office/drawing/2014/main" id="{09050C17-8931-4B98-81FA-42F98CBF7159}"/>
              </a:ext>
            </a:extLst>
          </p:cNvPr>
          <p:cNvSpPr txBox="1">
            <a:spLocks noChangeArrowheads="1"/>
          </p:cNvSpPr>
          <p:nvPr/>
        </p:nvSpPr>
        <p:spPr bwMode="gray">
          <a:xfrm>
            <a:off x="4339281" y="3418703"/>
            <a:ext cx="1143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2200" b="1">
                <a:solidFill>
                  <a:srgbClr val="FF0000"/>
                </a:solidFill>
                <a:latin typeface="Calibri" panose="020F0502020204030204" pitchFamily="34" charset="0"/>
              </a:rPr>
              <a:t>Hàng</a:t>
            </a:r>
          </a:p>
          <a:p>
            <a:pPr algn="ctr" eaLnBrk="1" hangingPunct="1"/>
            <a:r>
              <a:rPr lang="en-US" altLang="en-US" sz="2200" b="1">
                <a:solidFill>
                  <a:srgbClr val="FF0000"/>
                </a:solidFill>
                <a:latin typeface="Calibri" panose="020F0502020204030204" pitchFamily="34" charset="0"/>
              </a:rPr>
              <a:t>ngang</a:t>
            </a:r>
          </a:p>
        </p:txBody>
      </p:sp>
      <p:sp>
        <p:nvSpPr>
          <p:cNvPr id="107" name="Text Box 62">
            <a:extLst>
              <a:ext uri="{FF2B5EF4-FFF2-40B4-BE49-F238E27FC236}">
                <a16:creationId xmlns:a16="http://schemas.microsoft.com/office/drawing/2014/main" id="{0487A866-BF32-4BB6-A284-5912305FF173}"/>
              </a:ext>
            </a:extLst>
          </p:cNvPr>
          <p:cNvSpPr txBox="1">
            <a:spLocks noChangeArrowheads="1"/>
          </p:cNvSpPr>
          <p:nvPr/>
        </p:nvSpPr>
        <p:spPr bwMode="gray">
          <a:xfrm>
            <a:off x="6396681" y="3423466"/>
            <a:ext cx="1019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2200" b="1">
                <a:solidFill>
                  <a:srgbClr val="FF0000"/>
                </a:solidFill>
                <a:latin typeface="Calibri" panose="020F0502020204030204" pitchFamily="34" charset="0"/>
              </a:rPr>
              <a:t>Chữ</a:t>
            </a:r>
          </a:p>
          <a:p>
            <a:pPr algn="ctr" eaLnBrk="1" hangingPunct="1"/>
            <a:r>
              <a:rPr lang="en-US" altLang="en-US" sz="2200" b="1">
                <a:solidFill>
                  <a:srgbClr val="FF0000"/>
                </a:solidFill>
                <a:latin typeface="Calibri" panose="020F0502020204030204" pitchFamily="34" charset="0"/>
              </a:rPr>
              <a:t>U</a:t>
            </a:r>
          </a:p>
        </p:txBody>
      </p:sp>
      <p:sp>
        <p:nvSpPr>
          <p:cNvPr id="108" name="Text Box 62">
            <a:extLst>
              <a:ext uri="{FF2B5EF4-FFF2-40B4-BE49-F238E27FC236}">
                <a16:creationId xmlns:a16="http://schemas.microsoft.com/office/drawing/2014/main" id="{3668550E-1366-4D85-A6C6-F0DDB7F929E3}"/>
              </a:ext>
            </a:extLst>
          </p:cNvPr>
          <p:cNvSpPr txBox="1">
            <a:spLocks noChangeArrowheads="1"/>
          </p:cNvSpPr>
          <p:nvPr/>
        </p:nvSpPr>
        <p:spPr bwMode="gray">
          <a:xfrm>
            <a:off x="8425506" y="3410766"/>
            <a:ext cx="1019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2200" b="1">
                <a:solidFill>
                  <a:srgbClr val="FF0000"/>
                </a:solidFill>
                <a:latin typeface="Calibri" panose="020F0502020204030204" pitchFamily="34" charset="0"/>
              </a:rPr>
              <a:t>Vòng</a:t>
            </a:r>
          </a:p>
          <a:p>
            <a:pPr algn="ctr" eaLnBrk="1" hangingPunct="1"/>
            <a:r>
              <a:rPr lang="en-US" altLang="en-US" sz="2200" b="1">
                <a:solidFill>
                  <a:srgbClr val="FF0000"/>
                </a:solidFill>
                <a:latin typeface="Calibri" panose="020F0502020204030204" pitchFamily="34" charset="0"/>
              </a:rPr>
              <a:t>tròn</a:t>
            </a:r>
          </a:p>
        </p:txBody>
      </p:sp>
      <p:sp>
        <p:nvSpPr>
          <p:cNvPr id="109" name="Text Box 61">
            <a:extLst>
              <a:ext uri="{FF2B5EF4-FFF2-40B4-BE49-F238E27FC236}">
                <a16:creationId xmlns:a16="http://schemas.microsoft.com/office/drawing/2014/main" id="{03906811-D287-4E94-B206-9EA8CA19C125}"/>
              </a:ext>
            </a:extLst>
          </p:cNvPr>
          <p:cNvSpPr txBox="1">
            <a:spLocks noChangeArrowheads="1"/>
          </p:cNvSpPr>
          <p:nvPr/>
        </p:nvSpPr>
        <p:spPr bwMode="gray">
          <a:xfrm>
            <a:off x="3424881" y="1589903"/>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buClr>
                <a:schemeClr val="hlink"/>
              </a:buClr>
            </a:pPr>
            <a:r>
              <a:rPr lang="pt-BR" altLang="en-US" b="1"/>
              <a:t>Được dùng khi tổ chức nghe nói chuyện, lễ duyệt Đội, lễ chào cờ, tập hợp báo cáo toàn liên đội</a:t>
            </a:r>
            <a:r>
              <a:rPr lang="vi-VN" altLang="en-US" b="1"/>
              <a:t> </a:t>
            </a:r>
            <a:endParaRPr lang="en-US" altLang="en-US" b="1"/>
          </a:p>
        </p:txBody>
      </p:sp>
      <p:sp>
        <p:nvSpPr>
          <p:cNvPr id="110" name="Text Box 61">
            <a:extLst>
              <a:ext uri="{FF2B5EF4-FFF2-40B4-BE49-F238E27FC236}">
                <a16:creationId xmlns:a16="http://schemas.microsoft.com/office/drawing/2014/main" id="{9B4AB3FE-52D0-40FD-B33D-E260ED94DED6}"/>
              </a:ext>
            </a:extLst>
          </p:cNvPr>
          <p:cNvSpPr txBox="1">
            <a:spLocks noChangeArrowheads="1"/>
          </p:cNvSpPr>
          <p:nvPr/>
        </p:nvSpPr>
        <p:spPr bwMode="gray">
          <a:xfrm>
            <a:off x="5634681" y="4733153"/>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buClr>
                <a:schemeClr val="hlink"/>
              </a:buClr>
            </a:pPr>
            <a:r>
              <a:rPr lang="pt-BR" altLang="en-US" b="1"/>
              <a:t>Được dùng khi tổ chức Lễ Chào cờ, Lễ kết nạp đội viên và một số hoạt động ngoài trời</a:t>
            </a:r>
            <a:r>
              <a:rPr lang="vi-VN" altLang="en-US" b="1"/>
              <a:t> </a:t>
            </a:r>
            <a:endParaRPr lang="en-US" altLang="en-US" b="1"/>
          </a:p>
        </p:txBody>
      </p:sp>
      <p:sp>
        <p:nvSpPr>
          <p:cNvPr id="111" name="Text Box 61">
            <a:extLst>
              <a:ext uri="{FF2B5EF4-FFF2-40B4-BE49-F238E27FC236}">
                <a16:creationId xmlns:a16="http://schemas.microsoft.com/office/drawing/2014/main" id="{93024806-568D-46E8-AA66-CFBF729EE730}"/>
              </a:ext>
            </a:extLst>
          </p:cNvPr>
          <p:cNvSpPr txBox="1">
            <a:spLocks noChangeArrowheads="1"/>
          </p:cNvSpPr>
          <p:nvPr/>
        </p:nvSpPr>
        <p:spPr bwMode="gray">
          <a:xfrm>
            <a:off x="7463481" y="1361303"/>
            <a:ext cx="281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ea typeface="MS PGothic" panose="020B0600070205080204" pitchFamily="34" charset="-128"/>
              </a:defRPr>
            </a:lvl1pPr>
            <a:lvl2pPr marL="742950" indent="-285750" eaLnBrk="0" hangingPunct="0">
              <a:defRPr>
                <a:solidFill>
                  <a:schemeClr val="tx1"/>
                </a:solidFill>
                <a:latin typeface="Times New Roman" panose="02020603050405020304" pitchFamily="18" charset="0"/>
                <a:ea typeface="MS PGothic" panose="020B0600070205080204" pitchFamily="34" charset="-128"/>
              </a:defRPr>
            </a:lvl2pPr>
            <a:lvl3pPr marL="1143000" indent="-228600" eaLnBrk="0" hangingPunct="0">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defRPr>
                <a:solidFill>
                  <a:schemeClr val="tx1"/>
                </a:solidFill>
                <a:latin typeface="Times New Roman" panose="02020603050405020304" pitchFamily="18" charset="0"/>
                <a:ea typeface="MS PGothic" panose="020B0600070205080204" pitchFamily="34" charset="-128"/>
              </a:defRPr>
            </a:lvl4pPr>
            <a:lvl5pPr marL="2057400" indent="-228600" eaLnBrk="0" hangingPunct="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buClr>
                <a:schemeClr val="hlink"/>
              </a:buClr>
            </a:pPr>
            <a:r>
              <a:rPr lang="pt-BR" altLang="en-US" b="1"/>
              <a:t>Được sử dụng khi tổ chức các hoạt động tập thể như: Múa, hát, tổ chức trò chơi, lửa trại, sinh hoạt nội bộ ngoài trời</a:t>
            </a:r>
            <a:r>
              <a:rPr lang="vi-VN" altLang="en-US" b="1"/>
              <a:t> </a:t>
            </a:r>
            <a:endParaRPr lang="en-US" altLang="en-US" b="1"/>
          </a:p>
        </p:txBody>
      </p:sp>
    </p:spTree>
    <p:extLst>
      <p:ext uri="{BB962C8B-B14F-4D97-AF65-F5344CB8AC3E}">
        <p14:creationId xmlns:p14="http://schemas.microsoft.com/office/powerpoint/2010/main" val="21868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blinds(horizontal)">
                                      <p:cBhvr>
                                        <p:cTn id="11" dur="500"/>
                                        <p:tgtEl>
                                          <p:spTgt spid="85"/>
                                        </p:tgtEl>
                                      </p:cBhvr>
                                    </p:animEffect>
                                  </p:childTnLst>
                                </p:cTn>
                              </p:par>
                              <p:par>
                                <p:cTn id="12" presetID="3" presetClass="entr" presetSubtype="10" fill="hold" nodeType="with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blinds(horizontal)">
                                      <p:cBhvr>
                                        <p:cTn id="14" dur="500"/>
                                        <p:tgtEl>
                                          <p:spTgt spid="92"/>
                                        </p:tgtEl>
                                      </p:cBhvr>
                                    </p:animEffect>
                                  </p:childTnLst>
                                </p:cTn>
                              </p:par>
                              <p:par>
                                <p:cTn id="15" presetID="3" presetClass="entr" presetSubtype="1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blinds(horizontal)">
                                      <p:cBhvr>
                                        <p:cTn id="22" dur="500"/>
                                        <p:tgtEl>
                                          <p:spTgt spid="82"/>
                                        </p:tgtEl>
                                      </p:cBhvr>
                                    </p:animEffect>
                                  </p:childTnLst>
                                </p:cTn>
                              </p:par>
                              <p:par>
                                <p:cTn id="23" presetID="3" presetClass="entr" presetSubtype="1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blinds(horizontal)">
                                      <p:cBhvr>
                                        <p:cTn id="25" dur="500"/>
                                        <p:tgtEl>
                                          <p:spTgt spid="8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blinds(horizontal)">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linds(horizontal)">
                                      <p:cBhvr>
                                        <p:cTn id="33" dur="500"/>
                                        <p:tgtEl>
                                          <p:spTgt spid="4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blinds(horizontal)">
                                      <p:cBhvr>
                                        <p:cTn id="36" dur="500"/>
                                        <p:tgtEl>
                                          <p:spTgt spid="106"/>
                                        </p:tgtEl>
                                      </p:cBhvr>
                                    </p:animEffect>
                                  </p:childTnLst>
                                </p:cTn>
                              </p:par>
                              <p:par>
                                <p:cTn id="37" presetID="3" presetClass="entr" presetSubtype="1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blinds(horizontal)">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9"/>
                                        </p:tgtEl>
                                        <p:attrNameLst>
                                          <p:attrName>style.visibility</p:attrName>
                                        </p:attrNameLst>
                                      </p:cBhvr>
                                      <p:to>
                                        <p:strVal val="visible"/>
                                      </p:to>
                                    </p:set>
                                  </p:childTnLst>
                                </p:cTn>
                              </p:par>
                              <p:par>
                                <p:cTn id="44" presetID="3" presetClass="entr" presetSubtype="10" fill="hold"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blinds(horizontal)">
                                      <p:cBhvr>
                                        <p:cTn id="46" dur="500"/>
                                        <p:tgtEl>
                                          <p:spTgt spid="89"/>
                                        </p:tgtEl>
                                      </p:cBhvr>
                                    </p:animEffect>
                                  </p:childTnLst>
                                </p:cTn>
                              </p:par>
                              <p:par>
                                <p:cTn id="47" presetID="3" presetClass="entr" presetSubtype="10"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blinds(horizontal)">
                                      <p:cBhvr>
                                        <p:cTn id="49" dur="500"/>
                                        <p:tgtEl>
                                          <p:spTgt spid="8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blinds(horizontal)">
                                      <p:cBhvr>
                                        <p:cTn id="54" dur="500"/>
                                        <p:tgtEl>
                                          <p:spTgt spid="107"/>
                                        </p:tgtEl>
                                      </p:cBhvr>
                                    </p:animEffect>
                                  </p:childTnLst>
                                </p:cTn>
                              </p:par>
                              <p:par>
                                <p:cTn id="55" presetID="3" presetClass="entr" presetSubtype="10" fill="hold"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blinds(horizontal)">
                                      <p:cBhvr>
                                        <p:cTn id="57" dur="500"/>
                                        <p:tgtEl>
                                          <p:spTgt spid="94"/>
                                        </p:tgtEl>
                                      </p:cBhvr>
                                    </p:animEffect>
                                  </p:childTnLst>
                                </p:cTn>
                              </p:par>
                              <p:par>
                                <p:cTn id="58" presetID="3" presetClass="entr" presetSubtype="1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blinds(horizontal)">
                                      <p:cBhvr>
                                        <p:cTn id="60" dur="500"/>
                                        <p:tgtEl>
                                          <p:spTgt spid="5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blinds(horizontal)">
                                      <p:cBhvr>
                                        <p:cTn id="65" dur="500"/>
                                        <p:tgtEl>
                                          <p:spTgt spid="90"/>
                                        </p:tgtEl>
                                      </p:cBhvr>
                                    </p:animEffect>
                                  </p:childTnLst>
                                </p:cTn>
                              </p:par>
                              <p:par>
                                <p:cTn id="66" presetID="3" presetClass="entr" presetSubtype="1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blinds(horizontal)">
                                      <p:cBhvr>
                                        <p:cTn id="68" dur="500"/>
                                        <p:tgtEl>
                                          <p:spTgt spid="9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blinds(horizontal)">
                                      <p:cBhvr>
                                        <p:cTn id="71" dur="500"/>
                                        <p:tgtEl>
                                          <p:spTgt spid="110"/>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blinds(horizontal)">
                                      <p:cBhvr>
                                        <p:cTn id="76" dur="500"/>
                                        <p:tgtEl>
                                          <p:spTgt spid="108"/>
                                        </p:tgtEl>
                                      </p:cBhvr>
                                    </p:animEffect>
                                  </p:childTnLst>
                                </p:cTn>
                              </p:par>
                              <p:par>
                                <p:cTn id="77" presetID="3" presetClass="entr" presetSubtype="10"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blinds(horizontal)">
                                      <p:cBhvr>
                                        <p:cTn id="79" dur="500"/>
                                        <p:tgtEl>
                                          <p:spTgt spid="68"/>
                                        </p:tgtEl>
                                      </p:cBhvr>
                                    </p:animEffect>
                                  </p:childTnLst>
                                </p:cTn>
                              </p:par>
                              <p:par>
                                <p:cTn id="80" presetID="3" presetClass="entr" presetSubtype="10" fill="hold" nodeType="with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blinds(horizontal)">
                                      <p:cBhvr>
                                        <p:cTn id="82" dur="500"/>
                                        <p:tgtEl>
                                          <p:spTgt spid="9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blinds(horizontal)">
                                      <p:cBhvr>
                                        <p:cTn id="87" dur="500"/>
                                        <p:tgtEl>
                                          <p:spTgt spid="86"/>
                                        </p:tgtEl>
                                      </p:cBhvr>
                                    </p:animEffect>
                                  </p:childTnLst>
                                </p:cTn>
                              </p:par>
                              <p:par>
                                <p:cTn id="88" presetID="3" presetClass="entr" presetSubtype="10" fill="hold" nodeType="with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blinds(horizontal)">
                                      <p:cBhvr>
                                        <p:cTn id="90" dur="500"/>
                                        <p:tgtEl>
                                          <p:spTgt spid="87"/>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11"/>
                                        </p:tgtEl>
                                        <p:attrNameLst>
                                          <p:attrName>style.visibility</p:attrName>
                                        </p:attrNameLst>
                                      </p:cBhvr>
                                      <p:to>
                                        <p:strVal val="visible"/>
                                      </p:to>
                                    </p:set>
                                    <p:animEffect transition="in" filter="blinds(horizontal)">
                                      <p:cBhvr>
                                        <p:cTn id="9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106" grpId="0"/>
      <p:bldP spid="107" grpId="0"/>
      <p:bldP spid="108" grpId="0"/>
      <p:bldP spid="109" grpId="0"/>
      <p:bldP spid="110" grpId="0"/>
      <p:bldP spid="1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06116A-9195-4E65-ADEC-A1EBAE5BE496}"/>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Tìm hiểu các loại đội hình</a:t>
            </a:r>
          </a:p>
          <a:p>
            <a:pPr algn="ctr"/>
            <a:r>
              <a:rPr lang="en-US" sz="2800" b="1">
                <a:ln w="0"/>
                <a:solidFill>
                  <a:srgbClr val="FF0000"/>
                </a:solidFill>
                <a:latin typeface="UTM Aptima" panose="02040603050506020204" pitchFamily="18" charset="0"/>
              </a:rPr>
              <a:t>1. Đội hình hàng dọc</a:t>
            </a:r>
          </a:p>
        </p:txBody>
      </p:sp>
      <p:pic>
        <p:nvPicPr>
          <p:cNvPr id="112" name="Picture 111">
            <a:extLst>
              <a:ext uri="{FF2B5EF4-FFF2-40B4-BE49-F238E27FC236}">
                <a16:creationId xmlns:a16="http://schemas.microsoft.com/office/drawing/2014/main" id="{77555DB8-E148-450F-BABF-0912283498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71921" y="1557942"/>
            <a:ext cx="361525" cy="360000"/>
          </a:xfrm>
          <a:prstGeom prst="rect">
            <a:avLst/>
          </a:prstGeom>
        </p:spPr>
      </p:pic>
      <p:pic>
        <p:nvPicPr>
          <p:cNvPr id="113" name="Picture 112">
            <a:extLst>
              <a:ext uri="{FF2B5EF4-FFF2-40B4-BE49-F238E27FC236}">
                <a16:creationId xmlns:a16="http://schemas.microsoft.com/office/drawing/2014/main" id="{DB9C8F8E-51C2-43DD-9384-B81022C0F2F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5678588" y="1903581"/>
            <a:ext cx="354858" cy="196807"/>
          </a:xfrm>
          <a:prstGeom prst="rect">
            <a:avLst/>
          </a:prstGeom>
        </p:spPr>
      </p:pic>
      <p:pic>
        <p:nvPicPr>
          <p:cNvPr id="114" name="Picture 113">
            <a:extLst>
              <a:ext uri="{FF2B5EF4-FFF2-40B4-BE49-F238E27FC236}">
                <a16:creationId xmlns:a16="http://schemas.microsoft.com/office/drawing/2014/main" id="{EF2E2ECE-5275-4EFC-AE86-406E1E37D9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40141" y="5707372"/>
            <a:ext cx="393429" cy="540000"/>
          </a:xfrm>
          <a:prstGeom prst="rect">
            <a:avLst/>
          </a:prstGeom>
        </p:spPr>
      </p:pic>
      <p:pic>
        <p:nvPicPr>
          <p:cNvPr id="115" name="Picture 114">
            <a:extLst>
              <a:ext uri="{FF2B5EF4-FFF2-40B4-BE49-F238E27FC236}">
                <a16:creationId xmlns:a16="http://schemas.microsoft.com/office/drawing/2014/main" id="{4A8A617D-3A22-4134-BC79-2AFC20FB3CF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9999" y="2768858"/>
            <a:ext cx="354858" cy="540000"/>
          </a:xfrm>
          <a:prstGeom prst="rect">
            <a:avLst/>
          </a:prstGeom>
        </p:spPr>
      </p:pic>
      <p:sp>
        <p:nvSpPr>
          <p:cNvPr id="116" name="Rectangle 115">
            <a:extLst>
              <a:ext uri="{FF2B5EF4-FFF2-40B4-BE49-F238E27FC236}">
                <a16:creationId xmlns:a16="http://schemas.microsoft.com/office/drawing/2014/main" id="{21A778F8-F641-450B-96A1-45B29334C227}"/>
              </a:ext>
            </a:extLst>
          </p:cNvPr>
          <p:cNvSpPr/>
          <p:nvPr/>
        </p:nvSpPr>
        <p:spPr>
          <a:xfrm>
            <a:off x="6783299" y="3392901"/>
            <a:ext cx="129600" cy="2289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a:extLst>
              <a:ext uri="{FF2B5EF4-FFF2-40B4-BE49-F238E27FC236}">
                <a16:creationId xmlns:a16="http://schemas.microsoft.com/office/drawing/2014/main" id="{BAC77788-1B73-4FBE-9A6C-6932C0D57AE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16448" y="5704618"/>
            <a:ext cx="393429" cy="540000"/>
          </a:xfrm>
          <a:prstGeom prst="rect">
            <a:avLst/>
          </a:prstGeom>
        </p:spPr>
      </p:pic>
      <p:pic>
        <p:nvPicPr>
          <p:cNvPr id="118" name="Picture 117">
            <a:extLst>
              <a:ext uri="{FF2B5EF4-FFF2-40B4-BE49-F238E27FC236}">
                <a16:creationId xmlns:a16="http://schemas.microsoft.com/office/drawing/2014/main" id="{97D0CF7F-D31F-4EB3-9DA5-265EA965C19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46306" y="2766104"/>
            <a:ext cx="354858" cy="540000"/>
          </a:xfrm>
          <a:prstGeom prst="rect">
            <a:avLst/>
          </a:prstGeom>
        </p:spPr>
      </p:pic>
      <p:sp>
        <p:nvSpPr>
          <p:cNvPr id="119" name="Rectangle 118">
            <a:extLst>
              <a:ext uri="{FF2B5EF4-FFF2-40B4-BE49-F238E27FC236}">
                <a16:creationId xmlns:a16="http://schemas.microsoft.com/office/drawing/2014/main" id="{751F18C1-3ECF-4646-848C-490C84B84069}"/>
              </a:ext>
            </a:extLst>
          </p:cNvPr>
          <p:cNvSpPr/>
          <p:nvPr/>
        </p:nvSpPr>
        <p:spPr>
          <a:xfrm>
            <a:off x="5759606" y="3390147"/>
            <a:ext cx="129600" cy="2289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a:extLst>
              <a:ext uri="{FF2B5EF4-FFF2-40B4-BE49-F238E27FC236}">
                <a16:creationId xmlns:a16="http://schemas.microsoft.com/office/drawing/2014/main" id="{2FB38BA1-2D0E-44C9-BC45-A7F7B17545E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21232" y="5704618"/>
            <a:ext cx="393429" cy="540000"/>
          </a:xfrm>
          <a:prstGeom prst="rect">
            <a:avLst/>
          </a:prstGeom>
        </p:spPr>
      </p:pic>
      <p:pic>
        <p:nvPicPr>
          <p:cNvPr id="121" name="Picture 120">
            <a:extLst>
              <a:ext uri="{FF2B5EF4-FFF2-40B4-BE49-F238E27FC236}">
                <a16:creationId xmlns:a16="http://schemas.microsoft.com/office/drawing/2014/main" id="{E03DABE9-0D6B-4F4E-9A5D-75161580C1B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51090" y="2766104"/>
            <a:ext cx="354858" cy="540000"/>
          </a:xfrm>
          <a:prstGeom prst="rect">
            <a:avLst/>
          </a:prstGeom>
        </p:spPr>
      </p:pic>
      <p:sp>
        <p:nvSpPr>
          <p:cNvPr id="122" name="Rectangle 121">
            <a:extLst>
              <a:ext uri="{FF2B5EF4-FFF2-40B4-BE49-F238E27FC236}">
                <a16:creationId xmlns:a16="http://schemas.microsoft.com/office/drawing/2014/main" id="{351E5239-E363-466B-9CCB-E37AC0CD16E8}"/>
              </a:ext>
            </a:extLst>
          </p:cNvPr>
          <p:cNvSpPr/>
          <p:nvPr/>
        </p:nvSpPr>
        <p:spPr>
          <a:xfrm>
            <a:off x="4664390" y="3390147"/>
            <a:ext cx="129600" cy="2289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a:extLst>
              <a:ext uri="{FF2B5EF4-FFF2-40B4-BE49-F238E27FC236}">
                <a16:creationId xmlns:a16="http://schemas.microsoft.com/office/drawing/2014/main" id="{F50A321F-8736-48FF-A00B-8CC0015C7F2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72045" y="2280249"/>
            <a:ext cx="361525" cy="360000"/>
          </a:xfrm>
          <a:prstGeom prst="rect">
            <a:avLst/>
          </a:prstGeom>
        </p:spPr>
      </p:pic>
      <p:pic>
        <p:nvPicPr>
          <p:cNvPr id="124" name="Picture 123">
            <a:extLst>
              <a:ext uri="{FF2B5EF4-FFF2-40B4-BE49-F238E27FC236}">
                <a16:creationId xmlns:a16="http://schemas.microsoft.com/office/drawing/2014/main" id="{5CEA05CE-43F2-45E4-B29E-D0EF6BEB319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86054" y="2927592"/>
            <a:ext cx="361525" cy="360000"/>
          </a:xfrm>
          <a:prstGeom prst="rect">
            <a:avLst/>
          </a:prstGeom>
        </p:spPr>
      </p:pic>
      <p:pic>
        <p:nvPicPr>
          <p:cNvPr id="126" name="Picture 125">
            <a:extLst>
              <a:ext uri="{FF2B5EF4-FFF2-40B4-BE49-F238E27FC236}">
                <a16:creationId xmlns:a16="http://schemas.microsoft.com/office/drawing/2014/main" id="{63CBFC1A-817C-4129-AF52-9A9419AC01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2490" y="4096161"/>
            <a:ext cx="902301" cy="500423"/>
          </a:xfrm>
          <a:prstGeom prst="rect">
            <a:avLst/>
          </a:prstGeom>
        </p:spPr>
      </p:pic>
      <p:sp>
        <p:nvSpPr>
          <p:cNvPr id="127" name="Rectangle 126">
            <a:extLst>
              <a:ext uri="{FF2B5EF4-FFF2-40B4-BE49-F238E27FC236}">
                <a16:creationId xmlns:a16="http://schemas.microsoft.com/office/drawing/2014/main" id="{4CB1A9B7-DA6B-457C-9090-5A6A0B1EB5AC}"/>
              </a:ext>
            </a:extLst>
          </p:cNvPr>
          <p:cNvSpPr/>
          <p:nvPr/>
        </p:nvSpPr>
        <p:spPr>
          <a:xfrm>
            <a:off x="4131503" y="4132447"/>
            <a:ext cx="452956" cy="523220"/>
          </a:xfrm>
          <a:prstGeom prst="rect">
            <a:avLst/>
          </a:prstGeom>
          <a:solidFill>
            <a:schemeClr val="bg1"/>
          </a:solidFill>
        </p:spPr>
        <p:txBody>
          <a:bodyPr wrap="square" lIns="91440" tIns="45720" rIns="91440" bIns="45720">
            <a:spAutoFit/>
          </a:bodyPr>
          <a:lstStyle/>
          <a:p>
            <a:pPr algn="ctr"/>
            <a:r>
              <a:rPr lang="en-US" sz="2800" b="1">
                <a:ln w="0"/>
                <a:solidFill>
                  <a:srgbClr val="FF0000"/>
                </a:solidFill>
                <a:latin typeface="UTM Aptima" panose="02040603050506020204" pitchFamily="18" charset="0"/>
              </a:rPr>
              <a:t>3</a:t>
            </a:r>
            <a:endParaRPr lang="en-US" sz="2800" b="1">
              <a:ln w="0"/>
              <a:solidFill>
                <a:srgbClr val="002060"/>
              </a:solidFill>
              <a:latin typeface="UTM Aptima" panose="02040603050506020204" pitchFamily="18" charset="0"/>
            </a:endParaRPr>
          </a:p>
        </p:txBody>
      </p:sp>
      <p:sp>
        <p:nvSpPr>
          <p:cNvPr id="128" name="Rectangle 127">
            <a:extLst>
              <a:ext uri="{FF2B5EF4-FFF2-40B4-BE49-F238E27FC236}">
                <a16:creationId xmlns:a16="http://schemas.microsoft.com/office/drawing/2014/main" id="{56AA8CC9-C3E5-454F-9D5E-EF187C9A0E05}"/>
              </a:ext>
            </a:extLst>
          </p:cNvPr>
          <p:cNvSpPr/>
          <p:nvPr/>
        </p:nvSpPr>
        <p:spPr>
          <a:xfrm>
            <a:off x="5257326" y="4132447"/>
            <a:ext cx="452956" cy="523220"/>
          </a:xfrm>
          <a:prstGeom prst="rect">
            <a:avLst/>
          </a:prstGeom>
          <a:solidFill>
            <a:schemeClr val="bg1"/>
          </a:solidFill>
        </p:spPr>
        <p:txBody>
          <a:bodyPr wrap="square" lIns="91440" tIns="45720" rIns="91440" bIns="45720">
            <a:spAutoFit/>
          </a:bodyPr>
          <a:lstStyle/>
          <a:p>
            <a:pPr algn="ctr"/>
            <a:r>
              <a:rPr lang="en-US" sz="2800" b="1">
                <a:ln w="0"/>
                <a:solidFill>
                  <a:srgbClr val="FF0000"/>
                </a:solidFill>
                <a:latin typeface="UTM Aptima" panose="02040603050506020204" pitchFamily="18" charset="0"/>
              </a:rPr>
              <a:t>2</a:t>
            </a:r>
            <a:endParaRPr lang="en-US" sz="2800" b="1">
              <a:ln w="0"/>
              <a:solidFill>
                <a:srgbClr val="002060"/>
              </a:solidFill>
              <a:latin typeface="UTM Aptima" panose="02040603050506020204" pitchFamily="18" charset="0"/>
            </a:endParaRPr>
          </a:p>
        </p:txBody>
      </p:sp>
      <p:sp>
        <p:nvSpPr>
          <p:cNvPr id="129" name="Rectangle 128">
            <a:extLst>
              <a:ext uri="{FF2B5EF4-FFF2-40B4-BE49-F238E27FC236}">
                <a16:creationId xmlns:a16="http://schemas.microsoft.com/office/drawing/2014/main" id="{8A105451-3463-4688-8D27-C21C2039D7EC}"/>
              </a:ext>
            </a:extLst>
          </p:cNvPr>
          <p:cNvSpPr/>
          <p:nvPr/>
        </p:nvSpPr>
        <p:spPr>
          <a:xfrm>
            <a:off x="6307091" y="4132447"/>
            <a:ext cx="452956" cy="523220"/>
          </a:xfrm>
          <a:prstGeom prst="rect">
            <a:avLst/>
          </a:prstGeom>
          <a:solidFill>
            <a:schemeClr val="bg1"/>
          </a:solidFill>
        </p:spPr>
        <p:txBody>
          <a:bodyPr wrap="square" lIns="91440" tIns="45720" rIns="91440" bIns="45720">
            <a:spAutoFit/>
          </a:bodyPr>
          <a:lstStyle/>
          <a:p>
            <a:pPr algn="ctr"/>
            <a:r>
              <a:rPr lang="en-US" sz="2800" b="1">
                <a:ln w="0"/>
                <a:solidFill>
                  <a:srgbClr val="FF0000"/>
                </a:solidFill>
                <a:latin typeface="UTM Aptima" panose="02040603050506020204" pitchFamily="18" charset="0"/>
              </a:rPr>
              <a:t>1</a:t>
            </a:r>
            <a:endParaRPr lang="en-US" sz="2800" b="1">
              <a:ln w="0"/>
              <a:solidFill>
                <a:srgbClr val="002060"/>
              </a:solidFill>
              <a:latin typeface="UTM Aptima" panose="02040603050506020204" pitchFamily="18" charset="0"/>
            </a:endParaRPr>
          </a:p>
        </p:txBody>
      </p:sp>
      <p:sp>
        <p:nvSpPr>
          <p:cNvPr id="130" name="Rectangle 129">
            <a:extLst>
              <a:ext uri="{FF2B5EF4-FFF2-40B4-BE49-F238E27FC236}">
                <a16:creationId xmlns:a16="http://schemas.microsoft.com/office/drawing/2014/main" id="{2AF7474C-5680-422E-9FE0-2A5301A47D79}"/>
              </a:ext>
            </a:extLst>
          </p:cNvPr>
          <p:cNvSpPr/>
          <p:nvPr/>
        </p:nvSpPr>
        <p:spPr>
          <a:xfrm>
            <a:off x="7024857" y="2082184"/>
            <a:ext cx="913274" cy="338554"/>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Tập hợp</a:t>
            </a:r>
            <a:endParaRPr lang="en-US" sz="1600" b="1">
              <a:ln w="0"/>
              <a:solidFill>
                <a:srgbClr val="002060"/>
              </a:solidFill>
              <a:latin typeface="UTM Aptima" panose="02040603050506020204" pitchFamily="18" charset="0"/>
            </a:endParaRPr>
          </a:p>
        </p:txBody>
      </p:sp>
      <p:sp>
        <p:nvSpPr>
          <p:cNvPr id="131" name="Rectangle 130">
            <a:extLst>
              <a:ext uri="{FF2B5EF4-FFF2-40B4-BE49-F238E27FC236}">
                <a16:creationId xmlns:a16="http://schemas.microsoft.com/office/drawing/2014/main" id="{0B376A1E-B055-410D-901B-4B79FEBEAF20}"/>
              </a:ext>
            </a:extLst>
          </p:cNvPr>
          <p:cNvSpPr/>
          <p:nvPr/>
        </p:nvSpPr>
        <p:spPr>
          <a:xfrm>
            <a:off x="7647579" y="2927592"/>
            <a:ext cx="913274" cy="338554"/>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Tĩnh tại</a:t>
            </a:r>
            <a:endParaRPr lang="en-US" sz="1600" b="1">
              <a:ln w="0"/>
              <a:solidFill>
                <a:srgbClr val="002060"/>
              </a:solidFill>
              <a:latin typeface="UTM Aptima" panose="02040603050506020204" pitchFamily="18" charset="0"/>
            </a:endParaRPr>
          </a:p>
        </p:txBody>
      </p:sp>
      <p:sp>
        <p:nvSpPr>
          <p:cNvPr id="132" name="Rectangle 131">
            <a:extLst>
              <a:ext uri="{FF2B5EF4-FFF2-40B4-BE49-F238E27FC236}">
                <a16:creationId xmlns:a16="http://schemas.microsoft.com/office/drawing/2014/main" id="{0E2C4835-9653-4D56-B693-7750269C1C70}"/>
              </a:ext>
            </a:extLst>
          </p:cNvPr>
          <p:cNvSpPr/>
          <p:nvPr/>
        </p:nvSpPr>
        <p:spPr>
          <a:xfrm>
            <a:off x="4728518" y="1557942"/>
            <a:ext cx="913274" cy="584775"/>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Điều khiển</a:t>
            </a:r>
            <a:endParaRPr lang="en-US" sz="1600" b="1">
              <a:ln w="0"/>
              <a:solidFill>
                <a:srgbClr val="002060"/>
              </a:solidFill>
              <a:latin typeface="UTM Aptima" panose="02040603050506020204" pitchFamily="18" charset="0"/>
            </a:endParaRPr>
          </a:p>
        </p:txBody>
      </p:sp>
    </p:spTree>
    <p:extLst>
      <p:ext uri="{BB962C8B-B14F-4D97-AF65-F5344CB8AC3E}">
        <p14:creationId xmlns:p14="http://schemas.microsoft.com/office/powerpoint/2010/main" val="2475562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06116A-9195-4E65-ADEC-A1EBAE5BE496}"/>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Tìm hiểu các loại đội hình</a:t>
            </a:r>
          </a:p>
          <a:p>
            <a:pPr algn="ctr"/>
            <a:r>
              <a:rPr lang="en-US" sz="2800" b="1">
                <a:ln w="0"/>
                <a:solidFill>
                  <a:srgbClr val="FF0000"/>
                </a:solidFill>
                <a:latin typeface="UTM Aptima" panose="02040603050506020204" pitchFamily="18" charset="0"/>
              </a:rPr>
              <a:t>2. Đội hình hàng ngang</a:t>
            </a:r>
          </a:p>
        </p:txBody>
      </p:sp>
      <p:pic>
        <p:nvPicPr>
          <p:cNvPr id="112" name="Picture 111">
            <a:extLst>
              <a:ext uri="{FF2B5EF4-FFF2-40B4-BE49-F238E27FC236}">
                <a16:creationId xmlns:a16="http://schemas.microsoft.com/office/drawing/2014/main" id="{77555DB8-E148-450F-BABF-0912283498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28040" y="1747722"/>
            <a:ext cx="361525" cy="360000"/>
          </a:xfrm>
          <a:prstGeom prst="rect">
            <a:avLst/>
          </a:prstGeom>
        </p:spPr>
      </p:pic>
      <p:pic>
        <p:nvPicPr>
          <p:cNvPr id="113" name="Picture 112">
            <a:extLst>
              <a:ext uri="{FF2B5EF4-FFF2-40B4-BE49-F238E27FC236}">
                <a16:creationId xmlns:a16="http://schemas.microsoft.com/office/drawing/2014/main" id="{DB9C8F8E-51C2-43DD-9384-B81022C0F2F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5334707" y="2093361"/>
            <a:ext cx="354858" cy="196807"/>
          </a:xfrm>
          <a:prstGeom prst="rect">
            <a:avLst/>
          </a:prstGeom>
        </p:spPr>
      </p:pic>
      <p:pic>
        <p:nvPicPr>
          <p:cNvPr id="114" name="Picture 113">
            <a:extLst>
              <a:ext uri="{FF2B5EF4-FFF2-40B4-BE49-F238E27FC236}">
                <a16:creationId xmlns:a16="http://schemas.microsoft.com/office/drawing/2014/main" id="{EF2E2ECE-5275-4EFC-AE86-406E1E37D9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63870" y="4198284"/>
            <a:ext cx="393429" cy="540000"/>
          </a:xfrm>
          <a:prstGeom prst="rect">
            <a:avLst/>
          </a:prstGeom>
        </p:spPr>
      </p:pic>
      <p:pic>
        <p:nvPicPr>
          <p:cNvPr id="115" name="Picture 114">
            <a:extLst>
              <a:ext uri="{FF2B5EF4-FFF2-40B4-BE49-F238E27FC236}">
                <a16:creationId xmlns:a16="http://schemas.microsoft.com/office/drawing/2014/main" id="{4A8A617D-3A22-4134-BC79-2AFC20FB3CF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30639" y="3312559"/>
            <a:ext cx="354858" cy="540000"/>
          </a:xfrm>
          <a:prstGeom prst="rect">
            <a:avLst/>
          </a:prstGeom>
        </p:spPr>
      </p:pic>
      <p:sp>
        <p:nvSpPr>
          <p:cNvPr id="116" name="Rectangle 115">
            <a:extLst>
              <a:ext uri="{FF2B5EF4-FFF2-40B4-BE49-F238E27FC236}">
                <a16:creationId xmlns:a16="http://schemas.microsoft.com/office/drawing/2014/main" id="{21A778F8-F641-450B-96A1-45B29334C227}"/>
              </a:ext>
            </a:extLst>
          </p:cNvPr>
          <p:cNvSpPr/>
          <p:nvPr/>
        </p:nvSpPr>
        <p:spPr>
          <a:xfrm rot="5400000">
            <a:off x="5440964" y="2559300"/>
            <a:ext cx="128255" cy="2289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a:extLst>
              <a:ext uri="{FF2B5EF4-FFF2-40B4-BE49-F238E27FC236}">
                <a16:creationId xmlns:a16="http://schemas.microsoft.com/office/drawing/2014/main" id="{BAC77788-1B73-4FBE-9A6C-6932C0D57AE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11127" y="3369958"/>
            <a:ext cx="393429" cy="540000"/>
          </a:xfrm>
          <a:prstGeom prst="rect">
            <a:avLst/>
          </a:prstGeom>
        </p:spPr>
      </p:pic>
      <p:pic>
        <p:nvPicPr>
          <p:cNvPr id="118" name="Picture 117">
            <a:extLst>
              <a:ext uri="{FF2B5EF4-FFF2-40B4-BE49-F238E27FC236}">
                <a16:creationId xmlns:a16="http://schemas.microsoft.com/office/drawing/2014/main" id="{97D0CF7F-D31F-4EB3-9DA5-265EA965C19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30639" y="4253763"/>
            <a:ext cx="354858" cy="540000"/>
          </a:xfrm>
          <a:prstGeom prst="rect">
            <a:avLst/>
          </a:prstGeom>
        </p:spPr>
      </p:pic>
      <p:pic>
        <p:nvPicPr>
          <p:cNvPr id="120" name="Picture 119">
            <a:extLst>
              <a:ext uri="{FF2B5EF4-FFF2-40B4-BE49-F238E27FC236}">
                <a16:creationId xmlns:a16="http://schemas.microsoft.com/office/drawing/2014/main" id="{2FB38BA1-2D0E-44C9-BC45-A7F7B17545E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40089" y="5135601"/>
            <a:ext cx="393429" cy="540000"/>
          </a:xfrm>
          <a:prstGeom prst="rect">
            <a:avLst/>
          </a:prstGeom>
        </p:spPr>
      </p:pic>
      <p:pic>
        <p:nvPicPr>
          <p:cNvPr id="121" name="Picture 120">
            <a:extLst>
              <a:ext uri="{FF2B5EF4-FFF2-40B4-BE49-F238E27FC236}">
                <a16:creationId xmlns:a16="http://schemas.microsoft.com/office/drawing/2014/main" id="{E03DABE9-0D6B-4F4E-9A5D-75161580C1B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30639" y="5135601"/>
            <a:ext cx="354858" cy="540000"/>
          </a:xfrm>
          <a:prstGeom prst="rect">
            <a:avLst/>
          </a:prstGeom>
        </p:spPr>
      </p:pic>
      <p:pic>
        <p:nvPicPr>
          <p:cNvPr id="124" name="Picture 123">
            <a:extLst>
              <a:ext uri="{FF2B5EF4-FFF2-40B4-BE49-F238E27FC236}">
                <a16:creationId xmlns:a16="http://schemas.microsoft.com/office/drawing/2014/main" id="{5CEA05CE-43F2-45E4-B29E-D0EF6BEB319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46694" y="3471293"/>
            <a:ext cx="361525" cy="360000"/>
          </a:xfrm>
          <a:prstGeom prst="rect">
            <a:avLst/>
          </a:prstGeom>
        </p:spPr>
      </p:pic>
      <p:pic>
        <p:nvPicPr>
          <p:cNvPr id="126" name="Picture 125">
            <a:extLst>
              <a:ext uri="{FF2B5EF4-FFF2-40B4-BE49-F238E27FC236}">
                <a16:creationId xmlns:a16="http://schemas.microsoft.com/office/drawing/2014/main" id="{63CBFC1A-817C-4129-AF52-9A9419AC01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53939" y="2785835"/>
            <a:ext cx="902301" cy="500423"/>
          </a:xfrm>
          <a:prstGeom prst="rect">
            <a:avLst/>
          </a:prstGeom>
        </p:spPr>
      </p:pic>
      <p:sp>
        <p:nvSpPr>
          <p:cNvPr id="127" name="Rectangle 126">
            <a:extLst>
              <a:ext uri="{FF2B5EF4-FFF2-40B4-BE49-F238E27FC236}">
                <a16:creationId xmlns:a16="http://schemas.microsoft.com/office/drawing/2014/main" id="{4CB1A9B7-DA6B-457C-9090-5A6A0B1EB5AC}"/>
              </a:ext>
            </a:extLst>
          </p:cNvPr>
          <p:cNvSpPr/>
          <p:nvPr/>
        </p:nvSpPr>
        <p:spPr>
          <a:xfrm>
            <a:off x="5278612" y="3108348"/>
            <a:ext cx="452956"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FF0000"/>
                </a:solidFill>
                <a:latin typeface="UTM Aptima" panose="02040603050506020204" pitchFamily="18" charset="0"/>
              </a:rPr>
              <a:t>1</a:t>
            </a:r>
            <a:endParaRPr lang="en-US" sz="2800" b="1">
              <a:ln w="0"/>
              <a:solidFill>
                <a:srgbClr val="002060"/>
              </a:solidFill>
              <a:latin typeface="UTM Aptima" panose="02040603050506020204" pitchFamily="18" charset="0"/>
            </a:endParaRPr>
          </a:p>
        </p:txBody>
      </p:sp>
      <p:sp>
        <p:nvSpPr>
          <p:cNvPr id="128" name="Rectangle 127">
            <a:extLst>
              <a:ext uri="{FF2B5EF4-FFF2-40B4-BE49-F238E27FC236}">
                <a16:creationId xmlns:a16="http://schemas.microsoft.com/office/drawing/2014/main" id="{56AA8CC9-C3E5-454F-9D5E-EF187C9A0E05}"/>
              </a:ext>
            </a:extLst>
          </p:cNvPr>
          <p:cNvSpPr/>
          <p:nvPr/>
        </p:nvSpPr>
        <p:spPr>
          <a:xfrm>
            <a:off x="5278612" y="3856996"/>
            <a:ext cx="452956" cy="523220"/>
          </a:xfrm>
          <a:prstGeom prst="rect">
            <a:avLst/>
          </a:prstGeom>
          <a:solidFill>
            <a:schemeClr val="bg1"/>
          </a:solidFill>
        </p:spPr>
        <p:txBody>
          <a:bodyPr wrap="square" lIns="91440" tIns="45720" rIns="91440" bIns="45720">
            <a:spAutoFit/>
          </a:bodyPr>
          <a:lstStyle/>
          <a:p>
            <a:pPr algn="ctr"/>
            <a:r>
              <a:rPr lang="en-US" sz="2800" b="1">
                <a:ln w="0"/>
                <a:solidFill>
                  <a:srgbClr val="FF0000"/>
                </a:solidFill>
                <a:latin typeface="UTM Aptima" panose="02040603050506020204" pitchFamily="18" charset="0"/>
              </a:rPr>
              <a:t>2</a:t>
            </a:r>
            <a:endParaRPr lang="en-US" sz="2800" b="1">
              <a:ln w="0"/>
              <a:solidFill>
                <a:srgbClr val="002060"/>
              </a:solidFill>
              <a:latin typeface="UTM Aptima" panose="02040603050506020204" pitchFamily="18" charset="0"/>
            </a:endParaRPr>
          </a:p>
        </p:txBody>
      </p:sp>
      <p:sp>
        <p:nvSpPr>
          <p:cNvPr id="129" name="Rectangle 128">
            <a:extLst>
              <a:ext uri="{FF2B5EF4-FFF2-40B4-BE49-F238E27FC236}">
                <a16:creationId xmlns:a16="http://schemas.microsoft.com/office/drawing/2014/main" id="{8A105451-3463-4688-8D27-C21C2039D7EC}"/>
              </a:ext>
            </a:extLst>
          </p:cNvPr>
          <p:cNvSpPr/>
          <p:nvPr/>
        </p:nvSpPr>
        <p:spPr>
          <a:xfrm>
            <a:off x="5278612" y="4851403"/>
            <a:ext cx="452956" cy="523220"/>
          </a:xfrm>
          <a:prstGeom prst="rect">
            <a:avLst/>
          </a:prstGeom>
          <a:solidFill>
            <a:schemeClr val="bg1"/>
          </a:solidFill>
        </p:spPr>
        <p:txBody>
          <a:bodyPr wrap="square" lIns="91440" tIns="45720" rIns="91440" bIns="45720">
            <a:spAutoFit/>
          </a:bodyPr>
          <a:lstStyle/>
          <a:p>
            <a:pPr algn="ctr"/>
            <a:r>
              <a:rPr lang="en-US" sz="2800" b="1">
                <a:ln w="0"/>
                <a:solidFill>
                  <a:srgbClr val="FF0000"/>
                </a:solidFill>
                <a:latin typeface="UTM Aptima" panose="02040603050506020204" pitchFamily="18" charset="0"/>
              </a:rPr>
              <a:t>3</a:t>
            </a:r>
            <a:endParaRPr lang="en-US" sz="2800" b="1">
              <a:ln w="0"/>
              <a:solidFill>
                <a:srgbClr val="002060"/>
              </a:solidFill>
              <a:latin typeface="UTM Aptima" panose="02040603050506020204" pitchFamily="18" charset="0"/>
            </a:endParaRPr>
          </a:p>
        </p:txBody>
      </p:sp>
      <p:sp>
        <p:nvSpPr>
          <p:cNvPr id="130" name="Rectangle 129">
            <a:extLst>
              <a:ext uri="{FF2B5EF4-FFF2-40B4-BE49-F238E27FC236}">
                <a16:creationId xmlns:a16="http://schemas.microsoft.com/office/drawing/2014/main" id="{2AF7474C-5680-422E-9FE0-2A5301A47D79}"/>
              </a:ext>
            </a:extLst>
          </p:cNvPr>
          <p:cNvSpPr/>
          <p:nvPr/>
        </p:nvSpPr>
        <p:spPr>
          <a:xfrm>
            <a:off x="7792006" y="3143282"/>
            <a:ext cx="913274" cy="338554"/>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Tập hợp</a:t>
            </a:r>
            <a:endParaRPr lang="en-US" sz="1600" b="1">
              <a:ln w="0"/>
              <a:solidFill>
                <a:srgbClr val="002060"/>
              </a:solidFill>
              <a:latin typeface="UTM Aptima" panose="02040603050506020204" pitchFamily="18" charset="0"/>
            </a:endParaRPr>
          </a:p>
        </p:txBody>
      </p:sp>
      <p:sp>
        <p:nvSpPr>
          <p:cNvPr id="131" name="Rectangle 130">
            <a:extLst>
              <a:ext uri="{FF2B5EF4-FFF2-40B4-BE49-F238E27FC236}">
                <a16:creationId xmlns:a16="http://schemas.microsoft.com/office/drawing/2014/main" id="{0B376A1E-B055-410D-901B-4B79FEBEAF20}"/>
              </a:ext>
            </a:extLst>
          </p:cNvPr>
          <p:cNvSpPr/>
          <p:nvPr/>
        </p:nvSpPr>
        <p:spPr>
          <a:xfrm>
            <a:off x="7808219" y="3471293"/>
            <a:ext cx="913274" cy="338554"/>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Tĩnh tại</a:t>
            </a:r>
            <a:endParaRPr lang="en-US" sz="1600" b="1">
              <a:ln w="0"/>
              <a:solidFill>
                <a:srgbClr val="002060"/>
              </a:solidFill>
              <a:latin typeface="UTM Aptima" panose="02040603050506020204" pitchFamily="18" charset="0"/>
            </a:endParaRPr>
          </a:p>
        </p:txBody>
      </p:sp>
      <p:sp>
        <p:nvSpPr>
          <p:cNvPr id="132" name="Rectangle 131">
            <a:extLst>
              <a:ext uri="{FF2B5EF4-FFF2-40B4-BE49-F238E27FC236}">
                <a16:creationId xmlns:a16="http://schemas.microsoft.com/office/drawing/2014/main" id="{0E2C4835-9653-4D56-B693-7750269C1C70}"/>
              </a:ext>
            </a:extLst>
          </p:cNvPr>
          <p:cNvSpPr/>
          <p:nvPr/>
        </p:nvSpPr>
        <p:spPr>
          <a:xfrm>
            <a:off x="4384637" y="1747722"/>
            <a:ext cx="913274" cy="584775"/>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Điều khiển</a:t>
            </a:r>
            <a:endParaRPr lang="en-US" sz="1600" b="1">
              <a:ln w="0"/>
              <a:solidFill>
                <a:srgbClr val="002060"/>
              </a:solidFill>
              <a:latin typeface="UTM Aptima" panose="02040603050506020204" pitchFamily="18" charset="0"/>
            </a:endParaRPr>
          </a:p>
        </p:txBody>
      </p:sp>
      <p:sp>
        <p:nvSpPr>
          <p:cNvPr id="24" name="Rectangle 23">
            <a:extLst>
              <a:ext uri="{FF2B5EF4-FFF2-40B4-BE49-F238E27FC236}">
                <a16:creationId xmlns:a16="http://schemas.microsoft.com/office/drawing/2014/main" id="{4DAE21E5-BABF-44AC-B1E5-1D1BC882FE6B}"/>
              </a:ext>
            </a:extLst>
          </p:cNvPr>
          <p:cNvSpPr/>
          <p:nvPr/>
        </p:nvSpPr>
        <p:spPr>
          <a:xfrm rot="5400000">
            <a:off x="5440964" y="3382443"/>
            <a:ext cx="128255" cy="2289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6C9749A-CC84-4A07-BA43-24E2CAF503D5}"/>
              </a:ext>
            </a:extLst>
          </p:cNvPr>
          <p:cNvSpPr/>
          <p:nvPr/>
        </p:nvSpPr>
        <p:spPr>
          <a:xfrm rot="5400000">
            <a:off x="5440963" y="4392370"/>
            <a:ext cx="128255" cy="2289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72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06116A-9195-4E65-ADEC-A1EBAE5BE496}"/>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Tìm hiểu các loại đội hình</a:t>
            </a:r>
          </a:p>
          <a:p>
            <a:pPr algn="ctr"/>
            <a:r>
              <a:rPr lang="en-US" sz="2800" b="1">
                <a:ln w="0"/>
                <a:solidFill>
                  <a:srgbClr val="FF0000"/>
                </a:solidFill>
                <a:latin typeface="UTM Aptima" panose="02040603050506020204" pitchFamily="18" charset="0"/>
              </a:rPr>
              <a:t>3. Đội hình chữ U</a:t>
            </a:r>
          </a:p>
        </p:txBody>
      </p:sp>
      <p:pic>
        <p:nvPicPr>
          <p:cNvPr id="112" name="Picture 111">
            <a:extLst>
              <a:ext uri="{FF2B5EF4-FFF2-40B4-BE49-F238E27FC236}">
                <a16:creationId xmlns:a16="http://schemas.microsoft.com/office/drawing/2014/main" id="{77555DB8-E148-450F-BABF-0912283498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21412" y="1437033"/>
            <a:ext cx="361525" cy="360000"/>
          </a:xfrm>
          <a:prstGeom prst="rect">
            <a:avLst/>
          </a:prstGeom>
        </p:spPr>
      </p:pic>
      <p:pic>
        <p:nvPicPr>
          <p:cNvPr id="113" name="Picture 112">
            <a:extLst>
              <a:ext uri="{FF2B5EF4-FFF2-40B4-BE49-F238E27FC236}">
                <a16:creationId xmlns:a16="http://schemas.microsoft.com/office/drawing/2014/main" id="{DB9C8F8E-51C2-43DD-9384-B81022C0F2F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5528079" y="1782672"/>
            <a:ext cx="354858" cy="196807"/>
          </a:xfrm>
          <a:prstGeom prst="rect">
            <a:avLst/>
          </a:prstGeom>
        </p:spPr>
      </p:pic>
      <p:pic>
        <p:nvPicPr>
          <p:cNvPr id="114" name="Picture 113">
            <a:extLst>
              <a:ext uri="{FF2B5EF4-FFF2-40B4-BE49-F238E27FC236}">
                <a16:creationId xmlns:a16="http://schemas.microsoft.com/office/drawing/2014/main" id="{EF2E2ECE-5275-4EFC-AE86-406E1E37D9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4187922" y="2266806"/>
            <a:ext cx="393429" cy="540000"/>
          </a:xfrm>
          <a:prstGeom prst="rect">
            <a:avLst/>
          </a:prstGeom>
        </p:spPr>
      </p:pic>
      <p:pic>
        <p:nvPicPr>
          <p:cNvPr id="115" name="Picture 114">
            <a:extLst>
              <a:ext uri="{FF2B5EF4-FFF2-40B4-BE49-F238E27FC236}">
                <a16:creationId xmlns:a16="http://schemas.microsoft.com/office/drawing/2014/main" id="{4A8A617D-3A22-4134-BC79-2AFC20FB3CF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a:off x="6927093" y="2420222"/>
            <a:ext cx="354858" cy="540000"/>
          </a:xfrm>
          <a:prstGeom prst="rect">
            <a:avLst/>
          </a:prstGeom>
        </p:spPr>
      </p:pic>
      <p:pic>
        <p:nvPicPr>
          <p:cNvPr id="117" name="Picture 116">
            <a:extLst>
              <a:ext uri="{FF2B5EF4-FFF2-40B4-BE49-F238E27FC236}">
                <a16:creationId xmlns:a16="http://schemas.microsoft.com/office/drawing/2014/main" id="{BAC77788-1B73-4FBE-9A6C-6932C0D57AE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66763" y="5707155"/>
            <a:ext cx="393429" cy="540000"/>
          </a:xfrm>
          <a:prstGeom prst="rect">
            <a:avLst/>
          </a:prstGeom>
        </p:spPr>
      </p:pic>
      <p:pic>
        <p:nvPicPr>
          <p:cNvPr id="118" name="Picture 117">
            <a:extLst>
              <a:ext uri="{FF2B5EF4-FFF2-40B4-BE49-F238E27FC236}">
                <a16:creationId xmlns:a16="http://schemas.microsoft.com/office/drawing/2014/main" id="{97D0CF7F-D31F-4EB3-9DA5-265EA965C19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4159334" y="5080142"/>
            <a:ext cx="354858" cy="540000"/>
          </a:xfrm>
          <a:prstGeom prst="rect">
            <a:avLst/>
          </a:prstGeom>
        </p:spPr>
      </p:pic>
      <p:pic>
        <p:nvPicPr>
          <p:cNvPr id="120" name="Picture 119">
            <a:extLst>
              <a:ext uri="{FF2B5EF4-FFF2-40B4-BE49-F238E27FC236}">
                <a16:creationId xmlns:a16="http://schemas.microsoft.com/office/drawing/2014/main" id="{2FB38BA1-2D0E-44C9-BC45-A7F7B17545E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6940868" y="5195309"/>
            <a:ext cx="393429" cy="540000"/>
          </a:xfrm>
          <a:prstGeom prst="rect">
            <a:avLst/>
          </a:prstGeom>
        </p:spPr>
      </p:pic>
      <p:pic>
        <p:nvPicPr>
          <p:cNvPr id="121" name="Picture 120">
            <a:extLst>
              <a:ext uri="{FF2B5EF4-FFF2-40B4-BE49-F238E27FC236}">
                <a16:creationId xmlns:a16="http://schemas.microsoft.com/office/drawing/2014/main" id="{E03DABE9-0D6B-4F4E-9A5D-75161580C1B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08067" y="5740539"/>
            <a:ext cx="354858" cy="540000"/>
          </a:xfrm>
          <a:prstGeom prst="rect">
            <a:avLst/>
          </a:prstGeom>
        </p:spPr>
      </p:pic>
      <p:pic>
        <p:nvPicPr>
          <p:cNvPr id="124" name="Picture 123">
            <a:extLst>
              <a:ext uri="{FF2B5EF4-FFF2-40B4-BE49-F238E27FC236}">
                <a16:creationId xmlns:a16="http://schemas.microsoft.com/office/drawing/2014/main" id="{5CEA05CE-43F2-45E4-B29E-D0EF6BEB319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01400" y="2011765"/>
            <a:ext cx="361525" cy="360000"/>
          </a:xfrm>
          <a:prstGeom prst="rect">
            <a:avLst/>
          </a:prstGeom>
        </p:spPr>
      </p:pic>
      <p:pic>
        <p:nvPicPr>
          <p:cNvPr id="126" name="Picture 125">
            <a:extLst>
              <a:ext uri="{FF2B5EF4-FFF2-40B4-BE49-F238E27FC236}">
                <a16:creationId xmlns:a16="http://schemas.microsoft.com/office/drawing/2014/main" id="{63CBFC1A-817C-4129-AF52-9A9419AC01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82979" y="5240116"/>
            <a:ext cx="902301" cy="500423"/>
          </a:xfrm>
          <a:prstGeom prst="rect">
            <a:avLst/>
          </a:prstGeom>
        </p:spPr>
      </p:pic>
      <p:sp>
        <p:nvSpPr>
          <p:cNvPr id="127" name="Rectangle 126">
            <a:extLst>
              <a:ext uri="{FF2B5EF4-FFF2-40B4-BE49-F238E27FC236}">
                <a16:creationId xmlns:a16="http://schemas.microsoft.com/office/drawing/2014/main" id="{4CB1A9B7-DA6B-457C-9090-5A6A0B1EB5AC}"/>
              </a:ext>
            </a:extLst>
          </p:cNvPr>
          <p:cNvSpPr/>
          <p:nvPr/>
        </p:nvSpPr>
        <p:spPr>
          <a:xfrm>
            <a:off x="6684626" y="3670655"/>
            <a:ext cx="452956"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FF0000"/>
                </a:solidFill>
                <a:latin typeface="UTM Aptima" panose="02040603050506020204" pitchFamily="18" charset="0"/>
              </a:rPr>
              <a:t>1</a:t>
            </a:r>
            <a:endParaRPr lang="en-US" sz="2800" b="1">
              <a:ln w="0"/>
              <a:solidFill>
                <a:srgbClr val="002060"/>
              </a:solidFill>
              <a:latin typeface="UTM Aptima" panose="02040603050506020204" pitchFamily="18" charset="0"/>
            </a:endParaRPr>
          </a:p>
        </p:txBody>
      </p:sp>
      <p:sp>
        <p:nvSpPr>
          <p:cNvPr id="128" name="Rectangle 127">
            <a:extLst>
              <a:ext uri="{FF2B5EF4-FFF2-40B4-BE49-F238E27FC236}">
                <a16:creationId xmlns:a16="http://schemas.microsoft.com/office/drawing/2014/main" id="{56AA8CC9-C3E5-454F-9D5E-EF187C9A0E05}"/>
              </a:ext>
            </a:extLst>
          </p:cNvPr>
          <p:cNvSpPr/>
          <p:nvPr/>
        </p:nvSpPr>
        <p:spPr>
          <a:xfrm>
            <a:off x="5507651" y="5565769"/>
            <a:ext cx="452956" cy="523220"/>
          </a:xfrm>
          <a:prstGeom prst="rect">
            <a:avLst/>
          </a:prstGeom>
          <a:solidFill>
            <a:schemeClr val="bg1"/>
          </a:solidFill>
        </p:spPr>
        <p:txBody>
          <a:bodyPr wrap="square" lIns="91440" tIns="45720" rIns="91440" bIns="45720">
            <a:spAutoFit/>
          </a:bodyPr>
          <a:lstStyle/>
          <a:p>
            <a:pPr algn="ctr"/>
            <a:r>
              <a:rPr lang="en-US" sz="2800" b="1">
                <a:ln w="0"/>
                <a:solidFill>
                  <a:srgbClr val="FF0000"/>
                </a:solidFill>
                <a:latin typeface="UTM Aptima" panose="02040603050506020204" pitchFamily="18" charset="0"/>
              </a:rPr>
              <a:t>2</a:t>
            </a:r>
            <a:endParaRPr lang="en-US" sz="2800" b="1">
              <a:ln w="0"/>
              <a:solidFill>
                <a:srgbClr val="002060"/>
              </a:solidFill>
              <a:latin typeface="UTM Aptima" panose="02040603050506020204" pitchFamily="18" charset="0"/>
            </a:endParaRPr>
          </a:p>
        </p:txBody>
      </p:sp>
      <p:sp>
        <p:nvSpPr>
          <p:cNvPr id="129" name="Rectangle 128">
            <a:extLst>
              <a:ext uri="{FF2B5EF4-FFF2-40B4-BE49-F238E27FC236}">
                <a16:creationId xmlns:a16="http://schemas.microsoft.com/office/drawing/2014/main" id="{8A105451-3463-4688-8D27-C21C2039D7EC}"/>
              </a:ext>
            </a:extLst>
          </p:cNvPr>
          <p:cNvSpPr/>
          <p:nvPr/>
        </p:nvSpPr>
        <p:spPr>
          <a:xfrm>
            <a:off x="4305286" y="3549305"/>
            <a:ext cx="452956" cy="523220"/>
          </a:xfrm>
          <a:prstGeom prst="rect">
            <a:avLst/>
          </a:prstGeom>
          <a:solidFill>
            <a:schemeClr val="bg1"/>
          </a:solidFill>
        </p:spPr>
        <p:txBody>
          <a:bodyPr wrap="square" lIns="91440" tIns="45720" rIns="91440" bIns="45720">
            <a:spAutoFit/>
          </a:bodyPr>
          <a:lstStyle/>
          <a:p>
            <a:pPr algn="ctr"/>
            <a:r>
              <a:rPr lang="en-US" sz="2800" b="1">
                <a:ln w="0"/>
                <a:solidFill>
                  <a:srgbClr val="FF0000"/>
                </a:solidFill>
                <a:latin typeface="UTM Aptima" panose="02040603050506020204" pitchFamily="18" charset="0"/>
              </a:rPr>
              <a:t>3</a:t>
            </a:r>
            <a:endParaRPr lang="en-US" sz="2800" b="1">
              <a:ln w="0"/>
              <a:solidFill>
                <a:srgbClr val="002060"/>
              </a:solidFill>
              <a:latin typeface="UTM Aptima" panose="02040603050506020204" pitchFamily="18" charset="0"/>
            </a:endParaRPr>
          </a:p>
        </p:txBody>
      </p:sp>
      <p:sp>
        <p:nvSpPr>
          <p:cNvPr id="130" name="Rectangle 129">
            <a:extLst>
              <a:ext uri="{FF2B5EF4-FFF2-40B4-BE49-F238E27FC236}">
                <a16:creationId xmlns:a16="http://schemas.microsoft.com/office/drawing/2014/main" id="{2AF7474C-5680-422E-9FE0-2A5301A47D79}"/>
              </a:ext>
            </a:extLst>
          </p:cNvPr>
          <p:cNvSpPr/>
          <p:nvPr/>
        </p:nvSpPr>
        <p:spPr>
          <a:xfrm>
            <a:off x="7391370" y="1773133"/>
            <a:ext cx="913274" cy="338554"/>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Tập hợp</a:t>
            </a:r>
            <a:endParaRPr lang="en-US" sz="1600" b="1">
              <a:ln w="0"/>
              <a:solidFill>
                <a:srgbClr val="002060"/>
              </a:solidFill>
              <a:latin typeface="UTM Aptima" panose="02040603050506020204" pitchFamily="18" charset="0"/>
            </a:endParaRPr>
          </a:p>
        </p:txBody>
      </p:sp>
      <p:sp>
        <p:nvSpPr>
          <p:cNvPr id="131" name="Rectangle 130">
            <a:extLst>
              <a:ext uri="{FF2B5EF4-FFF2-40B4-BE49-F238E27FC236}">
                <a16:creationId xmlns:a16="http://schemas.microsoft.com/office/drawing/2014/main" id="{0B376A1E-B055-410D-901B-4B79FEBEAF20}"/>
              </a:ext>
            </a:extLst>
          </p:cNvPr>
          <p:cNvSpPr/>
          <p:nvPr/>
        </p:nvSpPr>
        <p:spPr>
          <a:xfrm>
            <a:off x="7407583" y="2101144"/>
            <a:ext cx="913274" cy="338554"/>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Tĩnh tại</a:t>
            </a:r>
            <a:endParaRPr lang="en-US" sz="1600" b="1">
              <a:ln w="0"/>
              <a:solidFill>
                <a:srgbClr val="002060"/>
              </a:solidFill>
              <a:latin typeface="UTM Aptima" panose="02040603050506020204" pitchFamily="18" charset="0"/>
            </a:endParaRPr>
          </a:p>
        </p:txBody>
      </p:sp>
      <p:sp>
        <p:nvSpPr>
          <p:cNvPr id="132" name="Rectangle 131">
            <a:extLst>
              <a:ext uri="{FF2B5EF4-FFF2-40B4-BE49-F238E27FC236}">
                <a16:creationId xmlns:a16="http://schemas.microsoft.com/office/drawing/2014/main" id="{0E2C4835-9653-4D56-B693-7750269C1C70}"/>
              </a:ext>
            </a:extLst>
          </p:cNvPr>
          <p:cNvSpPr/>
          <p:nvPr/>
        </p:nvSpPr>
        <p:spPr>
          <a:xfrm>
            <a:off x="4578009" y="1437033"/>
            <a:ext cx="913274" cy="584775"/>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Điều khiển</a:t>
            </a:r>
            <a:endParaRPr lang="en-US" sz="1600" b="1">
              <a:ln w="0"/>
              <a:solidFill>
                <a:srgbClr val="002060"/>
              </a:solidFill>
              <a:latin typeface="UTM Aptima" panose="02040603050506020204" pitchFamily="18" charset="0"/>
            </a:endParaRPr>
          </a:p>
        </p:txBody>
      </p:sp>
      <p:sp>
        <p:nvSpPr>
          <p:cNvPr id="24" name="Rectangle 23">
            <a:extLst>
              <a:ext uri="{FF2B5EF4-FFF2-40B4-BE49-F238E27FC236}">
                <a16:creationId xmlns:a16="http://schemas.microsoft.com/office/drawing/2014/main" id="{4DAE21E5-BABF-44AC-B1E5-1D1BC882FE6B}"/>
              </a:ext>
            </a:extLst>
          </p:cNvPr>
          <p:cNvSpPr/>
          <p:nvPr/>
        </p:nvSpPr>
        <p:spPr>
          <a:xfrm>
            <a:off x="4177031" y="2822190"/>
            <a:ext cx="128255" cy="2289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F811BA-C1F3-4E2C-8211-CC36482A7C93}"/>
              </a:ext>
            </a:extLst>
          </p:cNvPr>
          <p:cNvSpPr/>
          <p:nvPr/>
        </p:nvSpPr>
        <p:spPr>
          <a:xfrm rot="5400000">
            <a:off x="5658668" y="5014005"/>
            <a:ext cx="128255" cy="2289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573A93E-4AC7-472D-88AB-38CBACF69C95}"/>
              </a:ext>
            </a:extLst>
          </p:cNvPr>
          <p:cNvSpPr/>
          <p:nvPr/>
        </p:nvSpPr>
        <p:spPr>
          <a:xfrm>
            <a:off x="7137582" y="2995215"/>
            <a:ext cx="128255" cy="2289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9D9EAB65-A087-46DB-913C-187DACD254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4353057" y="3581081"/>
            <a:ext cx="902301" cy="500423"/>
          </a:xfrm>
          <a:prstGeom prst="rect">
            <a:avLst/>
          </a:prstGeom>
        </p:spPr>
      </p:pic>
      <p:pic>
        <p:nvPicPr>
          <p:cNvPr id="30" name="Picture 29">
            <a:extLst>
              <a:ext uri="{FF2B5EF4-FFF2-40B4-BE49-F238E27FC236}">
                <a16:creationId xmlns:a16="http://schemas.microsoft.com/office/drawing/2014/main" id="{B822AB0D-A880-4B6A-A884-34188AD3396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6242015" y="3672232"/>
            <a:ext cx="902301" cy="500423"/>
          </a:xfrm>
          <a:prstGeom prst="rect">
            <a:avLst/>
          </a:prstGeom>
        </p:spPr>
      </p:pic>
      <p:cxnSp>
        <p:nvCxnSpPr>
          <p:cNvPr id="4" name="Straight Connector 3">
            <a:extLst>
              <a:ext uri="{FF2B5EF4-FFF2-40B4-BE49-F238E27FC236}">
                <a16:creationId xmlns:a16="http://schemas.microsoft.com/office/drawing/2014/main" id="{BEE304C9-78C5-4203-8941-4FC2700D65E8}"/>
              </a:ext>
            </a:extLst>
          </p:cNvPr>
          <p:cNvCxnSpPr>
            <a:cxnSpLocks/>
          </p:cNvCxnSpPr>
          <p:nvPr/>
        </p:nvCxnSpPr>
        <p:spPr>
          <a:xfrm>
            <a:off x="4177031" y="5527571"/>
            <a:ext cx="0" cy="29537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1560DC5-358D-496A-AEA3-312BB9AC615B}"/>
              </a:ext>
            </a:extLst>
          </p:cNvPr>
          <p:cNvCxnSpPr>
            <a:cxnSpLocks/>
          </p:cNvCxnSpPr>
          <p:nvPr/>
        </p:nvCxnSpPr>
        <p:spPr>
          <a:xfrm>
            <a:off x="7183756" y="5454540"/>
            <a:ext cx="0" cy="29537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915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06116A-9195-4E65-ADEC-A1EBAE5BE496}"/>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DA514A-05C6-4C33-868D-DD0DA30107C1}"/>
              </a:ext>
            </a:extLst>
          </p:cNvPr>
          <p:cNvSpPr/>
          <p:nvPr/>
        </p:nvSpPr>
        <p:spPr>
          <a:xfrm>
            <a:off x="298450" y="252105"/>
            <a:ext cx="11595100" cy="954107"/>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Tìm hiểu các loại đội hình</a:t>
            </a:r>
          </a:p>
          <a:p>
            <a:pPr algn="ctr"/>
            <a:r>
              <a:rPr lang="en-US" sz="2800" b="1">
                <a:ln w="0"/>
                <a:solidFill>
                  <a:srgbClr val="FF0000"/>
                </a:solidFill>
                <a:latin typeface="UTM Aptima" panose="02040603050506020204" pitchFamily="18" charset="0"/>
              </a:rPr>
              <a:t>4. Đội hình vòng tròn</a:t>
            </a:r>
          </a:p>
        </p:txBody>
      </p:sp>
      <p:pic>
        <p:nvPicPr>
          <p:cNvPr id="114" name="Picture 113">
            <a:extLst>
              <a:ext uri="{FF2B5EF4-FFF2-40B4-BE49-F238E27FC236}">
                <a16:creationId xmlns:a16="http://schemas.microsoft.com/office/drawing/2014/main" id="{EF2E2ECE-5275-4EFC-AE86-406E1E37D9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5997508">
            <a:off x="7851842" y="3158570"/>
            <a:ext cx="393429" cy="540000"/>
          </a:xfrm>
          <a:prstGeom prst="rect">
            <a:avLst/>
          </a:prstGeom>
        </p:spPr>
      </p:pic>
      <p:pic>
        <p:nvPicPr>
          <p:cNvPr id="115" name="Picture 114">
            <a:extLst>
              <a:ext uri="{FF2B5EF4-FFF2-40B4-BE49-F238E27FC236}">
                <a16:creationId xmlns:a16="http://schemas.microsoft.com/office/drawing/2014/main" id="{4A8A617D-3A22-4134-BC79-2AFC20FB3C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7944790" y="3585339"/>
            <a:ext cx="354858" cy="540000"/>
          </a:xfrm>
          <a:prstGeom prst="rect">
            <a:avLst/>
          </a:prstGeom>
        </p:spPr>
      </p:pic>
      <p:pic>
        <p:nvPicPr>
          <p:cNvPr id="117" name="Picture 116">
            <a:extLst>
              <a:ext uri="{FF2B5EF4-FFF2-40B4-BE49-F238E27FC236}">
                <a16:creationId xmlns:a16="http://schemas.microsoft.com/office/drawing/2014/main" id="{BAC77788-1B73-4FBE-9A6C-6932C0D57AE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8348887">
            <a:off x="4546295" y="2011881"/>
            <a:ext cx="393429" cy="540000"/>
          </a:xfrm>
          <a:prstGeom prst="rect">
            <a:avLst/>
          </a:prstGeom>
        </p:spPr>
      </p:pic>
      <p:pic>
        <p:nvPicPr>
          <p:cNvPr id="118" name="Picture 117">
            <a:extLst>
              <a:ext uri="{FF2B5EF4-FFF2-40B4-BE49-F238E27FC236}">
                <a16:creationId xmlns:a16="http://schemas.microsoft.com/office/drawing/2014/main" id="{97D0CF7F-D31F-4EB3-9DA5-265EA965C1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9162182">
            <a:off x="4821533" y="1773092"/>
            <a:ext cx="354858" cy="540000"/>
          </a:xfrm>
          <a:prstGeom prst="rect">
            <a:avLst/>
          </a:prstGeom>
        </p:spPr>
      </p:pic>
      <p:pic>
        <p:nvPicPr>
          <p:cNvPr id="120" name="Picture 119">
            <a:extLst>
              <a:ext uri="{FF2B5EF4-FFF2-40B4-BE49-F238E27FC236}">
                <a16:creationId xmlns:a16="http://schemas.microsoft.com/office/drawing/2014/main" id="{2FB38BA1-2D0E-44C9-BC45-A7F7B17545E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518210">
            <a:off x="5145526" y="5504180"/>
            <a:ext cx="393429" cy="540000"/>
          </a:xfrm>
          <a:prstGeom prst="rect">
            <a:avLst/>
          </a:prstGeom>
        </p:spPr>
      </p:pic>
      <p:pic>
        <p:nvPicPr>
          <p:cNvPr id="121" name="Picture 120">
            <a:extLst>
              <a:ext uri="{FF2B5EF4-FFF2-40B4-BE49-F238E27FC236}">
                <a16:creationId xmlns:a16="http://schemas.microsoft.com/office/drawing/2014/main" id="{E03DABE9-0D6B-4F4E-9A5D-75161580C1B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84218">
            <a:off x="4785182" y="5353514"/>
            <a:ext cx="354858" cy="540000"/>
          </a:xfrm>
          <a:prstGeom prst="rect">
            <a:avLst/>
          </a:prstGeom>
        </p:spPr>
      </p:pic>
      <p:pic>
        <p:nvPicPr>
          <p:cNvPr id="124" name="Picture 123">
            <a:extLst>
              <a:ext uri="{FF2B5EF4-FFF2-40B4-BE49-F238E27FC236}">
                <a16:creationId xmlns:a16="http://schemas.microsoft.com/office/drawing/2014/main" id="{5CEA05CE-43F2-45E4-B29E-D0EF6BEB319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75084" y="3583727"/>
            <a:ext cx="361525" cy="360000"/>
          </a:xfrm>
          <a:prstGeom prst="rect">
            <a:avLst/>
          </a:prstGeom>
        </p:spPr>
      </p:pic>
      <p:pic>
        <p:nvPicPr>
          <p:cNvPr id="126" name="Picture 125">
            <a:extLst>
              <a:ext uri="{FF2B5EF4-FFF2-40B4-BE49-F238E27FC236}">
                <a16:creationId xmlns:a16="http://schemas.microsoft.com/office/drawing/2014/main" id="{63CBFC1A-817C-4129-AF52-9A9419AC014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189314">
            <a:off x="6568497" y="4891062"/>
            <a:ext cx="902301" cy="500423"/>
          </a:xfrm>
          <a:prstGeom prst="rect">
            <a:avLst/>
          </a:prstGeom>
        </p:spPr>
      </p:pic>
      <p:sp>
        <p:nvSpPr>
          <p:cNvPr id="127" name="Rectangle 126">
            <a:extLst>
              <a:ext uri="{FF2B5EF4-FFF2-40B4-BE49-F238E27FC236}">
                <a16:creationId xmlns:a16="http://schemas.microsoft.com/office/drawing/2014/main" id="{4CB1A9B7-DA6B-457C-9090-5A6A0B1EB5AC}"/>
              </a:ext>
            </a:extLst>
          </p:cNvPr>
          <p:cNvSpPr/>
          <p:nvPr/>
        </p:nvSpPr>
        <p:spPr>
          <a:xfrm>
            <a:off x="6624316" y="1871361"/>
            <a:ext cx="452956"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FF0000"/>
                </a:solidFill>
                <a:latin typeface="UTM Aptima" panose="02040603050506020204" pitchFamily="18" charset="0"/>
              </a:rPr>
              <a:t>1</a:t>
            </a:r>
            <a:endParaRPr lang="en-US" sz="2800" b="1">
              <a:ln w="0"/>
              <a:solidFill>
                <a:srgbClr val="002060"/>
              </a:solidFill>
              <a:latin typeface="UTM Aptima" panose="02040603050506020204" pitchFamily="18" charset="0"/>
            </a:endParaRPr>
          </a:p>
        </p:txBody>
      </p:sp>
      <p:sp>
        <p:nvSpPr>
          <p:cNvPr id="128" name="Rectangle 127">
            <a:extLst>
              <a:ext uri="{FF2B5EF4-FFF2-40B4-BE49-F238E27FC236}">
                <a16:creationId xmlns:a16="http://schemas.microsoft.com/office/drawing/2014/main" id="{56AA8CC9-C3E5-454F-9D5E-EF187C9A0E05}"/>
              </a:ext>
            </a:extLst>
          </p:cNvPr>
          <p:cNvSpPr/>
          <p:nvPr/>
        </p:nvSpPr>
        <p:spPr>
          <a:xfrm>
            <a:off x="3876475" y="3651681"/>
            <a:ext cx="452956" cy="523220"/>
          </a:xfrm>
          <a:prstGeom prst="rect">
            <a:avLst/>
          </a:prstGeom>
          <a:solidFill>
            <a:schemeClr val="bg1"/>
          </a:solidFill>
        </p:spPr>
        <p:txBody>
          <a:bodyPr wrap="square" lIns="91440" tIns="45720" rIns="91440" bIns="45720">
            <a:spAutoFit/>
          </a:bodyPr>
          <a:lstStyle/>
          <a:p>
            <a:pPr algn="ctr"/>
            <a:r>
              <a:rPr lang="en-US" sz="2800" b="1">
                <a:ln w="0"/>
                <a:solidFill>
                  <a:srgbClr val="FF0000"/>
                </a:solidFill>
                <a:latin typeface="UTM Aptima" panose="02040603050506020204" pitchFamily="18" charset="0"/>
              </a:rPr>
              <a:t>3</a:t>
            </a:r>
            <a:endParaRPr lang="en-US" sz="2800" b="1">
              <a:ln w="0"/>
              <a:solidFill>
                <a:srgbClr val="002060"/>
              </a:solidFill>
              <a:latin typeface="UTM Aptima" panose="02040603050506020204" pitchFamily="18" charset="0"/>
            </a:endParaRPr>
          </a:p>
        </p:txBody>
      </p:sp>
      <p:sp>
        <p:nvSpPr>
          <p:cNvPr id="129" name="Rectangle 128">
            <a:extLst>
              <a:ext uri="{FF2B5EF4-FFF2-40B4-BE49-F238E27FC236}">
                <a16:creationId xmlns:a16="http://schemas.microsoft.com/office/drawing/2014/main" id="{8A105451-3463-4688-8D27-C21C2039D7EC}"/>
              </a:ext>
            </a:extLst>
          </p:cNvPr>
          <p:cNvSpPr/>
          <p:nvPr/>
        </p:nvSpPr>
        <p:spPr>
          <a:xfrm>
            <a:off x="6921889" y="5083814"/>
            <a:ext cx="452956" cy="523220"/>
          </a:xfrm>
          <a:prstGeom prst="rect">
            <a:avLst/>
          </a:prstGeom>
          <a:solidFill>
            <a:schemeClr val="bg1"/>
          </a:solidFill>
        </p:spPr>
        <p:txBody>
          <a:bodyPr wrap="square" lIns="91440" tIns="45720" rIns="91440" bIns="45720">
            <a:spAutoFit/>
          </a:bodyPr>
          <a:lstStyle/>
          <a:p>
            <a:pPr algn="ctr"/>
            <a:r>
              <a:rPr lang="en-US" sz="2800" b="1">
                <a:ln w="0"/>
                <a:solidFill>
                  <a:srgbClr val="FF0000"/>
                </a:solidFill>
                <a:latin typeface="UTM Aptima" panose="02040603050506020204" pitchFamily="18" charset="0"/>
              </a:rPr>
              <a:t>2</a:t>
            </a:r>
            <a:endParaRPr lang="en-US" sz="2800" b="1">
              <a:ln w="0"/>
              <a:solidFill>
                <a:srgbClr val="002060"/>
              </a:solidFill>
              <a:latin typeface="UTM Aptima" panose="02040603050506020204" pitchFamily="18" charset="0"/>
            </a:endParaRPr>
          </a:p>
        </p:txBody>
      </p:sp>
      <p:sp>
        <p:nvSpPr>
          <p:cNvPr id="130" name="Rectangle 129">
            <a:extLst>
              <a:ext uri="{FF2B5EF4-FFF2-40B4-BE49-F238E27FC236}">
                <a16:creationId xmlns:a16="http://schemas.microsoft.com/office/drawing/2014/main" id="{2AF7474C-5680-422E-9FE0-2A5301A47D79}"/>
              </a:ext>
            </a:extLst>
          </p:cNvPr>
          <p:cNvSpPr/>
          <p:nvPr/>
        </p:nvSpPr>
        <p:spPr>
          <a:xfrm>
            <a:off x="6260858" y="3822780"/>
            <a:ext cx="913274" cy="338554"/>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Tập hợp</a:t>
            </a:r>
            <a:endParaRPr lang="en-US" sz="1600" b="1">
              <a:ln w="0"/>
              <a:solidFill>
                <a:srgbClr val="002060"/>
              </a:solidFill>
              <a:latin typeface="UTM Aptima" panose="02040603050506020204" pitchFamily="18" charset="0"/>
            </a:endParaRPr>
          </a:p>
        </p:txBody>
      </p:sp>
      <p:sp>
        <p:nvSpPr>
          <p:cNvPr id="131" name="Rectangle 130">
            <a:extLst>
              <a:ext uri="{FF2B5EF4-FFF2-40B4-BE49-F238E27FC236}">
                <a16:creationId xmlns:a16="http://schemas.microsoft.com/office/drawing/2014/main" id="{0B376A1E-B055-410D-901B-4B79FEBEAF20}"/>
              </a:ext>
            </a:extLst>
          </p:cNvPr>
          <p:cNvSpPr/>
          <p:nvPr/>
        </p:nvSpPr>
        <p:spPr>
          <a:xfrm>
            <a:off x="6270721" y="3546778"/>
            <a:ext cx="913274" cy="338554"/>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Tĩnh tại</a:t>
            </a:r>
            <a:endParaRPr lang="en-US" sz="1600" b="1">
              <a:ln w="0"/>
              <a:solidFill>
                <a:srgbClr val="002060"/>
              </a:solidFill>
              <a:latin typeface="UTM Aptima" panose="02040603050506020204" pitchFamily="18" charset="0"/>
            </a:endParaRPr>
          </a:p>
        </p:txBody>
      </p:sp>
      <p:sp>
        <p:nvSpPr>
          <p:cNvPr id="132" name="Rectangle 131">
            <a:extLst>
              <a:ext uri="{FF2B5EF4-FFF2-40B4-BE49-F238E27FC236}">
                <a16:creationId xmlns:a16="http://schemas.microsoft.com/office/drawing/2014/main" id="{0E2C4835-9653-4D56-B693-7750269C1C70}"/>
              </a:ext>
            </a:extLst>
          </p:cNvPr>
          <p:cNvSpPr/>
          <p:nvPr/>
        </p:nvSpPr>
        <p:spPr>
          <a:xfrm>
            <a:off x="6272250" y="3302284"/>
            <a:ext cx="1164675" cy="338554"/>
          </a:xfrm>
          <a:prstGeom prst="rect">
            <a:avLst/>
          </a:prstGeom>
          <a:solidFill>
            <a:schemeClr val="bg1"/>
          </a:solidFill>
        </p:spPr>
        <p:txBody>
          <a:bodyPr wrap="square" lIns="91440" tIns="45720" rIns="91440" bIns="45720">
            <a:spAutoFit/>
          </a:bodyPr>
          <a:lstStyle/>
          <a:p>
            <a:pPr algn="ctr"/>
            <a:r>
              <a:rPr lang="en-US" sz="1600" b="1">
                <a:ln w="0"/>
                <a:solidFill>
                  <a:srgbClr val="FF0000"/>
                </a:solidFill>
                <a:latin typeface="UTM Aptima" panose="02040603050506020204" pitchFamily="18" charset="0"/>
              </a:rPr>
              <a:t>Điều khiển</a:t>
            </a:r>
            <a:endParaRPr lang="en-US" sz="1600" b="1">
              <a:ln w="0"/>
              <a:solidFill>
                <a:srgbClr val="002060"/>
              </a:solidFill>
              <a:latin typeface="UTM Aptima" panose="02040603050506020204" pitchFamily="18" charset="0"/>
            </a:endParaRPr>
          </a:p>
        </p:txBody>
      </p:sp>
      <p:pic>
        <p:nvPicPr>
          <p:cNvPr id="29" name="Picture 28">
            <a:extLst>
              <a:ext uri="{FF2B5EF4-FFF2-40B4-BE49-F238E27FC236}">
                <a16:creationId xmlns:a16="http://schemas.microsoft.com/office/drawing/2014/main" id="{9D9EAB65-A087-46DB-913C-187DACD254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3973406" y="3693515"/>
            <a:ext cx="902301" cy="500423"/>
          </a:xfrm>
          <a:prstGeom prst="rect">
            <a:avLst/>
          </a:prstGeom>
        </p:spPr>
      </p:pic>
      <p:pic>
        <p:nvPicPr>
          <p:cNvPr id="30" name="Picture 29">
            <a:extLst>
              <a:ext uri="{FF2B5EF4-FFF2-40B4-BE49-F238E27FC236}">
                <a16:creationId xmlns:a16="http://schemas.microsoft.com/office/drawing/2014/main" id="{B822AB0D-A880-4B6A-A884-34188AD3396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2471541">
            <a:off x="6266345" y="2183698"/>
            <a:ext cx="902301" cy="500423"/>
          </a:xfrm>
          <a:prstGeom prst="rect">
            <a:avLst/>
          </a:prstGeom>
        </p:spPr>
      </p:pic>
      <p:sp>
        <p:nvSpPr>
          <p:cNvPr id="9" name="Block Arc 8">
            <a:extLst>
              <a:ext uri="{FF2B5EF4-FFF2-40B4-BE49-F238E27FC236}">
                <a16:creationId xmlns:a16="http://schemas.microsoft.com/office/drawing/2014/main" id="{E40EE381-0FA4-4724-8370-201D218CB7AA}"/>
              </a:ext>
            </a:extLst>
          </p:cNvPr>
          <p:cNvSpPr/>
          <p:nvPr/>
        </p:nvSpPr>
        <p:spPr>
          <a:xfrm>
            <a:off x="3723811" y="1512576"/>
            <a:ext cx="4680000" cy="4680000"/>
          </a:xfrm>
          <a:prstGeom prst="blockArc">
            <a:avLst>
              <a:gd name="adj1" fmla="val 14681430"/>
              <a:gd name="adj2" fmla="val 20534937"/>
              <a:gd name="adj3" fmla="val 323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lock Arc 35">
            <a:extLst>
              <a:ext uri="{FF2B5EF4-FFF2-40B4-BE49-F238E27FC236}">
                <a16:creationId xmlns:a16="http://schemas.microsoft.com/office/drawing/2014/main" id="{06A1FC95-F308-4CDD-9C7A-90F1794F9AFC}"/>
              </a:ext>
            </a:extLst>
          </p:cNvPr>
          <p:cNvSpPr/>
          <p:nvPr/>
        </p:nvSpPr>
        <p:spPr>
          <a:xfrm rot="7275092">
            <a:off x="3665833" y="1492198"/>
            <a:ext cx="4680000" cy="4680000"/>
          </a:xfrm>
          <a:prstGeom prst="blockArc">
            <a:avLst>
              <a:gd name="adj1" fmla="val 14681430"/>
              <a:gd name="adj2" fmla="val 20510792"/>
              <a:gd name="adj3" fmla="val 334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lock Arc 36">
            <a:extLst>
              <a:ext uri="{FF2B5EF4-FFF2-40B4-BE49-F238E27FC236}">
                <a16:creationId xmlns:a16="http://schemas.microsoft.com/office/drawing/2014/main" id="{E99F52BD-593A-4386-9DD4-2AB05A00212C}"/>
              </a:ext>
            </a:extLst>
          </p:cNvPr>
          <p:cNvSpPr/>
          <p:nvPr/>
        </p:nvSpPr>
        <p:spPr>
          <a:xfrm rot="14596701">
            <a:off x="3736461" y="1538349"/>
            <a:ext cx="4680000" cy="4680000"/>
          </a:xfrm>
          <a:prstGeom prst="blockArc">
            <a:avLst>
              <a:gd name="adj1" fmla="val 14681430"/>
              <a:gd name="adj2" fmla="val 20299841"/>
              <a:gd name="adj3" fmla="val 32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lock Arc 38">
            <a:extLst>
              <a:ext uri="{FF2B5EF4-FFF2-40B4-BE49-F238E27FC236}">
                <a16:creationId xmlns:a16="http://schemas.microsoft.com/office/drawing/2014/main" id="{EF3533E2-BD30-408D-918D-DDB5A265748E}"/>
              </a:ext>
            </a:extLst>
          </p:cNvPr>
          <p:cNvSpPr/>
          <p:nvPr/>
        </p:nvSpPr>
        <p:spPr>
          <a:xfrm rot="4671970">
            <a:off x="5331024" y="1423727"/>
            <a:ext cx="4680000" cy="4680000"/>
          </a:xfrm>
          <a:prstGeom prst="blockArc">
            <a:avLst>
              <a:gd name="adj1" fmla="val 14681430"/>
              <a:gd name="adj2" fmla="val 20534937"/>
              <a:gd name="adj3" fmla="val 32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Isosceles Triangle 10">
            <a:extLst>
              <a:ext uri="{FF2B5EF4-FFF2-40B4-BE49-F238E27FC236}">
                <a16:creationId xmlns:a16="http://schemas.microsoft.com/office/drawing/2014/main" id="{B726748E-B2B7-415A-958B-822A1BF9FD09}"/>
              </a:ext>
            </a:extLst>
          </p:cNvPr>
          <p:cNvSpPr/>
          <p:nvPr/>
        </p:nvSpPr>
        <p:spPr>
          <a:xfrm rot="19277507">
            <a:off x="9036267" y="2027998"/>
            <a:ext cx="650066" cy="4245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179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ED4C26-8A6B-437F-8CB9-5EE4275F5419}"/>
              </a:ext>
            </a:extLst>
          </p:cNvPr>
          <p:cNvSpPr/>
          <p:nvPr/>
        </p:nvSpPr>
        <p:spPr>
          <a:xfrm>
            <a:off x="0" y="0"/>
            <a:ext cx="12192000" cy="6858000"/>
          </a:xfrm>
          <a:prstGeom prst="rect">
            <a:avLst/>
          </a:prstGeom>
          <a:gradFill flip="none" rotWithShape="1">
            <a:gsLst>
              <a:gs pos="0">
                <a:schemeClr val="accent6">
                  <a:lumMod val="0"/>
                  <a:lumOff val="100000"/>
                </a:schemeClr>
              </a:gs>
              <a:gs pos="58000">
                <a:schemeClr val="accent4">
                  <a:lumMod val="20000"/>
                  <a:lumOff val="80000"/>
                </a:schemeClr>
              </a:gs>
              <a:gs pos="100000">
                <a:schemeClr val="accent4">
                  <a:lumMod val="40000"/>
                  <a:lumOff val="6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BE4D42-DB17-419B-B480-23DA20A18F12}"/>
              </a:ext>
            </a:extLst>
          </p:cNvPr>
          <p:cNvSpPr/>
          <p:nvPr/>
        </p:nvSpPr>
        <p:spPr>
          <a:xfrm>
            <a:off x="298450" y="252105"/>
            <a:ext cx="11595100"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Phân tích cách điểm số, cách báo cáo</a:t>
            </a:r>
            <a:endParaRPr lang="en-US" sz="2800" b="1">
              <a:ln w="0"/>
              <a:solidFill>
                <a:srgbClr val="002060"/>
              </a:solidFill>
              <a:latin typeface="UTM Aptima" panose="02040603050506020204" pitchFamily="18" charset="0"/>
            </a:endParaRPr>
          </a:p>
        </p:txBody>
      </p:sp>
      <p:sp>
        <p:nvSpPr>
          <p:cNvPr id="9" name="Freeform 4">
            <a:extLst>
              <a:ext uri="{FF2B5EF4-FFF2-40B4-BE49-F238E27FC236}">
                <a16:creationId xmlns:a16="http://schemas.microsoft.com/office/drawing/2014/main" id="{6B932A39-0248-4CEB-A2FB-D499F731F5E2}"/>
              </a:ext>
            </a:extLst>
          </p:cNvPr>
          <p:cNvSpPr>
            <a:spLocks/>
          </p:cNvSpPr>
          <p:nvPr/>
        </p:nvSpPr>
        <p:spPr bwMode="gray">
          <a:xfrm flipV="1">
            <a:off x="2465388" y="3657600"/>
            <a:ext cx="1608137" cy="1447800"/>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6">
              <a:lumMod val="75000"/>
            </a:schemeClr>
          </a:solidFill>
          <a:ln>
            <a:noFill/>
          </a:ln>
        </p:spPr>
        <p:txBody>
          <a:bodyPr wrap="none" anchor="ctr"/>
          <a:lstStyle/>
          <a:p>
            <a:endParaRPr lang="en-US"/>
          </a:p>
        </p:txBody>
      </p:sp>
      <p:sp>
        <p:nvSpPr>
          <p:cNvPr id="12" name="Freeform 5">
            <a:extLst>
              <a:ext uri="{FF2B5EF4-FFF2-40B4-BE49-F238E27FC236}">
                <a16:creationId xmlns:a16="http://schemas.microsoft.com/office/drawing/2014/main" id="{DB4B7DA1-9A11-448A-B642-F1C362980AC1}"/>
              </a:ext>
            </a:extLst>
          </p:cNvPr>
          <p:cNvSpPr>
            <a:spLocks/>
          </p:cNvSpPr>
          <p:nvPr/>
        </p:nvSpPr>
        <p:spPr bwMode="gray">
          <a:xfrm rot="16200000">
            <a:off x="2889250" y="2759075"/>
            <a:ext cx="477838" cy="1912938"/>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6">
              <a:lumMod val="75000"/>
            </a:schemeClr>
          </a:solidFill>
          <a:ln>
            <a:noFill/>
          </a:ln>
        </p:spPr>
        <p:txBody>
          <a:bodyPr wrap="none" anchor="ctr"/>
          <a:lstStyle/>
          <a:p>
            <a:endParaRPr lang="en-US"/>
          </a:p>
        </p:txBody>
      </p:sp>
      <p:sp>
        <p:nvSpPr>
          <p:cNvPr id="13" name="Freeform 6">
            <a:extLst>
              <a:ext uri="{FF2B5EF4-FFF2-40B4-BE49-F238E27FC236}">
                <a16:creationId xmlns:a16="http://schemas.microsoft.com/office/drawing/2014/main" id="{509F8A43-784E-445D-A3A3-BC5616D78EF5}"/>
              </a:ext>
            </a:extLst>
          </p:cNvPr>
          <p:cNvSpPr>
            <a:spLocks/>
          </p:cNvSpPr>
          <p:nvPr/>
        </p:nvSpPr>
        <p:spPr bwMode="gray">
          <a:xfrm>
            <a:off x="2454275" y="2286000"/>
            <a:ext cx="1609725" cy="155257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6">
              <a:lumMod val="75000"/>
            </a:schemeClr>
          </a:solidFill>
          <a:ln>
            <a:noFill/>
          </a:ln>
        </p:spPr>
        <p:txBody>
          <a:bodyPr wrap="none" anchor="ctr"/>
          <a:lstStyle/>
          <a:p>
            <a:endParaRPr lang="en-US"/>
          </a:p>
        </p:txBody>
      </p:sp>
      <p:sp>
        <p:nvSpPr>
          <p:cNvPr id="14" name="AutoShape 9">
            <a:extLst>
              <a:ext uri="{FF2B5EF4-FFF2-40B4-BE49-F238E27FC236}">
                <a16:creationId xmlns:a16="http://schemas.microsoft.com/office/drawing/2014/main" id="{8E6DFB54-1220-4981-AA69-FD0722470292}"/>
              </a:ext>
            </a:extLst>
          </p:cNvPr>
          <p:cNvSpPr>
            <a:spLocks noChangeArrowheads="1"/>
          </p:cNvSpPr>
          <p:nvPr/>
        </p:nvSpPr>
        <p:spPr bwMode="ltGray">
          <a:xfrm>
            <a:off x="4738688" y="45529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a:spcBef>
                <a:spcPct val="0"/>
              </a:spcBef>
              <a:buClrTx/>
              <a:buSzTx/>
              <a:buFontTx/>
              <a:buNone/>
            </a:pPr>
            <a:endParaRPr lang="en-US" altLang="en-US" sz="2000" b="1">
              <a:solidFill>
                <a:schemeClr val="bg1"/>
              </a:solidFill>
              <a:latin typeface="Times New Roman" panose="02020603050405020304" pitchFamily="18" charset="0"/>
            </a:endParaRPr>
          </a:p>
        </p:txBody>
      </p:sp>
      <p:sp>
        <p:nvSpPr>
          <p:cNvPr id="15" name="AutoShape 13">
            <a:extLst>
              <a:ext uri="{FF2B5EF4-FFF2-40B4-BE49-F238E27FC236}">
                <a16:creationId xmlns:a16="http://schemas.microsoft.com/office/drawing/2014/main" id="{CD2DB487-AE20-44E0-808F-9EAF14CED4E0}"/>
              </a:ext>
            </a:extLst>
          </p:cNvPr>
          <p:cNvSpPr>
            <a:spLocks noChangeArrowheads="1"/>
          </p:cNvSpPr>
          <p:nvPr/>
        </p:nvSpPr>
        <p:spPr bwMode="ltGray">
          <a:xfrm>
            <a:off x="4129088" y="1981200"/>
            <a:ext cx="5815012" cy="822325"/>
          </a:xfrm>
          <a:prstGeom prst="roundRect">
            <a:avLst>
              <a:gd name="adj" fmla="val 11921"/>
            </a:avLst>
          </a:prstGeom>
          <a:solidFill>
            <a:schemeClr val="accent5">
              <a:lumMod val="60000"/>
              <a:lumOff val="40000"/>
            </a:schemeClr>
          </a:solidFill>
          <a:ln w="25400">
            <a:solidFill>
              <a:srgbClr val="FEFFFF"/>
            </a:solidFill>
            <a:round/>
            <a:headEnd/>
            <a:tailEnd/>
          </a:ln>
          <a:effectLst>
            <a:outerShdw blurRad="63500" dist="53882" dir="2700000" algn="ctr" rotWithShape="0">
              <a:srgbClr val="000000">
                <a:alpha val="50000"/>
              </a:srgbClr>
            </a:outerShdw>
          </a:effectLst>
        </p:spPr>
        <p:txBody>
          <a:bodyPr wrap="none" anchor="ctr"/>
          <a:lstStyle/>
          <a:p>
            <a:pPr eaLnBrk="1" hangingPunct="1">
              <a:defRPr/>
            </a:pPr>
            <a:endParaRPr lang="en-US">
              <a:latin typeface="Times New Roman" charset="0"/>
              <a:ea typeface="+mn-ea"/>
              <a:cs typeface="ＭＳ Ｐゴシック" charset="0"/>
            </a:endParaRPr>
          </a:p>
        </p:txBody>
      </p:sp>
      <p:sp>
        <p:nvSpPr>
          <p:cNvPr id="16" name="Freeform 18">
            <a:extLst>
              <a:ext uri="{FF2B5EF4-FFF2-40B4-BE49-F238E27FC236}">
                <a16:creationId xmlns:a16="http://schemas.microsoft.com/office/drawing/2014/main" id="{15928AB2-7F45-4CD1-BD11-3DF19BA14A14}"/>
              </a:ext>
            </a:extLst>
          </p:cNvPr>
          <p:cNvSpPr>
            <a:spLocks/>
          </p:cNvSpPr>
          <p:nvPr/>
        </p:nvSpPr>
        <p:spPr bwMode="gray">
          <a:xfrm>
            <a:off x="4176713" y="4584700"/>
            <a:ext cx="811212"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eaLnBrk="1" hangingPunct="1">
              <a:defRPr/>
            </a:pPr>
            <a:endParaRPr lang="en-US">
              <a:latin typeface="Times New Roman" charset="0"/>
              <a:ea typeface="+mn-ea"/>
              <a:cs typeface="ＭＳ Ｐゴシック" charset="0"/>
            </a:endParaRPr>
          </a:p>
        </p:txBody>
      </p:sp>
      <p:pic>
        <p:nvPicPr>
          <p:cNvPr id="18" name="Picture 19" descr="YG_circle001">
            <a:extLst>
              <a:ext uri="{FF2B5EF4-FFF2-40B4-BE49-F238E27FC236}">
                <a16:creationId xmlns:a16="http://schemas.microsoft.com/office/drawing/2014/main" id="{0FF88A60-E02F-4AD9-9195-177DD03A2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6812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3">
            <a:extLst>
              <a:ext uri="{FF2B5EF4-FFF2-40B4-BE49-F238E27FC236}">
                <a16:creationId xmlns:a16="http://schemas.microsoft.com/office/drawing/2014/main" id="{171DCCE6-E239-4410-B905-89B3D6F740BA}"/>
              </a:ext>
            </a:extLst>
          </p:cNvPr>
          <p:cNvSpPr txBox="1">
            <a:spLocks noChangeArrowheads="1"/>
          </p:cNvSpPr>
          <p:nvPr/>
        </p:nvSpPr>
        <p:spPr bwMode="gray">
          <a:xfrm>
            <a:off x="1706563" y="3379788"/>
            <a:ext cx="1573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a:spcBef>
                <a:spcPct val="0"/>
              </a:spcBef>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Điểm số</a:t>
            </a:r>
          </a:p>
        </p:txBody>
      </p:sp>
      <p:sp>
        <p:nvSpPr>
          <p:cNvPr id="20" name="Text Box 24">
            <a:extLst>
              <a:ext uri="{FF2B5EF4-FFF2-40B4-BE49-F238E27FC236}">
                <a16:creationId xmlns:a16="http://schemas.microsoft.com/office/drawing/2014/main" id="{080E166E-2D27-4F67-BF42-B7ADAECF86B1}"/>
              </a:ext>
            </a:extLst>
          </p:cNvPr>
          <p:cNvSpPr txBox="1">
            <a:spLocks noChangeArrowheads="1"/>
          </p:cNvSpPr>
          <p:nvPr/>
        </p:nvSpPr>
        <p:spPr bwMode="black">
          <a:xfrm>
            <a:off x="4229100" y="2133600"/>
            <a:ext cx="556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50000"/>
              </a:spcBef>
              <a:buClrTx/>
              <a:buSzTx/>
              <a:buFontTx/>
              <a:buNone/>
            </a:pPr>
            <a:r>
              <a:rPr lang="en-US" altLang="en-US" sz="3200" b="1">
                <a:solidFill>
                  <a:sysClr val="windowText" lastClr="000000"/>
                </a:solidFill>
                <a:latin typeface="Times New Roman" panose="02020603050405020304" pitchFamily="18" charset="0"/>
                <a:cs typeface="Times New Roman" panose="02020603050405020304" pitchFamily="18" charset="0"/>
              </a:rPr>
              <a:t>Điểm số phân đội</a:t>
            </a:r>
          </a:p>
        </p:txBody>
      </p:sp>
      <p:sp>
        <p:nvSpPr>
          <p:cNvPr id="21" name="AutoShape 15">
            <a:extLst>
              <a:ext uri="{FF2B5EF4-FFF2-40B4-BE49-F238E27FC236}">
                <a16:creationId xmlns:a16="http://schemas.microsoft.com/office/drawing/2014/main" id="{BC2C5BF8-AB9F-49F8-BA00-2F186B9C7B75}"/>
              </a:ext>
            </a:extLst>
          </p:cNvPr>
          <p:cNvSpPr>
            <a:spLocks noChangeArrowheads="1"/>
          </p:cNvSpPr>
          <p:nvPr/>
        </p:nvSpPr>
        <p:spPr bwMode="ltGray">
          <a:xfrm>
            <a:off x="4152900" y="3200400"/>
            <a:ext cx="5791200" cy="838200"/>
          </a:xfrm>
          <a:prstGeom prst="roundRect">
            <a:avLst>
              <a:gd name="adj" fmla="val 11921"/>
            </a:avLst>
          </a:prstGeom>
          <a:solidFill>
            <a:schemeClr val="accent6">
              <a:lumMod val="40000"/>
              <a:lumOff val="60000"/>
            </a:schemeClr>
          </a:solidFill>
          <a:ln w="25400">
            <a:solidFill>
              <a:srgbClr val="FEFFFF"/>
            </a:solidFill>
            <a:round/>
            <a:headEnd/>
            <a:tailEnd/>
          </a:ln>
          <a:effectLst>
            <a:outerShdw blurRad="63500" dist="53882" dir="2700000" algn="ctr" rotWithShape="0">
              <a:srgbClr val="000000">
                <a:alpha val="50000"/>
              </a:srgbClr>
            </a:outerShdw>
          </a:effectLst>
        </p:spPr>
        <p:txBody>
          <a:bodyPr wrap="none" anchor="ctr"/>
          <a:lstStyle/>
          <a:p>
            <a:pPr eaLnBrk="1" hangingPunct="1">
              <a:defRPr/>
            </a:pPr>
            <a:endParaRPr lang="en-US">
              <a:latin typeface="Times New Roman" charset="0"/>
              <a:ea typeface="+mn-ea"/>
              <a:cs typeface="ＭＳ Ｐゴシック" charset="0"/>
            </a:endParaRPr>
          </a:p>
        </p:txBody>
      </p:sp>
      <p:sp>
        <p:nvSpPr>
          <p:cNvPr id="23" name="Text Box 24">
            <a:extLst>
              <a:ext uri="{FF2B5EF4-FFF2-40B4-BE49-F238E27FC236}">
                <a16:creationId xmlns:a16="http://schemas.microsoft.com/office/drawing/2014/main" id="{AA9E380C-A2F4-49C9-8D08-1C1F2CB3D504}"/>
              </a:ext>
            </a:extLst>
          </p:cNvPr>
          <p:cNvSpPr txBox="1">
            <a:spLocks noChangeArrowheads="1"/>
          </p:cNvSpPr>
          <p:nvPr/>
        </p:nvSpPr>
        <p:spPr bwMode="black">
          <a:xfrm>
            <a:off x="4152900" y="3348038"/>
            <a:ext cx="571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50000"/>
              </a:spcBef>
              <a:buClrTx/>
              <a:buSzTx/>
              <a:buFontTx/>
              <a:buNone/>
            </a:pPr>
            <a:r>
              <a:rPr lang="en-US" altLang="en-US" sz="3200" b="1">
                <a:solidFill>
                  <a:sysClr val="windowText" lastClr="000000"/>
                </a:solidFill>
                <a:latin typeface="Times New Roman" panose="02020603050405020304" pitchFamily="18" charset="0"/>
                <a:cs typeface="Times New Roman" panose="02020603050405020304" pitchFamily="18" charset="0"/>
              </a:rPr>
              <a:t>Điểm số chi đội</a:t>
            </a:r>
          </a:p>
        </p:txBody>
      </p:sp>
      <p:sp>
        <p:nvSpPr>
          <p:cNvPr id="24" name="AutoShape 17">
            <a:extLst>
              <a:ext uri="{FF2B5EF4-FFF2-40B4-BE49-F238E27FC236}">
                <a16:creationId xmlns:a16="http://schemas.microsoft.com/office/drawing/2014/main" id="{A4E36160-E8D5-43EA-9C90-A1FA4A03A28A}"/>
              </a:ext>
            </a:extLst>
          </p:cNvPr>
          <p:cNvSpPr>
            <a:spLocks noChangeArrowheads="1"/>
          </p:cNvSpPr>
          <p:nvPr/>
        </p:nvSpPr>
        <p:spPr bwMode="ltGray">
          <a:xfrm>
            <a:off x="4122738" y="4419600"/>
            <a:ext cx="5821362" cy="762000"/>
          </a:xfrm>
          <a:prstGeom prst="roundRect">
            <a:avLst>
              <a:gd name="adj" fmla="val 11921"/>
            </a:avLst>
          </a:prstGeom>
          <a:solidFill>
            <a:schemeClr val="accent2">
              <a:lumMod val="40000"/>
              <a:lumOff val="60000"/>
            </a:schemeClr>
          </a:solidFill>
          <a:ln w="25400">
            <a:solidFill>
              <a:srgbClr val="FEFFFF"/>
            </a:solidFill>
            <a:round/>
            <a:headEnd/>
            <a:tailEnd/>
          </a:ln>
          <a:effectLst>
            <a:outerShdw blurRad="63500" dist="53882" dir="2700000" algn="ctr" rotWithShape="0">
              <a:srgbClr val="000000">
                <a:alpha val="50000"/>
              </a:srgbClr>
            </a:outerShdw>
          </a:effectLst>
        </p:spPr>
        <p:txBody>
          <a:bodyPr wrap="none" anchor="ctr"/>
          <a:lstStyle/>
          <a:p>
            <a:pPr eaLnBrk="1" hangingPunct="1">
              <a:defRPr/>
            </a:pPr>
            <a:endParaRPr lang="en-US">
              <a:latin typeface="Times New Roman" charset="0"/>
              <a:ea typeface="+mn-ea"/>
              <a:cs typeface="ＭＳ Ｐゴシック" charset="0"/>
            </a:endParaRPr>
          </a:p>
        </p:txBody>
      </p:sp>
      <p:sp>
        <p:nvSpPr>
          <p:cNvPr id="25" name="Text Box 24">
            <a:extLst>
              <a:ext uri="{FF2B5EF4-FFF2-40B4-BE49-F238E27FC236}">
                <a16:creationId xmlns:a16="http://schemas.microsoft.com/office/drawing/2014/main" id="{C3985EBE-4550-4C79-A5E5-5773C6CBC5FB}"/>
              </a:ext>
            </a:extLst>
          </p:cNvPr>
          <p:cNvSpPr txBox="1">
            <a:spLocks noChangeArrowheads="1"/>
          </p:cNvSpPr>
          <p:nvPr/>
        </p:nvSpPr>
        <p:spPr bwMode="black">
          <a:xfrm>
            <a:off x="4152900" y="4495800"/>
            <a:ext cx="571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50000"/>
              </a:spcBef>
              <a:buClrTx/>
              <a:buSzTx/>
              <a:buFontTx/>
              <a:buNone/>
            </a:pPr>
            <a:r>
              <a:rPr lang="en-US" altLang="en-US" sz="3200" b="1">
                <a:solidFill>
                  <a:sysClr val="windowText" lastClr="000000"/>
                </a:solidFill>
                <a:latin typeface="Times New Roman" panose="02020603050405020304" pitchFamily="18" charset="0"/>
                <a:cs typeface="Times New Roman" panose="02020603050405020304" pitchFamily="18" charset="0"/>
              </a:rPr>
              <a:t>Điểm số liên đội</a:t>
            </a:r>
          </a:p>
        </p:txBody>
      </p:sp>
    </p:spTree>
    <p:extLst>
      <p:ext uri="{BB962C8B-B14F-4D97-AF65-F5344CB8AC3E}">
        <p14:creationId xmlns:p14="http://schemas.microsoft.com/office/powerpoint/2010/main" val="333898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1" grpId="0" animBg="1"/>
      <p:bldP spid="23" grpId="0"/>
      <p:bldP spid="24" grpId="0" animBg="1"/>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ED4C26-8A6B-437F-8CB9-5EE4275F5419}"/>
              </a:ext>
            </a:extLst>
          </p:cNvPr>
          <p:cNvSpPr/>
          <p:nvPr/>
        </p:nvSpPr>
        <p:spPr>
          <a:xfrm>
            <a:off x="0" y="0"/>
            <a:ext cx="12192000" cy="6858000"/>
          </a:xfrm>
          <a:prstGeom prst="rect">
            <a:avLst/>
          </a:prstGeom>
          <a:gradFill flip="none" rotWithShape="1">
            <a:gsLst>
              <a:gs pos="0">
                <a:schemeClr val="accent6">
                  <a:lumMod val="0"/>
                  <a:lumOff val="100000"/>
                </a:schemeClr>
              </a:gs>
              <a:gs pos="58000">
                <a:schemeClr val="accent4">
                  <a:lumMod val="20000"/>
                  <a:lumOff val="80000"/>
                </a:schemeClr>
              </a:gs>
              <a:gs pos="100000">
                <a:schemeClr val="accent4">
                  <a:lumMod val="40000"/>
                  <a:lumOff val="6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BE4D42-DB17-419B-B480-23DA20A18F12}"/>
              </a:ext>
            </a:extLst>
          </p:cNvPr>
          <p:cNvSpPr/>
          <p:nvPr/>
        </p:nvSpPr>
        <p:spPr>
          <a:xfrm>
            <a:off x="298450" y="252105"/>
            <a:ext cx="11595100"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Phân tích cách điểm số, cách báo cáo</a:t>
            </a:r>
            <a:endParaRPr lang="en-US" sz="2800" b="1">
              <a:ln w="0"/>
              <a:solidFill>
                <a:srgbClr val="002060"/>
              </a:solidFill>
              <a:latin typeface="UTM Aptima" panose="02040603050506020204" pitchFamily="18" charset="0"/>
            </a:endParaRPr>
          </a:p>
        </p:txBody>
      </p:sp>
      <p:sp>
        <p:nvSpPr>
          <p:cNvPr id="17" name="Freeform 4">
            <a:extLst>
              <a:ext uri="{FF2B5EF4-FFF2-40B4-BE49-F238E27FC236}">
                <a16:creationId xmlns:a16="http://schemas.microsoft.com/office/drawing/2014/main" id="{78E5D704-CB1F-43B9-B92A-1D5744CD16A3}"/>
              </a:ext>
            </a:extLst>
          </p:cNvPr>
          <p:cNvSpPr>
            <a:spLocks/>
          </p:cNvSpPr>
          <p:nvPr/>
        </p:nvSpPr>
        <p:spPr bwMode="gray">
          <a:xfrm flipV="1">
            <a:off x="2630488" y="3581400"/>
            <a:ext cx="1608137" cy="1447800"/>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6">
              <a:lumMod val="75000"/>
            </a:schemeClr>
          </a:solidFill>
          <a:ln>
            <a:noFill/>
          </a:ln>
        </p:spPr>
        <p:txBody>
          <a:bodyPr wrap="none" anchor="ctr"/>
          <a:lstStyle/>
          <a:p>
            <a:endParaRPr lang="en-US"/>
          </a:p>
        </p:txBody>
      </p:sp>
      <p:sp>
        <p:nvSpPr>
          <p:cNvPr id="22" name="Freeform 5">
            <a:extLst>
              <a:ext uri="{FF2B5EF4-FFF2-40B4-BE49-F238E27FC236}">
                <a16:creationId xmlns:a16="http://schemas.microsoft.com/office/drawing/2014/main" id="{F2DB7443-2B26-4641-ACE9-84988FDBA301}"/>
              </a:ext>
            </a:extLst>
          </p:cNvPr>
          <p:cNvSpPr>
            <a:spLocks/>
          </p:cNvSpPr>
          <p:nvPr/>
        </p:nvSpPr>
        <p:spPr bwMode="gray">
          <a:xfrm rot="16200000">
            <a:off x="3054350" y="2682875"/>
            <a:ext cx="477838" cy="1912938"/>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6">
              <a:lumMod val="75000"/>
            </a:schemeClr>
          </a:solidFill>
          <a:ln>
            <a:noFill/>
          </a:ln>
        </p:spPr>
        <p:txBody>
          <a:bodyPr wrap="none" anchor="ctr"/>
          <a:lstStyle/>
          <a:p>
            <a:endParaRPr lang="en-US"/>
          </a:p>
        </p:txBody>
      </p:sp>
      <p:sp>
        <p:nvSpPr>
          <p:cNvPr id="26" name="Freeform 6">
            <a:extLst>
              <a:ext uri="{FF2B5EF4-FFF2-40B4-BE49-F238E27FC236}">
                <a16:creationId xmlns:a16="http://schemas.microsoft.com/office/drawing/2014/main" id="{A5C22CCA-4B21-445A-AC07-1A66DBE54074}"/>
              </a:ext>
            </a:extLst>
          </p:cNvPr>
          <p:cNvSpPr>
            <a:spLocks/>
          </p:cNvSpPr>
          <p:nvPr/>
        </p:nvSpPr>
        <p:spPr bwMode="gray">
          <a:xfrm>
            <a:off x="2619375" y="2209800"/>
            <a:ext cx="1609725" cy="155257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6">
              <a:lumMod val="75000"/>
            </a:schemeClr>
          </a:solidFill>
          <a:ln>
            <a:noFill/>
          </a:ln>
        </p:spPr>
        <p:txBody>
          <a:bodyPr wrap="none" anchor="ctr"/>
          <a:lstStyle/>
          <a:p>
            <a:endParaRPr lang="en-US"/>
          </a:p>
        </p:txBody>
      </p:sp>
      <p:sp>
        <p:nvSpPr>
          <p:cNvPr id="27" name="AutoShape 9">
            <a:extLst>
              <a:ext uri="{FF2B5EF4-FFF2-40B4-BE49-F238E27FC236}">
                <a16:creationId xmlns:a16="http://schemas.microsoft.com/office/drawing/2014/main" id="{FE49ED4C-7216-44C0-BAC9-66A527CD79D3}"/>
              </a:ext>
            </a:extLst>
          </p:cNvPr>
          <p:cNvSpPr>
            <a:spLocks noChangeArrowheads="1"/>
          </p:cNvSpPr>
          <p:nvPr/>
        </p:nvSpPr>
        <p:spPr bwMode="ltGray">
          <a:xfrm>
            <a:off x="4903788" y="44767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a:spcBef>
                <a:spcPct val="0"/>
              </a:spcBef>
              <a:buClrTx/>
              <a:buSzTx/>
              <a:buFontTx/>
              <a:buNone/>
            </a:pPr>
            <a:endParaRPr lang="en-US" altLang="en-US" sz="2000" b="1">
              <a:solidFill>
                <a:schemeClr val="bg1"/>
              </a:solidFill>
              <a:latin typeface="Times New Roman" panose="02020603050405020304" pitchFamily="18" charset="0"/>
            </a:endParaRPr>
          </a:p>
        </p:txBody>
      </p:sp>
      <p:sp>
        <p:nvSpPr>
          <p:cNvPr id="28" name="AutoShape 13">
            <a:extLst>
              <a:ext uri="{FF2B5EF4-FFF2-40B4-BE49-F238E27FC236}">
                <a16:creationId xmlns:a16="http://schemas.microsoft.com/office/drawing/2014/main" id="{9C17DF37-E13F-461F-AD73-0CADD4E13578}"/>
              </a:ext>
            </a:extLst>
          </p:cNvPr>
          <p:cNvSpPr>
            <a:spLocks noChangeArrowheads="1"/>
          </p:cNvSpPr>
          <p:nvPr/>
        </p:nvSpPr>
        <p:spPr bwMode="ltGray">
          <a:xfrm>
            <a:off x="4294188" y="1905000"/>
            <a:ext cx="5815012" cy="822325"/>
          </a:xfrm>
          <a:prstGeom prst="roundRect">
            <a:avLst>
              <a:gd name="adj" fmla="val 11921"/>
            </a:avLst>
          </a:prstGeom>
          <a:solidFill>
            <a:schemeClr val="accent4">
              <a:lumMod val="40000"/>
              <a:lumOff val="60000"/>
            </a:schemeClr>
          </a:solidFill>
          <a:ln w="25400">
            <a:solidFill>
              <a:srgbClr val="FEFFFF"/>
            </a:solidFill>
            <a:round/>
            <a:headEnd/>
            <a:tailEnd/>
          </a:ln>
          <a:effectLst>
            <a:outerShdw blurRad="63500" dist="53882" dir="2700000" algn="ctr" rotWithShape="0">
              <a:srgbClr val="000000">
                <a:alpha val="50000"/>
              </a:srgbClr>
            </a:outerShdw>
          </a:effectLst>
        </p:spPr>
        <p:txBody>
          <a:bodyPr wrap="none" anchor="ctr"/>
          <a:lstStyle/>
          <a:p>
            <a:pPr eaLnBrk="1" hangingPunct="1">
              <a:defRPr/>
            </a:pPr>
            <a:endParaRPr lang="en-US">
              <a:latin typeface="Times New Roman" charset="0"/>
              <a:ea typeface="+mn-ea"/>
              <a:cs typeface="ＭＳ Ｐゴシック" charset="0"/>
            </a:endParaRPr>
          </a:p>
        </p:txBody>
      </p:sp>
      <p:sp>
        <p:nvSpPr>
          <p:cNvPr id="29" name="Freeform 18">
            <a:extLst>
              <a:ext uri="{FF2B5EF4-FFF2-40B4-BE49-F238E27FC236}">
                <a16:creationId xmlns:a16="http://schemas.microsoft.com/office/drawing/2014/main" id="{E245D99A-F57C-49A3-BA0C-B9D52171AD06}"/>
              </a:ext>
            </a:extLst>
          </p:cNvPr>
          <p:cNvSpPr>
            <a:spLocks/>
          </p:cNvSpPr>
          <p:nvPr/>
        </p:nvSpPr>
        <p:spPr bwMode="gray">
          <a:xfrm>
            <a:off x="4341813" y="4508500"/>
            <a:ext cx="811212"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eaLnBrk="1" hangingPunct="1">
              <a:defRPr/>
            </a:pPr>
            <a:endParaRPr lang="en-US">
              <a:latin typeface="Times New Roman" charset="0"/>
              <a:ea typeface="+mn-ea"/>
              <a:cs typeface="ＭＳ Ｐゴシック" charset="0"/>
            </a:endParaRPr>
          </a:p>
        </p:txBody>
      </p:sp>
      <p:pic>
        <p:nvPicPr>
          <p:cNvPr id="30" name="Picture 19" descr="YG_circle001">
            <a:extLst>
              <a:ext uri="{FF2B5EF4-FFF2-40B4-BE49-F238E27FC236}">
                <a16:creationId xmlns:a16="http://schemas.microsoft.com/office/drawing/2014/main" id="{94E4BB38-5C12-4BE6-A71B-926DDDAA0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26050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3">
            <a:extLst>
              <a:ext uri="{FF2B5EF4-FFF2-40B4-BE49-F238E27FC236}">
                <a16:creationId xmlns:a16="http://schemas.microsoft.com/office/drawing/2014/main" id="{0D804EEB-3450-4169-A00E-FA425CC1C4C4}"/>
              </a:ext>
            </a:extLst>
          </p:cNvPr>
          <p:cNvSpPr txBox="1">
            <a:spLocks noChangeArrowheads="1"/>
          </p:cNvSpPr>
          <p:nvPr/>
        </p:nvSpPr>
        <p:spPr bwMode="gray">
          <a:xfrm>
            <a:off x="1871663" y="3303588"/>
            <a:ext cx="1573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a:spcBef>
                <a:spcPct val="0"/>
              </a:spcBef>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Báo cáo</a:t>
            </a:r>
          </a:p>
        </p:txBody>
      </p:sp>
      <p:sp>
        <p:nvSpPr>
          <p:cNvPr id="32" name="Text Box 24">
            <a:extLst>
              <a:ext uri="{FF2B5EF4-FFF2-40B4-BE49-F238E27FC236}">
                <a16:creationId xmlns:a16="http://schemas.microsoft.com/office/drawing/2014/main" id="{EA087013-7AB1-4A51-949F-E005FFB9AD7A}"/>
              </a:ext>
            </a:extLst>
          </p:cNvPr>
          <p:cNvSpPr txBox="1">
            <a:spLocks noChangeArrowheads="1"/>
          </p:cNvSpPr>
          <p:nvPr/>
        </p:nvSpPr>
        <p:spPr bwMode="black">
          <a:xfrm>
            <a:off x="4394200" y="205740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50000"/>
              </a:spcBef>
              <a:buClrTx/>
              <a:buSzTx/>
              <a:buFontTx/>
              <a:buNone/>
            </a:pPr>
            <a:r>
              <a:rPr lang="en-US" altLang="en-US" sz="2800" b="1">
                <a:solidFill>
                  <a:schemeClr val="tx1"/>
                </a:solidFill>
                <a:latin typeface="Times New Roman" panose="02020603050405020304" pitchFamily="18" charset="0"/>
                <a:cs typeface="Times New Roman" panose="02020603050405020304" pitchFamily="18" charset="0"/>
              </a:rPr>
              <a:t>Báo cáo sĩ số ở chi đội</a:t>
            </a:r>
          </a:p>
        </p:txBody>
      </p:sp>
      <p:sp>
        <p:nvSpPr>
          <p:cNvPr id="33" name="AutoShape 15">
            <a:extLst>
              <a:ext uri="{FF2B5EF4-FFF2-40B4-BE49-F238E27FC236}">
                <a16:creationId xmlns:a16="http://schemas.microsoft.com/office/drawing/2014/main" id="{B22F3D37-03D5-4DD4-9BF7-A5057408A6A3}"/>
              </a:ext>
            </a:extLst>
          </p:cNvPr>
          <p:cNvSpPr>
            <a:spLocks noChangeArrowheads="1"/>
          </p:cNvSpPr>
          <p:nvPr/>
        </p:nvSpPr>
        <p:spPr bwMode="ltGray">
          <a:xfrm>
            <a:off x="4318000" y="3124200"/>
            <a:ext cx="5791200" cy="838200"/>
          </a:xfrm>
          <a:prstGeom prst="roundRect">
            <a:avLst>
              <a:gd name="adj" fmla="val 11921"/>
            </a:avLst>
          </a:prstGeom>
          <a:solidFill>
            <a:schemeClr val="accent2">
              <a:lumMod val="40000"/>
              <a:lumOff val="60000"/>
            </a:schemeClr>
          </a:solidFill>
          <a:ln w="25400">
            <a:solidFill>
              <a:srgbClr val="FEFFFF"/>
            </a:solidFill>
            <a:round/>
            <a:headEnd/>
            <a:tailEnd/>
          </a:ln>
          <a:effectLst>
            <a:outerShdw blurRad="63500" dist="53882" dir="2700000" algn="ctr" rotWithShape="0">
              <a:srgbClr val="000000">
                <a:alpha val="50000"/>
              </a:srgbClr>
            </a:outerShdw>
          </a:effectLst>
        </p:spPr>
        <p:txBody>
          <a:bodyPr wrap="none" anchor="ctr"/>
          <a:lstStyle/>
          <a:p>
            <a:pPr eaLnBrk="1" hangingPunct="1">
              <a:defRPr/>
            </a:pPr>
            <a:endParaRPr lang="en-US">
              <a:latin typeface="Times New Roman" charset="0"/>
              <a:ea typeface="+mn-ea"/>
              <a:cs typeface="ＭＳ Ｐゴシック" charset="0"/>
            </a:endParaRPr>
          </a:p>
        </p:txBody>
      </p:sp>
      <p:sp>
        <p:nvSpPr>
          <p:cNvPr id="34" name="Text Box 24">
            <a:extLst>
              <a:ext uri="{FF2B5EF4-FFF2-40B4-BE49-F238E27FC236}">
                <a16:creationId xmlns:a16="http://schemas.microsoft.com/office/drawing/2014/main" id="{50DFC6ED-7A6E-43F7-8575-60E365DBB529}"/>
              </a:ext>
            </a:extLst>
          </p:cNvPr>
          <p:cNvSpPr txBox="1">
            <a:spLocks noChangeArrowheads="1"/>
          </p:cNvSpPr>
          <p:nvPr/>
        </p:nvSpPr>
        <p:spPr bwMode="black">
          <a:xfrm>
            <a:off x="4318000" y="3271838"/>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50000"/>
              </a:spcBef>
              <a:buClrTx/>
              <a:buSzTx/>
              <a:buFontTx/>
              <a:buNone/>
            </a:pPr>
            <a:r>
              <a:rPr lang="en-US" altLang="en-US" sz="2800" b="1">
                <a:solidFill>
                  <a:schemeClr val="tx1"/>
                </a:solidFill>
                <a:latin typeface="Times New Roman" panose="02020603050405020304" pitchFamily="18" charset="0"/>
                <a:cs typeface="Times New Roman" panose="02020603050405020304" pitchFamily="18" charset="0"/>
              </a:rPr>
              <a:t>Báo cáo sĩ số ở liên đội</a:t>
            </a:r>
          </a:p>
        </p:txBody>
      </p:sp>
      <p:sp>
        <p:nvSpPr>
          <p:cNvPr id="35" name="AutoShape 17">
            <a:extLst>
              <a:ext uri="{FF2B5EF4-FFF2-40B4-BE49-F238E27FC236}">
                <a16:creationId xmlns:a16="http://schemas.microsoft.com/office/drawing/2014/main" id="{A15320A0-C533-484A-8B01-32D69CCE21B6}"/>
              </a:ext>
            </a:extLst>
          </p:cNvPr>
          <p:cNvSpPr>
            <a:spLocks noChangeArrowheads="1"/>
          </p:cNvSpPr>
          <p:nvPr/>
        </p:nvSpPr>
        <p:spPr bwMode="ltGray">
          <a:xfrm>
            <a:off x="4287838" y="4343400"/>
            <a:ext cx="5821362" cy="762000"/>
          </a:xfrm>
          <a:prstGeom prst="roundRect">
            <a:avLst>
              <a:gd name="adj" fmla="val 11921"/>
            </a:avLst>
          </a:prstGeom>
          <a:solidFill>
            <a:schemeClr val="accent6">
              <a:lumMod val="40000"/>
              <a:lumOff val="60000"/>
            </a:schemeClr>
          </a:solidFill>
          <a:ln w="25400">
            <a:solidFill>
              <a:srgbClr val="FEFFFF"/>
            </a:solidFill>
            <a:round/>
            <a:headEnd/>
            <a:tailEnd/>
          </a:ln>
          <a:effectLst>
            <a:outerShdw blurRad="63500" dist="53882" dir="2700000" algn="ctr" rotWithShape="0">
              <a:srgbClr val="000000">
                <a:alpha val="50000"/>
              </a:srgbClr>
            </a:outerShdw>
          </a:effectLst>
        </p:spPr>
        <p:txBody>
          <a:bodyPr wrap="none" anchor="ctr"/>
          <a:lstStyle/>
          <a:p>
            <a:pPr eaLnBrk="1" hangingPunct="1">
              <a:defRPr/>
            </a:pPr>
            <a:endParaRPr lang="en-US">
              <a:latin typeface="Times New Roman" charset="0"/>
              <a:ea typeface="+mn-ea"/>
              <a:cs typeface="ＭＳ Ｐゴシック" charset="0"/>
            </a:endParaRPr>
          </a:p>
        </p:txBody>
      </p:sp>
      <p:sp>
        <p:nvSpPr>
          <p:cNvPr id="36" name="Text Box 24">
            <a:extLst>
              <a:ext uri="{FF2B5EF4-FFF2-40B4-BE49-F238E27FC236}">
                <a16:creationId xmlns:a16="http://schemas.microsoft.com/office/drawing/2014/main" id="{641D5DF1-3FD4-45CE-A225-CA2ECCC15D5E}"/>
              </a:ext>
            </a:extLst>
          </p:cNvPr>
          <p:cNvSpPr txBox="1">
            <a:spLocks noChangeArrowheads="1"/>
          </p:cNvSpPr>
          <p:nvPr/>
        </p:nvSpPr>
        <p:spPr bwMode="black">
          <a:xfrm>
            <a:off x="4318000" y="4470400"/>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50000"/>
              </a:spcBef>
              <a:buClrTx/>
              <a:buSzTx/>
              <a:buFontTx/>
              <a:buNone/>
            </a:pPr>
            <a:r>
              <a:rPr lang="en-US" altLang="en-US" sz="2800" b="1">
                <a:solidFill>
                  <a:schemeClr val="tx1"/>
                </a:solidFill>
                <a:latin typeface="Times New Roman" panose="02020603050405020304" pitchFamily="18" charset="0"/>
                <a:cs typeface="Times New Roman" panose="02020603050405020304" pitchFamily="18" charset="0"/>
              </a:rPr>
              <a:t>Báo cáo sĩ số ở các hoạt động lớn</a:t>
            </a:r>
          </a:p>
        </p:txBody>
      </p:sp>
    </p:spTree>
    <p:extLst>
      <p:ext uri="{BB962C8B-B14F-4D97-AF65-F5344CB8AC3E}">
        <p14:creationId xmlns:p14="http://schemas.microsoft.com/office/powerpoint/2010/main" val="32475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linds(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p:bldP spid="32" grpId="0"/>
      <p:bldP spid="33" grpId="0" animBg="1"/>
      <p:bldP spid="34" grpId="0"/>
      <p:bldP spid="35"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24499" y="558140"/>
            <a:ext cx="2611805"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QUY ƯỚC</a:t>
            </a:r>
          </a:p>
        </p:txBody>
      </p:sp>
      <p:sp>
        <p:nvSpPr>
          <p:cNvPr id="6" name="TextBox 5"/>
          <p:cNvSpPr txBox="1"/>
          <p:nvPr/>
        </p:nvSpPr>
        <p:spPr>
          <a:xfrm>
            <a:off x="2647813" y="1546400"/>
            <a:ext cx="7291833" cy="1938992"/>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1  2  3  4  5  6  7  8  9</a:t>
            </a:r>
          </a:p>
          <a:p>
            <a:r>
              <a:rPr lang="en-US" sz="6000" dirty="0">
                <a:solidFill>
                  <a:srgbClr val="00B050"/>
                </a:solidFill>
                <a:latin typeface="Times New Roman" panose="02020603050405020304" pitchFamily="18" charset="0"/>
                <a:cs typeface="Times New Roman" panose="02020603050405020304" pitchFamily="18" charset="0"/>
              </a:rPr>
              <a:t>P  T  P  T  P  T  P  T  P</a:t>
            </a:r>
          </a:p>
        </p:txBody>
      </p:sp>
      <p:sp>
        <p:nvSpPr>
          <p:cNvPr id="7" name="TextBox 6"/>
          <p:cNvSpPr txBox="1"/>
          <p:nvPr/>
        </p:nvSpPr>
        <p:spPr>
          <a:xfrm>
            <a:off x="3060379" y="3708353"/>
            <a:ext cx="5782096" cy="1323439"/>
          </a:xfrm>
          <a:prstGeom prst="rect">
            <a:avLst/>
          </a:prstGeom>
          <a:noFill/>
        </p:spPr>
        <p:txBody>
          <a:bodyPr wrap="none" rtlCol="0">
            <a:spAutoFit/>
          </a:bodyPr>
          <a:lstStyle/>
          <a:p>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chẵn</a:t>
            </a:r>
            <a:r>
              <a:rPr lang="en-US" sz="4000" dirty="0">
                <a:latin typeface="Times New Roman" panose="02020603050405020304" pitchFamily="18" charset="0"/>
                <a:cs typeface="Times New Roman" panose="02020603050405020304" pitchFamily="18" charset="0"/>
              </a:rPr>
              <a:t> (2 4 6 8):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lẻ</a:t>
            </a:r>
            <a:r>
              <a:rPr lang="en-US" sz="4000" dirty="0">
                <a:latin typeface="Times New Roman" panose="02020603050405020304" pitchFamily="18" charset="0"/>
                <a:cs typeface="Times New Roman" panose="02020603050405020304" pitchFamily="18" charset="0"/>
              </a:rPr>
              <a:t> (1 3 5 7 9):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4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ED4C26-8A6B-437F-8CB9-5EE4275F5419}"/>
              </a:ext>
            </a:extLst>
          </p:cNvPr>
          <p:cNvSpPr/>
          <p:nvPr/>
        </p:nvSpPr>
        <p:spPr>
          <a:xfrm>
            <a:off x="0" y="0"/>
            <a:ext cx="12192000" cy="6858000"/>
          </a:xfrm>
          <a:prstGeom prst="rect">
            <a:avLst/>
          </a:prstGeom>
          <a:gradFill flip="none" rotWithShape="1">
            <a:gsLst>
              <a:gs pos="0">
                <a:schemeClr val="accent6">
                  <a:lumMod val="0"/>
                  <a:lumOff val="100000"/>
                </a:schemeClr>
              </a:gs>
              <a:gs pos="58000">
                <a:schemeClr val="accent4">
                  <a:lumMod val="20000"/>
                  <a:lumOff val="80000"/>
                </a:schemeClr>
              </a:gs>
              <a:gs pos="100000">
                <a:schemeClr val="accent4">
                  <a:lumMod val="40000"/>
                  <a:lumOff val="6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BE4D42-DB17-419B-B480-23DA20A18F12}"/>
              </a:ext>
            </a:extLst>
          </p:cNvPr>
          <p:cNvSpPr/>
          <p:nvPr/>
        </p:nvSpPr>
        <p:spPr>
          <a:xfrm>
            <a:off x="298450" y="252105"/>
            <a:ext cx="11595100" cy="523220"/>
          </a:xfrm>
          <a:prstGeom prst="rect">
            <a:avLst/>
          </a:prstGeom>
          <a:solidFill>
            <a:schemeClr val="bg1"/>
          </a:solidFill>
        </p:spPr>
        <p:txBody>
          <a:bodyPr wrap="square" lIns="91440" tIns="45720" rIns="91440" bIns="45720">
            <a:spAutoFit/>
          </a:bodyPr>
          <a:lstStyle/>
          <a:p>
            <a:pPr algn="ctr"/>
            <a:r>
              <a:rPr lang="en-US" sz="2800" b="1" cap="none" spc="0">
                <a:ln w="0"/>
                <a:solidFill>
                  <a:srgbClr val="002060"/>
                </a:solidFill>
                <a:latin typeface="UTM Aptima" panose="02040603050506020204" pitchFamily="18" charset="0"/>
              </a:rPr>
              <a:t>Phân tích cách điểm số, cách báo cáo</a:t>
            </a:r>
            <a:endParaRPr lang="en-US" sz="2800" b="1">
              <a:ln w="0"/>
              <a:solidFill>
                <a:srgbClr val="002060"/>
              </a:solidFill>
              <a:latin typeface="UTM Aptima" panose="02040603050506020204" pitchFamily="18" charset="0"/>
            </a:endParaRPr>
          </a:p>
        </p:txBody>
      </p:sp>
      <p:sp>
        <p:nvSpPr>
          <p:cNvPr id="20" name="Rectangle 46">
            <a:extLst>
              <a:ext uri="{FF2B5EF4-FFF2-40B4-BE49-F238E27FC236}">
                <a16:creationId xmlns:a16="http://schemas.microsoft.com/office/drawing/2014/main" id="{2412F2D2-932C-4E5F-A043-FFD34924E61C}"/>
              </a:ext>
            </a:extLst>
          </p:cNvPr>
          <p:cNvSpPr>
            <a:spLocks noChangeArrowheads="1"/>
          </p:cNvSpPr>
          <p:nvPr/>
        </p:nvSpPr>
        <p:spPr bwMode="auto">
          <a:xfrm>
            <a:off x="298450" y="1620151"/>
            <a:ext cx="60388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eaLnBrk="1" hangingPunct="1">
              <a:spcBef>
                <a:spcPct val="0"/>
              </a:spcBef>
              <a:buClrTx/>
              <a:buSzTx/>
              <a:buFontTx/>
              <a:buNone/>
            </a:pPr>
            <a:r>
              <a:rPr lang="pt-BR" altLang="en-US" sz="2200">
                <a:solidFill>
                  <a:schemeClr val="tx1"/>
                </a:solidFill>
                <a:latin typeface="Times New Roman" panose="02020603050405020304" pitchFamily="18" charset="0"/>
              </a:rPr>
              <a:t>	Sau khi điểm số xong, các đơn vị trưởng lần lượt tiến (đi đều hoặc chạy đều tuỳ theo cự ly xa hoặc gần) đến trước chỉ huy, cách khoảng 3 bước nói to: </a:t>
            </a:r>
            <a:r>
              <a:rPr lang="pt-BR" altLang="en-US" sz="2200">
                <a:solidFill>
                  <a:srgbClr val="FF0000"/>
                </a:solidFill>
                <a:latin typeface="Times New Roman" panose="02020603050405020304" pitchFamily="18" charset="0"/>
              </a:rPr>
              <a:t>“</a:t>
            </a:r>
            <a:r>
              <a:rPr lang="pt-BR" altLang="en-US" sz="2200" b="1" i="1">
                <a:solidFill>
                  <a:srgbClr val="FF0000"/>
                </a:solidFill>
                <a:latin typeface="Times New Roman" panose="02020603050405020304" pitchFamily="18" charset="0"/>
              </a:rPr>
              <a:t>Báo cáo!” </a:t>
            </a:r>
            <a:r>
              <a:rPr lang="pt-BR" altLang="en-US" sz="2200">
                <a:solidFill>
                  <a:schemeClr val="tx1"/>
                </a:solidFill>
                <a:latin typeface="Times New Roman" panose="02020603050405020304" pitchFamily="18" charset="0"/>
              </a:rPr>
              <a:t>rồi giơ tay chào chỉ huy.</a:t>
            </a:r>
          </a:p>
          <a:p>
            <a:pPr algn="just" eaLnBrk="1" hangingPunct="1">
              <a:spcBef>
                <a:spcPct val="0"/>
              </a:spcBef>
              <a:buClrTx/>
              <a:buSzTx/>
              <a:buFontTx/>
              <a:buNone/>
            </a:pPr>
            <a:r>
              <a:rPr lang="pt-BR" altLang="en-US" sz="2200">
                <a:solidFill>
                  <a:schemeClr val="tx1"/>
                </a:solidFill>
                <a:latin typeface="Times New Roman" panose="02020603050405020304" pitchFamily="18" charset="0"/>
              </a:rPr>
              <a:t>	Chỉ huy chào đáp lại, hai người cùng bỏ tay xuống; sau đó thực hiện nội dung báo cáo: </a:t>
            </a:r>
            <a:r>
              <a:rPr lang="pt-BR" altLang="en-US" sz="2200" b="1" i="1">
                <a:solidFill>
                  <a:srgbClr val="FF0000"/>
                </a:solidFill>
                <a:latin typeface="Times New Roman" panose="02020603050405020304" pitchFamily="18" charset="0"/>
              </a:rPr>
              <a:t>“</a:t>
            </a:r>
            <a:r>
              <a:rPr lang="pt-BR" altLang="ja-JP" sz="2200" b="1" i="1">
                <a:solidFill>
                  <a:srgbClr val="FF0000"/>
                </a:solidFill>
                <a:latin typeface="Times New Roman" panose="02020603050405020304" pitchFamily="18" charset="0"/>
              </a:rPr>
              <a:t>Báo cáo chi đội trưởng (liên đội trưởng, Tổng phụ trách...), phân đội (chi đội, liên đội) có....... đội viên, có mặt....., vắng mặt....., có lý do.... Báo cáo hết!". </a:t>
            </a:r>
          </a:p>
          <a:p>
            <a:pPr algn="just" eaLnBrk="1" hangingPunct="1">
              <a:spcBef>
                <a:spcPct val="0"/>
              </a:spcBef>
              <a:buClrTx/>
              <a:buSzTx/>
              <a:buFontTx/>
              <a:buNone/>
            </a:pPr>
            <a:r>
              <a:rPr lang="pt-BR" altLang="en-US" sz="2200">
                <a:solidFill>
                  <a:schemeClr val="tx1"/>
                </a:solidFill>
                <a:latin typeface="Times New Roman" panose="02020603050405020304" pitchFamily="18" charset="0"/>
              </a:rPr>
              <a:t>	Chỉ huy đáp lại: </a:t>
            </a:r>
            <a:r>
              <a:rPr lang="pt-BR" altLang="en-US" sz="2200" b="1" i="1">
                <a:solidFill>
                  <a:srgbClr val="FF0000"/>
                </a:solidFill>
                <a:latin typeface="Times New Roman" panose="02020603050405020304" pitchFamily="18" charset="0"/>
              </a:rPr>
              <a:t>.......</a:t>
            </a:r>
            <a:r>
              <a:rPr lang="pt-BR" altLang="en-US" sz="2200">
                <a:solidFill>
                  <a:schemeClr val="tx1"/>
                </a:solidFill>
                <a:latin typeface="Times New Roman" panose="02020603050405020304" pitchFamily="18" charset="0"/>
              </a:rPr>
              <a:t> Đơn vị trưởng hô: </a:t>
            </a:r>
            <a:r>
              <a:rPr lang="pt-BR" altLang="en-US" sz="2200" b="1" i="1">
                <a:solidFill>
                  <a:srgbClr val="FF0000"/>
                </a:solidFill>
                <a:latin typeface="Times New Roman" panose="02020603050405020304" pitchFamily="18" charset="0"/>
              </a:rPr>
              <a:t>“</a:t>
            </a:r>
            <a:r>
              <a:rPr lang="pt-BR" altLang="ja-JP" sz="2200" b="1" i="1">
                <a:solidFill>
                  <a:srgbClr val="FF0000"/>
                </a:solidFill>
                <a:latin typeface="Times New Roman" panose="02020603050405020304" pitchFamily="18" charset="0"/>
              </a:rPr>
              <a:t>Rõ</a:t>
            </a:r>
            <a:r>
              <a:rPr lang="pt-BR" altLang="en-US" sz="2200" b="1" i="1">
                <a:solidFill>
                  <a:srgbClr val="FF0000"/>
                </a:solidFill>
                <a:latin typeface="Times New Roman" panose="02020603050405020304" pitchFamily="18" charset="0"/>
              </a:rPr>
              <a:t>”</a:t>
            </a:r>
            <a:r>
              <a:rPr lang="pt-BR" altLang="ja-JP" sz="2200">
                <a:solidFill>
                  <a:schemeClr val="tx1"/>
                </a:solidFill>
                <a:latin typeface="Times New Roman" panose="02020603050405020304" pitchFamily="18" charset="0"/>
              </a:rPr>
              <a:t>, sau đó chào chỉ huy, chỉ huy chào đáp lại, hai người cùng bỏ tay xuống. Đơn vị trưởng quay về trước đơn vị hô: </a:t>
            </a:r>
            <a:r>
              <a:rPr lang="pt-BR" altLang="ja-JP" sz="2200" b="1" i="1">
                <a:solidFill>
                  <a:srgbClr val="FF0000"/>
                </a:solidFill>
                <a:latin typeface="Times New Roman" panose="02020603050405020304" pitchFamily="18" charset="0"/>
              </a:rPr>
              <a:t>“Nghỉ!” </a:t>
            </a:r>
            <a:r>
              <a:rPr lang="pt-BR" altLang="ja-JP" sz="2200">
                <a:solidFill>
                  <a:schemeClr val="tx1"/>
                </a:solidFill>
                <a:latin typeface="Times New Roman" panose="02020603050405020304" pitchFamily="18" charset="0"/>
              </a:rPr>
              <a:t>và trở về vị trí.</a:t>
            </a:r>
            <a:r>
              <a:rPr lang="vi-VN" altLang="ja-JP" sz="2200">
                <a:solidFill>
                  <a:schemeClr val="tx1"/>
                </a:solidFill>
                <a:latin typeface="Times New Roman" panose="02020603050405020304" pitchFamily="18" charset="0"/>
              </a:rPr>
              <a:t> </a:t>
            </a:r>
            <a:endParaRPr lang="en-US" altLang="en-US" sz="2200">
              <a:solidFill>
                <a:schemeClr val="tx1"/>
              </a:solidFill>
              <a:latin typeface="Times New Roman" panose="02020603050405020304" pitchFamily="18" charset="0"/>
            </a:endParaRPr>
          </a:p>
        </p:txBody>
      </p:sp>
      <p:sp>
        <p:nvSpPr>
          <p:cNvPr id="21" name="Rectangle 46">
            <a:extLst>
              <a:ext uri="{FF2B5EF4-FFF2-40B4-BE49-F238E27FC236}">
                <a16:creationId xmlns:a16="http://schemas.microsoft.com/office/drawing/2014/main" id="{CC83A291-AE94-4F5F-9BF5-CFD771B49C01}"/>
              </a:ext>
            </a:extLst>
          </p:cNvPr>
          <p:cNvSpPr>
            <a:spLocks noChangeArrowheads="1"/>
          </p:cNvSpPr>
          <p:nvPr/>
        </p:nvSpPr>
        <p:spPr bwMode="auto">
          <a:xfrm>
            <a:off x="3727450" y="936128"/>
            <a:ext cx="4737100" cy="523220"/>
          </a:xfrm>
          <a:prstGeom prst="rect">
            <a:avLst/>
          </a:prstGeom>
          <a:solidFill>
            <a:schemeClr val="accent6">
              <a:lumMod val="40000"/>
              <a:lumOff val="60000"/>
            </a:schemeClr>
          </a:solidFill>
          <a:ln>
            <a:noFill/>
          </a:ln>
        </p:spPr>
        <p:txBody>
          <a:bodyPr wrap="squar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pPr>
            <a:r>
              <a:rPr lang="en-US" altLang="en-US" sz="2800" b="1">
                <a:solidFill>
                  <a:srgbClr val="002060"/>
                </a:solidFill>
                <a:latin typeface="Times New Roman" panose="02020603050405020304" pitchFamily="18" charset="0"/>
              </a:rPr>
              <a:t>THỦ TỤC BÁO CÁO</a:t>
            </a:r>
            <a:endParaRPr lang="pt-BR" altLang="en-US" sz="2800" b="1">
              <a:solidFill>
                <a:srgbClr val="002060"/>
              </a:solidFill>
              <a:latin typeface="Times New Roman" panose="02020603050405020304" pitchFamily="18" charset="0"/>
            </a:endParaRPr>
          </a:p>
        </p:txBody>
      </p:sp>
      <p:pic>
        <p:nvPicPr>
          <p:cNvPr id="23" name="Picture 2" descr="Hình ảnh có liên quan">
            <a:extLst>
              <a:ext uri="{FF2B5EF4-FFF2-40B4-BE49-F238E27FC236}">
                <a16:creationId xmlns:a16="http://schemas.microsoft.com/office/drawing/2014/main" id="{A6F81AF0-3A5F-4BDD-ABF9-11ED92073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0" y="1762894"/>
            <a:ext cx="5299927" cy="345555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FB0413-3552-4AE2-9899-27D78C9A002B}"/>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7CC5E50B-D7EF-4DB0-B7D4-8A41988AA6A2}"/>
              </a:ext>
            </a:extLst>
          </p:cNvPr>
          <p:cNvSpPr/>
          <p:nvPr/>
        </p:nvSpPr>
        <p:spPr>
          <a:xfrm>
            <a:off x="2257879" y="843677"/>
            <a:ext cx="3838121" cy="2585323"/>
          </a:xfrm>
          <a:prstGeom prst="rect">
            <a:avLst/>
          </a:prstGeom>
          <a:solidFill>
            <a:schemeClr val="bg1"/>
          </a:solidFill>
        </p:spPr>
        <p:txBody>
          <a:bodyPr wrap="square" lIns="91440" tIns="45720" rIns="91440" bIns="45720">
            <a:spAutoFit/>
          </a:bodyPr>
          <a:lstStyle/>
          <a:p>
            <a:pPr algn="ctr"/>
            <a:r>
              <a:rPr lang="en-US" sz="5400" b="1">
                <a:ln w="0"/>
                <a:solidFill>
                  <a:srgbClr val="002060"/>
                </a:solidFill>
                <a:latin typeface="UTM Aptima" panose="02040603050506020204" pitchFamily="18" charset="0"/>
              </a:rPr>
              <a:t>PHẦN 5. NGHI LỄ CỦA ĐỘI</a:t>
            </a:r>
          </a:p>
        </p:txBody>
      </p:sp>
      <p:pic>
        <p:nvPicPr>
          <p:cNvPr id="11" name="Picture 10">
            <a:extLst>
              <a:ext uri="{FF2B5EF4-FFF2-40B4-BE49-F238E27FC236}">
                <a16:creationId xmlns:a16="http://schemas.microsoft.com/office/drawing/2014/main" id="{3C6D9F2F-C566-43C5-AB66-0BD000517D0F}"/>
              </a:ext>
            </a:extLst>
          </p:cNvPr>
          <p:cNvPicPr>
            <a:picLocks noChangeAspect="1"/>
          </p:cNvPicPr>
          <p:nvPr/>
        </p:nvPicPr>
        <p:blipFill rotWithShape="1">
          <a:blip r:embed="rId2">
            <a:extLst>
              <a:ext uri="{28A0092B-C50C-407E-A947-70E740481C1C}">
                <a14:useLocalDpi xmlns:a14="http://schemas.microsoft.com/office/drawing/2010/main" val="0"/>
              </a:ext>
            </a:extLst>
          </a:blip>
          <a:srcRect l="-2615" r="-3829"/>
          <a:stretch/>
        </p:blipFill>
        <p:spPr>
          <a:xfrm>
            <a:off x="7211257" y="2861634"/>
            <a:ext cx="4504752" cy="3996366"/>
          </a:xfrm>
          <a:prstGeom prst="rect">
            <a:avLst/>
          </a:prstGeom>
        </p:spPr>
      </p:pic>
    </p:spTree>
    <p:extLst>
      <p:ext uri="{BB962C8B-B14F-4D97-AF65-F5344CB8AC3E}">
        <p14:creationId xmlns:p14="http://schemas.microsoft.com/office/powerpoint/2010/main" val="41658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2421FA-1351-4F8F-BE66-79441D2F3565}"/>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20" name="AutoShape 53">
            <a:extLst>
              <a:ext uri="{FF2B5EF4-FFF2-40B4-BE49-F238E27FC236}">
                <a16:creationId xmlns:a16="http://schemas.microsoft.com/office/drawing/2014/main" id="{787820B8-CA42-4EB2-B42B-F91A84EB1F5D}"/>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sp>
        <p:nvSpPr>
          <p:cNvPr id="9221" name="AutoShape 55">
            <a:extLst>
              <a:ext uri="{FF2B5EF4-FFF2-40B4-BE49-F238E27FC236}">
                <a16:creationId xmlns:a16="http://schemas.microsoft.com/office/drawing/2014/main" id="{A6231601-4358-4DA1-86B4-702741DFC552}"/>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9222" name="Group 66">
            <a:extLst>
              <a:ext uri="{FF2B5EF4-FFF2-40B4-BE49-F238E27FC236}">
                <a16:creationId xmlns:a16="http://schemas.microsoft.com/office/drawing/2014/main" id="{D00B0A84-389C-4CF1-8E5F-6DC8579FDC0B}"/>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96B57237-5545-45ED-98F0-7A0935C2CE17}"/>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9227" name="Group 68">
              <a:extLst>
                <a:ext uri="{FF2B5EF4-FFF2-40B4-BE49-F238E27FC236}">
                  <a16:creationId xmlns:a16="http://schemas.microsoft.com/office/drawing/2014/main" id="{A6E9D03B-0F12-471C-B334-4088FF3FDC0A}"/>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0078201E-BD68-44D7-BDCA-A14FE927FD0A}"/>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p>
            </p:txBody>
          </p:sp>
          <p:sp>
            <p:nvSpPr>
              <p:cNvPr id="12" name="AutoShape 70">
                <a:extLst>
                  <a:ext uri="{FF2B5EF4-FFF2-40B4-BE49-F238E27FC236}">
                    <a16:creationId xmlns:a16="http://schemas.microsoft.com/office/drawing/2014/main" id="{DA2572D0-D7DB-44F0-9F4B-5A197F10E3B7}"/>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9224" name="Rectangle 74">
            <a:extLst>
              <a:ext uri="{FF2B5EF4-FFF2-40B4-BE49-F238E27FC236}">
                <a16:creationId xmlns:a16="http://schemas.microsoft.com/office/drawing/2014/main" id="{DCA19035-5C44-4199-BA29-206AA6E0FCDF}"/>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
        <p:nvSpPr>
          <p:cNvPr id="18" name="Rectangle 10">
            <a:extLst>
              <a:ext uri="{FF2B5EF4-FFF2-40B4-BE49-F238E27FC236}">
                <a16:creationId xmlns:a16="http://schemas.microsoft.com/office/drawing/2014/main" id="{5106678D-2D18-42EE-BA55-00AF6424C532}"/>
              </a:ext>
            </a:extLst>
          </p:cNvPr>
          <p:cNvSpPr>
            <a:spLocks noChangeArrowheads="1"/>
          </p:cNvSpPr>
          <p:nvPr/>
        </p:nvSpPr>
        <p:spPr bwMode="auto">
          <a:xfrm>
            <a:off x="2971800" y="1219200"/>
            <a:ext cx="7010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nSpc>
                <a:spcPct val="120000"/>
              </a:lnSpc>
            </a:pPr>
            <a:r>
              <a:rPr lang="en-US" altLang="en-US" sz="3000"/>
              <a:t> </a:t>
            </a:r>
            <a:r>
              <a:rPr lang="en-US" altLang="en-US" sz="3000" b="1"/>
              <a:t>1. Lễ Chào cờ</a:t>
            </a:r>
          </a:p>
          <a:p>
            <a:pPr>
              <a:lnSpc>
                <a:spcPct val="120000"/>
              </a:lnSpc>
            </a:pPr>
            <a:r>
              <a:rPr lang="en-US" altLang="en-US" sz="3000" b="1"/>
              <a:t> 2. Lễ Diễu hành</a:t>
            </a:r>
          </a:p>
          <a:p>
            <a:pPr>
              <a:lnSpc>
                <a:spcPct val="120000"/>
              </a:lnSpc>
            </a:pPr>
            <a:r>
              <a:rPr lang="en-US" altLang="en-US" sz="3000" b="1"/>
              <a:t> 3. Lễ Duyệt Đội</a:t>
            </a:r>
          </a:p>
          <a:p>
            <a:pPr>
              <a:lnSpc>
                <a:spcPct val="120000"/>
              </a:lnSpc>
            </a:pPr>
            <a:r>
              <a:rPr lang="vi-VN" altLang="en-US" sz="3000" b="1"/>
              <a:t> </a:t>
            </a:r>
            <a:r>
              <a:rPr lang="en-US" altLang="en-US" sz="3000" b="1"/>
              <a:t>4. </a:t>
            </a:r>
            <a:r>
              <a:rPr lang="vi-VN" altLang="en-US" sz="3000" b="1"/>
              <a:t>Lễ Kết nạp đội viên</a:t>
            </a:r>
          </a:p>
          <a:p>
            <a:pPr>
              <a:lnSpc>
                <a:spcPct val="120000"/>
              </a:lnSpc>
            </a:pPr>
            <a:r>
              <a:rPr lang="vi-VN" altLang="en-US" sz="3000" b="1"/>
              <a:t> </a:t>
            </a:r>
            <a:r>
              <a:rPr lang="en-US" altLang="en-US" sz="3000" b="1"/>
              <a:t>5. </a:t>
            </a:r>
            <a:r>
              <a:rPr lang="vi-VN" altLang="en-US" sz="3000" b="1"/>
              <a:t>Lễ Công nhận liên đội, chi đội</a:t>
            </a:r>
          </a:p>
          <a:p>
            <a:pPr>
              <a:lnSpc>
                <a:spcPct val="120000"/>
              </a:lnSpc>
            </a:pPr>
            <a:r>
              <a:rPr lang="vi-VN" altLang="en-US" sz="3000" b="1"/>
              <a:t> </a:t>
            </a:r>
            <a:r>
              <a:rPr lang="en-US" altLang="en-US" sz="3000" b="1"/>
              <a:t>6. </a:t>
            </a:r>
            <a:r>
              <a:rPr lang="vi-VN" altLang="en-US" sz="3000" b="1"/>
              <a:t>Lễ Trưởng thành đội viên</a:t>
            </a:r>
          </a:p>
          <a:p>
            <a:pPr>
              <a:lnSpc>
                <a:spcPct val="120000"/>
              </a:lnSpc>
            </a:pPr>
            <a:r>
              <a:rPr lang="vi-VN" altLang="en-US" sz="3000" b="1"/>
              <a:t> </a:t>
            </a:r>
            <a:r>
              <a:rPr lang="en-US" altLang="en-US" sz="3000" b="1"/>
              <a:t>7. Lễ </a:t>
            </a:r>
            <a:r>
              <a:rPr lang="vi-VN" altLang="en-US" sz="3000" b="1"/>
              <a:t>Thành lập liên đội, chi đội tạm thời</a:t>
            </a:r>
          </a:p>
          <a:p>
            <a:pPr>
              <a:lnSpc>
                <a:spcPct val="120000"/>
              </a:lnSpc>
            </a:pPr>
            <a:r>
              <a:rPr lang="en-US" altLang="en-US" sz="3000" b="1"/>
              <a:t> 8. Đại hội Đội</a:t>
            </a:r>
          </a:p>
          <a:p>
            <a:pPr>
              <a:lnSpc>
                <a:spcPct val="120000"/>
              </a:lnSpc>
            </a:pPr>
            <a:r>
              <a:rPr lang="en-US" altLang="en-US" sz="3000" b="1"/>
              <a:t> 9. Đại hội Cháu ngoan Bác Hồ</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linds(horizontal)">
                                      <p:cBhvr>
                                        <p:cTn id="12" dur="500"/>
                                        <p:tgtEl>
                                          <p:spTgt spid="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linds(horizontal)">
                                      <p:cBhvr>
                                        <p:cTn id="17" dur="500"/>
                                        <p:tgtEl>
                                          <p:spTgt spid="1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linds(horizontal)">
                                      <p:cBhvr>
                                        <p:cTn id="22" dur="500"/>
                                        <p:tgtEl>
                                          <p:spTgt spid="1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linds(horizontal)">
                                      <p:cBhvr>
                                        <p:cTn id="27" dur="500"/>
                                        <p:tgtEl>
                                          <p:spTgt spid="1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blinds(horizontal)">
                                      <p:cBhvr>
                                        <p:cTn id="32" dur="500"/>
                                        <p:tgtEl>
                                          <p:spTgt spid="1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blinds(horizontal)">
                                      <p:cBhvr>
                                        <p:cTn id="37" dur="500"/>
                                        <p:tgtEl>
                                          <p:spTgt spid="1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blinds(horizontal)">
                                      <p:cBhvr>
                                        <p:cTn id="42" dur="500"/>
                                        <p:tgtEl>
                                          <p:spTgt spid="1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blinds(horizontal)">
                                      <p:cBhvr>
                                        <p:cTn id="47"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0C8BFC-DF64-4945-9C1A-592DECD4A3B6}"/>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44" name="AutoShape 53">
            <a:extLst>
              <a:ext uri="{FF2B5EF4-FFF2-40B4-BE49-F238E27FC236}">
                <a16:creationId xmlns:a16="http://schemas.microsoft.com/office/drawing/2014/main" id="{1736ADE3-EE59-404B-8FA0-65F93C2D39DF}"/>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sp>
        <p:nvSpPr>
          <p:cNvPr id="10245" name="AutoShape 55">
            <a:extLst>
              <a:ext uri="{FF2B5EF4-FFF2-40B4-BE49-F238E27FC236}">
                <a16:creationId xmlns:a16="http://schemas.microsoft.com/office/drawing/2014/main" id="{AF61B75C-AAF6-4D00-95F2-74F2B4BB8CB1}"/>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10246" name="Group 66">
            <a:extLst>
              <a:ext uri="{FF2B5EF4-FFF2-40B4-BE49-F238E27FC236}">
                <a16:creationId xmlns:a16="http://schemas.microsoft.com/office/drawing/2014/main" id="{98CC9CA8-010A-47EB-BAC2-6CDBD97F8ED8}"/>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538589F8-0DA5-4711-A035-2F9CCA7F8210}"/>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10252" name="Group 68">
              <a:extLst>
                <a:ext uri="{FF2B5EF4-FFF2-40B4-BE49-F238E27FC236}">
                  <a16:creationId xmlns:a16="http://schemas.microsoft.com/office/drawing/2014/main" id="{78CEAA44-01D0-480B-80A8-C740FE2308BD}"/>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0EC2EB8A-3CF9-4662-B8DB-3BA8C39E3F33}"/>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p>
            </p:txBody>
          </p:sp>
          <p:sp>
            <p:nvSpPr>
              <p:cNvPr id="12" name="AutoShape 70">
                <a:extLst>
                  <a:ext uri="{FF2B5EF4-FFF2-40B4-BE49-F238E27FC236}">
                    <a16:creationId xmlns:a16="http://schemas.microsoft.com/office/drawing/2014/main" id="{23BFA6EC-E62D-4E93-8B19-9B5B6DC97458}"/>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10247" name="Rectangle 71">
            <a:extLst>
              <a:ext uri="{FF2B5EF4-FFF2-40B4-BE49-F238E27FC236}">
                <a16:creationId xmlns:a16="http://schemas.microsoft.com/office/drawing/2014/main" id="{5945A473-FA6C-4424-BF1F-B31FD047B434}"/>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FF00"/>
                </a:solidFill>
              </a:rPr>
              <a:t>HOẠT ĐỘNG 4</a:t>
            </a:r>
          </a:p>
        </p:txBody>
      </p:sp>
      <p:sp>
        <p:nvSpPr>
          <p:cNvPr id="10248" name="Rectangle 74">
            <a:extLst>
              <a:ext uri="{FF2B5EF4-FFF2-40B4-BE49-F238E27FC236}">
                <a16:creationId xmlns:a16="http://schemas.microsoft.com/office/drawing/2014/main" id="{7DACD29B-2CED-40D4-B2BD-82C3E77F1480}"/>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FF00"/>
                </a:solidFill>
              </a:rPr>
              <a:t>Nghi lễ, thủ tục của Đội TNTP Hồ Chí Minh</a:t>
            </a:r>
            <a:endParaRPr lang="en-US" altLang="en-US" sz="2400" b="1">
              <a:solidFill>
                <a:srgbClr val="FFFF00"/>
              </a:solidFill>
              <a:latin typeface="Calibri" panose="020F0502020204030204" pitchFamily="34" charset="0"/>
            </a:endParaRPr>
          </a:p>
        </p:txBody>
      </p:sp>
      <p:sp>
        <p:nvSpPr>
          <p:cNvPr id="18" name="Rectangle 10">
            <a:extLst>
              <a:ext uri="{FF2B5EF4-FFF2-40B4-BE49-F238E27FC236}">
                <a16:creationId xmlns:a16="http://schemas.microsoft.com/office/drawing/2014/main" id="{231DD863-8077-4D1F-AE05-9C85C9767E5B}"/>
              </a:ext>
            </a:extLst>
          </p:cNvPr>
          <p:cNvSpPr>
            <a:spLocks noChangeArrowheads="1"/>
          </p:cNvSpPr>
          <p:nvPr/>
        </p:nvSpPr>
        <p:spPr bwMode="auto">
          <a:xfrm>
            <a:off x="4495800" y="1295400"/>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solidFill>
                  <a:srgbClr val="FFFF00"/>
                </a:solidFill>
              </a:rPr>
              <a:t> </a:t>
            </a:r>
            <a:r>
              <a:rPr lang="en-US" altLang="en-US" sz="2500" b="1"/>
              <a:t>I. LỄ CHÀO CỜ </a:t>
            </a:r>
          </a:p>
        </p:txBody>
      </p:sp>
      <p:sp>
        <p:nvSpPr>
          <p:cNvPr id="14" name="Rectangle 10">
            <a:extLst>
              <a:ext uri="{FF2B5EF4-FFF2-40B4-BE49-F238E27FC236}">
                <a16:creationId xmlns:a16="http://schemas.microsoft.com/office/drawing/2014/main" id="{2EC1D9DF-45AA-48BF-AF78-65EDFCA2CF56}"/>
              </a:ext>
            </a:extLst>
          </p:cNvPr>
          <p:cNvSpPr>
            <a:spLocks noChangeArrowheads="1"/>
          </p:cNvSpPr>
          <p:nvPr/>
        </p:nvSpPr>
        <p:spPr bwMode="auto">
          <a:xfrm>
            <a:off x="2057400" y="19812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700" b="1"/>
              <a:t>1. Mục đích, yêu cầu</a:t>
            </a:r>
          </a:p>
          <a:p>
            <a:pPr algn="just"/>
            <a:r>
              <a:rPr lang="vi-VN" altLang="en-US" sz="2700" b="1"/>
              <a:t>1.1. Mục đích</a:t>
            </a:r>
          </a:p>
          <a:p>
            <a:pPr algn="just"/>
            <a:r>
              <a:rPr lang="vi-VN" altLang="en-US" sz="2700" b="1"/>
              <a:t>- </a:t>
            </a:r>
            <a:r>
              <a:rPr lang="en-US" altLang="en-US" sz="2700" b="1"/>
              <a:t>Góp phần g</a:t>
            </a:r>
            <a:r>
              <a:rPr lang="vi-VN" altLang="en-US" sz="2700" b="1"/>
              <a:t>iáo dục</a:t>
            </a:r>
            <a:r>
              <a:rPr lang="en-US" altLang="en-US" sz="2700" b="1"/>
              <a:t> các em</a:t>
            </a:r>
            <a:r>
              <a:rPr lang="vi-VN" altLang="en-US" sz="2700" b="1"/>
              <a:t> lòng tự hào dân tộc, tinh thần trách nhiệm với Đảng, với Tổ quốc, với Bác Hồ kính yêu, với tổ chức Đoàn và tổ chức Đội</a:t>
            </a:r>
            <a:r>
              <a:rPr lang="en-US" altLang="en-US" sz="2700" b="1"/>
              <a:t>.</a:t>
            </a:r>
            <a:r>
              <a:rPr lang="vi-VN" altLang="en-US" sz="2700" b="1"/>
              <a:t> </a:t>
            </a:r>
            <a:endParaRPr lang="en-US" altLang="en-US" sz="2700" b="1"/>
          </a:p>
          <a:p>
            <a:pPr algn="just"/>
            <a:r>
              <a:rPr lang="vi-VN" altLang="en-US" sz="2700" b="1"/>
              <a:t>1.2. Yêu cầu</a:t>
            </a:r>
          </a:p>
          <a:p>
            <a:pPr algn="just"/>
            <a:r>
              <a:rPr lang="vi-VN" altLang="en-US" sz="2700" b="1"/>
              <a:t>- Lễ Chào cờ được sử dụng trong các nghi lễ và hoạt động lớn của Đội (trừ Lễ Diễu hành và Lễ Duyệt Đội).</a:t>
            </a:r>
          </a:p>
          <a:p>
            <a:pPr algn="just"/>
            <a:r>
              <a:rPr lang="vi-VN" altLang="en-US" sz="2700" b="1"/>
              <a:t>- Các liên đội trong trường học tổ chức Lễ Chào cờ đầu tuần. </a:t>
            </a:r>
            <a:endParaRPr lang="en-US" altLang="en-US" sz="2700" b="1"/>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linds(horizontal)">
                                      <p:cBhvr>
                                        <p:cTn id="17" dur="500"/>
                                        <p:tgtEl>
                                          <p:spTgt spid="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linds(horizontal)">
                                      <p:cBhvr>
                                        <p:cTn id="22" dur="500"/>
                                        <p:tgtEl>
                                          <p:spTgt spid="1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linds(horizontal)">
                                      <p:cBhvr>
                                        <p:cTn id="27" dur="500"/>
                                        <p:tgtEl>
                                          <p:spTgt spid="1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blinds(horizontal)">
                                      <p:cBhvr>
                                        <p:cTn id="32" dur="500"/>
                                        <p:tgtEl>
                                          <p:spTgt spid="1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blinds(horizontal)">
                                      <p:cBhvr>
                                        <p:cTn id="3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09A009-8880-424E-89B0-793AB16617EA}"/>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68" name="AutoShape 53">
            <a:extLst>
              <a:ext uri="{FF2B5EF4-FFF2-40B4-BE49-F238E27FC236}">
                <a16:creationId xmlns:a16="http://schemas.microsoft.com/office/drawing/2014/main" id="{2A8A9B2C-99FB-4044-90DF-5AD081546270}"/>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sp>
        <p:nvSpPr>
          <p:cNvPr id="11269" name="AutoShape 55">
            <a:extLst>
              <a:ext uri="{FF2B5EF4-FFF2-40B4-BE49-F238E27FC236}">
                <a16:creationId xmlns:a16="http://schemas.microsoft.com/office/drawing/2014/main" id="{0C8F5373-68C6-40D6-8561-CC229A23EBEE}"/>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11270" name="Group 66">
            <a:extLst>
              <a:ext uri="{FF2B5EF4-FFF2-40B4-BE49-F238E27FC236}">
                <a16:creationId xmlns:a16="http://schemas.microsoft.com/office/drawing/2014/main" id="{F57D6FAD-0CEE-4749-89C2-018C913BA3D8}"/>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B1C55A60-377B-4953-9FD6-4366B87A5899}"/>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11276" name="Group 68">
              <a:extLst>
                <a:ext uri="{FF2B5EF4-FFF2-40B4-BE49-F238E27FC236}">
                  <a16:creationId xmlns:a16="http://schemas.microsoft.com/office/drawing/2014/main" id="{D2F1754F-0C8A-4802-BAF7-0832A0D46FD2}"/>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A3C50820-AA15-4F73-AC39-81E2DDFA82BE}"/>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p>
            </p:txBody>
          </p:sp>
          <p:sp>
            <p:nvSpPr>
              <p:cNvPr id="12" name="AutoShape 70">
                <a:extLst>
                  <a:ext uri="{FF2B5EF4-FFF2-40B4-BE49-F238E27FC236}">
                    <a16:creationId xmlns:a16="http://schemas.microsoft.com/office/drawing/2014/main" id="{05F10938-708E-4DD2-9F23-9285BE2278A9}"/>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11271" name="Rectangle 71">
            <a:extLst>
              <a:ext uri="{FF2B5EF4-FFF2-40B4-BE49-F238E27FC236}">
                <a16:creationId xmlns:a16="http://schemas.microsoft.com/office/drawing/2014/main" id="{9810245C-CE4B-4228-90FE-E4E55044A81E}"/>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FF00"/>
                </a:solidFill>
              </a:rPr>
              <a:t>HOẠT ĐỘNG 4</a:t>
            </a:r>
          </a:p>
        </p:txBody>
      </p:sp>
      <p:sp>
        <p:nvSpPr>
          <p:cNvPr id="11272" name="Rectangle 74">
            <a:extLst>
              <a:ext uri="{FF2B5EF4-FFF2-40B4-BE49-F238E27FC236}">
                <a16:creationId xmlns:a16="http://schemas.microsoft.com/office/drawing/2014/main" id="{000FF203-34B2-45BA-8284-5DF37B37910C}"/>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FF00"/>
                </a:solidFill>
              </a:rPr>
              <a:t>Nghi lễ, thủ tục của Đội TNTP Hồ Chí Minh</a:t>
            </a:r>
            <a:endParaRPr lang="en-US" altLang="en-US" sz="2400" b="1">
              <a:solidFill>
                <a:srgbClr val="FFFF00"/>
              </a:solidFill>
              <a:latin typeface="Calibri" panose="020F0502020204030204" pitchFamily="34" charset="0"/>
            </a:endParaRPr>
          </a:p>
        </p:txBody>
      </p:sp>
      <p:sp>
        <p:nvSpPr>
          <p:cNvPr id="18" name="Rectangle 10">
            <a:extLst>
              <a:ext uri="{FF2B5EF4-FFF2-40B4-BE49-F238E27FC236}">
                <a16:creationId xmlns:a16="http://schemas.microsoft.com/office/drawing/2014/main" id="{AB0ACB0D-2E2D-4DB8-A659-64393EAE29E7}"/>
              </a:ext>
            </a:extLst>
          </p:cNvPr>
          <p:cNvSpPr>
            <a:spLocks noChangeArrowheads="1"/>
          </p:cNvSpPr>
          <p:nvPr/>
        </p:nvSpPr>
        <p:spPr bwMode="auto">
          <a:xfrm>
            <a:off x="4495800" y="1143000"/>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t> I. LỄ CHÀO CỜ </a:t>
            </a:r>
          </a:p>
        </p:txBody>
      </p:sp>
      <p:sp>
        <p:nvSpPr>
          <p:cNvPr id="14" name="Rectangle 10">
            <a:extLst>
              <a:ext uri="{FF2B5EF4-FFF2-40B4-BE49-F238E27FC236}">
                <a16:creationId xmlns:a16="http://schemas.microsoft.com/office/drawing/2014/main" id="{8F345B40-AC9E-4882-BAA2-1F56A827FBA0}"/>
              </a:ext>
            </a:extLst>
          </p:cNvPr>
          <p:cNvSpPr>
            <a:spLocks noChangeArrowheads="1"/>
          </p:cNvSpPr>
          <p:nvPr/>
        </p:nvSpPr>
        <p:spPr bwMode="auto">
          <a:xfrm>
            <a:off x="1828800" y="1676400"/>
            <a:ext cx="8610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400" b="1"/>
              <a:t>2. Diễn biến: Chỉ huy hô:</a:t>
            </a:r>
          </a:p>
          <a:p>
            <a:pPr algn="just"/>
            <a:r>
              <a:rPr lang="vi-VN" altLang="en-US" sz="2400" b="1"/>
              <a:t>- Trân trọng kính mời các đại biểu cùng toàn thể các bạn chuẩn bị làm Lễ Chào cờ! </a:t>
            </a:r>
          </a:p>
          <a:p>
            <a:pPr algn="just"/>
            <a:r>
              <a:rPr lang="vi-VN" altLang="en-US" sz="2400" b="1"/>
              <a:t>- Đội Nghi lễ vào vị trí!.</a:t>
            </a:r>
          </a:p>
          <a:p>
            <a:pPr algn="just"/>
            <a:r>
              <a:rPr lang="vi-VN" altLang="en-US" sz="2400" b="1"/>
              <a:t>- Nghiêm! (đội kèn thổi kèn hiệu chào cờ nếu có). </a:t>
            </a:r>
          </a:p>
          <a:p>
            <a:pPr algn="just"/>
            <a:r>
              <a:rPr lang="vi-VN" altLang="en-US" sz="2400" b="1"/>
              <a:t>- Chào cờ - chào! (Cờ giương hoặc kéo, đội trống đánh trống chào cờ, tất cả đội viên giơ tay chào). </a:t>
            </a:r>
          </a:p>
          <a:p>
            <a:pPr algn="just"/>
            <a:r>
              <a:rPr lang="vi-VN" altLang="en-US" sz="2400" b="1"/>
              <a:t>- Quốc ca! (đội viên bỏ tay xuống, hát Quốc ca). </a:t>
            </a:r>
          </a:p>
          <a:p>
            <a:pPr algn="just"/>
            <a:r>
              <a:rPr lang="vi-VN" altLang="en-US" sz="2400" b="1"/>
              <a:t>- Đội ca! (đội viên hát Đội ca).</a:t>
            </a:r>
          </a:p>
          <a:p>
            <a:pPr algn="just"/>
            <a:r>
              <a:rPr lang="vi-VN" altLang="en-US" sz="2400" b="1"/>
              <a:t>- Vì Tổ quốc xã hội chủ nghĩa - Vì lý tưởng của Bác Hồ vĩ đại - Sẵn sàng! (tất cả đội viên đáp: "Sẵn sàng!”).</a:t>
            </a:r>
          </a:p>
          <a:p>
            <a:pPr algn="just"/>
            <a:r>
              <a:rPr lang="vi-VN" altLang="en-US" sz="2400" b="1"/>
              <a:t>- Trân trọng cảm ơn các đại biểu cùng toàn thể các bạn.</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linds(horizont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C4DCE5-EF2A-4AB3-B7CD-370C1FB84D7B}"/>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92" name="AutoShape 53">
            <a:extLst>
              <a:ext uri="{FF2B5EF4-FFF2-40B4-BE49-F238E27FC236}">
                <a16:creationId xmlns:a16="http://schemas.microsoft.com/office/drawing/2014/main" id="{8C50F5D9-D827-4155-98D0-3C575C0EA5FA}"/>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sp>
        <p:nvSpPr>
          <p:cNvPr id="12293" name="AutoShape 55">
            <a:extLst>
              <a:ext uri="{FF2B5EF4-FFF2-40B4-BE49-F238E27FC236}">
                <a16:creationId xmlns:a16="http://schemas.microsoft.com/office/drawing/2014/main" id="{39C34C73-9A78-42A5-B9B4-50A51F9B49F0}"/>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12294" name="Group 66">
            <a:extLst>
              <a:ext uri="{FF2B5EF4-FFF2-40B4-BE49-F238E27FC236}">
                <a16:creationId xmlns:a16="http://schemas.microsoft.com/office/drawing/2014/main" id="{5E002CDB-749D-4081-9D14-DAEB1295D3E8}"/>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7348AF8B-A2A8-4639-976D-C8155B7F3DE8}"/>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12300" name="Group 68">
              <a:extLst>
                <a:ext uri="{FF2B5EF4-FFF2-40B4-BE49-F238E27FC236}">
                  <a16:creationId xmlns:a16="http://schemas.microsoft.com/office/drawing/2014/main" id="{020D98F8-6160-46BF-B990-85CB604160D6}"/>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AC674757-C35D-4C42-B9D4-4177FC7B5F8F}"/>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p>
            </p:txBody>
          </p:sp>
          <p:sp>
            <p:nvSpPr>
              <p:cNvPr id="12" name="AutoShape 70">
                <a:extLst>
                  <a:ext uri="{FF2B5EF4-FFF2-40B4-BE49-F238E27FC236}">
                    <a16:creationId xmlns:a16="http://schemas.microsoft.com/office/drawing/2014/main" id="{15943ECB-563E-4831-8545-DCD3839B580A}"/>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12295" name="Rectangle 71">
            <a:extLst>
              <a:ext uri="{FF2B5EF4-FFF2-40B4-BE49-F238E27FC236}">
                <a16:creationId xmlns:a16="http://schemas.microsoft.com/office/drawing/2014/main" id="{8BE382CB-8164-4B7C-AE92-E93CD815E847}"/>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FF00"/>
                </a:solidFill>
              </a:rPr>
              <a:t>HOẠT ĐỘNG 4</a:t>
            </a:r>
          </a:p>
        </p:txBody>
      </p:sp>
      <p:sp>
        <p:nvSpPr>
          <p:cNvPr id="12296" name="Rectangle 74">
            <a:extLst>
              <a:ext uri="{FF2B5EF4-FFF2-40B4-BE49-F238E27FC236}">
                <a16:creationId xmlns:a16="http://schemas.microsoft.com/office/drawing/2014/main" id="{9535D5FA-1267-4987-8C52-3346D81661AB}"/>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FF00"/>
                </a:solidFill>
              </a:rPr>
              <a:t>Nghi lễ, thủ tục của Đội TNTP Hồ Chí Minh</a:t>
            </a:r>
            <a:endParaRPr lang="en-US" altLang="en-US" sz="2400" b="1">
              <a:solidFill>
                <a:srgbClr val="FFFF00"/>
              </a:solidFill>
              <a:latin typeface="Calibri" panose="020F0502020204030204" pitchFamily="34" charset="0"/>
            </a:endParaRPr>
          </a:p>
        </p:txBody>
      </p:sp>
      <p:sp>
        <p:nvSpPr>
          <p:cNvPr id="18" name="Rectangle 10">
            <a:extLst>
              <a:ext uri="{FF2B5EF4-FFF2-40B4-BE49-F238E27FC236}">
                <a16:creationId xmlns:a16="http://schemas.microsoft.com/office/drawing/2014/main" id="{9B2358EF-D8BF-4783-A6B3-D76D52F93674}"/>
              </a:ext>
            </a:extLst>
          </p:cNvPr>
          <p:cNvSpPr>
            <a:spLocks noChangeArrowheads="1"/>
          </p:cNvSpPr>
          <p:nvPr/>
        </p:nvSpPr>
        <p:spPr bwMode="auto">
          <a:xfrm>
            <a:off x="4495800" y="1143000"/>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solidFill>
                  <a:srgbClr val="FFFF00"/>
                </a:solidFill>
              </a:rPr>
              <a:t> I. LỄ CHÀO CỜ </a:t>
            </a:r>
          </a:p>
        </p:txBody>
      </p:sp>
      <p:sp>
        <p:nvSpPr>
          <p:cNvPr id="14" name="Rectangle 10">
            <a:extLst>
              <a:ext uri="{FF2B5EF4-FFF2-40B4-BE49-F238E27FC236}">
                <a16:creationId xmlns:a16="http://schemas.microsoft.com/office/drawing/2014/main" id="{E3A6F197-EC55-4A59-BD33-2AAF4D1AEE79}"/>
              </a:ext>
            </a:extLst>
          </p:cNvPr>
          <p:cNvSpPr>
            <a:spLocks noChangeArrowheads="1"/>
          </p:cNvSpPr>
          <p:nvPr/>
        </p:nvSpPr>
        <p:spPr bwMode="auto">
          <a:xfrm>
            <a:off x="2057400" y="1676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600" b="1"/>
              <a:t>2. Diễn biến: Chỉ huy hô:</a:t>
            </a:r>
          </a:p>
          <a:p>
            <a:pPr algn="just"/>
            <a:r>
              <a:rPr lang="vi-VN" altLang="en-US" sz="2600" b="1"/>
              <a:t>*Chú ý:</a:t>
            </a:r>
          </a:p>
          <a:p>
            <a:pPr algn="just"/>
            <a:r>
              <a:rPr lang="vi-VN" altLang="en-US" sz="2600" b="1"/>
              <a:t>- Trong quá trình tổ chức Lễ Chào cờ, chỉ huy và 2 đội viên hộ cờ đứng nghiêm, không giơ tay chào, không hát Quốc ca, Đội ca và đáp khẩu hiệu Đội.</a:t>
            </a:r>
          </a:p>
          <a:p>
            <a:pPr algn="just"/>
            <a:r>
              <a:rPr lang="vi-VN" altLang="en-US" sz="2600" b="1"/>
              <a:t>- Trong các buổi lễ lớn, có phút sinh hoạt truyền thống, sau lời đáp: "Sẵn sàng!", chỉ huy hô: "Phút sinh hoạt truyền thống bắt đầu!". Tùy theo quy mô của phút sinh hoạt truyền thống, Đội Nghi lễ có thể đứng tại chỗ hoặc chủ động về vị trí tập hợp ban đầu.</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80593E-78C5-49D5-B80C-BF5BA1D666E4}"/>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15" name="AutoShape 53">
            <a:extLst>
              <a:ext uri="{FF2B5EF4-FFF2-40B4-BE49-F238E27FC236}">
                <a16:creationId xmlns:a16="http://schemas.microsoft.com/office/drawing/2014/main" id="{3A474556-DFA7-48F1-AAD3-2B95628FD47F}"/>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sp>
        <p:nvSpPr>
          <p:cNvPr id="13316" name="AutoShape 55">
            <a:extLst>
              <a:ext uri="{FF2B5EF4-FFF2-40B4-BE49-F238E27FC236}">
                <a16:creationId xmlns:a16="http://schemas.microsoft.com/office/drawing/2014/main" id="{919AC8DB-EF0B-4186-AAF0-F63292E86617}"/>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13317" name="Group 66">
            <a:extLst>
              <a:ext uri="{FF2B5EF4-FFF2-40B4-BE49-F238E27FC236}">
                <a16:creationId xmlns:a16="http://schemas.microsoft.com/office/drawing/2014/main" id="{86D3EA73-7066-4E6B-B3AF-9B15AC038730}"/>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E79F7D67-9248-4931-9446-0A3958A309CF}"/>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13324" name="Group 68">
              <a:extLst>
                <a:ext uri="{FF2B5EF4-FFF2-40B4-BE49-F238E27FC236}">
                  <a16:creationId xmlns:a16="http://schemas.microsoft.com/office/drawing/2014/main" id="{BE87FF22-2156-44EC-869F-8D792E5470C9}"/>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50FB8DE7-7BFC-486E-9215-0D817B8D8E27}"/>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p>
            </p:txBody>
          </p:sp>
          <p:sp>
            <p:nvSpPr>
              <p:cNvPr id="12" name="AutoShape 70">
                <a:extLst>
                  <a:ext uri="{FF2B5EF4-FFF2-40B4-BE49-F238E27FC236}">
                    <a16:creationId xmlns:a16="http://schemas.microsoft.com/office/drawing/2014/main" id="{AB8644CF-2AE5-48CC-8F97-CAAE5C30F7DF}"/>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13318" name="Rectangle 71">
            <a:extLst>
              <a:ext uri="{FF2B5EF4-FFF2-40B4-BE49-F238E27FC236}">
                <a16:creationId xmlns:a16="http://schemas.microsoft.com/office/drawing/2014/main" id="{EB7D9412-409B-4E46-B442-A2F7B42622C3}"/>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FF00"/>
                </a:solidFill>
              </a:rPr>
              <a:t>HOẠT ĐỘNG 4</a:t>
            </a:r>
          </a:p>
        </p:txBody>
      </p:sp>
      <p:sp>
        <p:nvSpPr>
          <p:cNvPr id="13319" name="Rectangle 74">
            <a:extLst>
              <a:ext uri="{FF2B5EF4-FFF2-40B4-BE49-F238E27FC236}">
                <a16:creationId xmlns:a16="http://schemas.microsoft.com/office/drawing/2014/main" id="{8D51BEFE-4C7D-4F4C-80EE-725A5E59386E}"/>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FF00"/>
                </a:solidFill>
              </a:rPr>
              <a:t>Nghi lễ, thủ tục của Đội TNTP Hồ Chí Minh</a:t>
            </a:r>
            <a:endParaRPr lang="en-US" altLang="en-US" sz="2400" b="1">
              <a:solidFill>
                <a:srgbClr val="FFFF00"/>
              </a:solidFill>
              <a:latin typeface="Calibri" panose="020F0502020204030204" pitchFamily="34" charset="0"/>
            </a:endParaRPr>
          </a:p>
        </p:txBody>
      </p:sp>
      <p:sp>
        <p:nvSpPr>
          <p:cNvPr id="18" name="Rectangle 10">
            <a:extLst>
              <a:ext uri="{FF2B5EF4-FFF2-40B4-BE49-F238E27FC236}">
                <a16:creationId xmlns:a16="http://schemas.microsoft.com/office/drawing/2014/main" id="{2AD00F74-3B0A-41A3-AE04-A796E6436794}"/>
              </a:ext>
            </a:extLst>
          </p:cNvPr>
          <p:cNvSpPr>
            <a:spLocks noChangeArrowheads="1"/>
          </p:cNvSpPr>
          <p:nvPr/>
        </p:nvSpPr>
        <p:spPr bwMode="auto">
          <a:xfrm>
            <a:off x="4495800" y="1143000"/>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solidFill>
                  <a:srgbClr val="FFFF00"/>
                </a:solidFill>
              </a:rPr>
              <a:t> </a:t>
            </a:r>
            <a:r>
              <a:rPr lang="en-US" altLang="en-US" sz="2500" b="1"/>
              <a:t>I. LỄ CHÀO CỜ </a:t>
            </a:r>
          </a:p>
        </p:txBody>
      </p:sp>
      <p:sp>
        <p:nvSpPr>
          <p:cNvPr id="14" name="Rectangle 10">
            <a:extLst>
              <a:ext uri="{FF2B5EF4-FFF2-40B4-BE49-F238E27FC236}">
                <a16:creationId xmlns:a16="http://schemas.microsoft.com/office/drawing/2014/main" id="{5BB6F2F2-8DCA-4B01-BD70-9F30282A455F}"/>
              </a:ext>
            </a:extLst>
          </p:cNvPr>
          <p:cNvSpPr>
            <a:spLocks noChangeArrowheads="1"/>
          </p:cNvSpPr>
          <p:nvPr/>
        </p:nvSpPr>
        <p:spPr bwMode="auto">
          <a:xfrm>
            <a:off x="2057400" y="1676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600" b="1"/>
              <a:t>3. Các hình thức tổ chức Lễ Chào cờ:</a:t>
            </a:r>
          </a:p>
          <a:p>
            <a:pPr algn="just"/>
            <a:r>
              <a:rPr lang="vi-VN" altLang="en-US" sz="2600" b="1"/>
              <a:t>3.1. </a:t>
            </a:r>
            <a:r>
              <a:rPr lang="pt-BR" altLang="en-US" sz="2800" b="1"/>
              <a:t>Cờ được treo sẵn trên lễ đài hoặc trên cột cờ: </a:t>
            </a:r>
            <a:r>
              <a:rPr lang="vi-VN" altLang="en-US" sz="2600" b="1"/>
              <a:t>Diễn biến Lễ Chào cờ như quy định</a:t>
            </a:r>
          </a:p>
          <a:p>
            <a:pPr algn="just"/>
            <a:r>
              <a:rPr lang="vi-VN" altLang="en-US" sz="2800" b="1"/>
              <a:t>3.2. </a:t>
            </a:r>
            <a:r>
              <a:rPr lang="pt-BR" altLang="en-US" sz="2800" b="1"/>
              <a:t>Cờ được </a:t>
            </a:r>
            <a:r>
              <a:rPr lang="vi-VN" altLang="en-US" sz="2800" b="1"/>
              <a:t>đội viên cầm đứng trước đơn vị</a:t>
            </a:r>
          </a:p>
          <a:p>
            <a:r>
              <a:rPr lang="pt-BR" altLang="en-US" sz="2800" b="1" i="1"/>
              <a:t>3.2.1. Chào cờ ở chi đội</a:t>
            </a:r>
            <a:endParaRPr lang="pt-BR" altLang="en-US" sz="2800" b="1"/>
          </a:p>
          <a:p>
            <a:r>
              <a:rPr lang="pt-BR" altLang="en-US" sz="2800" b="1"/>
              <a:t>- Cờ của chi đội do một đội viên cầm ở tư thế giương cờ (không có hộ cờ) đứng trước chi đội và quay mặt về đơn vị.</a:t>
            </a:r>
          </a:p>
          <a:p>
            <a:r>
              <a:rPr lang="pt-BR" altLang="en-US" sz="2800" b="1"/>
              <a:t>- Tùy theo điều kiện có thể có đội trống, kèn. </a:t>
            </a:r>
          </a:p>
          <a:p>
            <a:r>
              <a:rPr lang="pt-BR" altLang="en-US" sz="2800" b="1"/>
              <a:t>- Diễn biến lễ chào cờ như quy định.</a:t>
            </a:r>
            <a:endParaRPr lang="vi-VN" altLang="en-US" sz="2600" b="1"/>
          </a:p>
          <a:p>
            <a:pPr algn="just"/>
            <a:endParaRPr lang="vi-VN" altLang="en-US" sz="2600" b="1"/>
          </a:p>
        </p:txBody>
      </p:sp>
      <p:sp>
        <p:nvSpPr>
          <p:cNvPr id="13322" name="Rectangle 10">
            <a:extLst>
              <a:ext uri="{FF2B5EF4-FFF2-40B4-BE49-F238E27FC236}">
                <a16:creationId xmlns:a16="http://schemas.microsoft.com/office/drawing/2014/main" id="{050D0E00-73BC-4A01-ACE4-E30AA8693859}"/>
              </a:ext>
            </a:extLst>
          </p:cNvPr>
          <p:cNvSpPr>
            <a:spLocks noChangeArrowheads="1"/>
          </p:cNvSpPr>
          <p:nvPr/>
        </p:nvSpPr>
        <p:spPr bwMode="auto">
          <a:xfrm>
            <a:off x="7315200" y="3657600"/>
            <a:ext cx="289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endParaRPr lang="vi-VN" altLang="en-US" sz="2600" b="1"/>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972B4-AAC3-4655-A046-5859AB84B0C3}"/>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39" name="AutoShape 53">
            <a:extLst>
              <a:ext uri="{FF2B5EF4-FFF2-40B4-BE49-F238E27FC236}">
                <a16:creationId xmlns:a16="http://schemas.microsoft.com/office/drawing/2014/main" id="{D9C90075-D599-4D68-952E-0C1FD02F322C}"/>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sp>
        <p:nvSpPr>
          <p:cNvPr id="14340" name="AutoShape 55">
            <a:extLst>
              <a:ext uri="{FF2B5EF4-FFF2-40B4-BE49-F238E27FC236}">
                <a16:creationId xmlns:a16="http://schemas.microsoft.com/office/drawing/2014/main" id="{5297F609-0A7C-429F-B21B-410C0CFC0E43}"/>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14341" name="Group 66">
            <a:extLst>
              <a:ext uri="{FF2B5EF4-FFF2-40B4-BE49-F238E27FC236}">
                <a16:creationId xmlns:a16="http://schemas.microsoft.com/office/drawing/2014/main" id="{213FC949-0725-4087-A16B-EFE9485AC58F}"/>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FA889F63-44F8-4628-A121-7686AFAE1EAC}"/>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14347" name="Group 68">
              <a:extLst>
                <a:ext uri="{FF2B5EF4-FFF2-40B4-BE49-F238E27FC236}">
                  <a16:creationId xmlns:a16="http://schemas.microsoft.com/office/drawing/2014/main" id="{DE915A6D-0E7B-47F4-8C28-7D41B486144E}"/>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81F0CF14-F3DF-44CE-AEB9-AB63AE7BC57E}"/>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p>
            </p:txBody>
          </p:sp>
          <p:sp>
            <p:nvSpPr>
              <p:cNvPr id="12" name="AutoShape 70">
                <a:extLst>
                  <a:ext uri="{FF2B5EF4-FFF2-40B4-BE49-F238E27FC236}">
                    <a16:creationId xmlns:a16="http://schemas.microsoft.com/office/drawing/2014/main" id="{F7C269CB-B3F2-4C98-AB28-4DE0370CDD23}"/>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14342" name="Rectangle 71">
            <a:extLst>
              <a:ext uri="{FF2B5EF4-FFF2-40B4-BE49-F238E27FC236}">
                <a16:creationId xmlns:a16="http://schemas.microsoft.com/office/drawing/2014/main" id="{D8461F6C-5807-41E7-8736-7A3C95BDCDB8}"/>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FF00"/>
                </a:solidFill>
              </a:rPr>
              <a:t>HOẠT ĐỘNG 4</a:t>
            </a:r>
          </a:p>
        </p:txBody>
      </p:sp>
      <p:sp>
        <p:nvSpPr>
          <p:cNvPr id="14343" name="Rectangle 74">
            <a:extLst>
              <a:ext uri="{FF2B5EF4-FFF2-40B4-BE49-F238E27FC236}">
                <a16:creationId xmlns:a16="http://schemas.microsoft.com/office/drawing/2014/main" id="{74B3179B-639B-481E-BDF4-3BB72B72EB8D}"/>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FF00"/>
                </a:solidFill>
              </a:rPr>
              <a:t>Nghi lễ, thủ tục của Đội TNTP Hồ Chí Minh</a:t>
            </a:r>
            <a:endParaRPr lang="en-US" altLang="en-US" sz="2400" b="1">
              <a:solidFill>
                <a:srgbClr val="FFFF00"/>
              </a:solidFill>
              <a:latin typeface="Calibri" panose="020F0502020204030204" pitchFamily="34" charset="0"/>
            </a:endParaRPr>
          </a:p>
        </p:txBody>
      </p:sp>
      <p:sp>
        <p:nvSpPr>
          <p:cNvPr id="18" name="Rectangle 10">
            <a:extLst>
              <a:ext uri="{FF2B5EF4-FFF2-40B4-BE49-F238E27FC236}">
                <a16:creationId xmlns:a16="http://schemas.microsoft.com/office/drawing/2014/main" id="{193C7E31-413E-4D3E-B0A2-AB12B7B951B2}"/>
              </a:ext>
            </a:extLst>
          </p:cNvPr>
          <p:cNvSpPr>
            <a:spLocks noChangeArrowheads="1"/>
          </p:cNvSpPr>
          <p:nvPr/>
        </p:nvSpPr>
        <p:spPr bwMode="auto">
          <a:xfrm>
            <a:off x="4495800" y="1143000"/>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t> I. LỄ CHÀO CỜ </a:t>
            </a:r>
          </a:p>
        </p:txBody>
      </p:sp>
      <p:sp>
        <p:nvSpPr>
          <p:cNvPr id="14" name="Rectangle 10">
            <a:extLst>
              <a:ext uri="{FF2B5EF4-FFF2-40B4-BE49-F238E27FC236}">
                <a16:creationId xmlns:a16="http://schemas.microsoft.com/office/drawing/2014/main" id="{F205C8B3-F1C7-4B73-B14E-8657FD74D4BD}"/>
              </a:ext>
            </a:extLst>
          </p:cNvPr>
          <p:cNvSpPr>
            <a:spLocks noChangeArrowheads="1"/>
          </p:cNvSpPr>
          <p:nvPr/>
        </p:nvSpPr>
        <p:spPr bwMode="auto">
          <a:xfrm>
            <a:off x="1905000" y="17526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500" b="1"/>
              <a:t>3. Các hình thức tổ chức Lễ Chào cờ</a:t>
            </a:r>
            <a:r>
              <a:rPr lang="vi-VN" altLang="en-US" sz="2500" b="1">
                <a:solidFill>
                  <a:srgbClr val="FFFF00"/>
                </a:solidFill>
              </a:rPr>
              <a:t>:</a:t>
            </a:r>
          </a:p>
          <a:p>
            <a:pPr algn="just"/>
            <a:r>
              <a:rPr lang="vi-VN" altLang="en-US" sz="2500" b="1"/>
              <a:t>3.2. </a:t>
            </a:r>
            <a:r>
              <a:rPr lang="pt-BR" altLang="en-US" sz="2500" b="1"/>
              <a:t>Cờ được </a:t>
            </a:r>
            <a:r>
              <a:rPr lang="vi-VN" altLang="en-US" sz="2500" b="1"/>
              <a:t>đội viên cầm đứng trước đơn vị</a:t>
            </a:r>
          </a:p>
          <a:p>
            <a:pPr algn="just"/>
            <a:r>
              <a:rPr lang="pt-BR" altLang="en-US" sz="2500" b="1" i="1"/>
              <a:t>3.2.2. Chào cờ ở liên đội</a:t>
            </a:r>
            <a:endParaRPr lang="pt-BR" altLang="en-US" sz="2500" b="1"/>
          </a:p>
          <a:p>
            <a:pPr algn="just"/>
            <a:r>
              <a:rPr lang="pt-BR" altLang="en-US" sz="2500" b="1"/>
              <a:t>- Đội Nghi lễ gồm đội cờ (có 3 hoặc 5 đội viên trong đó có 2 đội viên hộ cờ, 1 đội viên cầm cờ Đội hoặc 3 đội viên cầm cờ: Cờ Tổ quốc ở giữa, cờ Đoàn bên phải và cờ Đội trái theo hướng mặt của Đội Nghi lễ). </a:t>
            </a:r>
          </a:p>
          <a:p>
            <a:pPr algn="just"/>
            <a:r>
              <a:rPr lang="pt-BR" altLang="en-US" sz="2500" b="1"/>
              <a:t>- Đội trống ít nhất 3 đội viên (có 1 trống cái), đội kèn (nếu có). </a:t>
            </a:r>
          </a:p>
          <a:p>
            <a:pPr algn="just"/>
            <a:r>
              <a:rPr lang="pt-BR" altLang="en-US" sz="2500" b="1"/>
              <a:t>- Các chi đội nếu có cờ thì cờ của chi đội do một đội viên đứng trước đội hình khoảng 1 mét, cùng hướng với đơn vị. </a:t>
            </a:r>
          </a:p>
          <a:p>
            <a:pPr algn="just"/>
            <a:r>
              <a:rPr lang="pt-BR" altLang="en-US" sz="2500" b="1"/>
              <a:t>- Diễn biến Lễ Chào cờ như qui định.</a:t>
            </a:r>
            <a:r>
              <a:rPr lang="vi-VN" altLang="en-US" sz="2500" b="1"/>
              <a:t>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0CB834-DDB0-41E7-A263-4608004CF579}"/>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63" name="AutoShape 53">
            <a:extLst>
              <a:ext uri="{FF2B5EF4-FFF2-40B4-BE49-F238E27FC236}">
                <a16:creationId xmlns:a16="http://schemas.microsoft.com/office/drawing/2014/main" id="{EECE102A-6048-4C77-9ACD-1A93D0888E64}"/>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sp>
        <p:nvSpPr>
          <p:cNvPr id="15364" name="AutoShape 55">
            <a:extLst>
              <a:ext uri="{FF2B5EF4-FFF2-40B4-BE49-F238E27FC236}">
                <a16:creationId xmlns:a16="http://schemas.microsoft.com/office/drawing/2014/main" id="{48DA84FA-8E64-4B75-84AC-A8E3511A52F3}"/>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15365" name="Group 66">
            <a:extLst>
              <a:ext uri="{FF2B5EF4-FFF2-40B4-BE49-F238E27FC236}">
                <a16:creationId xmlns:a16="http://schemas.microsoft.com/office/drawing/2014/main" id="{7F680974-458D-4C59-9706-4915FDC9A087}"/>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94289478-809A-4D7D-9E05-6E18A3D8DA73}"/>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15371" name="Group 68">
              <a:extLst>
                <a:ext uri="{FF2B5EF4-FFF2-40B4-BE49-F238E27FC236}">
                  <a16:creationId xmlns:a16="http://schemas.microsoft.com/office/drawing/2014/main" id="{3CF8572B-9AC5-4093-BCB3-271477A634D1}"/>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26082423-9E91-4D22-A0CC-71674669D68C}"/>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p>
            </p:txBody>
          </p:sp>
          <p:sp>
            <p:nvSpPr>
              <p:cNvPr id="12" name="AutoShape 70">
                <a:extLst>
                  <a:ext uri="{FF2B5EF4-FFF2-40B4-BE49-F238E27FC236}">
                    <a16:creationId xmlns:a16="http://schemas.microsoft.com/office/drawing/2014/main" id="{E9D27E63-2E7A-4EFF-9426-35A0379D96D8}"/>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15366" name="Rectangle 71">
            <a:extLst>
              <a:ext uri="{FF2B5EF4-FFF2-40B4-BE49-F238E27FC236}">
                <a16:creationId xmlns:a16="http://schemas.microsoft.com/office/drawing/2014/main" id="{090221A9-7DCA-4D89-AAE0-88693B345499}"/>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FF00"/>
                </a:solidFill>
              </a:rPr>
              <a:t>HOẠT ĐỘNG 4</a:t>
            </a:r>
          </a:p>
        </p:txBody>
      </p:sp>
      <p:sp>
        <p:nvSpPr>
          <p:cNvPr id="15367" name="Rectangle 74">
            <a:extLst>
              <a:ext uri="{FF2B5EF4-FFF2-40B4-BE49-F238E27FC236}">
                <a16:creationId xmlns:a16="http://schemas.microsoft.com/office/drawing/2014/main" id="{85C6842D-B99A-4260-A933-6D8169BF8782}"/>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FF00"/>
                </a:solidFill>
              </a:rPr>
              <a:t>Nghi lễ, thủ tục của Đội TNTP Hồ Chí Minh</a:t>
            </a:r>
            <a:endParaRPr lang="en-US" altLang="en-US" sz="2400" b="1">
              <a:solidFill>
                <a:srgbClr val="FFFF00"/>
              </a:solidFill>
              <a:latin typeface="Calibri" panose="020F0502020204030204" pitchFamily="34" charset="0"/>
            </a:endParaRPr>
          </a:p>
        </p:txBody>
      </p:sp>
      <p:sp>
        <p:nvSpPr>
          <p:cNvPr id="18" name="Rectangle 10">
            <a:extLst>
              <a:ext uri="{FF2B5EF4-FFF2-40B4-BE49-F238E27FC236}">
                <a16:creationId xmlns:a16="http://schemas.microsoft.com/office/drawing/2014/main" id="{662DE4E8-31B7-48ED-8274-5D9E50CFCB67}"/>
              </a:ext>
            </a:extLst>
          </p:cNvPr>
          <p:cNvSpPr>
            <a:spLocks noChangeArrowheads="1"/>
          </p:cNvSpPr>
          <p:nvPr/>
        </p:nvSpPr>
        <p:spPr bwMode="auto">
          <a:xfrm>
            <a:off x="4495800" y="1143000"/>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t> I. LỄ CHÀO CỜ </a:t>
            </a:r>
          </a:p>
        </p:txBody>
      </p:sp>
      <p:sp>
        <p:nvSpPr>
          <p:cNvPr id="14" name="Rectangle 10">
            <a:extLst>
              <a:ext uri="{FF2B5EF4-FFF2-40B4-BE49-F238E27FC236}">
                <a16:creationId xmlns:a16="http://schemas.microsoft.com/office/drawing/2014/main" id="{746E54BA-61BF-415C-9339-3B8C2156F0C6}"/>
              </a:ext>
            </a:extLst>
          </p:cNvPr>
          <p:cNvSpPr>
            <a:spLocks noChangeArrowheads="1"/>
          </p:cNvSpPr>
          <p:nvPr/>
        </p:nvSpPr>
        <p:spPr bwMode="auto">
          <a:xfrm>
            <a:off x="1905000" y="19050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700" b="1"/>
              <a:t>3. Các hình thức tổ chức Lễ Chào cờ:</a:t>
            </a:r>
          </a:p>
          <a:p>
            <a:pPr algn="just"/>
            <a:r>
              <a:rPr lang="vi-VN" altLang="en-US" sz="2700" b="1"/>
              <a:t>3.3. </a:t>
            </a:r>
            <a:r>
              <a:rPr lang="en-US" altLang="en-US" sz="2700" b="1"/>
              <a:t>Kéo cờ</a:t>
            </a:r>
          </a:p>
          <a:p>
            <a:pPr algn="just"/>
            <a:r>
              <a:rPr lang="pt-BR" altLang="en-US" sz="2700" b="1"/>
              <a:t>- Khi chuẩn bị làm Lễ Chào cờ, đội cờ đưa cờ về vị trí, buộc cờ vào dây kéo. </a:t>
            </a:r>
            <a:endParaRPr lang="vi-VN" altLang="en-US" sz="2700" b="1"/>
          </a:p>
          <a:p>
            <a:r>
              <a:rPr lang="pt-BR" altLang="en-US" sz="2700" b="1"/>
              <a:t>- Sau khẩu lệnh: “</a:t>
            </a:r>
            <a:r>
              <a:rPr lang="pt-BR" altLang="ja-JP" sz="2700" b="1"/>
              <a:t>Chào cờ, chào!</a:t>
            </a:r>
            <a:r>
              <a:rPr lang="pt-BR" altLang="en-US" sz="2700" b="1"/>
              <a:t>”</a:t>
            </a:r>
            <a:r>
              <a:rPr lang="pt-BR" altLang="ja-JP" sz="2700" b="1"/>
              <a:t>, một đội viên cầm một dây để kéo cờ lên, một đội viên cầm dây thả dần ra.</a:t>
            </a:r>
            <a:endParaRPr lang="vi-VN" altLang="ja-JP" sz="2700" b="1"/>
          </a:p>
          <a:p>
            <a:r>
              <a:rPr lang="pt-BR" altLang="en-US" sz="2700" b="1"/>
              <a:t>- Khi cờ lên đến đỉnh cột, 2 đội viên kéo cờ buộc dây vào cột rồi quay xuống đơn vị, đứng nghiêm. Cờ được kéo lên khi trống nổi, hết bài trống, cờ lên đến đỉnh cột.</a:t>
            </a:r>
            <a:endParaRPr lang="vi-VN" altLang="en-US" sz="2700" b="1"/>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84165F5-7FCA-4082-975F-9094A6E4BA0B}"/>
              </a:ext>
            </a:extLst>
          </p:cNvPr>
          <p:cNvSpPr/>
          <p:nvPr/>
        </p:nvSpPr>
        <p:spPr>
          <a:xfrm>
            <a:off x="-101600" y="0"/>
            <a:ext cx="122936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88" name="AutoShape 53">
            <a:extLst>
              <a:ext uri="{FF2B5EF4-FFF2-40B4-BE49-F238E27FC236}">
                <a16:creationId xmlns:a16="http://schemas.microsoft.com/office/drawing/2014/main" id="{7C841789-5047-45FA-A60B-789701650400}"/>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sp>
        <p:nvSpPr>
          <p:cNvPr id="16389" name="AutoShape 55">
            <a:extLst>
              <a:ext uri="{FF2B5EF4-FFF2-40B4-BE49-F238E27FC236}">
                <a16:creationId xmlns:a16="http://schemas.microsoft.com/office/drawing/2014/main" id="{810E25F6-47B3-4A58-A64C-F4A79D3DE8CE}"/>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16390" name="Group 66">
            <a:extLst>
              <a:ext uri="{FF2B5EF4-FFF2-40B4-BE49-F238E27FC236}">
                <a16:creationId xmlns:a16="http://schemas.microsoft.com/office/drawing/2014/main" id="{3393791C-AC34-4B53-BAFF-803F8586DB7D}"/>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069906AE-0EC0-4031-AF3B-3023211A88C9}"/>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16396" name="Group 68">
              <a:extLst>
                <a:ext uri="{FF2B5EF4-FFF2-40B4-BE49-F238E27FC236}">
                  <a16:creationId xmlns:a16="http://schemas.microsoft.com/office/drawing/2014/main" id="{655D2B72-AF68-4A6B-ABCF-FB8BBF64D642}"/>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7CAD671F-3197-4D9B-848D-43709E5E3CC0}"/>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p>
            </p:txBody>
          </p:sp>
          <p:sp>
            <p:nvSpPr>
              <p:cNvPr id="12" name="AutoShape 70">
                <a:extLst>
                  <a:ext uri="{FF2B5EF4-FFF2-40B4-BE49-F238E27FC236}">
                    <a16:creationId xmlns:a16="http://schemas.microsoft.com/office/drawing/2014/main" id="{67A9B86B-9763-477F-9DAD-1332CD3E25CD}"/>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16392" name="Rectangle 74">
            <a:extLst>
              <a:ext uri="{FF2B5EF4-FFF2-40B4-BE49-F238E27FC236}">
                <a16:creationId xmlns:a16="http://schemas.microsoft.com/office/drawing/2014/main" id="{27DB791D-6EBD-41EA-8919-0E4B713441FB}"/>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
        <p:nvSpPr>
          <p:cNvPr id="18" name="Rectangle 10">
            <a:extLst>
              <a:ext uri="{FF2B5EF4-FFF2-40B4-BE49-F238E27FC236}">
                <a16:creationId xmlns:a16="http://schemas.microsoft.com/office/drawing/2014/main" id="{BAF9D3EA-6C68-4724-8FFB-55920D06D568}"/>
              </a:ext>
            </a:extLst>
          </p:cNvPr>
          <p:cNvSpPr>
            <a:spLocks noChangeArrowheads="1"/>
          </p:cNvSpPr>
          <p:nvPr/>
        </p:nvSpPr>
        <p:spPr bwMode="auto">
          <a:xfrm>
            <a:off x="4495800" y="1139370"/>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solidFill>
                  <a:srgbClr val="FFFF00"/>
                </a:solidFill>
              </a:rPr>
              <a:t> </a:t>
            </a:r>
            <a:r>
              <a:rPr lang="en-US" altLang="en-US" sz="2500" b="1"/>
              <a:t>II. LỄ DIỄU HÀNH</a:t>
            </a:r>
          </a:p>
        </p:txBody>
      </p:sp>
      <p:sp>
        <p:nvSpPr>
          <p:cNvPr id="14" name="Rectangle 10">
            <a:extLst>
              <a:ext uri="{FF2B5EF4-FFF2-40B4-BE49-F238E27FC236}">
                <a16:creationId xmlns:a16="http://schemas.microsoft.com/office/drawing/2014/main" id="{016BFCD1-C373-45EF-A8F7-520EC2B6B81D}"/>
              </a:ext>
            </a:extLst>
          </p:cNvPr>
          <p:cNvSpPr>
            <a:spLocks noChangeArrowheads="1"/>
          </p:cNvSpPr>
          <p:nvPr/>
        </p:nvSpPr>
        <p:spPr bwMode="auto">
          <a:xfrm>
            <a:off x="2057400" y="1830613"/>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700" b="1"/>
              <a:t>1. Mục đích, yêu cầu</a:t>
            </a:r>
          </a:p>
          <a:p>
            <a:pPr algn="just"/>
            <a:r>
              <a:rPr lang="vi-VN" altLang="en-US" sz="2700" b="1"/>
              <a:t>1.1. Mục đích</a:t>
            </a:r>
          </a:p>
          <a:p>
            <a:pPr algn="just">
              <a:lnSpc>
                <a:spcPct val="110000"/>
              </a:lnSpc>
            </a:pPr>
            <a:r>
              <a:rPr lang="pt-BR" altLang="en-US" sz="2700" b="1"/>
              <a:t>Lễ Diễu hành được tổ chức để biểu dương lực lượng, giới thiệu thành tích của các tập thể Đội Thiếu niên Tiền phong Hồ Chí Minh và nhi đồng.</a:t>
            </a:r>
            <a:endParaRPr lang="vi-VN" altLang="en-US" sz="2700" b="1">
              <a:solidFill>
                <a:srgbClr val="FFFFFF"/>
              </a:solidFill>
            </a:endParaRPr>
          </a:p>
          <a:p>
            <a:pPr algn="just"/>
            <a:r>
              <a:rPr lang="vi-VN" altLang="en-US" sz="2700" b="1"/>
              <a:t>1.2. Yêu cầu</a:t>
            </a:r>
          </a:p>
          <a:p>
            <a:pPr algn="just">
              <a:lnSpc>
                <a:spcPct val="110000"/>
              </a:lnSpc>
            </a:pPr>
            <a:r>
              <a:rPr lang="pt-BR" altLang="en-US" sz="2700" b="1"/>
              <a:t>- Lễ Diễu hành được thực hiện trước Lễ Khai mạc. </a:t>
            </a:r>
            <a:endParaRPr lang="vi-VN" altLang="en-US" sz="2700" b="1">
              <a:solidFill>
                <a:srgbClr val="FFFFFF"/>
              </a:solidFill>
            </a:endParaRPr>
          </a:p>
          <a:p>
            <a:pPr algn="just">
              <a:lnSpc>
                <a:spcPct val="110000"/>
              </a:lnSpc>
            </a:pPr>
            <a:r>
              <a:rPr lang="vi-VN" altLang="en-US" sz="2700" b="1"/>
              <a:t>- </a:t>
            </a:r>
            <a:r>
              <a:rPr lang="en-US" altLang="en-US" sz="2700" b="1"/>
              <a:t>Đ</a:t>
            </a:r>
            <a:r>
              <a:rPr lang="vi-VN" altLang="en-US" sz="2700" b="1"/>
              <a:t>ược tổ chức trong các họat động lớn của Đội như: Hội trại, lễ phát động thi đua, đại hội, liên hoan, hội thi Nghi thức Đội…</a:t>
            </a:r>
          </a:p>
          <a:p>
            <a:pPr algn="just">
              <a:lnSpc>
                <a:spcPct val="110000"/>
              </a:lnSpc>
            </a:pPr>
            <a:r>
              <a:rPr lang="vi-VN" altLang="en-US" sz="2700" b="1">
                <a:solidFill>
                  <a:srgbClr val="FFFFFF"/>
                </a:solidFill>
              </a:rPr>
              <a:t>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linds(horizontal)">
                                      <p:cBhvr>
                                        <p:cTn id="17" dur="500"/>
                                        <p:tgtEl>
                                          <p:spTgt spid="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linds(horizontal)">
                                      <p:cBhvr>
                                        <p:cTn id="22" dur="500"/>
                                        <p:tgtEl>
                                          <p:spTgt spid="1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linds(horizontal)">
                                      <p:cBhvr>
                                        <p:cTn id="27" dur="500"/>
                                        <p:tgtEl>
                                          <p:spTgt spid="1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blinds(horizontal)">
                                      <p:cBhvr>
                                        <p:cTn id="32" dur="500"/>
                                        <p:tgtEl>
                                          <p:spTgt spid="1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44841" y="724395"/>
            <a:ext cx="6785127"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CÁC NHỊP TRỐNG CƠ BẢN</a:t>
            </a:r>
          </a:p>
        </p:txBody>
      </p:sp>
      <p:sp>
        <p:nvSpPr>
          <p:cNvPr id="6" name="TextBox 5"/>
          <p:cNvSpPr txBox="1"/>
          <p:nvPr/>
        </p:nvSpPr>
        <p:spPr>
          <a:xfrm>
            <a:off x="3681350" y="1845914"/>
            <a:ext cx="4511171" cy="4401205"/>
          </a:xfrm>
          <a:prstGeom prst="rect">
            <a:avLst/>
          </a:prstGeom>
          <a:noFill/>
        </p:spPr>
        <p:txBody>
          <a:bodyPr wrap="non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1 2 1 </a:t>
            </a:r>
          </a:p>
          <a:p>
            <a:r>
              <a:rPr lang="en-US" sz="4800" b="1" dirty="0">
                <a:solidFill>
                  <a:srgbClr val="FF0000"/>
                </a:solidFill>
                <a:latin typeface="Times New Roman" panose="02020603050405020304" pitchFamily="18" charset="0"/>
                <a:cs typeface="Times New Roman" panose="02020603050405020304" pitchFamily="18" charset="0"/>
              </a:rPr>
              <a:t>1 2 3 4 1 </a:t>
            </a:r>
          </a:p>
          <a:p>
            <a:r>
              <a:rPr lang="en-US" sz="4800" b="1" dirty="0">
                <a:solidFill>
                  <a:srgbClr val="FF0000"/>
                </a:solidFill>
                <a:latin typeface="Times New Roman" panose="02020603050405020304" pitchFamily="18" charset="0"/>
                <a:cs typeface="Times New Roman" panose="02020603050405020304" pitchFamily="18" charset="0"/>
              </a:rPr>
              <a:t>1 / 1 2 3 4 1</a:t>
            </a:r>
          </a:p>
          <a:p>
            <a:r>
              <a:rPr lang="en-US" sz="4800" b="1" dirty="0">
                <a:solidFill>
                  <a:srgbClr val="FF0000"/>
                </a:solidFill>
                <a:latin typeface="Times New Roman" panose="02020603050405020304" pitchFamily="18" charset="0"/>
                <a:cs typeface="Times New Roman" panose="02020603050405020304" pitchFamily="18" charset="0"/>
              </a:rPr>
              <a:t>1 2 3 4 1 / 2 3 4 1</a:t>
            </a:r>
          </a:p>
          <a:p>
            <a:r>
              <a:rPr lang="en-US" sz="4800" b="1" dirty="0">
                <a:solidFill>
                  <a:srgbClr val="FF0000"/>
                </a:solidFill>
                <a:latin typeface="Times New Roman" panose="02020603050405020304" pitchFamily="18" charset="0"/>
                <a:cs typeface="Times New Roman" panose="02020603050405020304" pitchFamily="18" charset="0"/>
              </a:rPr>
              <a:t>1 2 3 4 5 6 7 8 9</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692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AE7EDA-6AE0-4FFA-941E-C533006EC6FE}"/>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12" name="AutoShape 53">
            <a:extLst>
              <a:ext uri="{FF2B5EF4-FFF2-40B4-BE49-F238E27FC236}">
                <a16:creationId xmlns:a16="http://schemas.microsoft.com/office/drawing/2014/main" id="{58C2AD84-3AE9-428B-B38C-AD5F021BFE63}"/>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sp>
        <p:nvSpPr>
          <p:cNvPr id="17413" name="AutoShape 55">
            <a:extLst>
              <a:ext uri="{FF2B5EF4-FFF2-40B4-BE49-F238E27FC236}">
                <a16:creationId xmlns:a16="http://schemas.microsoft.com/office/drawing/2014/main" id="{E60D247C-2BB7-4671-AAAF-977047A11F9F}"/>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17414" name="Group 66">
            <a:extLst>
              <a:ext uri="{FF2B5EF4-FFF2-40B4-BE49-F238E27FC236}">
                <a16:creationId xmlns:a16="http://schemas.microsoft.com/office/drawing/2014/main" id="{23C38308-6B1A-47E4-96B0-1840BAC67854}"/>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D881C217-E89A-4D30-8621-F995227AA1AD}"/>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17420" name="Group 68">
              <a:extLst>
                <a:ext uri="{FF2B5EF4-FFF2-40B4-BE49-F238E27FC236}">
                  <a16:creationId xmlns:a16="http://schemas.microsoft.com/office/drawing/2014/main" id="{AE44DB1B-BDA4-412E-A20D-50ADF4771504}"/>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95451DB8-E7C3-498A-BE60-C34BC1836AA7}"/>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p>
            </p:txBody>
          </p:sp>
          <p:sp>
            <p:nvSpPr>
              <p:cNvPr id="12" name="AutoShape 70">
                <a:extLst>
                  <a:ext uri="{FF2B5EF4-FFF2-40B4-BE49-F238E27FC236}">
                    <a16:creationId xmlns:a16="http://schemas.microsoft.com/office/drawing/2014/main" id="{016D6224-6A21-43FF-A7E8-A468C807F7BB}"/>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17416" name="Rectangle 74">
            <a:extLst>
              <a:ext uri="{FF2B5EF4-FFF2-40B4-BE49-F238E27FC236}">
                <a16:creationId xmlns:a16="http://schemas.microsoft.com/office/drawing/2014/main" id="{E45B7657-A889-4D89-97D1-8395F8ABD0AC}"/>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
        <p:nvSpPr>
          <p:cNvPr id="18" name="Rectangle 10">
            <a:extLst>
              <a:ext uri="{FF2B5EF4-FFF2-40B4-BE49-F238E27FC236}">
                <a16:creationId xmlns:a16="http://schemas.microsoft.com/office/drawing/2014/main" id="{7E819542-A05B-473F-9E29-D4F96105F221}"/>
              </a:ext>
            </a:extLst>
          </p:cNvPr>
          <p:cNvSpPr>
            <a:spLocks noChangeArrowheads="1"/>
          </p:cNvSpPr>
          <p:nvPr/>
        </p:nvSpPr>
        <p:spPr bwMode="auto">
          <a:xfrm>
            <a:off x="4495800" y="1066800"/>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solidFill>
                  <a:srgbClr val="FFFF00"/>
                </a:solidFill>
              </a:rPr>
              <a:t> </a:t>
            </a:r>
            <a:r>
              <a:rPr lang="en-US" altLang="en-US" sz="2500" b="1"/>
              <a:t>II. LỄ DIỄU HÀNH</a:t>
            </a:r>
          </a:p>
        </p:txBody>
      </p:sp>
      <p:sp>
        <p:nvSpPr>
          <p:cNvPr id="14" name="Rectangle 10">
            <a:extLst>
              <a:ext uri="{FF2B5EF4-FFF2-40B4-BE49-F238E27FC236}">
                <a16:creationId xmlns:a16="http://schemas.microsoft.com/office/drawing/2014/main" id="{945DD839-1778-4440-A3D1-A544B9AE640E}"/>
              </a:ext>
            </a:extLst>
          </p:cNvPr>
          <p:cNvSpPr>
            <a:spLocks noChangeArrowheads="1"/>
          </p:cNvSpPr>
          <p:nvPr/>
        </p:nvSpPr>
        <p:spPr bwMode="auto">
          <a:xfrm>
            <a:off x="1760781" y="1516065"/>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400" b="1"/>
              <a:t>2. Đội hình diễu hành</a:t>
            </a:r>
          </a:p>
          <a:p>
            <a:pPr algn="just"/>
            <a:r>
              <a:rPr lang="en-US" altLang="en-US" sz="2400" b="1"/>
              <a:t>- </a:t>
            </a:r>
            <a:r>
              <a:rPr lang="vi-VN" altLang="en-US" sz="2400" b="1"/>
              <a:t>Đi đầu là đội cờ của liên đội</a:t>
            </a:r>
            <a:r>
              <a:rPr lang="en-US" altLang="en-US" sz="2400" b="1"/>
              <a:t>.</a:t>
            </a:r>
          </a:p>
          <a:p>
            <a:pPr algn="just"/>
            <a:r>
              <a:rPr lang="en-US" altLang="en-US" sz="2400" b="1"/>
              <a:t>- C</a:t>
            </a:r>
            <a:r>
              <a:rPr lang="vi-VN" altLang="en-US" sz="2400" b="1"/>
              <a:t>ách đội cờ khoảng 3 mét là đội rước ảnh Bác Hồ (nếu có)</a:t>
            </a:r>
            <a:r>
              <a:rPr lang="en-US" altLang="en-US" sz="2400" b="1"/>
              <a:t>.</a:t>
            </a:r>
          </a:p>
          <a:p>
            <a:pPr algn="just"/>
            <a:r>
              <a:rPr lang="en-US" altLang="en-US" sz="2400" b="1"/>
              <a:t>- S</a:t>
            </a:r>
            <a:r>
              <a:rPr lang="vi-VN" altLang="en-US" sz="2400" b="1"/>
              <a:t>au khoảng 3 mét là 3 đội viên đại diện BCH liên đội</a:t>
            </a:r>
            <a:r>
              <a:rPr lang="en-US" altLang="en-US" sz="2400" b="1"/>
              <a:t>.</a:t>
            </a:r>
          </a:p>
          <a:p>
            <a:pPr algn="just"/>
            <a:r>
              <a:rPr lang="en-US" altLang="en-US" sz="2400" b="1"/>
              <a:t>-</a:t>
            </a:r>
            <a:r>
              <a:rPr lang="vi-VN" altLang="en-US" sz="2400" b="1"/>
              <a:t> </a:t>
            </a:r>
            <a:r>
              <a:rPr lang="en-US" altLang="en-US" sz="2400" b="1"/>
              <a:t>S</a:t>
            </a:r>
            <a:r>
              <a:rPr lang="vi-VN" altLang="en-US" sz="2400" b="1"/>
              <a:t>au BCH khoảng 3 mét là đội trống, kèn (đội trống, kèn có thể đứng ở khu vực lễ đài).</a:t>
            </a:r>
            <a:endParaRPr lang="en-US" altLang="en-US" sz="2400" b="1"/>
          </a:p>
          <a:p>
            <a:pPr algn="just"/>
            <a:r>
              <a:rPr lang="en-US" altLang="en-US" sz="2400" b="1"/>
              <a:t>-</a:t>
            </a:r>
            <a:r>
              <a:rPr lang="vi-VN" altLang="en-US" sz="2400" b="1"/>
              <a:t> </a:t>
            </a:r>
            <a:r>
              <a:rPr lang="en-US" altLang="en-US" sz="2400" b="1"/>
              <a:t>S</a:t>
            </a:r>
            <a:r>
              <a:rPr lang="vi-VN" altLang="en-US" sz="2400" b="1"/>
              <a:t>au đội trống, kèn khoảng 5 mét là biển tên đơn vị đầu tiên.</a:t>
            </a:r>
          </a:p>
          <a:p>
            <a:pPr algn="just"/>
            <a:r>
              <a:rPr lang="vi-VN" altLang="en-US" sz="2400" b="1"/>
              <a:t>- Sau biển tên khoảng 3 mét là cờ của chi đội</a:t>
            </a:r>
            <a:r>
              <a:rPr lang="en-US" altLang="en-US" sz="2400" b="1"/>
              <a:t>.</a:t>
            </a:r>
          </a:p>
          <a:p>
            <a:pPr algn="just"/>
            <a:r>
              <a:rPr lang="en-US" altLang="en-US" sz="2400" b="1"/>
              <a:t>- S</a:t>
            </a:r>
            <a:r>
              <a:rPr lang="vi-VN" altLang="en-US" sz="2400" b="1"/>
              <a:t>au cờ khoảng 3 mét là chi đội trưởng</a:t>
            </a:r>
            <a:r>
              <a:rPr lang="en-US" altLang="en-US" sz="2400" b="1"/>
              <a:t>.</a:t>
            </a:r>
          </a:p>
          <a:p>
            <a:pPr algn="just"/>
            <a:r>
              <a:rPr lang="en-US" altLang="en-US" sz="2400" b="1"/>
              <a:t>- S</a:t>
            </a:r>
            <a:r>
              <a:rPr lang="vi-VN" altLang="en-US" sz="2400" b="1"/>
              <a:t>au chi đội trưởng khoảng 1 mét là đội hình chi đội</a:t>
            </a:r>
            <a:r>
              <a:rPr lang="en-US" altLang="en-US" sz="2400" b="1"/>
              <a:t>.</a:t>
            </a:r>
          </a:p>
          <a:p>
            <a:pPr algn="just"/>
            <a:r>
              <a:rPr lang="en-US" altLang="en-US" sz="2400" b="1"/>
              <a:t>- C</a:t>
            </a:r>
            <a:r>
              <a:rPr lang="vi-VN" altLang="en-US" sz="2400" b="1"/>
              <a:t>hi đội n</a:t>
            </a:r>
            <a:r>
              <a:rPr lang="en-US" altLang="en-US" sz="2400" b="1"/>
              <a:t>ày</a:t>
            </a:r>
            <a:r>
              <a:rPr lang="vi-VN" altLang="en-US" sz="2400" b="1"/>
              <a:t> cách chi đội kia khoảng 5 mét. </a:t>
            </a:r>
            <a:endParaRPr lang="en-US" altLang="en-US" sz="2400" b="1"/>
          </a:p>
          <a:p>
            <a:pPr algn="just"/>
            <a:r>
              <a:rPr lang="en-US" altLang="en-US" sz="2400" b="1"/>
              <a:t>- </a:t>
            </a:r>
            <a:r>
              <a:rPr lang="vi-VN" altLang="en-US" sz="2400" b="1"/>
              <a:t>Phụ trách đi bên cạnh phân đội trưởng phân đội 1 (nếu có). </a:t>
            </a:r>
            <a:endParaRPr lang="en-US" altLang="en-US" sz="2400" b="1"/>
          </a:p>
          <a:p>
            <a:pPr algn="just">
              <a:lnSpc>
                <a:spcPct val="110000"/>
              </a:lnSpc>
            </a:pPr>
            <a:endParaRPr lang="vi-VN" altLang="en-US" sz="2400" b="1"/>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E6D5C7-BEB2-468F-9209-3E9EE72D8674}"/>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C6B13CE7-C903-4007-904E-6CBFDFCAA071}"/>
              </a:ext>
            </a:extLst>
          </p:cNvPr>
          <p:cNvSpPr/>
          <p:nvPr/>
        </p:nvSpPr>
        <p:spPr>
          <a:xfrm>
            <a:off x="4584700" y="419100"/>
            <a:ext cx="26797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ĐỘI CỜ CỦA LIÊN ĐỘI</a:t>
            </a:r>
          </a:p>
        </p:txBody>
      </p:sp>
      <p:sp>
        <p:nvSpPr>
          <p:cNvPr id="5" name="Rectangle 4">
            <a:extLst>
              <a:ext uri="{FF2B5EF4-FFF2-40B4-BE49-F238E27FC236}">
                <a16:creationId xmlns:a16="http://schemas.microsoft.com/office/drawing/2014/main" id="{7DAAC563-2555-487D-BEDA-1C98C045A483}"/>
              </a:ext>
            </a:extLst>
          </p:cNvPr>
          <p:cNvSpPr/>
          <p:nvPr/>
        </p:nvSpPr>
        <p:spPr>
          <a:xfrm>
            <a:off x="4064000" y="1238250"/>
            <a:ext cx="37211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ĐỘI R</a:t>
            </a:r>
            <a:r>
              <a:rPr lang="vi-VN" b="1">
                <a:solidFill>
                  <a:srgbClr val="002060"/>
                </a:solidFill>
                <a:latin typeface="Times New Roman" panose="02020603050405020304" pitchFamily="18" charset="0"/>
                <a:cs typeface="Times New Roman" panose="02020603050405020304" pitchFamily="18" charset="0"/>
              </a:rPr>
              <a:t>Ư</a:t>
            </a:r>
            <a:r>
              <a:rPr lang="en-US" b="1">
                <a:solidFill>
                  <a:srgbClr val="002060"/>
                </a:solidFill>
                <a:latin typeface="Times New Roman" panose="02020603050405020304" pitchFamily="18" charset="0"/>
                <a:cs typeface="Times New Roman" panose="02020603050405020304" pitchFamily="18" charset="0"/>
              </a:rPr>
              <a:t>ỚC ẢNH BÁC HỒ (nếu có)</a:t>
            </a:r>
          </a:p>
        </p:txBody>
      </p:sp>
      <p:sp>
        <p:nvSpPr>
          <p:cNvPr id="6" name="Rectangle 5">
            <a:extLst>
              <a:ext uri="{FF2B5EF4-FFF2-40B4-BE49-F238E27FC236}">
                <a16:creationId xmlns:a16="http://schemas.microsoft.com/office/drawing/2014/main" id="{FD84025D-D052-4A5F-B5AF-BC49CCF09B46}"/>
              </a:ext>
            </a:extLst>
          </p:cNvPr>
          <p:cNvSpPr/>
          <p:nvPr/>
        </p:nvSpPr>
        <p:spPr>
          <a:xfrm>
            <a:off x="3822700" y="2019300"/>
            <a:ext cx="42037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3 ĐỘI VIÊN ĐẠI DIỆN BCH LIÊN ĐỘI</a:t>
            </a:r>
          </a:p>
        </p:txBody>
      </p:sp>
      <p:sp>
        <p:nvSpPr>
          <p:cNvPr id="7" name="Rectangle 6">
            <a:extLst>
              <a:ext uri="{FF2B5EF4-FFF2-40B4-BE49-F238E27FC236}">
                <a16:creationId xmlns:a16="http://schemas.microsoft.com/office/drawing/2014/main" id="{7CA81E88-C7E6-4F10-BE8F-AB3AD2BCFE0C}"/>
              </a:ext>
            </a:extLst>
          </p:cNvPr>
          <p:cNvSpPr/>
          <p:nvPr/>
        </p:nvSpPr>
        <p:spPr>
          <a:xfrm>
            <a:off x="3244850" y="2762250"/>
            <a:ext cx="5359400" cy="647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ĐỘI TRỐNG, KÈN (có thể đứng cố định ở khu vực lễ đài, tùy thuộc vào hành trình diễn hành)</a:t>
            </a:r>
          </a:p>
        </p:txBody>
      </p:sp>
      <p:sp>
        <p:nvSpPr>
          <p:cNvPr id="8" name="Rectangle 7">
            <a:extLst>
              <a:ext uri="{FF2B5EF4-FFF2-40B4-BE49-F238E27FC236}">
                <a16:creationId xmlns:a16="http://schemas.microsoft.com/office/drawing/2014/main" id="{401FF1CA-8BF4-4CF8-9575-65ACC487923C}"/>
              </a:ext>
            </a:extLst>
          </p:cNvPr>
          <p:cNvSpPr/>
          <p:nvPr/>
        </p:nvSpPr>
        <p:spPr>
          <a:xfrm>
            <a:off x="3914775" y="4254500"/>
            <a:ext cx="4019550" cy="3365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BIỂN TÊN CỦA CHI ĐỘI ĐẦU TIÊN</a:t>
            </a:r>
          </a:p>
        </p:txBody>
      </p:sp>
      <p:sp>
        <p:nvSpPr>
          <p:cNvPr id="9" name="Rectangle 8">
            <a:extLst>
              <a:ext uri="{FF2B5EF4-FFF2-40B4-BE49-F238E27FC236}">
                <a16:creationId xmlns:a16="http://schemas.microsoft.com/office/drawing/2014/main" id="{C77DDC4A-9156-40D6-A9CE-95414665DB53}"/>
              </a:ext>
            </a:extLst>
          </p:cNvPr>
          <p:cNvSpPr/>
          <p:nvPr/>
        </p:nvSpPr>
        <p:spPr>
          <a:xfrm>
            <a:off x="4876800" y="4956175"/>
            <a:ext cx="2095500" cy="3365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CỜ CỦA CHI ĐỘI</a:t>
            </a:r>
          </a:p>
        </p:txBody>
      </p:sp>
      <p:sp>
        <p:nvSpPr>
          <p:cNvPr id="10" name="Rectangle 9">
            <a:extLst>
              <a:ext uri="{FF2B5EF4-FFF2-40B4-BE49-F238E27FC236}">
                <a16:creationId xmlns:a16="http://schemas.microsoft.com/office/drawing/2014/main" id="{265C6A6E-25CF-4BCF-924A-C1CEBF4A76A5}"/>
              </a:ext>
            </a:extLst>
          </p:cNvPr>
          <p:cNvSpPr/>
          <p:nvPr/>
        </p:nvSpPr>
        <p:spPr>
          <a:xfrm>
            <a:off x="4787900" y="5645150"/>
            <a:ext cx="2203450" cy="3365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CHI ĐỘI TR</a:t>
            </a:r>
            <a:r>
              <a:rPr lang="vi-VN" b="1">
                <a:solidFill>
                  <a:srgbClr val="002060"/>
                </a:solidFill>
                <a:latin typeface="Times New Roman" panose="02020603050405020304" pitchFamily="18" charset="0"/>
                <a:cs typeface="Times New Roman" panose="02020603050405020304" pitchFamily="18" charset="0"/>
              </a:rPr>
              <a:t>Ư</a:t>
            </a:r>
            <a:r>
              <a:rPr lang="en-US" b="1">
                <a:solidFill>
                  <a:srgbClr val="002060"/>
                </a:solidFill>
                <a:latin typeface="Times New Roman" panose="02020603050405020304" pitchFamily="18" charset="0"/>
                <a:cs typeface="Times New Roman" panose="02020603050405020304" pitchFamily="18" charset="0"/>
              </a:rPr>
              <a:t>ỜNG</a:t>
            </a:r>
          </a:p>
        </p:txBody>
      </p:sp>
      <p:sp>
        <p:nvSpPr>
          <p:cNvPr id="11" name="Rectangle 10">
            <a:extLst>
              <a:ext uri="{FF2B5EF4-FFF2-40B4-BE49-F238E27FC236}">
                <a16:creationId xmlns:a16="http://schemas.microsoft.com/office/drawing/2014/main" id="{9465DA16-D042-45A6-9024-892336BEA5B3}"/>
              </a:ext>
            </a:extLst>
          </p:cNvPr>
          <p:cNvSpPr/>
          <p:nvPr/>
        </p:nvSpPr>
        <p:spPr>
          <a:xfrm>
            <a:off x="4705350" y="6165850"/>
            <a:ext cx="2311400" cy="3365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ĐỘI HÌNH CHI ĐỘI</a:t>
            </a:r>
          </a:p>
        </p:txBody>
      </p:sp>
      <p:sp>
        <p:nvSpPr>
          <p:cNvPr id="12" name="Rectangle 11">
            <a:extLst>
              <a:ext uri="{FF2B5EF4-FFF2-40B4-BE49-F238E27FC236}">
                <a16:creationId xmlns:a16="http://schemas.microsoft.com/office/drawing/2014/main" id="{DE9AAA26-3A31-4369-A4FE-98AB85193D36}"/>
              </a:ext>
            </a:extLst>
          </p:cNvPr>
          <p:cNvSpPr/>
          <p:nvPr/>
        </p:nvSpPr>
        <p:spPr>
          <a:xfrm>
            <a:off x="5372100" y="800100"/>
            <a:ext cx="1130300" cy="4381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3m</a:t>
            </a:r>
          </a:p>
        </p:txBody>
      </p:sp>
      <p:sp>
        <p:nvSpPr>
          <p:cNvPr id="13" name="Rectangle 12">
            <a:extLst>
              <a:ext uri="{FF2B5EF4-FFF2-40B4-BE49-F238E27FC236}">
                <a16:creationId xmlns:a16="http://schemas.microsoft.com/office/drawing/2014/main" id="{E3AE0774-4A0C-4C28-93C4-17C405BA7E34}"/>
              </a:ext>
            </a:extLst>
          </p:cNvPr>
          <p:cNvSpPr/>
          <p:nvPr/>
        </p:nvSpPr>
        <p:spPr>
          <a:xfrm>
            <a:off x="5359400" y="1625600"/>
            <a:ext cx="1130300" cy="4381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3m</a:t>
            </a:r>
          </a:p>
        </p:txBody>
      </p:sp>
      <p:sp>
        <p:nvSpPr>
          <p:cNvPr id="14" name="Rectangle 13">
            <a:extLst>
              <a:ext uri="{FF2B5EF4-FFF2-40B4-BE49-F238E27FC236}">
                <a16:creationId xmlns:a16="http://schemas.microsoft.com/office/drawing/2014/main" id="{41194EE1-AE16-4F8C-A920-7FEC5740A181}"/>
              </a:ext>
            </a:extLst>
          </p:cNvPr>
          <p:cNvSpPr/>
          <p:nvPr/>
        </p:nvSpPr>
        <p:spPr>
          <a:xfrm>
            <a:off x="5359400" y="2384425"/>
            <a:ext cx="1130300" cy="4381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3m</a:t>
            </a:r>
          </a:p>
        </p:txBody>
      </p:sp>
      <p:sp>
        <p:nvSpPr>
          <p:cNvPr id="15" name="Rectangle 14">
            <a:extLst>
              <a:ext uri="{FF2B5EF4-FFF2-40B4-BE49-F238E27FC236}">
                <a16:creationId xmlns:a16="http://schemas.microsoft.com/office/drawing/2014/main" id="{44B330A3-2EAB-4190-B6FB-E12CD1A6CAED}"/>
              </a:ext>
            </a:extLst>
          </p:cNvPr>
          <p:cNvSpPr/>
          <p:nvPr/>
        </p:nvSpPr>
        <p:spPr>
          <a:xfrm>
            <a:off x="5359400" y="3373438"/>
            <a:ext cx="1130300" cy="871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5m</a:t>
            </a:r>
          </a:p>
        </p:txBody>
      </p:sp>
      <p:sp>
        <p:nvSpPr>
          <p:cNvPr id="16" name="Rectangle 15">
            <a:extLst>
              <a:ext uri="{FF2B5EF4-FFF2-40B4-BE49-F238E27FC236}">
                <a16:creationId xmlns:a16="http://schemas.microsoft.com/office/drawing/2014/main" id="{29CBE228-263D-4C74-972D-BE64653DB810}"/>
              </a:ext>
            </a:extLst>
          </p:cNvPr>
          <p:cNvSpPr/>
          <p:nvPr/>
        </p:nvSpPr>
        <p:spPr>
          <a:xfrm>
            <a:off x="5359400" y="4586289"/>
            <a:ext cx="1130300" cy="36988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3m</a:t>
            </a:r>
          </a:p>
        </p:txBody>
      </p:sp>
      <p:sp>
        <p:nvSpPr>
          <p:cNvPr id="17" name="Rectangle 16">
            <a:extLst>
              <a:ext uri="{FF2B5EF4-FFF2-40B4-BE49-F238E27FC236}">
                <a16:creationId xmlns:a16="http://schemas.microsoft.com/office/drawing/2014/main" id="{1204BEA3-EE7B-49BE-8074-F0E6D0F6C543}"/>
              </a:ext>
            </a:extLst>
          </p:cNvPr>
          <p:cNvSpPr/>
          <p:nvPr/>
        </p:nvSpPr>
        <p:spPr>
          <a:xfrm>
            <a:off x="5359400" y="5287963"/>
            <a:ext cx="1130300" cy="36988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3m</a:t>
            </a:r>
          </a:p>
        </p:txBody>
      </p:sp>
      <p:sp>
        <p:nvSpPr>
          <p:cNvPr id="18" name="Rectangle 17">
            <a:extLst>
              <a:ext uri="{FF2B5EF4-FFF2-40B4-BE49-F238E27FC236}">
                <a16:creationId xmlns:a16="http://schemas.microsoft.com/office/drawing/2014/main" id="{E3A0B2E3-101F-4248-A48A-C9A2A6915938}"/>
              </a:ext>
            </a:extLst>
          </p:cNvPr>
          <p:cNvSpPr/>
          <p:nvPr/>
        </p:nvSpPr>
        <p:spPr>
          <a:xfrm>
            <a:off x="5359400" y="5942807"/>
            <a:ext cx="1130300" cy="2039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1m</a:t>
            </a:r>
          </a:p>
        </p:txBody>
      </p:sp>
    </p:spTree>
    <p:extLst>
      <p:ext uri="{BB962C8B-B14F-4D97-AF65-F5344CB8AC3E}">
        <p14:creationId xmlns:p14="http://schemas.microsoft.com/office/powerpoint/2010/main" val="2935756620"/>
      </p:ext>
    </p:extLst>
  </p:cSld>
  <p:clrMapOvr>
    <a:masterClrMapping/>
  </p:clrMapOvr>
  <p:transition spd="slow">
    <p:check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31DB49C-0BDF-4A2C-8079-FCCB32D11EE2}"/>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C6B13CE7-C903-4007-904E-6CBFDFCAA071}"/>
              </a:ext>
            </a:extLst>
          </p:cNvPr>
          <p:cNvSpPr/>
          <p:nvPr/>
        </p:nvSpPr>
        <p:spPr>
          <a:xfrm>
            <a:off x="4756150" y="736600"/>
            <a:ext cx="26797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CHI ĐỘI 1</a:t>
            </a:r>
          </a:p>
        </p:txBody>
      </p:sp>
      <p:sp>
        <p:nvSpPr>
          <p:cNvPr id="5" name="Rectangle 4">
            <a:extLst>
              <a:ext uri="{FF2B5EF4-FFF2-40B4-BE49-F238E27FC236}">
                <a16:creationId xmlns:a16="http://schemas.microsoft.com/office/drawing/2014/main" id="{7DAAC563-2555-487D-BEDA-1C98C045A483}"/>
              </a:ext>
            </a:extLst>
          </p:cNvPr>
          <p:cNvSpPr/>
          <p:nvPr/>
        </p:nvSpPr>
        <p:spPr>
          <a:xfrm>
            <a:off x="4756150" y="1555750"/>
            <a:ext cx="26797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CHI ĐỘI 2</a:t>
            </a:r>
          </a:p>
        </p:txBody>
      </p:sp>
      <p:sp>
        <p:nvSpPr>
          <p:cNvPr id="6" name="Rectangle 5">
            <a:extLst>
              <a:ext uri="{FF2B5EF4-FFF2-40B4-BE49-F238E27FC236}">
                <a16:creationId xmlns:a16="http://schemas.microsoft.com/office/drawing/2014/main" id="{FD84025D-D052-4A5F-B5AF-BC49CCF09B46}"/>
              </a:ext>
            </a:extLst>
          </p:cNvPr>
          <p:cNvSpPr/>
          <p:nvPr/>
        </p:nvSpPr>
        <p:spPr>
          <a:xfrm>
            <a:off x="4756150" y="2336800"/>
            <a:ext cx="26797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CHI ĐỘI 3</a:t>
            </a:r>
          </a:p>
        </p:txBody>
      </p:sp>
      <p:sp>
        <p:nvSpPr>
          <p:cNvPr id="12" name="Rectangle 11">
            <a:extLst>
              <a:ext uri="{FF2B5EF4-FFF2-40B4-BE49-F238E27FC236}">
                <a16:creationId xmlns:a16="http://schemas.microsoft.com/office/drawing/2014/main" id="{DE9AAA26-3A31-4369-A4FE-98AB85193D36}"/>
              </a:ext>
            </a:extLst>
          </p:cNvPr>
          <p:cNvSpPr/>
          <p:nvPr/>
        </p:nvSpPr>
        <p:spPr>
          <a:xfrm>
            <a:off x="5543550" y="1117600"/>
            <a:ext cx="1130300" cy="4381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5m</a:t>
            </a:r>
          </a:p>
        </p:txBody>
      </p:sp>
      <p:sp>
        <p:nvSpPr>
          <p:cNvPr id="13" name="Rectangle 12">
            <a:extLst>
              <a:ext uri="{FF2B5EF4-FFF2-40B4-BE49-F238E27FC236}">
                <a16:creationId xmlns:a16="http://schemas.microsoft.com/office/drawing/2014/main" id="{E3AE0774-4A0C-4C28-93C4-17C405BA7E34}"/>
              </a:ext>
            </a:extLst>
          </p:cNvPr>
          <p:cNvSpPr/>
          <p:nvPr/>
        </p:nvSpPr>
        <p:spPr>
          <a:xfrm>
            <a:off x="5530850" y="1943100"/>
            <a:ext cx="1130300" cy="4381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5m</a:t>
            </a:r>
          </a:p>
        </p:txBody>
      </p:sp>
      <p:sp>
        <p:nvSpPr>
          <p:cNvPr id="14" name="Rectangle 13">
            <a:extLst>
              <a:ext uri="{FF2B5EF4-FFF2-40B4-BE49-F238E27FC236}">
                <a16:creationId xmlns:a16="http://schemas.microsoft.com/office/drawing/2014/main" id="{41194EE1-AE16-4F8C-A920-7FEC5740A181}"/>
              </a:ext>
            </a:extLst>
          </p:cNvPr>
          <p:cNvSpPr/>
          <p:nvPr/>
        </p:nvSpPr>
        <p:spPr>
          <a:xfrm>
            <a:off x="5530850" y="2701925"/>
            <a:ext cx="1130300" cy="4381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5m</a:t>
            </a:r>
          </a:p>
        </p:txBody>
      </p:sp>
      <p:sp>
        <p:nvSpPr>
          <p:cNvPr id="19" name="Rectangle 18">
            <a:extLst>
              <a:ext uri="{FF2B5EF4-FFF2-40B4-BE49-F238E27FC236}">
                <a16:creationId xmlns:a16="http://schemas.microsoft.com/office/drawing/2014/main" id="{8E4DD7C6-3FFE-449B-9751-E789130218B2}"/>
              </a:ext>
            </a:extLst>
          </p:cNvPr>
          <p:cNvSpPr/>
          <p:nvPr/>
        </p:nvSpPr>
        <p:spPr>
          <a:xfrm>
            <a:off x="4756150" y="3140075"/>
            <a:ext cx="26797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CHI ĐỘI …..</a:t>
            </a:r>
          </a:p>
        </p:txBody>
      </p:sp>
      <p:sp>
        <p:nvSpPr>
          <p:cNvPr id="20" name="Rectangle 19">
            <a:extLst>
              <a:ext uri="{FF2B5EF4-FFF2-40B4-BE49-F238E27FC236}">
                <a16:creationId xmlns:a16="http://schemas.microsoft.com/office/drawing/2014/main" id="{B039812C-1A46-452F-90DD-D1FBBC6E446B}"/>
              </a:ext>
            </a:extLst>
          </p:cNvPr>
          <p:cNvSpPr/>
          <p:nvPr/>
        </p:nvSpPr>
        <p:spPr>
          <a:xfrm>
            <a:off x="6096000" y="4654550"/>
            <a:ext cx="4572000" cy="11874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anose="02020603050405020304" pitchFamily="18" charset="0"/>
                <a:cs typeface="Times New Roman" panose="02020603050405020304" pitchFamily="18" charset="0"/>
              </a:rPr>
              <a:t>Phụ trách đi bên cạnh phân đội tr</a:t>
            </a:r>
            <a:r>
              <a:rPr lang="vi-VN" sz="2400" b="1">
                <a:solidFill>
                  <a:srgbClr val="002060"/>
                </a:solidFill>
                <a:latin typeface="Times New Roman" panose="02020603050405020304" pitchFamily="18" charset="0"/>
                <a:cs typeface="Times New Roman" panose="02020603050405020304" pitchFamily="18" charset="0"/>
              </a:rPr>
              <a:t>ư</a:t>
            </a:r>
            <a:r>
              <a:rPr lang="en-US" sz="2400" b="1">
                <a:solidFill>
                  <a:srgbClr val="002060"/>
                </a:solidFill>
                <a:latin typeface="Times New Roman" panose="02020603050405020304" pitchFamily="18" charset="0"/>
                <a:cs typeface="Times New Roman" panose="02020603050405020304" pitchFamily="18" charset="0"/>
              </a:rPr>
              <a:t>ởng phân đội 1 (nếu có)</a:t>
            </a:r>
          </a:p>
        </p:txBody>
      </p:sp>
    </p:spTree>
    <p:extLst>
      <p:ext uri="{BB962C8B-B14F-4D97-AF65-F5344CB8AC3E}">
        <p14:creationId xmlns:p14="http://schemas.microsoft.com/office/powerpoint/2010/main" val="1765757664"/>
      </p:ext>
    </p:extLst>
  </p:cSld>
  <p:clrMapOvr>
    <a:masterClrMapping/>
  </p:clrMapOvr>
  <p:transition spd="slow">
    <p:check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409F8D-E58F-4FD7-9DB4-5C2933E49270}"/>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36" name="AutoShape 53">
            <a:extLst>
              <a:ext uri="{FF2B5EF4-FFF2-40B4-BE49-F238E27FC236}">
                <a16:creationId xmlns:a16="http://schemas.microsoft.com/office/drawing/2014/main" id="{2E440AA8-07AF-4F51-B68E-15ADD3AFB728}"/>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sp>
        <p:nvSpPr>
          <p:cNvPr id="18437" name="AutoShape 55">
            <a:extLst>
              <a:ext uri="{FF2B5EF4-FFF2-40B4-BE49-F238E27FC236}">
                <a16:creationId xmlns:a16="http://schemas.microsoft.com/office/drawing/2014/main" id="{078B8108-7F50-4726-92C1-C2F5B919AB6A}"/>
              </a:ext>
            </a:extLst>
          </p:cNvPr>
          <p:cNvSpPr>
            <a:spLocks noChangeArrowheads="1"/>
          </p:cNvSpPr>
          <p:nvPr/>
        </p:nvSpPr>
        <p:spPr bwMode="gray">
          <a:xfrm>
            <a:off x="2057400" y="212725"/>
            <a:ext cx="8604250" cy="769938"/>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18438" name="Group 66">
            <a:extLst>
              <a:ext uri="{FF2B5EF4-FFF2-40B4-BE49-F238E27FC236}">
                <a16:creationId xmlns:a16="http://schemas.microsoft.com/office/drawing/2014/main" id="{4F29767D-5D8B-41B4-9603-C7FBD6734927}"/>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D6684C2F-732A-4E92-B972-75B1CFDBACCE}"/>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18444" name="Group 68">
              <a:extLst>
                <a:ext uri="{FF2B5EF4-FFF2-40B4-BE49-F238E27FC236}">
                  <a16:creationId xmlns:a16="http://schemas.microsoft.com/office/drawing/2014/main" id="{B82C0C4E-8B67-491F-977F-5CC8ABD87690}"/>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0EBE1AB6-ECBE-4AF6-A19D-065D6B6222B8}"/>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p>
            </p:txBody>
          </p:sp>
          <p:sp>
            <p:nvSpPr>
              <p:cNvPr id="12" name="AutoShape 70">
                <a:extLst>
                  <a:ext uri="{FF2B5EF4-FFF2-40B4-BE49-F238E27FC236}">
                    <a16:creationId xmlns:a16="http://schemas.microsoft.com/office/drawing/2014/main" id="{131A4F11-CCE8-435B-9BF6-14C968D82836}"/>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18440" name="Rectangle 74">
            <a:extLst>
              <a:ext uri="{FF2B5EF4-FFF2-40B4-BE49-F238E27FC236}">
                <a16:creationId xmlns:a16="http://schemas.microsoft.com/office/drawing/2014/main" id="{E7A1C0CF-3EAA-4429-9C97-455B45DEE1A3}"/>
              </a:ext>
            </a:extLst>
          </p:cNvPr>
          <p:cNvSpPr>
            <a:spLocks noChangeArrowheads="1"/>
          </p:cNvSpPr>
          <p:nvPr/>
        </p:nvSpPr>
        <p:spPr bwMode="auto">
          <a:xfrm>
            <a:off x="1905000" y="5080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
        <p:nvSpPr>
          <p:cNvPr id="14" name="Rectangle 10">
            <a:extLst>
              <a:ext uri="{FF2B5EF4-FFF2-40B4-BE49-F238E27FC236}">
                <a16:creationId xmlns:a16="http://schemas.microsoft.com/office/drawing/2014/main" id="{26C9337D-CD17-40DA-8C30-CF4408787F21}"/>
              </a:ext>
            </a:extLst>
          </p:cNvPr>
          <p:cNvSpPr>
            <a:spLocks noChangeArrowheads="1"/>
          </p:cNvSpPr>
          <p:nvPr/>
        </p:nvSpPr>
        <p:spPr bwMode="auto">
          <a:xfrm>
            <a:off x="1868489" y="1000126"/>
            <a:ext cx="861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300" b="1"/>
              <a:t>3. Diễn biến</a:t>
            </a:r>
          </a:p>
          <a:p>
            <a:pPr algn="just"/>
            <a:r>
              <a:rPr lang="pt-BR" altLang="en-US" sz="2300" b="1"/>
              <a:t>- Sau khi ổn định xong đội ngũ, chỉ huy thực hiện thủ tục báo cáo. </a:t>
            </a:r>
          </a:p>
          <a:p>
            <a:pPr algn="just"/>
            <a:r>
              <a:rPr lang="pt-BR" altLang="en-US" sz="2300" b="1"/>
              <a:t>- Báo cáo xong, nếu phụ trách đáp “</a:t>
            </a:r>
            <a:r>
              <a:rPr lang="pt-BR" altLang="ja-JP" sz="2300" b="1"/>
              <a:t>Đồng ý</a:t>
            </a:r>
            <a:r>
              <a:rPr lang="pt-BR" altLang="en-US" sz="2300" b="1"/>
              <a:t>”</a:t>
            </a:r>
            <a:r>
              <a:rPr lang="pt-BR" altLang="ja-JP" sz="2300" b="1"/>
              <a:t> thì chỉ huy quay về đơn vị hô: </a:t>
            </a:r>
            <a:r>
              <a:rPr lang="pt-BR" altLang="en-US" sz="2300" b="1"/>
              <a:t>“</a:t>
            </a:r>
            <a:r>
              <a:rPr lang="pt-BR" altLang="ja-JP" sz="2300" b="1"/>
              <a:t>Lễ diễu hành bắt đầu! Dậm chân - dậm!</a:t>
            </a:r>
            <a:r>
              <a:rPr lang="pt-BR" altLang="en-US" sz="2300" b="1"/>
              <a:t>”</a:t>
            </a:r>
            <a:r>
              <a:rPr lang="vi-VN" altLang="ja-JP" sz="2300" b="1"/>
              <a:t> (</a:t>
            </a:r>
            <a:r>
              <a:rPr lang="pt-BR" altLang="ja-JP" sz="2300" b="1"/>
              <a:t>Đội trống, kèn đánh trống hành tiến). </a:t>
            </a:r>
          </a:p>
          <a:p>
            <a:pPr algn="just"/>
            <a:r>
              <a:rPr lang="pt-BR" altLang="en-US" sz="2300" b="1"/>
              <a:t>- Khi đơn vị đã dậm chân đều, chỉ huy hô: "Đi đều - bước!", các đơn vị hành tiến từ trái qua phải lễ đài (theo hướng từ lễ đài xuống). </a:t>
            </a:r>
          </a:p>
          <a:p>
            <a:pPr algn="just"/>
            <a:r>
              <a:rPr lang="pt-BR" altLang="en-US" sz="2300" b="1"/>
              <a:t>- Khi đi diễu hành, cờ ở tư thế vác. Đến lễ đài, cờ được giương, chỉ huy và đội viên giơ tay chào, nhi đồng vẫy tay (cờ, hoa...). Khi qua lễ đài, cờ về tư thế vác; chỉ huy và đội viên thôi chào, tiếp tục đi đều.</a:t>
            </a:r>
          </a:p>
          <a:p>
            <a:pPr algn="just"/>
            <a:r>
              <a:rPr lang="pt-BR" altLang="en-US" sz="2300" b="1"/>
              <a:t>- Các đơn vị diễu hành về vị trí tập kết trên sân, khi về vị trí vẫn dậm chân theo nhịp trống. </a:t>
            </a:r>
            <a:r>
              <a:rPr lang="pt-BR" altLang="en-US" sz="2300"/>
              <a:t>Khi tất cả các đơn vị đã về vị trí, chỉ huy hô: “</a:t>
            </a:r>
            <a:r>
              <a:rPr lang="pt-BR" altLang="ja-JP" sz="2300"/>
              <a:t>Đứng lại, đứng!</a:t>
            </a:r>
            <a:r>
              <a:rPr lang="pt-BR" altLang="en-US" sz="2300"/>
              <a:t>”</a:t>
            </a:r>
            <a:r>
              <a:rPr lang="pt-BR" altLang="ja-JP" sz="2300"/>
              <a:t>, tất cả đội viên </a:t>
            </a:r>
            <a:r>
              <a:rPr lang="pt-BR" altLang="ja-JP" sz="2300" b="1"/>
              <a:t>đứng lại về tư thế nghiêm, trống đánh hết bài.</a:t>
            </a:r>
            <a:r>
              <a:rPr lang="vi-VN" altLang="ja-JP" sz="2300" b="1"/>
              <a:t> </a:t>
            </a:r>
            <a:endParaRPr lang="pt-BR" altLang="ja-JP" sz="2300" b="1"/>
          </a:p>
          <a:p>
            <a:pPr algn="just"/>
            <a:endParaRPr lang="vi-VN" altLang="en-US" sz="2300" b="1">
              <a:solidFill>
                <a:srgbClr val="FFFFFF"/>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EC6C2E-A66D-4CC4-953D-F721735F6631}"/>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60" name="AutoShape 53">
            <a:extLst>
              <a:ext uri="{FF2B5EF4-FFF2-40B4-BE49-F238E27FC236}">
                <a16:creationId xmlns:a16="http://schemas.microsoft.com/office/drawing/2014/main" id="{B6E6BC8F-3D1F-40BF-A6CA-FBD40446BEA1}"/>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19461" name="AutoShape 55">
            <a:extLst>
              <a:ext uri="{FF2B5EF4-FFF2-40B4-BE49-F238E27FC236}">
                <a16:creationId xmlns:a16="http://schemas.microsoft.com/office/drawing/2014/main" id="{590B019E-4363-45CC-80BA-3333CDD03047}"/>
              </a:ext>
            </a:extLst>
          </p:cNvPr>
          <p:cNvSpPr>
            <a:spLocks noChangeArrowheads="1"/>
          </p:cNvSpPr>
          <p:nvPr/>
        </p:nvSpPr>
        <p:spPr bwMode="gray">
          <a:xfrm>
            <a:off x="1758950" y="179389"/>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19462" name="Group 66">
            <a:extLst>
              <a:ext uri="{FF2B5EF4-FFF2-40B4-BE49-F238E27FC236}">
                <a16:creationId xmlns:a16="http://schemas.microsoft.com/office/drawing/2014/main" id="{2352341C-A372-4399-BFA2-9D67A0B34BAB}"/>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74610420-10F4-427F-8389-47F8821FE4C8}"/>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19468" name="Group 68">
              <a:extLst>
                <a:ext uri="{FF2B5EF4-FFF2-40B4-BE49-F238E27FC236}">
                  <a16:creationId xmlns:a16="http://schemas.microsoft.com/office/drawing/2014/main" id="{67D8DEFB-A51C-4338-A08E-1B0553FB8018}"/>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D2083FF7-0CE3-4215-9327-FB08DCFE910E}"/>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E493247A-A7EA-4C0C-A7BE-6BEC2679B829}"/>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19463" name="Rectangle 71">
            <a:extLst>
              <a:ext uri="{FF2B5EF4-FFF2-40B4-BE49-F238E27FC236}">
                <a16:creationId xmlns:a16="http://schemas.microsoft.com/office/drawing/2014/main" id="{ED0801F9-C437-4D68-9DF5-113045B28CFE}"/>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19464" name="Rectangle 74">
            <a:extLst>
              <a:ext uri="{FF2B5EF4-FFF2-40B4-BE49-F238E27FC236}">
                <a16:creationId xmlns:a16="http://schemas.microsoft.com/office/drawing/2014/main" id="{05CAEF0E-C4F9-4193-8FF7-6430395DC994}"/>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
        <p:nvSpPr>
          <p:cNvPr id="18" name="Rectangle 10">
            <a:extLst>
              <a:ext uri="{FF2B5EF4-FFF2-40B4-BE49-F238E27FC236}">
                <a16:creationId xmlns:a16="http://schemas.microsoft.com/office/drawing/2014/main" id="{E7947CD9-9E8B-410E-9475-B2B4C768C877}"/>
              </a:ext>
            </a:extLst>
          </p:cNvPr>
          <p:cNvSpPr>
            <a:spLocks noChangeArrowheads="1"/>
          </p:cNvSpPr>
          <p:nvPr/>
        </p:nvSpPr>
        <p:spPr bwMode="auto">
          <a:xfrm>
            <a:off x="4495800" y="10668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t> III. LỄ DUYỆT ĐỘI</a:t>
            </a:r>
          </a:p>
        </p:txBody>
      </p:sp>
      <p:sp>
        <p:nvSpPr>
          <p:cNvPr id="14" name="Rectangle 10">
            <a:extLst>
              <a:ext uri="{FF2B5EF4-FFF2-40B4-BE49-F238E27FC236}">
                <a16:creationId xmlns:a16="http://schemas.microsoft.com/office/drawing/2014/main" id="{B38B9863-7732-4BBD-A8F1-5D896A63D0C6}"/>
              </a:ext>
            </a:extLst>
          </p:cNvPr>
          <p:cNvSpPr>
            <a:spLocks noChangeArrowheads="1"/>
          </p:cNvSpPr>
          <p:nvPr/>
        </p:nvSpPr>
        <p:spPr bwMode="auto">
          <a:xfrm>
            <a:off x="2270125" y="15748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600" b="1"/>
              <a:t>1. Mục đích, yêu cầu</a:t>
            </a:r>
          </a:p>
          <a:p>
            <a:pPr algn="just"/>
            <a:r>
              <a:rPr lang="vi-VN" altLang="en-US" sz="2600" b="1"/>
              <a:t>1.1. Mục đích</a:t>
            </a:r>
          </a:p>
          <a:p>
            <a:pPr algn="just"/>
            <a:r>
              <a:rPr lang="vi-VN" altLang="en-US" sz="2600" b="1"/>
              <a:t>- </a:t>
            </a:r>
            <a:r>
              <a:rPr lang="en-US" altLang="en-US" sz="2600" b="1"/>
              <a:t>Đ</a:t>
            </a:r>
            <a:r>
              <a:rPr lang="vi-VN" altLang="en-US" sz="2600" b="1"/>
              <a:t>ược tổ chức nhằm thể hiện sự quan tâm của các cấp uỷ Đảng, chính quyền, các tổ chức xã hội đối với tổ chức Đội.</a:t>
            </a:r>
          </a:p>
          <a:p>
            <a:pPr algn="just"/>
            <a:r>
              <a:rPr lang="vi-VN" altLang="en-US" sz="2600" b="1"/>
              <a:t>- Góp phần nâng cao tinh thần trách nhiệm của mỗi đội viên, mỗi tập thể Đội đối với tổ chức Đội.</a:t>
            </a:r>
          </a:p>
          <a:p>
            <a:pPr algn="just"/>
            <a:r>
              <a:rPr lang="vi-VN" altLang="en-US" sz="2600" b="1"/>
              <a:t>1.2. Yêu cầu</a:t>
            </a:r>
          </a:p>
          <a:p>
            <a:pPr algn="just">
              <a:lnSpc>
                <a:spcPct val="110000"/>
              </a:lnSpc>
            </a:pPr>
            <a:r>
              <a:rPr lang="pt-BR" altLang="en-US" sz="2600" b="1"/>
              <a:t>- Lễ Duyệt Đội được thực hiện sau Lễ Khai mạc. </a:t>
            </a:r>
            <a:endParaRPr lang="vi-VN" altLang="en-US" sz="2600" b="1"/>
          </a:p>
          <a:p>
            <a:pPr algn="just">
              <a:lnSpc>
                <a:spcPct val="110000"/>
              </a:lnSpc>
            </a:pPr>
            <a:r>
              <a:rPr lang="vi-VN" altLang="en-US" sz="2600" b="1"/>
              <a:t>- </a:t>
            </a:r>
            <a:r>
              <a:rPr lang="en-US" altLang="en-US" sz="2600" b="1"/>
              <a:t>Phải thể hiện được</a:t>
            </a:r>
            <a:r>
              <a:rPr lang="vi-VN" altLang="en-US" sz="2600" b="1"/>
              <a:t> sự lớn mạnh, tính tự quản của tổ chức Đội.</a:t>
            </a:r>
          </a:p>
          <a:p>
            <a:pPr algn="just">
              <a:lnSpc>
                <a:spcPct val="110000"/>
              </a:lnSpc>
            </a:pPr>
            <a:endParaRPr lang="vi-VN" altLang="en-US" sz="2600" b="1">
              <a:solidFill>
                <a:srgbClr val="FFFFFF"/>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linds(horizontal)">
                                      <p:cBhvr>
                                        <p:cTn id="17" dur="500"/>
                                        <p:tgtEl>
                                          <p:spTgt spid="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linds(horizontal)">
                                      <p:cBhvr>
                                        <p:cTn id="22" dur="500"/>
                                        <p:tgtEl>
                                          <p:spTgt spid="1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linds(horizontal)">
                                      <p:cBhvr>
                                        <p:cTn id="27" dur="500"/>
                                        <p:tgtEl>
                                          <p:spTgt spid="1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blinds(horizontal)">
                                      <p:cBhvr>
                                        <p:cTn id="32" dur="500"/>
                                        <p:tgtEl>
                                          <p:spTgt spid="1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blinds(horizontal)">
                                      <p:cBhvr>
                                        <p:cTn id="37" dur="500"/>
                                        <p:tgtEl>
                                          <p:spTgt spid="14">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D55E5F-F3AA-4553-BB97-4668E361D065}"/>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484" name="AutoShape 53">
            <a:extLst>
              <a:ext uri="{FF2B5EF4-FFF2-40B4-BE49-F238E27FC236}">
                <a16:creationId xmlns:a16="http://schemas.microsoft.com/office/drawing/2014/main" id="{DCB246ED-5B9E-4B55-8B13-43C7B6A5E3B4}"/>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20485" name="AutoShape 55">
            <a:extLst>
              <a:ext uri="{FF2B5EF4-FFF2-40B4-BE49-F238E27FC236}">
                <a16:creationId xmlns:a16="http://schemas.microsoft.com/office/drawing/2014/main" id="{4F8D542F-49A9-47AF-8CD9-B87074DC0CE6}"/>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20486" name="Group 66">
            <a:extLst>
              <a:ext uri="{FF2B5EF4-FFF2-40B4-BE49-F238E27FC236}">
                <a16:creationId xmlns:a16="http://schemas.microsoft.com/office/drawing/2014/main" id="{C1B6EB67-FE1F-4317-8A3F-53FACFBC888A}"/>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AF6F0F8C-4DF4-47AA-A109-FA987C8B9786}"/>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20492" name="Group 68">
              <a:extLst>
                <a:ext uri="{FF2B5EF4-FFF2-40B4-BE49-F238E27FC236}">
                  <a16:creationId xmlns:a16="http://schemas.microsoft.com/office/drawing/2014/main" id="{AD6D078F-21DB-481D-9EF6-6D211BF98416}"/>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993A7176-E761-4705-9D66-5A05F0741FC8}"/>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951CC2B4-C83F-4630-AF06-EF500C6DE9BB}"/>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20487" name="Rectangle 71">
            <a:extLst>
              <a:ext uri="{FF2B5EF4-FFF2-40B4-BE49-F238E27FC236}">
                <a16:creationId xmlns:a16="http://schemas.microsoft.com/office/drawing/2014/main" id="{645F58ED-0DEF-47C2-ACFF-67F58F28C3C7}"/>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20488" name="Rectangle 74">
            <a:extLst>
              <a:ext uri="{FF2B5EF4-FFF2-40B4-BE49-F238E27FC236}">
                <a16:creationId xmlns:a16="http://schemas.microsoft.com/office/drawing/2014/main" id="{D7994170-4E13-4FE2-A24C-C44F3A4D0DBE}"/>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
        <p:nvSpPr>
          <p:cNvPr id="18" name="Rectangle 10">
            <a:extLst>
              <a:ext uri="{FF2B5EF4-FFF2-40B4-BE49-F238E27FC236}">
                <a16:creationId xmlns:a16="http://schemas.microsoft.com/office/drawing/2014/main" id="{C1D58C8E-4EEA-45CB-BB6D-E642D368A289}"/>
              </a:ext>
            </a:extLst>
          </p:cNvPr>
          <p:cNvSpPr>
            <a:spLocks noChangeArrowheads="1"/>
          </p:cNvSpPr>
          <p:nvPr/>
        </p:nvSpPr>
        <p:spPr bwMode="auto">
          <a:xfrm>
            <a:off x="4495800" y="10668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solidFill>
                  <a:srgbClr val="FFFF00"/>
                </a:solidFill>
              </a:rPr>
              <a:t> </a:t>
            </a:r>
            <a:r>
              <a:rPr lang="en-US" altLang="en-US" sz="2500" b="1"/>
              <a:t>III. LỄ DUYỆT ĐỘI</a:t>
            </a:r>
          </a:p>
        </p:txBody>
      </p:sp>
      <p:sp>
        <p:nvSpPr>
          <p:cNvPr id="14" name="Rectangle 10">
            <a:extLst>
              <a:ext uri="{FF2B5EF4-FFF2-40B4-BE49-F238E27FC236}">
                <a16:creationId xmlns:a16="http://schemas.microsoft.com/office/drawing/2014/main" id="{43C874EB-84AE-4C0B-8650-09C09BDBBFBC}"/>
              </a:ext>
            </a:extLst>
          </p:cNvPr>
          <p:cNvSpPr>
            <a:spLocks noChangeArrowheads="1"/>
          </p:cNvSpPr>
          <p:nvPr/>
        </p:nvSpPr>
        <p:spPr bwMode="auto">
          <a:xfrm>
            <a:off x="1981200" y="17526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600" b="1"/>
              <a:t>3. Diễn biến</a:t>
            </a:r>
          </a:p>
          <a:p>
            <a:pPr algn="just"/>
            <a:r>
              <a:rPr lang="pt-BR" altLang="en-US" sz="2600" b="1"/>
              <a:t>- Chỉ huy đến lễ đài thực hiện thủ tục báo cáo đại biểu.</a:t>
            </a:r>
          </a:p>
          <a:p>
            <a:pPr algn="just"/>
            <a:r>
              <a:rPr lang="pt-BR" altLang="en-US" sz="2600" b="1"/>
              <a:t>- Báo cáo xong, nếu đại biểu đáp “</a:t>
            </a:r>
            <a:r>
              <a:rPr lang="pt-BR" altLang="ja-JP" sz="2600" b="1"/>
              <a:t>đồng ý</a:t>
            </a:r>
            <a:r>
              <a:rPr lang="pt-BR" altLang="en-US" sz="2600" b="1"/>
              <a:t>”</a:t>
            </a:r>
            <a:r>
              <a:rPr lang="pt-BR" altLang="ja-JP" sz="2600" b="1"/>
              <a:t>, chỉ huy quay về đội hình hô: </a:t>
            </a:r>
            <a:r>
              <a:rPr lang="pt-BR" altLang="en-US" sz="2600" b="1"/>
              <a:t>“</a:t>
            </a:r>
            <a:r>
              <a:rPr lang="pt-BR" altLang="ja-JP" sz="2600" b="1"/>
              <a:t>Trân trọng kính mời các đại biểu về vị trí duyệt Đội!</a:t>
            </a:r>
            <a:r>
              <a:rPr lang="pt-BR" altLang="en-US" sz="2600" b="1"/>
              <a:t>”</a:t>
            </a:r>
            <a:r>
              <a:rPr lang="pt-BR" altLang="ja-JP" sz="2600" b="1"/>
              <a:t>. </a:t>
            </a:r>
          </a:p>
          <a:p>
            <a:pPr algn="just"/>
            <a:r>
              <a:rPr lang="pt-BR" altLang="en-US" sz="2600" b="1"/>
              <a:t>- Chỉ huy hướng dẫn đại biểu đến trước vị trí đội cờ của liên đội, đứng đối diện với đội cờ của liên đội.</a:t>
            </a:r>
          </a:p>
          <a:p>
            <a:pPr algn="just"/>
            <a:r>
              <a:rPr lang="pt-BR" altLang="en-US" sz="2600" b="1"/>
              <a:t>- Sau khi đại biểu đã ổn định, chỉ huy hô “</a:t>
            </a:r>
            <a:r>
              <a:rPr lang="pt-BR" altLang="ja-JP" sz="2600" b="1"/>
              <a:t>Lễ Duyệt Đội bắt đầu!</a:t>
            </a:r>
            <a:r>
              <a:rPr lang="pt-BR" altLang="en-US" sz="2600" b="1"/>
              <a:t>”</a:t>
            </a:r>
            <a:r>
              <a:rPr lang="pt-BR" altLang="ja-JP" sz="2600" b="1"/>
              <a:t> (Đội Nghi lễ giương cờ, thực hiện bài trống hành tiến, Ban Chỉ huy chào kiểu đội viên).</a:t>
            </a:r>
            <a:endParaRPr lang="pt-BR" altLang="en-US" sz="2600" b="1"/>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56CB74-9990-4A39-A90F-A209E5AA2B55}"/>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08" name="AutoShape 53">
            <a:extLst>
              <a:ext uri="{FF2B5EF4-FFF2-40B4-BE49-F238E27FC236}">
                <a16:creationId xmlns:a16="http://schemas.microsoft.com/office/drawing/2014/main" id="{48F925CD-80C3-4E07-9B43-B001DA52E7B8}"/>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21509" name="AutoShape 55">
            <a:extLst>
              <a:ext uri="{FF2B5EF4-FFF2-40B4-BE49-F238E27FC236}">
                <a16:creationId xmlns:a16="http://schemas.microsoft.com/office/drawing/2014/main" id="{AEA20019-0799-4C5E-B943-A687B704DC04}"/>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21510" name="Group 66">
            <a:extLst>
              <a:ext uri="{FF2B5EF4-FFF2-40B4-BE49-F238E27FC236}">
                <a16:creationId xmlns:a16="http://schemas.microsoft.com/office/drawing/2014/main" id="{747FC0B2-E802-4A8D-B9EA-E6D9899A63B2}"/>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A40BD5A2-925D-45D3-8096-75FA3861C0F8}"/>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21516" name="Group 68">
              <a:extLst>
                <a:ext uri="{FF2B5EF4-FFF2-40B4-BE49-F238E27FC236}">
                  <a16:creationId xmlns:a16="http://schemas.microsoft.com/office/drawing/2014/main" id="{721CEBE0-79B7-4079-AC11-B1649975455E}"/>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AAAC2582-B8F6-4A02-8B54-1E59CDC1E7D2}"/>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84EB20A4-ADAA-45E3-94D9-299795737F2F}"/>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21511" name="Rectangle 71">
            <a:extLst>
              <a:ext uri="{FF2B5EF4-FFF2-40B4-BE49-F238E27FC236}">
                <a16:creationId xmlns:a16="http://schemas.microsoft.com/office/drawing/2014/main" id="{E2725D7A-1B72-46F0-8811-552D32194E10}"/>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21512" name="Rectangle 74">
            <a:extLst>
              <a:ext uri="{FF2B5EF4-FFF2-40B4-BE49-F238E27FC236}">
                <a16:creationId xmlns:a16="http://schemas.microsoft.com/office/drawing/2014/main" id="{88421D40-696C-4503-88A7-FD898EF663C2}"/>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
        <p:nvSpPr>
          <p:cNvPr id="18" name="Rectangle 10">
            <a:extLst>
              <a:ext uri="{FF2B5EF4-FFF2-40B4-BE49-F238E27FC236}">
                <a16:creationId xmlns:a16="http://schemas.microsoft.com/office/drawing/2014/main" id="{A25F7731-4C8A-4B84-AE75-AF0D35DAFF51}"/>
              </a:ext>
            </a:extLst>
          </p:cNvPr>
          <p:cNvSpPr>
            <a:spLocks noChangeArrowheads="1"/>
          </p:cNvSpPr>
          <p:nvPr/>
        </p:nvSpPr>
        <p:spPr bwMode="auto">
          <a:xfrm>
            <a:off x="4495800" y="10668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en-US" altLang="en-US" sz="2500" b="1"/>
              <a:t> III. LỄ DUYỆT ĐỘI</a:t>
            </a:r>
          </a:p>
        </p:txBody>
      </p:sp>
      <p:sp>
        <p:nvSpPr>
          <p:cNvPr id="14" name="Rectangle 10">
            <a:extLst>
              <a:ext uri="{FF2B5EF4-FFF2-40B4-BE49-F238E27FC236}">
                <a16:creationId xmlns:a16="http://schemas.microsoft.com/office/drawing/2014/main" id="{F56E368A-B60A-4247-8488-976E02A94A72}"/>
              </a:ext>
            </a:extLst>
          </p:cNvPr>
          <p:cNvSpPr>
            <a:spLocks noChangeArrowheads="1"/>
          </p:cNvSpPr>
          <p:nvPr/>
        </p:nvSpPr>
        <p:spPr bwMode="auto">
          <a:xfrm>
            <a:off x="1981200" y="17526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vi-VN" altLang="en-US" sz="2600" b="1"/>
              <a:t>3. Diễn biến</a:t>
            </a:r>
          </a:p>
          <a:p>
            <a:pPr algn="just"/>
            <a:r>
              <a:rPr lang="pt-BR" altLang="en-US" sz="2600" b="1"/>
              <a:t>- Đại biểu đến trước đội cờ của liên đội, chào cờ rồi đi duyệt Đội. Đại biểu duyệt Đội từ đơn vị đầu tiên đến đơn vị cuối cùng. </a:t>
            </a:r>
          </a:p>
          <a:p>
            <a:pPr algn="just"/>
            <a:r>
              <a:rPr lang="pt-BR" altLang="en-US" sz="2600" b="1"/>
              <a:t>- Khi đại biểu đi đến đơn vị nào, chỉ huy đơn vị đó hô "Chào!", cờ của chi đội giương cao, đội viên giơ tay chào. Khi đại biểu đi qua, chỉ huy đơn vị đó hô: "Thôi!", đội viên thôi chào, cờ về tư thế nghiêm. Đi hết đơn vị cuối, đại biểu lên lễ đài. Lễ duyệt Đội kết thúc. </a:t>
            </a:r>
          </a:p>
          <a:p>
            <a:pPr algn="just"/>
            <a:r>
              <a:rPr lang="pt-BR" altLang="en-US" sz="2600" b="1"/>
              <a:t>Trong quá trình duyệt Đội, chỉ huy đi sau đại biểu khoảng 1 mét, chếch về bên phải. </a:t>
            </a:r>
            <a:endParaRPr lang="vi-VN" altLang="en-US" sz="2600" b="1">
              <a:solidFill>
                <a:srgbClr val="FFFFFF"/>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P spid="14"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7A1679-6AFD-437D-AEDB-D4FCD411BE53}"/>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07" name="Rectangle 4">
            <a:extLst>
              <a:ext uri="{FF2B5EF4-FFF2-40B4-BE49-F238E27FC236}">
                <a16:creationId xmlns:a16="http://schemas.microsoft.com/office/drawing/2014/main" id="{C44F2156-C090-4DD2-8460-E8A9ECA25DC1}"/>
              </a:ext>
            </a:extLst>
          </p:cNvPr>
          <p:cNvSpPr>
            <a:spLocks noChangeArrowheads="1"/>
          </p:cNvSpPr>
          <p:nvPr/>
        </p:nvSpPr>
        <p:spPr bwMode="auto">
          <a:xfrm>
            <a:off x="1981200" y="18288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en-US" altLang="en-US" sz="2500" b="1">
                <a:latin typeface=".VnArial" panose="020B7200000000000000" pitchFamily="34" charset="0"/>
              </a:rPr>
              <a:t>	 </a:t>
            </a:r>
            <a:r>
              <a:rPr lang="vi-VN" altLang="en-US" sz="2500" b="1"/>
              <a:t>1. Mục đích, ý nghĩa, tác dụng:</a:t>
            </a:r>
          </a:p>
          <a:p>
            <a:pPr algn="just"/>
            <a:r>
              <a:rPr lang="vi-VN" altLang="en-US" sz="2500" b="1"/>
              <a:t>	 - Kết nạp đội viên mới là góp phần quan trọng vào việc tăng cường và bổ sung lực lượng cho tổ chức Đội TNTP Hồ Chí Minh (nói chung) và cho chi đội (nói riêng).</a:t>
            </a:r>
          </a:p>
          <a:p>
            <a:pPr algn="just"/>
            <a:r>
              <a:rPr lang="vi-VN" altLang="en-US" sz="2500" b="1"/>
              <a:t>	 - Lễ kết nạp đội viên góp phần đánh dấu bước trưởng thành trong quá trình rèn luyện, phấn đấu, tu dưỡng của các em thiếu niên nhi đồng. </a:t>
            </a:r>
            <a:endParaRPr lang="en-US" altLang="en-US" sz="2500" b="1"/>
          </a:p>
          <a:p>
            <a:pPr algn="just"/>
            <a:r>
              <a:rPr lang="pt-BR" altLang="en-US" sz="2500" b="1"/>
              <a:t>	- Sau khi đủ điều kiện kết nạp đội viên được quy định trong Điều lệ Đội TNTP Hồ Chí Minh, chi đội tổ chức Lễ kết nạp đội viên (việc kết nạp đội cho thiếu niên lớp 3 khi chưa có chi đội thì do Ban Chỉ huy chi đội phụ trách lớp nhi đồng tổ chức).</a:t>
            </a:r>
            <a:endParaRPr lang="vi-VN" altLang="en-US" sz="2500" b="1"/>
          </a:p>
        </p:txBody>
      </p:sp>
      <p:sp>
        <p:nvSpPr>
          <p:cNvPr id="22531" name="Rectangle 3">
            <a:extLst>
              <a:ext uri="{FF2B5EF4-FFF2-40B4-BE49-F238E27FC236}">
                <a16:creationId xmlns:a16="http://schemas.microsoft.com/office/drawing/2014/main" id="{CD0D6197-A0F8-421D-8249-1A051609318B}"/>
              </a:ext>
            </a:extLst>
          </p:cNvPr>
          <p:cNvSpPr>
            <a:spLocks noChangeArrowheads="1"/>
          </p:cNvSpPr>
          <p:nvPr/>
        </p:nvSpPr>
        <p:spPr bwMode="auto">
          <a:xfrm>
            <a:off x="3733800" y="1143000"/>
            <a:ext cx="4876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600" b="1"/>
              <a:t>IV. LỄ KẾT NẠP ĐỘI VIÊN</a:t>
            </a:r>
          </a:p>
        </p:txBody>
      </p:sp>
      <p:sp>
        <p:nvSpPr>
          <p:cNvPr id="22532" name="AutoShape 53">
            <a:extLst>
              <a:ext uri="{FF2B5EF4-FFF2-40B4-BE49-F238E27FC236}">
                <a16:creationId xmlns:a16="http://schemas.microsoft.com/office/drawing/2014/main" id="{4257507C-975B-4492-8D41-DEAFF064A828}"/>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22533" name="AutoShape 55">
            <a:extLst>
              <a:ext uri="{FF2B5EF4-FFF2-40B4-BE49-F238E27FC236}">
                <a16:creationId xmlns:a16="http://schemas.microsoft.com/office/drawing/2014/main" id="{A43840D4-B2E7-469A-A670-6A447058B083}"/>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22534" name="Group 66">
            <a:extLst>
              <a:ext uri="{FF2B5EF4-FFF2-40B4-BE49-F238E27FC236}">
                <a16:creationId xmlns:a16="http://schemas.microsoft.com/office/drawing/2014/main" id="{FB24693F-7715-4CA2-A9B1-4A5C5D631686}"/>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019EECBA-BE5D-44A2-868D-DDF92CA2FA10}"/>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22538" name="Group 68">
              <a:extLst>
                <a:ext uri="{FF2B5EF4-FFF2-40B4-BE49-F238E27FC236}">
                  <a16:creationId xmlns:a16="http://schemas.microsoft.com/office/drawing/2014/main" id="{83944888-D21F-49D4-B492-74A9EBC9E224}"/>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481CDFFD-FC9F-4728-9E7F-A2E36F4F1DD3}"/>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2E86624A-8B3A-4406-AF11-A119033AACEB}"/>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22535" name="Rectangle 71">
            <a:extLst>
              <a:ext uri="{FF2B5EF4-FFF2-40B4-BE49-F238E27FC236}">
                <a16:creationId xmlns:a16="http://schemas.microsoft.com/office/drawing/2014/main" id="{8129399C-D412-4C90-8B11-9CFD73CF88B6}"/>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22536" name="Rectangle 74">
            <a:extLst>
              <a:ext uri="{FF2B5EF4-FFF2-40B4-BE49-F238E27FC236}">
                <a16:creationId xmlns:a16="http://schemas.microsoft.com/office/drawing/2014/main" id="{884CDCC2-0AFA-4B13-98F6-2D1A77DD1A23}"/>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368921-F810-4AEA-BD7E-D1A460862B00}"/>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531" name="Rectangle 4">
            <a:extLst>
              <a:ext uri="{FF2B5EF4-FFF2-40B4-BE49-F238E27FC236}">
                <a16:creationId xmlns:a16="http://schemas.microsoft.com/office/drawing/2014/main" id="{C8A32FDA-8F39-46C5-A23F-A2742BAC4F95}"/>
              </a:ext>
            </a:extLst>
          </p:cNvPr>
          <p:cNvSpPr>
            <a:spLocks noChangeArrowheads="1"/>
          </p:cNvSpPr>
          <p:nvPr/>
        </p:nvSpPr>
        <p:spPr bwMode="auto">
          <a:xfrm>
            <a:off x="1752600" y="22098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en-US" altLang="en-US" sz="2800" b="1"/>
              <a:t>	 </a:t>
            </a:r>
            <a:r>
              <a:rPr lang="pt-BR" altLang="en-US" sz="2800" b="1" i="1"/>
              <a:t>4.1. Công tác chuẩn bị</a:t>
            </a:r>
            <a:endParaRPr lang="vi-VN" altLang="en-US" sz="2800" b="1"/>
          </a:p>
          <a:p>
            <a:pPr algn="just"/>
            <a:r>
              <a:rPr lang="pt-BR" altLang="en-US" sz="2800" b="1"/>
              <a:t>	- Địa điểm kết nạp: Phòng Đội, phòng truyền thống, nhà bảo tàng, di tích lịch sử...</a:t>
            </a:r>
            <a:endParaRPr lang="vi-VN" altLang="en-US" sz="2800" b="1"/>
          </a:p>
          <a:p>
            <a:pPr algn="just"/>
            <a:r>
              <a:rPr lang="pt-BR" altLang="en-US" sz="2800" b="1"/>
              <a:t>	- Thời gian: Chọn ngày lễ có ý nghĩa. </a:t>
            </a:r>
            <a:endParaRPr lang="vi-VN" altLang="en-US" sz="2800" b="1"/>
          </a:p>
          <a:p>
            <a:pPr algn="just"/>
            <a:r>
              <a:rPr lang="pt-BR" altLang="en-US" sz="2800" b="1"/>
              <a:t>	- Thành phần tham dự: Toàn chi đội, Tổng phụ trách, phụ trách chi đội, đại diện cha mẹ học sinh, đại diện Ban Chỉ huy liên đội và đội viên được kết nạp.</a:t>
            </a:r>
            <a:endParaRPr lang="vi-VN" altLang="en-US" sz="2800" b="1"/>
          </a:p>
          <a:p>
            <a:pPr algn="just"/>
            <a:r>
              <a:rPr lang="pt-BR" altLang="en-US" sz="2800" b="1"/>
              <a:t>	- Trang trí: Có cờ Đội (hoặc Huy hiệu Đội) và dòng chữ “</a:t>
            </a:r>
            <a:r>
              <a:rPr lang="pt-BR" altLang="ja-JP" sz="2800" b="1"/>
              <a:t>Lễ kết nạp đội viên</a:t>
            </a:r>
            <a:r>
              <a:rPr lang="pt-BR" altLang="en-US" sz="2800" b="1"/>
              <a:t>”</a:t>
            </a:r>
            <a:endParaRPr lang="vi-VN" altLang="en-US" sz="2800" b="1"/>
          </a:p>
        </p:txBody>
      </p:sp>
      <p:sp>
        <p:nvSpPr>
          <p:cNvPr id="23555" name="Rectangle 3">
            <a:extLst>
              <a:ext uri="{FF2B5EF4-FFF2-40B4-BE49-F238E27FC236}">
                <a16:creationId xmlns:a16="http://schemas.microsoft.com/office/drawing/2014/main" id="{831A8B8E-3354-4988-B05B-7730F88E54E9}"/>
              </a:ext>
            </a:extLst>
          </p:cNvPr>
          <p:cNvSpPr>
            <a:spLocks noChangeArrowheads="1"/>
          </p:cNvSpPr>
          <p:nvPr/>
        </p:nvSpPr>
        <p:spPr bwMode="auto">
          <a:xfrm>
            <a:off x="3733800" y="1371600"/>
            <a:ext cx="4876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600" b="1"/>
              <a:t>IV. LỄ KẾT NẠP ĐỘI VIÊN</a:t>
            </a:r>
          </a:p>
        </p:txBody>
      </p:sp>
      <p:sp>
        <p:nvSpPr>
          <p:cNvPr id="23556" name="AutoShape 53">
            <a:extLst>
              <a:ext uri="{FF2B5EF4-FFF2-40B4-BE49-F238E27FC236}">
                <a16:creationId xmlns:a16="http://schemas.microsoft.com/office/drawing/2014/main" id="{C95A7E34-3944-4103-B17A-DD17F8511020}"/>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23557" name="AutoShape 55">
            <a:extLst>
              <a:ext uri="{FF2B5EF4-FFF2-40B4-BE49-F238E27FC236}">
                <a16:creationId xmlns:a16="http://schemas.microsoft.com/office/drawing/2014/main" id="{2EDA3790-5CCC-4682-8512-E9608AE5DBCC}"/>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23558" name="Group 66">
            <a:extLst>
              <a:ext uri="{FF2B5EF4-FFF2-40B4-BE49-F238E27FC236}">
                <a16:creationId xmlns:a16="http://schemas.microsoft.com/office/drawing/2014/main" id="{6288FD74-92F8-4140-B3B3-4BC7C8D8E517}"/>
              </a:ext>
            </a:extLst>
          </p:cNvPr>
          <p:cNvGrpSpPr>
            <a:grpSpLocks/>
          </p:cNvGrpSpPr>
          <p:nvPr/>
        </p:nvGrpSpPr>
        <p:grpSpPr bwMode="auto">
          <a:xfrm>
            <a:off x="1752601" y="152400"/>
            <a:ext cx="3319463" cy="393700"/>
            <a:chOff x="720" y="1392"/>
            <a:chExt cx="4058" cy="480"/>
          </a:xfrm>
        </p:grpSpPr>
        <p:sp>
          <p:nvSpPr>
            <p:cNvPr id="10" name="AutoShape 67">
              <a:extLst>
                <a:ext uri="{FF2B5EF4-FFF2-40B4-BE49-F238E27FC236}">
                  <a16:creationId xmlns:a16="http://schemas.microsoft.com/office/drawing/2014/main" id="{6AFD7B74-F31E-4CBF-8A44-90245F18437E}"/>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23562" name="Group 68">
              <a:extLst>
                <a:ext uri="{FF2B5EF4-FFF2-40B4-BE49-F238E27FC236}">
                  <a16:creationId xmlns:a16="http://schemas.microsoft.com/office/drawing/2014/main" id="{CEEA16F0-C596-4760-9DE9-3FDE422BA2FA}"/>
                </a:ext>
              </a:extLst>
            </p:cNvPr>
            <p:cNvGrpSpPr>
              <a:grpSpLocks/>
            </p:cNvGrpSpPr>
            <p:nvPr/>
          </p:nvGrpSpPr>
          <p:grpSpPr bwMode="auto">
            <a:xfrm>
              <a:off x="730" y="1407"/>
              <a:ext cx="4043" cy="444"/>
              <a:chOff x="744" y="1407"/>
              <a:chExt cx="3988" cy="444"/>
            </a:xfrm>
          </p:grpSpPr>
          <p:sp>
            <p:nvSpPr>
              <p:cNvPr id="12" name="AutoShape 69">
                <a:extLst>
                  <a:ext uri="{FF2B5EF4-FFF2-40B4-BE49-F238E27FC236}">
                    <a16:creationId xmlns:a16="http://schemas.microsoft.com/office/drawing/2014/main" id="{7F6D8FF9-088D-4D33-A5B2-6627A91A281A}"/>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3" name="AutoShape 70">
                <a:extLst>
                  <a:ext uri="{FF2B5EF4-FFF2-40B4-BE49-F238E27FC236}">
                    <a16:creationId xmlns:a16="http://schemas.microsoft.com/office/drawing/2014/main" id="{4C30D257-C326-4C05-81F0-0A0813A20D42}"/>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23559" name="Rectangle 71">
            <a:extLst>
              <a:ext uri="{FF2B5EF4-FFF2-40B4-BE49-F238E27FC236}">
                <a16:creationId xmlns:a16="http://schemas.microsoft.com/office/drawing/2014/main" id="{D92D00C4-8747-4F67-8710-31ED89FA26D6}"/>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23560" name="Rectangle 74">
            <a:extLst>
              <a:ext uri="{FF2B5EF4-FFF2-40B4-BE49-F238E27FC236}">
                <a16:creationId xmlns:a16="http://schemas.microsoft.com/office/drawing/2014/main" id="{C2A45116-4197-46AB-AD34-C3316F514717}"/>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3723F9-F9D7-44E0-BB34-73BA9BCA637A}"/>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55" name="Rectangle 4">
            <a:extLst>
              <a:ext uri="{FF2B5EF4-FFF2-40B4-BE49-F238E27FC236}">
                <a16:creationId xmlns:a16="http://schemas.microsoft.com/office/drawing/2014/main" id="{325A72D6-7CEA-4074-9CE5-A959877559B8}"/>
              </a:ext>
            </a:extLst>
          </p:cNvPr>
          <p:cNvSpPr>
            <a:spLocks noChangeArrowheads="1"/>
          </p:cNvSpPr>
          <p:nvPr/>
        </p:nvSpPr>
        <p:spPr bwMode="auto">
          <a:xfrm>
            <a:off x="1427921" y="1516065"/>
            <a:ext cx="933615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en-US" altLang="en-US" sz="2400" b="1">
                <a:solidFill>
                  <a:srgbClr val="FFFFFF"/>
                </a:solidFill>
                <a:latin typeface=".VnArial" panose="020B7200000000000000" pitchFamily="34" charset="0"/>
              </a:rPr>
              <a:t>	</a:t>
            </a:r>
            <a:r>
              <a:rPr lang="pt-BR" altLang="en-US" sz="2400" b="1" i="1"/>
              <a:t>4.2. Diễn biến</a:t>
            </a:r>
            <a:endParaRPr lang="vi-VN" altLang="en-US" sz="2400" b="1"/>
          </a:p>
          <a:p>
            <a:pPr algn="just"/>
            <a:r>
              <a:rPr lang="pt-BR" altLang="en-US" sz="2400" b="1"/>
              <a:t>	- Chi đội trưởng hoặc chi đội phó điều khiển chào cờ, tuyên bố lý do, giới thiệu đại biểu, công bố danh sách đội viên được kết nạp và mời đội viên mới lên đọc lời hứa.</a:t>
            </a:r>
            <a:endParaRPr lang="vi-VN" altLang="en-US" sz="2400" b="1"/>
          </a:p>
          <a:p>
            <a:pPr algn="just"/>
            <a:r>
              <a:rPr lang="pt-BR" altLang="en-US" sz="2400" b="1"/>
              <a:t>	- Đội viên mới bước lên đối diện với cờ, nghiêm trang đọc lời hứa được quy định trong Điều lệ Đội Thiếu niên Tiền phong Hồ Chí Minh. Đọc xong hô: “</a:t>
            </a:r>
            <a:r>
              <a:rPr lang="pt-BR" altLang="ja-JP" sz="2400" b="1"/>
              <a:t>Xin hứa!</a:t>
            </a:r>
            <a:r>
              <a:rPr lang="pt-BR" altLang="en-US" sz="2400" b="1"/>
              <a:t>”</a:t>
            </a:r>
            <a:r>
              <a:rPr lang="pt-BR" altLang="ja-JP" sz="2400" b="1"/>
              <a:t>, toàn chi đội đứng nghiêm. </a:t>
            </a:r>
            <a:endParaRPr lang="vi-VN" altLang="ja-JP" sz="2400" b="1"/>
          </a:p>
          <a:p>
            <a:pPr algn="just"/>
            <a:r>
              <a:rPr lang="pt-BR" altLang="en-US" sz="2400" b="1"/>
              <a:t>	- Phụ trách chi đội đặt khăn quàng đỏ lên vai và căn dặn đội viên mới. Đội viên mới đáp: "Sẵn sàng!" và tự thắt khăn quàng đỏ, đứng nghiêm, chào cờ và quay lại chào các đại biểu và đội viên trong chi đội. </a:t>
            </a:r>
            <a:endParaRPr lang="vi-VN" altLang="en-US" sz="2400" b="1"/>
          </a:p>
          <a:p>
            <a:pPr algn="just"/>
            <a:r>
              <a:rPr lang="pt-BR" altLang="en-US" sz="2400" b="1"/>
              <a:t>	- Chi đội trưởng phân công đội viên mới về phân đội. Toàn chi đội ngồi xuống và hát tập thể bài hát “</a:t>
            </a:r>
            <a:r>
              <a:rPr lang="pt-BR" altLang="ja-JP" sz="2400" b="1"/>
              <a:t>Mơ ước ngày mai</a:t>
            </a:r>
            <a:r>
              <a:rPr lang="pt-BR" altLang="en-US" sz="2400" b="1"/>
              <a:t>”</a:t>
            </a:r>
            <a:r>
              <a:rPr lang="pt-BR" altLang="ja-JP" sz="2400" b="1"/>
              <a:t> (Trần Đức). Lễ kết nạp kết thúc.</a:t>
            </a:r>
            <a:r>
              <a:rPr lang="vi-VN" altLang="ja-JP" sz="2400" b="1"/>
              <a:t> </a:t>
            </a:r>
            <a:endParaRPr lang="vi-VN" altLang="en-US" sz="2400" b="1">
              <a:solidFill>
                <a:srgbClr val="FFFFFF"/>
              </a:solidFill>
            </a:endParaRPr>
          </a:p>
        </p:txBody>
      </p:sp>
      <p:sp>
        <p:nvSpPr>
          <p:cNvPr id="24579" name="Rectangle 3">
            <a:extLst>
              <a:ext uri="{FF2B5EF4-FFF2-40B4-BE49-F238E27FC236}">
                <a16:creationId xmlns:a16="http://schemas.microsoft.com/office/drawing/2014/main" id="{A9FCC5FC-98B2-4C08-8188-E62983B96CAB}"/>
              </a:ext>
            </a:extLst>
          </p:cNvPr>
          <p:cNvSpPr>
            <a:spLocks noChangeArrowheads="1"/>
          </p:cNvSpPr>
          <p:nvPr/>
        </p:nvSpPr>
        <p:spPr bwMode="auto">
          <a:xfrm>
            <a:off x="3733800" y="990600"/>
            <a:ext cx="4876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600" b="1"/>
              <a:t>IV. LỄ KẾT NẠP ĐỘI VIÊN</a:t>
            </a:r>
          </a:p>
        </p:txBody>
      </p:sp>
      <p:sp>
        <p:nvSpPr>
          <p:cNvPr id="24580" name="AutoShape 53">
            <a:extLst>
              <a:ext uri="{FF2B5EF4-FFF2-40B4-BE49-F238E27FC236}">
                <a16:creationId xmlns:a16="http://schemas.microsoft.com/office/drawing/2014/main" id="{CF3014DA-739D-463D-A865-FFC424335D12}"/>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24581" name="AutoShape 55">
            <a:extLst>
              <a:ext uri="{FF2B5EF4-FFF2-40B4-BE49-F238E27FC236}">
                <a16:creationId xmlns:a16="http://schemas.microsoft.com/office/drawing/2014/main" id="{2B63DA7F-D8FC-409B-A089-468D5780BF92}"/>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24582" name="Group 66">
            <a:extLst>
              <a:ext uri="{FF2B5EF4-FFF2-40B4-BE49-F238E27FC236}">
                <a16:creationId xmlns:a16="http://schemas.microsoft.com/office/drawing/2014/main" id="{5CAAB534-AAB3-4A92-B7E8-46152A87B790}"/>
              </a:ext>
            </a:extLst>
          </p:cNvPr>
          <p:cNvGrpSpPr>
            <a:grpSpLocks/>
          </p:cNvGrpSpPr>
          <p:nvPr/>
        </p:nvGrpSpPr>
        <p:grpSpPr bwMode="auto">
          <a:xfrm>
            <a:off x="1752601" y="152400"/>
            <a:ext cx="3319463" cy="393700"/>
            <a:chOff x="720" y="1392"/>
            <a:chExt cx="4058" cy="480"/>
          </a:xfrm>
        </p:grpSpPr>
        <p:sp>
          <p:nvSpPr>
            <p:cNvPr id="10" name="AutoShape 67">
              <a:extLst>
                <a:ext uri="{FF2B5EF4-FFF2-40B4-BE49-F238E27FC236}">
                  <a16:creationId xmlns:a16="http://schemas.microsoft.com/office/drawing/2014/main" id="{19BBA6B2-B8C3-45DC-BB77-F033E32A662C}"/>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24586" name="Group 68">
              <a:extLst>
                <a:ext uri="{FF2B5EF4-FFF2-40B4-BE49-F238E27FC236}">
                  <a16:creationId xmlns:a16="http://schemas.microsoft.com/office/drawing/2014/main" id="{CE0A2FD4-6B36-4A5A-B597-9D9B462F14F9}"/>
                </a:ext>
              </a:extLst>
            </p:cNvPr>
            <p:cNvGrpSpPr>
              <a:grpSpLocks/>
            </p:cNvGrpSpPr>
            <p:nvPr/>
          </p:nvGrpSpPr>
          <p:grpSpPr bwMode="auto">
            <a:xfrm>
              <a:off x="730" y="1407"/>
              <a:ext cx="4043" cy="444"/>
              <a:chOff x="744" y="1407"/>
              <a:chExt cx="3988" cy="444"/>
            </a:xfrm>
          </p:grpSpPr>
          <p:sp>
            <p:nvSpPr>
              <p:cNvPr id="12" name="AutoShape 69">
                <a:extLst>
                  <a:ext uri="{FF2B5EF4-FFF2-40B4-BE49-F238E27FC236}">
                    <a16:creationId xmlns:a16="http://schemas.microsoft.com/office/drawing/2014/main" id="{5221CC5F-4F5F-4455-9946-56A1B72B5FCB}"/>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3" name="AutoShape 70">
                <a:extLst>
                  <a:ext uri="{FF2B5EF4-FFF2-40B4-BE49-F238E27FC236}">
                    <a16:creationId xmlns:a16="http://schemas.microsoft.com/office/drawing/2014/main" id="{7E37A889-E8BB-493C-A4E5-4420389817BD}"/>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24583" name="Rectangle 71">
            <a:extLst>
              <a:ext uri="{FF2B5EF4-FFF2-40B4-BE49-F238E27FC236}">
                <a16:creationId xmlns:a16="http://schemas.microsoft.com/office/drawing/2014/main" id="{F2C2E970-D08A-44AF-A64D-7DCD69271C86}"/>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24584" name="Rectangle 74">
            <a:extLst>
              <a:ext uri="{FF2B5EF4-FFF2-40B4-BE49-F238E27FC236}">
                <a16:creationId xmlns:a16="http://schemas.microsoft.com/office/drawing/2014/main" id="{B58A4E9E-2220-45B8-9146-627FF76B9E93}"/>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87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81103" y="210839"/>
            <a:ext cx="4629794"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TRỐNG CHÀO CỜ</a:t>
            </a:r>
          </a:p>
        </p:txBody>
      </p:sp>
      <p:sp>
        <p:nvSpPr>
          <p:cNvPr id="6" name="TextBox 5"/>
          <p:cNvSpPr txBox="1"/>
          <p:nvPr/>
        </p:nvSpPr>
        <p:spPr>
          <a:xfrm>
            <a:off x="4386727" y="1012954"/>
            <a:ext cx="5362708" cy="4832092"/>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 * * * *</a:t>
            </a:r>
          </a:p>
          <a:p>
            <a:r>
              <a:rPr lang="en-US" sz="4400" b="1" dirty="0">
                <a:solidFill>
                  <a:srgbClr val="FF0000"/>
                </a:solidFill>
                <a:latin typeface="Times New Roman" panose="02020603050405020304" pitchFamily="18" charset="0"/>
                <a:cs typeface="Times New Roman" panose="02020603050405020304" pitchFamily="18" charset="0"/>
              </a:rPr>
              <a:t>1 2 3 4 </a:t>
            </a:r>
            <a:r>
              <a:rPr lang="en-US" sz="4400" b="1" dirty="0">
                <a:latin typeface="Times New Roman" panose="02020603050405020304" pitchFamily="18" charset="0"/>
                <a:cs typeface="Times New Roman" panose="02020603050405020304" pitchFamily="18" charset="0"/>
              </a:rPr>
              <a:t>1 </a:t>
            </a:r>
            <a:r>
              <a:rPr lang="en-US" sz="4400" b="1" dirty="0">
                <a:solidFill>
                  <a:srgbClr val="FF0000"/>
                </a:solidFill>
                <a:latin typeface="Times New Roman" panose="02020603050405020304" pitchFamily="18" charset="0"/>
                <a:cs typeface="Times New Roman" panose="02020603050405020304" pitchFamily="18" charset="0"/>
              </a:rPr>
              <a:t> /  2.3.4.</a:t>
            </a:r>
            <a:r>
              <a:rPr lang="en-US" sz="4400" b="1" dirty="0">
                <a:latin typeface="Times New Roman" panose="02020603050405020304" pitchFamily="18" charset="0"/>
                <a:cs typeface="Times New Roman" panose="02020603050405020304" pitchFamily="18" charset="0"/>
              </a:rPr>
              <a:t>1</a:t>
            </a:r>
          </a:p>
          <a:p>
            <a:r>
              <a:rPr lang="en-US" sz="4400" b="1" dirty="0">
                <a:solidFill>
                  <a:srgbClr val="FF0000"/>
                </a:solidFill>
                <a:latin typeface="Times New Roman" panose="02020603050405020304" pitchFamily="18" charset="0"/>
                <a:cs typeface="Times New Roman" panose="02020603050405020304" pitchFamily="18" charset="0"/>
              </a:rPr>
              <a:t>1 2 3 4 </a:t>
            </a:r>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  2.3.4.</a:t>
            </a:r>
            <a:r>
              <a:rPr lang="en-US" sz="4400" b="1" dirty="0">
                <a:latin typeface="Times New Roman" panose="02020603050405020304" pitchFamily="18" charset="0"/>
                <a:cs typeface="Times New Roman" panose="02020603050405020304" pitchFamily="18" charset="0"/>
              </a:rPr>
              <a:t>2</a:t>
            </a:r>
          </a:p>
          <a:p>
            <a:r>
              <a:rPr lang="en-US" sz="4400" b="1" dirty="0">
                <a:solidFill>
                  <a:srgbClr val="FF0000"/>
                </a:solidFill>
                <a:latin typeface="Times New Roman" panose="02020603050405020304" pitchFamily="18" charset="0"/>
                <a:cs typeface="Times New Roman" panose="02020603050405020304" pitchFamily="18" charset="0"/>
              </a:rPr>
              <a:t>1 2 3 4 </a:t>
            </a:r>
            <a:r>
              <a:rPr lang="en-US" sz="4400" b="1" dirty="0">
                <a:latin typeface="Times New Roman" panose="02020603050405020304" pitchFamily="18" charset="0"/>
                <a:cs typeface="Times New Roman" panose="02020603050405020304" pitchFamily="18" charset="0"/>
              </a:rPr>
              <a:t>1 </a:t>
            </a:r>
            <a:r>
              <a:rPr lang="en-US" sz="4400" b="1" dirty="0">
                <a:solidFill>
                  <a:srgbClr val="FF0000"/>
                </a:solidFill>
                <a:latin typeface="Times New Roman" panose="02020603050405020304" pitchFamily="18" charset="0"/>
                <a:cs typeface="Times New Roman" panose="02020603050405020304" pitchFamily="18" charset="0"/>
              </a:rPr>
              <a:t> /  2.3.4.</a:t>
            </a:r>
            <a:r>
              <a:rPr lang="en-US" sz="4400" b="1" dirty="0">
                <a:latin typeface="Times New Roman" panose="02020603050405020304" pitchFamily="18" charset="0"/>
                <a:cs typeface="Times New Roman" panose="02020603050405020304" pitchFamily="18" charset="0"/>
              </a:rPr>
              <a:t>3</a:t>
            </a:r>
          </a:p>
          <a:p>
            <a:r>
              <a:rPr lang="en-US" sz="4400" b="1" dirty="0">
                <a:solidFill>
                  <a:srgbClr val="FF0000"/>
                </a:solidFill>
                <a:latin typeface="Times New Roman" panose="02020603050405020304" pitchFamily="18" charset="0"/>
                <a:cs typeface="Times New Roman" panose="02020603050405020304" pitchFamily="18" charset="0"/>
              </a:rPr>
              <a:t>1 2 3 4 </a:t>
            </a:r>
            <a:r>
              <a:rPr lang="en-US" sz="4400" b="1" dirty="0">
                <a:latin typeface="Times New Roman" panose="02020603050405020304" pitchFamily="18" charset="0"/>
                <a:cs typeface="Times New Roman" panose="02020603050405020304" pitchFamily="18" charset="0"/>
              </a:rPr>
              <a:t>1 </a:t>
            </a:r>
            <a:r>
              <a:rPr lang="en-US" sz="4400" b="1" dirty="0">
                <a:solidFill>
                  <a:srgbClr val="FF0000"/>
                </a:solidFill>
                <a:latin typeface="Times New Roman" panose="02020603050405020304" pitchFamily="18" charset="0"/>
                <a:cs typeface="Times New Roman" panose="02020603050405020304" pitchFamily="18" charset="0"/>
              </a:rPr>
              <a:t> /  2.3.4.</a:t>
            </a:r>
            <a:r>
              <a:rPr lang="en-US" sz="4400" b="1" dirty="0">
                <a:latin typeface="Times New Roman" panose="02020603050405020304" pitchFamily="18" charset="0"/>
                <a:cs typeface="Times New Roman" panose="02020603050405020304" pitchFamily="18" charset="0"/>
              </a:rPr>
              <a:t>4</a:t>
            </a:r>
          </a:p>
          <a:p>
            <a:r>
              <a:rPr lang="en-US" sz="4400" b="1" dirty="0">
                <a:solidFill>
                  <a:srgbClr val="FF0000"/>
                </a:solidFill>
                <a:latin typeface="Times New Roman" panose="02020603050405020304" pitchFamily="18" charset="0"/>
                <a:cs typeface="Times New Roman" panose="02020603050405020304" pitchFamily="18" charset="0"/>
              </a:rPr>
              <a:t>1 2 3 4 </a:t>
            </a:r>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  2.3.4.</a:t>
            </a:r>
            <a:r>
              <a:rPr lang="en-US" sz="4400" b="1" dirty="0">
                <a:latin typeface="Times New Roman" panose="02020603050405020304" pitchFamily="18" charset="0"/>
                <a:cs typeface="Times New Roman" panose="02020603050405020304" pitchFamily="18" charset="0"/>
              </a:rPr>
              <a:t>5</a:t>
            </a:r>
          </a:p>
          <a:p>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2 </a:t>
            </a:r>
            <a:r>
              <a:rPr lang="en-US" sz="4400" b="1" dirty="0">
                <a:latin typeface="Times New Roman" panose="02020603050405020304" pitchFamily="18" charset="0"/>
                <a:cs typeface="Times New Roman" panose="02020603050405020304" pitchFamily="18" charset="0"/>
              </a:rPr>
              <a:t>3</a:t>
            </a:r>
            <a:r>
              <a:rPr lang="en-US" sz="4400" b="1" dirty="0">
                <a:solidFill>
                  <a:srgbClr val="FF0000"/>
                </a:solidFill>
                <a:latin typeface="Times New Roman" panose="02020603050405020304" pitchFamily="18" charset="0"/>
                <a:cs typeface="Times New Roman" panose="02020603050405020304" pitchFamily="18" charset="0"/>
              </a:rPr>
              <a:t> 4 </a:t>
            </a:r>
            <a:r>
              <a:rPr lang="en-US" sz="4400" b="1" dirty="0">
                <a:latin typeface="Times New Roman" panose="02020603050405020304" pitchFamily="18" charset="0"/>
                <a:cs typeface="Times New Roman" panose="02020603050405020304" pitchFamily="18" charset="0"/>
              </a:rPr>
              <a:t>5</a:t>
            </a:r>
            <a:r>
              <a:rPr lang="en-US" sz="4400" b="1" dirty="0">
                <a:solidFill>
                  <a:srgbClr val="FF0000"/>
                </a:solidFill>
                <a:latin typeface="Times New Roman" panose="02020603050405020304" pitchFamily="18" charset="0"/>
                <a:cs typeface="Times New Roman" panose="02020603050405020304" pitchFamily="18" charset="0"/>
              </a:rPr>
              <a:t> 6 </a:t>
            </a:r>
            <a:r>
              <a:rPr lang="en-US" sz="4400" b="1" dirty="0">
                <a:latin typeface="Times New Roman" panose="02020603050405020304" pitchFamily="18" charset="0"/>
                <a:cs typeface="Times New Roman" panose="02020603050405020304" pitchFamily="18" charset="0"/>
              </a:rPr>
              <a:t>7</a:t>
            </a:r>
            <a:r>
              <a:rPr lang="en-US" sz="4400" b="1" dirty="0">
                <a:solidFill>
                  <a:srgbClr val="FF0000"/>
                </a:solidFill>
                <a:latin typeface="Times New Roman" panose="02020603050405020304" pitchFamily="18" charset="0"/>
                <a:cs typeface="Times New Roman" panose="02020603050405020304" pitchFamily="18" charset="0"/>
              </a:rPr>
              <a:t> 8 </a:t>
            </a:r>
            <a:r>
              <a:rPr lang="en-US" sz="4400" b="1" dirty="0">
                <a:latin typeface="Times New Roman" panose="02020603050405020304" pitchFamily="18" charset="0"/>
                <a:cs typeface="Times New Roman" panose="02020603050405020304" pitchFamily="18" charset="0"/>
              </a:rPr>
              <a:t>9</a:t>
            </a:r>
          </a:p>
        </p:txBody>
      </p:sp>
      <p:sp>
        <p:nvSpPr>
          <p:cNvPr id="8" name="Left Brace 7"/>
          <p:cNvSpPr/>
          <p:nvPr/>
        </p:nvSpPr>
        <p:spPr>
          <a:xfrm>
            <a:off x="3609411" y="1659966"/>
            <a:ext cx="343383" cy="41850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9" name="TextBox 8"/>
          <p:cNvSpPr txBox="1"/>
          <p:nvPr/>
        </p:nvSpPr>
        <p:spPr>
          <a:xfrm>
            <a:off x="2513931" y="3367784"/>
            <a:ext cx="1095480" cy="769441"/>
          </a:xfrm>
          <a:prstGeom prst="rect">
            <a:avLst/>
          </a:prstGeom>
          <a:noFill/>
        </p:spPr>
        <p:txBody>
          <a:bodyPr wrap="square" rtlCol="0">
            <a:spAutoFit/>
          </a:bodyPr>
          <a:lstStyle/>
          <a:p>
            <a:r>
              <a:rPr lang="en-US" sz="4400" b="1" dirty="0">
                <a:solidFill>
                  <a:srgbClr val="00B0F0"/>
                </a:solidFill>
                <a:latin typeface="Times New Roman" panose="02020603050405020304" pitchFamily="18" charset="0"/>
                <a:cs typeface="Times New Roman" panose="02020603050405020304" pitchFamily="18" charset="0"/>
              </a:rPr>
              <a:t>X3</a:t>
            </a:r>
          </a:p>
        </p:txBody>
      </p:sp>
    </p:spTree>
    <p:extLst>
      <p:ext uri="{BB962C8B-B14F-4D97-AF65-F5344CB8AC3E}">
        <p14:creationId xmlns:p14="http://schemas.microsoft.com/office/powerpoint/2010/main" val="15168051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FD64B-9256-45B6-B7E3-D029BA8D3277}"/>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02" name="Rectangle 3">
            <a:extLst>
              <a:ext uri="{FF2B5EF4-FFF2-40B4-BE49-F238E27FC236}">
                <a16:creationId xmlns:a16="http://schemas.microsoft.com/office/drawing/2014/main" id="{9DA1EF34-CE18-4855-AA8B-1A396E1E76CB}"/>
              </a:ext>
            </a:extLst>
          </p:cNvPr>
          <p:cNvSpPr>
            <a:spLocks noChangeArrowheads="1"/>
          </p:cNvSpPr>
          <p:nvPr/>
        </p:nvSpPr>
        <p:spPr bwMode="auto">
          <a:xfrm>
            <a:off x="3733800" y="1219200"/>
            <a:ext cx="4876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600" b="1"/>
              <a:t>IV. LỄ KẾT NẠP ĐỘI VIÊN</a:t>
            </a:r>
          </a:p>
        </p:txBody>
      </p:sp>
      <p:sp>
        <p:nvSpPr>
          <p:cNvPr id="25603" name="AutoShape 53">
            <a:extLst>
              <a:ext uri="{FF2B5EF4-FFF2-40B4-BE49-F238E27FC236}">
                <a16:creationId xmlns:a16="http://schemas.microsoft.com/office/drawing/2014/main" id="{8585BF6D-3476-4085-AD5D-720F40681EB1}"/>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25604" name="AutoShape 55">
            <a:extLst>
              <a:ext uri="{FF2B5EF4-FFF2-40B4-BE49-F238E27FC236}">
                <a16:creationId xmlns:a16="http://schemas.microsoft.com/office/drawing/2014/main" id="{5C4EB02D-90D0-4E27-A499-E543616D15AD}"/>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25605" name="Group 66">
            <a:extLst>
              <a:ext uri="{FF2B5EF4-FFF2-40B4-BE49-F238E27FC236}">
                <a16:creationId xmlns:a16="http://schemas.microsoft.com/office/drawing/2014/main" id="{A5A93B3C-1A92-46F2-844F-668DEC8166FD}"/>
              </a:ext>
            </a:extLst>
          </p:cNvPr>
          <p:cNvGrpSpPr>
            <a:grpSpLocks/>
          </p:cNvGrpSpPr>
          <p:nvPr/>
        </p:nvGrpSpPr>
        <p:grpSpPr bwMode="auto">
          <a:xfrm>
            <a:off x="1752601" y="152400"/>
            <a:ext cx="3319463" cy="393700"/>
            <a:chOff x="720" y="1392"/>
            <a:chExt cx="4058" cy="480"/>
          </a:xfrm>
        </p:grpSpPr>
        <p:sp>
          <p:nvSpPr>
            <p:cNvPr id="10" name="AutoShape 67">
              <a:extLst>
                <a:ext uri="{FF2B5EF4-FFF2-40B4-BE49-F238E27FC236}">
                  <a16:creationId xmlns:a16="http://schemas.microsoft.com/office/drawing/2014/main" id="{9AEEF118-B824-411D-B79C-7D9A2FD2EE7A}"/>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25610" name="Group 68">
              <a:extLst>
                <a:ext uri="{FF2B5EF4-FFF2-40B4-BE49-F238E27FC236}">
                  <a16:creationId xmlns:a16="http://schemas.microsoft.com/office/drawing/2014/main" id="{68E8E843-CF33-4423-B2E7-2152A4FD9CCF}"/>
                </a:ext>
              </a:extLst>
            </p:cNvPr>
            <p:cNvGrpSpPr>
              <a:grpSpLocks/>
            </p:cNvGrpSpPr>
            <p:nvPr/>
          </p:nvGrpSpPr>
          <p:grpSpPr bwMode="auto">
            <a:xfrm>
              <a:off x="730" y="1407"/>
              <a:ext cx="4043" cy="444"/>
              <a:chOff x="744" y="1407"/>
              <a:chExt cx="3988" cy="444"/>
            </a:xfrm>
          </p:grpSpPr>
          <p:sp>
            <p:nvSpPr>
              <p:cNvPr id="12" name="AutoShape 69">
                <a:extLst>
                  <a:ext uri="{FF2B5EF4-FFF2-40B4-BE49-F238E27FC236}">
                    <a16:creationId xmlns:a16="http://schemas.microsoft.com/office/drawing/2014/main" id="{F9A49D68-BE57-4BD7-A9CC-92047A32D309}"/>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3" name="AutoShape 70">
                <a:extLst>
                  <a:ext uri="{FF2B5EF4-FFF2-40B4-BE49-F238E27FC236}">
                    <a16:creationId xmlns:a16="http://schemas.microsoft.com/office/drawing/2014/main" id="{CF9F67F9-3B45-4FD3-A8FF-ECBA6FC64D3E}"/>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25606" name="Rectangle 71">
            <a:extLst>
              <a:ext uri="{FF2B5EF4-FFF2-40B4-BE49-F238E27FC236}">
                <a16:creationId xmlns:a16="http://schemas.microsoft.com/office/drawing/2014/main" id="{7E7CB94A-6B83-4097-B739-8F4987B6F116}"/>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25607" name="Rectangle 74">
            <a:extLst>
              <a:ext uri="{FF2B5EF4-FFF2-40B4-BE49-F238E27FC236}">
                <a16:creationId xmlns:a16="http://schemas.microsoft.com/office/drawing/2014/main" id="{5B62146D-FD78-4FB3-86AE-CBAB890F55C8}"/>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
        <p:nvSpPr>
          <p:cNvPr id="16" name="Rectangle 4">
            <a:extLst>
              <a:ext uri="{FF2B5EF4-FFF2-40B4-BE49-F238E27FC236}">
                <a16:creationId xmlns:a16="http://schemas.microsoft.com/office/drawing/2014/main" id="{4FA66376-A0D0-4C91-9530-1DC2BD2ABAE0}"/>
              </a:ext>
            </a:extLst>
          </p:cNvPr>
          <p:cNvSpPr>
            <a:spLocks noChangeArrowheads="1"/>
          </p:cNvSpPr>
          <p:nvPr/>
        </p:nvSpPr>
        <p:spPr bwMode="auto">
          <a:xfrm>
            <a:off x="1752600" y="19812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en-US" altLang="en-US" sz="2600" b="1"/>
              <a:t>	</a:t>
            </a:r>
            <a:r>
              <a:rPr lang="pt-BR" altLang="en-US" sz="2600" b="1"/>
              <a:t>Chú ý:</a:t>
            </a:r>
            <a:endParaRPr lang="vi-VN" altLang="en-US" sz="2600" b="1"/>
          </a:p>
          <a:p>
            <a:pPr algn="just"/>
            <a:r>
              <a:rPr lang="pt-BR" altLang="en-US" sz="2600" b="1"/>
              <a:t>	- Tổ chức lễ kết nạp một cách trọng thể, tạo ấn tượng sâu sắc. </a:t>
            </a:r>
            <a:endParaRPr lang="vi-VN" altLang="en-US" sz="2600" b="1"/>
          </a:p>
          <a:p>
            <a:pPr algn="just"/>
            <a:r>
              <a:rPr lang="pt-BR" altLang="en-US" sz="2600" b="1"/>
              <a:t>	- Mỗi lần kết nạp không quá 15 đội viên. Nếu có từ 2 em trở lên thì một em đọc lời hứa xong, các em khác đồng thanh đáp một lần: "Xin hứa!". </a:t>
            </a:r>
            <a:endParaRPr lang="vi-VN" altLang="en-US" sz="2600" b="1"/>
          </a:p>
          <a:p>
            <a:pPr algn="just"/>
            <a:r>
              <a:rPr lang="pt-BR" altLang="en-US" sz="2600" b="1"/>
              <a:t>	- Sau khi tổ chức kết nạp đội cho thiếu niên lớp 3, </a:t>
            </a:r>
            <a:r>
              <a:rPr lang="vi-VN" altLang="en-US" sz="2600" b="1"/>
              <a:t>Ban Chỉ huy liên đội có thể đề nghị Ban Chấp hành Đoàn hoặc Hội đồng Đội cấp xã ra quyết định thành lập chi đội mới. Nếu chưa thành lập chi đội, đội viên có thể sinh hoạt ghép với chi đội phụ trách lớp nhi đồng của mình.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2214D7-B8A5-443B-A525-E4882809DA0A}"/>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03" name="Rectangle 4">
            <a:extLst>
              <a:ext uri="{FF2B5EF4-FFF2-40B4-BE49-F238E27FC236}">
                <a16:creationId xmlns:a16="http://schemas.microsoft.com/office/drawing/2014/main" id="{D883298E-1E68-47F1-8909-F67ABE7F63FB}"/>
              </a:ext>
            </a:extLst>
          </p:cNvPr>
          <p:cNvSpPr>
            <a:spLocks noChangeArrowheads="1"/>
          </p:cNvSpPr>
          <p:nvPr/>
        </p:nvSpPr>
        <p:spPr bwMode="auto">
          <a:xfrm>
            <a:off x="1752600" y="2362200"/>
            <a:ext cx="861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it-IT" altLang="en-US" sz="2800" b="1" i="1"/>
              <a:t>	</a:t>
            </a:r>
            <a:r>
              <a:rPr lang="it-IT" altLang="en-US" sz="2800" b="1"/>
              <a:t>5.1. Lễ Công nhận chi đội</a:t>
            </a:r>
            <a:endParaRPr lang="vi-VN" altLang="en-US" sz="2800" b="1"/>
          </a:p>
          <a:p>
            <a:pPr algn="just"/>
            <a:r>
              <a:rPr lang="it-IT" altLang="en-US" sz="2800" b="1" i="1"/>
              <a:t>	5.1.1. Điều kiện thành lập chi đội</a:t>
            </a:r>
            <a:endParaRPr lang="vi-VN" altLang="en-US" sz="2800" b="1"/>
          </a:p>
          <a:p>
            <a:pPr algn="just"/>
            <a:r>
              <a:rPr lang="it-IT" altLang="en-US" sz="2800" b="1"/>
              <a:t>	Theo quy định của Điều lệ và Hướng dẫn thực hiện Điều lệ Đội Thiếu niên Tiền phong Hồ Chí Minh.</a:t>
            </a:r>
            <a:endParaRPr lang="vi-VN" altLang="en-US" sz="2800" b="1"/>
          </a:p>
          <a:p>
            <a:pPr algn="just"/>
            <a:r>
              <a:rPr lang="vi-VN" altLang="en-US" sz="2800" b="1" i="1"/>
              <a:t>	5.1.2. Thành phần tham dự</a:t>
            </a:r>
            <a:endParaRPr lang="vi-VN" altLang="en-US" sz="2800" b="1"/>
          </a:p>
          <a:p>
            <a:pPr algn="just"/>
            <a:r>
              <a:rPr lang="vi-VN" altLang="en-US" sz="2800" b="1"/>
              <a:t>	Chi đội được công nhận, đại diện chi đội phụ trách, Ban Chỉ huy liên đội, phụ trách chi đội, Tổng phụ trách, mời đại diện Ban Giám hiệu, đại diện Hội đồng Đội hoặc Ban Chấp hành Đoàn cấp xã...</a:t>
            </a:r>
          </a:p>
        </p:txBody>
      </p:sp>
      <p:sp>
        <p:nvSpPr>
          <p:cNvPr id="26627" name="Rectangle 3">
            <a:extLst>
              <a:ext uri="{FF2B5EF4-FFF2-40B4-BE49-F238E27FC236}">
                <a16:creationId xmlns:a16="http://schemas.microsoft.com/office/drawing/2014/main" id="{2209DEA8-7C02-49F6-B264-5AD41AB8EF3F}"/>
              </a:ext>
            </a:extLst>
          </p:cNvPr>
          <p:cNvSpPr>
            <a:spLocks noChangeArrowheads="1"/>
          </p:cNvSpPr>
          <p:nvPr/>
        </p:nvSpPr>
        <p:spPr bwMode="auto">
          <a:xfrm>
            <a:off x="3276600" y="1371600"/>
            <a:ext cx="601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500" b="1"/>
              <a:t>V. LỄ CÔNG NHẬN CHI ĐỘI, LIÊN ĐỘI</a:t>
            </a:r>
          </a:p>
        </p:txBody>
      </p:sp>
      <p:sp>
        <p:nvSpPr>
          <p:cNvPr id="26628" name="AutoShape 53">
            <a:extLst>
              <a:ext uri="{FF2B5EF4-FFF2-40B4-BE49-F238E27FC236}">
                <a16:creationId xmlns:a16="http://schemas.microsoft.com/office/drawing/2014/main" id="{897D53D7-1D4E-4B6E-ADBA-AC8E2EEF50B1}"/>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26629" name="AutoShape 55">
            <a:extLst>
              <a:ext uri="{FF2B5EF4-FFF2-40B4-BE49-F238E27FC236}">
                <a16:creationId xmlns:a16="http://schemas.microsoft.com/office/drawing/2014/main" id="{74B19108-75DF-481F-B088-103AB5529EDA}"/>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26630" name="Group 66">
            <a:extLst>
              <a:ext uri="{FF2B5EF4-FFF2-40B4-BE49-F238E27FC236}">
                <a16:creationId xmlns:a16="http://schemas.microsoft.com/office/drawing/2014/main" id="{C9677D34-92BE-41E9-9C59-77B0158F7232}"/>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9A3048BF-A469-456A-BDDE-F333F96704D6}"/>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26634" name="Group 68">
              <a:extLst>
                <a:ext uri="{FF2B5EF4-FFF2-40B4-BE49-F238E27FC236}">
                  <a16:creationId xmlns:a16="http://schemas.microsoft.com/office/drawing/2014/main" id="{3B1DD3DB-C921-4475-A153-261E1839EDFD}"/>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4985D269-DB78-4D65-B229-3EA0B7EA97F0}"/>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B05499C7-4780-4CB3-A08C-9B54AAFD1268}"/>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26631" name="Rectangle 71">
            <a:extLst>
              <a:ext uri="{FF2B5EF4-FFF2-40B4-BE49-F238E27FC236}">
                <a16:creationId xmlns:a16="http://schemas.microsoft.com/office/drawing/2014/main" id="{8038C1B2-9F69-4A81-BC8C-5551B0E4BD22}"/>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26632" name="Rectangle 74">
            <a:extLst>
              <a:ext uri="{FF2B5EF4-FFF2-40B4-BE49-F238E27FC236}">
                <a16:creationId xmlns:a16="http://schemas.microsoft.com/office/drawing/2014/main" id="{573E2A18-538C-497E-BF42-11F14E1F9FDB}"/>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D5D13A-A650-4AC5-84DD-F57262D293AD}"/>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03" name="Rectangle 4">
            <a:extLst>
              <a:ext uri="{FF2B5EF4-FFF2-40B4-BE49-F238E27FC236}">
                <a16:creationId xmlns:a16="http://schemas.microsoft.com/office/drawing/2014/main" id="{226D248D-EF83-4660-9D4E-B29FC480BBF4}"/>
              </a:ext>
            </a:extLst>
          </p:cNvPr>
          <p:cNvSpPr>
            <a:spLocks noChangeArrowheads="1"/>
          </p:cNvSpPr>
          <p:nvPr/>
        </p:nvSpPr>
        <p:spPr bwMode="auto">
          <a:xfrm>
            <a:off x="1172817" y="1701802"/>
            <a:ext cx="1022736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it-IT" altLang="en-US" sz="2500" b="1" i="1"/>
              <a:t>	</a:t>
            </a:r>
            <a:r>
              <a:rPr lang="it-IT" altLang="en-US" sz="2500" b="1"/>
              <a:t>5.1. Lễ Công nhận chi đội</a:t>
            </a:r>
            <a:endParaRPr lang="vi-VN" altLang="en-US" sz="2500" b="1"/>
          </a:p>
          <a:p>
            <a:pPr algn="just"/>
            <a:r>
              <a:rPr lang="it-IT" altLang="en-US" sz="2500" b="1" i="1"/>
              <a:t>	</a:t>
            </a:r>
            <a:r>
              <a:rPr lang="vi-VN" altLang="en-US" sz="2500" b="1" i="1"/>
              <a:t>5.1.3. Diễn biến</a:t>
            </a:r>
            <a:endParaRPr lang="vi-VN" altLang="en-US" sz="2500" b="1"/>
          </a:p>
          <a:p>
            <a:pPr algn="just"/>
            <a:r>
              <a:rPr lang="vi-VN" altLang="en-US" sz="2500" b="1"/>
              <a:t>- Chào cờ, tuyên bố lý do, giới thiệu đại biểu.</a:t>
            </a:r>
          </a:p>
          <a:p>
            <a:pPr algn="just"/>
            <a:r>
              <a:rPr lang="vi-VN" altLang="en-US" sz="2500" b="1"/>
              <a:t>- Phụ trách Đội đọc quyết định công nhận chi đội.</a:t>
            </a:r>
          </a:p>
          <a:p>
            <a:pPr algn="just"/>
            <a:r>
              <a:rPr lang="vi-VN" altLang="en-US" sz="2500" b="1"/>
              <a:t>- Phụ trách Đội gắn cấp hiệu cho Ban Chỉ huy chi đội. </a:t>
            </a:r>
          </a:p>
          <a:p>
            <a:pPr algn="just"/>
            <a:r>
              <a:rPr lang="vi-VN" altLang="en-US" sz="2500" b="1"/>
              <a:t>- Phụ trách Đội trao cờ Đội cho chi đội trưởng (toàn chi đội đứng nghiêm). Chi đội trưởng nhận cờ, giương cờ về phía chi đội. </a:t>
            </a:r>
          </a:p>
          <a:p>
            <a:pPr algn="just"/>
            <a:r>
              <a:rPr lang="vi-VN" altLang="en-US" sz="2500" b="1"/>
              <a:t>- Đại diện BCH liên đội hô: "Nghiêm! Chào cờ - chào!", đội viên giơ tay chào (không thực hiện bài trống chào cờ, không hát, không hô khẩu hiệu). Sau đó hô: "Thôi!". </a:t>
            </a:r>
          </a:p>
          <a:p>
            <a:pPr algn="just"/>
            <a:r>
              <a:rPr lang="vi-VN" altLang="en-US" sz="2500" b="1"/>
              <a:t>- Đại biểu phát biểu, giao nhiệm vụ.</a:t>
            </a:r>
          </a:p>
          <a:p>
            <a:pPr algn="just"/>
            <a:r>
              <a:rPr lang="vi-VN" altLang="en-US" sz="2500" b="1"/>
              <a:t>- Chi đội trưởng phát biểu nhận nhiệm vụ.</a:t>
            </a:r>
          </a:p>
          <a:p>
            <a:pPr algn="just"/>
            <a:r>
              <a:rPr lang="vi-VN" altLang="en-US" sz="2500" b="1"/>
              <a:t>- Đại diện Ban Chỉ huy liên đội tuyên bố bế mạc.</a:t>
            </a:r>
          </a:p>
        </p:txBody>
      </p:sp>
      <p:sp>
        <p:nvSpPr>
          <p:cNvPr id="27651" name="Rectangle 3">
            <a:extLst>
              <a:ext uri="{FF2B5EF4-FFF2-40B4-BE49-F238E27FC236}">
                <a16:creationId xmlns:a16="http://schemas.microsoft.com/office/drawing/2014/main" id="{C722384E-2977-4E34-9322-3AB2435C99D1}"/>
              </a:ext>
            </a:extLst>
          </p:cNvPr>
          <p:cNvSpPr>
            <a:spLocks noChangeArrowheads="1"/>
          </p:cNvSpPr>
          <p:nvPr/>
        </p:nvSpPr>
        <p:spPr bwMode="auto">
          <a:xfrm>
            <a:off x="3276600" y="1066800"/>
            <a:ext cx="601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500" b="1"/>
              <a:t>V. LỄ CÔNG NHẬN CHI ĐỘI, LIÊN ĐỘI</a:t>
            </a:r>
          </a:p>
        </p:txBody>
      </p:sp>
      <p:sp>
        <p:nvSpPr>
          <p:cNvPr id="22" name="AutoShape 53">
            <a:extLst>
              <a:ext uri="{FF2B5EF4-FFF2-40B4-BE49-F238E27FC236}">
                <a16:creationId xmlns:a16="http://schemas.microsoft.com/office/drawing/2014/main" id="{30D3C278-27FF-4217-B219-B5A7D908595D}"/>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23" name="AutoShape 55">
            <a:extLst>
              <a:ext uri="{FF2B5EF4-FFF2-40B4-BE49-F238E27FC236}">
                <a16:creationId xmlns:a16="http://schemas.microsoft.com/office/drawing/2014/main" id="{47D9D9B7-2F02-4A5C-9BD3-DAF8FA3C519E}"/>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24" name="Group 66">
            <a:extLst>
              <a:ext uri="{FF2B5EF4-FFF2-40B4-BE49-F238E27FC236}">
                <a16:creationId xmlns:a16="http://schemas.microsoft.com/office/drawing/2014/main" id="{CCE2811E-949F-4FD0-915C-766B23A178AB}"/>
              </a:ext>
            </a:extLst>
          </p:cNvPr>
          <p:cNvGrpSpPr>
            <a:grpSpLocks/>
          </p:cNvGrpSpPr>
          <p:nvPr/>
        </p:nvGrpSpPr>
        <p:grpSpPr bwMode="auto">
          <a:xfrm>
            <a:off x="1752601" y="152400"/>
            <a:ext cx="3319463" cy="393700"/>
            <a:chOff x="720" y="1392"/>
            <a:chExt cx="4058" cy="480"/>
          </a:xfrm>
        </p:grpSpPr>
        <p:sp>
          <p:nvSpPr>
            <p:cNvPr id="25" name="AutoShape 67">
              <a:extLst>
                <a:ext uri="{FF2B5EF4-FFF2-40B4-BE49-F238E27FC236}">
                  <a16:creationId xmlns:a16="http://schemas.microsoft.com/office/drawing/2014/main" id="{92516880-E845-4E96-8105-074E3766710D}"/>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26" name="Group 68">
              <a:extLst>
                <a:ext uri="{FF2B5EF4-FFF2-40B4-BE49-F238E27FC236}">
                  <a16:creationId xmlns:a16="http://schemas.microsoft.com/office/drawing/2014/main" id="{1FADC046-4B46-414F-9A6D-6D26461DCD6E}"/>
                </a:ext>
              </a:extLst>
            </p:cNvPr>
            <p:cNvGrpSpPr>
              <a:grpSpLocks/>
            </p:cNvGrpSpPr>
            <p:nvPr/>
          </p:nvGrpSpPr>
          <p:grpSpPr bwMode="auto">
            <a:xfrm>
              <a:off x="730" y="1407"/>
              <a:ext cx="4043" cy="444"/>
              <a:chOff x="744" y="1407"/>
              <a:chExt cx="3988" cy="444"/>
            </a:xfrm>
          </p:grpSpPr>
          <p:sp>
            <p:nvSpPr>
              <p:cNvPr id="27" name="AutoShape 69">
                <a:extLst>
                  <a:ext uri="{FF2B5EF4-FFF2-40B4-BE49-F238E27FC236}">
                    <a16:creationId xmlns:a16="http://schemas.microsoft.com/office/drawing/2014/main" id="{22FA9145-1067-47AD-A88F-4A86066062AC}"/>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28" name="AutoShape 70">
                <a:extLst>
                  <a:ext uri="{FF2B5EF4-FFF2-40B4-BE49-F238E27FC236}">
                    <a16:creationId xmlns:a16="http://schemas.microsoft.com/office/drawing/2014/main" id="{9837F5AD-488F-4F70-8697-AEC04D9316E0}"/>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29" name="Rectangle 71">
            <a:extLst>
              <a:ext uri="{FF2B5EF4-FFF2-40B4-BE49-F238E27FC236}">
                <a16:creationId xmlns:a16="http://schemas.microsoft.com/office/drawing/2014/main" id="{CECD924B-204B-4A24-BC0E-577C14D76C41}"/>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30" name="Rectangle 74">
            <a:extLst>
              <a:ext uri="{FF2B5EF4-FFF2-40B4-BE49-F238E27FC236}">
                <a16:creationId xmlns:a16="http://schemas.microsoft.com/office/drawing/2014/main" id="{CA8D497B-A7FB-4A19-B2B6-257548117DB6}"/>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2D02C2-4149-493C-99AB-20E3D1024A65}"/>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03" name="Rectangle 4">
            <a:extLst>
              <a:ext uri="{FF2B5EF4-FFF2-40B4-BE49-F238E27FC236}">
                <a16:creationId xmlns:a16="http://schemas.microsoft.com/office/drawing/2014/main" id="{D073E059-9E85-44C5-BC73-1760985E93B0}"/>
              </a:ext>
            </a:extLst>
          </p:cNvPr>
          <p:cNvSpPr>
            <a:spLocks noChangeArrowheads="1"/>
          </p:cNvSpPr>
          <p:nvPr/>
        </p:nvSpPr>
        <p:spPr bwMode="auto">
          <a:xfrm>
            <a:off x="1752600" y="2362200"/>
            <a:ext cx="861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it-IT" altLang="en-US" sz="2800" b="1" i="1"/>
              <a:t>	</a:t>
            </a:r>
            <a:r>
              <a:rPr lang="it-IT" altLang="en-US" sz="2800" b="1"/>
              <a:t>5.2. Lễ Công nhận liên đội</a:t>
            </a:r>
            <a:endParaRPr lang="vi-VN" altLang="en-US" sz="2800" b="1"/>
          </a:p>
          <a:p>
            <a:pPr algn="just"/>
            <a:r>
              <a:rPr lang="it-IT" altLang="en-US" sz="2800" b="1" i="1"/>
              <a:t>	5.2.1. Điều kiện thành lập liên đội</a:t>
            </a:r>
            <a:endParaRPr lang="vi-VN" altLang="en-US" sz="2800" b="1"/>
          </a:p>
          <a:p>
            <a:pPr algn="just"/>
            <a:r>
              <a:rPr lang="it-IT" altLang="en-US" sz="2800" b="1"/>
              <a:t>	Theo quy định của Điều lệ và Hướng dẫn thực hiện Điều lệ Đội Thiếu niên Tiền phong Hồ Chí Minh.</a:t>
            </a:r>
            <a:endParaRPr lang="vi-VN" altLang="en-US" sz="2800" b="1"/>
          </a:p>
          <a:p>
            <a:pPr algn="just"/>
            <a:r>
              <a:rPr lang="it-IT" altLang="en-US" sz="2800" b="1" i="1"/>
              <a:t>	5.2.2. </a:t>
            </a:r>
            <a:r>
              <a:rPr lang="vi-VN" altLang="en-US" sz="2800" b="1" i="1"/>
              <a:t>Thành phần tham dự</a:t>
            </a:r>
            <a:endParaRPr lang="vi-VN" altLang="en-US" sz="2800" b="1"/>
          </a:p>
          <a:p>
            <a:pPr algn="just"/>
            <a:r>
              <a:rPr lang="vi-VN" altLang="en-US" sz="2800" b="1"/>
              <a:t>	Liên đội được công nhận, Tổng phụ trách, đại diện Hội đồng Đội, Ban Chấp hành Đoàn cấp xã, mời đại diện Ban Giám hiệu, Hội đồng Đội cấp huyện...</a:t>
            </a:r>
          </a:p>
        </p:txBody>
      </p:sp>
      <p:sp>
        <p:nvSpPr>
          <p:cNvPr id="28675" name="Rectangle 3">
            <a:extLst>
              <a:ext uri="{FF2B5EF4-FFF2-40B4-BE49-F238E27FC236}">
                <a16:creationId xmlns:a16="http://schemas.microsoft.com/office/drawing/2014/main" id="{6B70CC83-17E8-40E5-B2DD-8B571A051942}"/>
              </a:ext>
            </a:extLst>
          </p:cNvPr>
          <p:cNvSpPr>
            <a:spLocks noChangeArrowheads="1"/>
          </p:cNvSpPr>
          <p:nvPr/>
        </p:nvSpPr>
        <p:spPr bwMode="auto">
          <a:xfrm>
            <a:off x="3276600" y="1371600"/>
            <a:ext cx="601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500" b="1"/>
              <a:t>V. LỄ CÔNG NHẬN CHI ĐỘI, LIÊN ĐỘI</a:t>
            </a:r>
          </a:p>
        </p:txBody>
      </p:sp>
      <p:sp>
        <p:nvSpPr>
          <p:cNvPr id="13" name="AutoShape 53">
            <a:extLst>
              <a:ext uri="{FF2B5EF4-FFF2-40B4-BE49-F238E27FC236}">
                <a16:creationId xmlns:a16="http://schemas.microsoft.com/office/drawing/2014/main" id="{C1D8701F-F035-4351-AF40-FB3541F4C217}"/>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14" name="AutoShape 55">
            <a:extLst>
              <a:ext uri="{FF2B5EF4-FFF2-40B4-BE49-F238E27FC236}">
                <a16:creationId xmlns:a16="http://schemas.microsoft.com/office/drawing/2014/main" id="{7C68015C-14D7-43BD-9E44-4A4A08D8C641}"/>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15" name="Group 66">
            <a:extLst>
              <a:ext uri="{FF2B5EF4-FFF2-40B4-BE49-F238E27FC236}">
                <a16:creationId xmlns:a16="http://schemas.microsoft.com/office/drawing/2014/main" id="{73CEE2F7-7C27-49C1-8D3C-3C8B3FC5B2EE}"/>
              </a:ext>
            </a:extLst>
          </p:cNvPr>
          <p:cNvGrpSpPr>
            <a:grpSpLocks/>
          </p:cNvGrpSpPr>
          <p:nvPr/>
        </p:nvGrpSpPr>
        <p:grpSpPr bwMode="auto">
          <a:xfrm>
            <a:off x="1752601" y="152400"/>
            <a:ext cx="3319463" cy="393700"/>
            <a:chOff x="720" y="1392"/>
            <a:chExt cx="4058" cy="480"/>
          </a:xfrm>
        </p:grpSpPr>
        <p:sp>
          <p:nvSpPr>
            <p:cNvPr id="16" name="AutoShape 67">
              <a:extLst>
                <a:ext uri="{FF2B5EF4-FFF2-40B4-BE49-F238E27FC236}">
                  <a16:creationId xmlns:a16="http://schemas.microsoft.com/office/drawing/2014/main" id="{2E83A1DD-366E-46A5-95A4-BCE42593ADAC}"/>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17" name="Group 68">
              <a:extLst>
                <a:ext uri="{FF2B5EF4-FFF2-40B4-BE49-F238E27FC236}">
                  <a16:creationId xmlns:a16="http://schemas.microsoft.com/office/drawing/2014/main" id="{CB3149B1-7AC4-4060-8F4B-C3A1CEB14ED6}"/>
                </a:ext>
              </a:extLst>
            </p:cNvPr>
            <p:cNvGrpSpPr>
              <a:grpSpLocks/>
            </p:cNvGrpSpPr>
            <p:nvPr/>
          </p:nvGrpSpPr>
          <p:grpSpPr bwMode="auto">
            <a:xfrm>
              <a:off x="730" y="1407"/>
              <a:ext cx="4043" cy="444"/>
              <a:chOff x="744" y="1407"/>
              <a:chExt cx="3988" cy="444"/>
            </a:xfrm>
          </p:grpSpPr>
          <p:sp>
            <p:nvSpPr>
              <p:cNvPr id="18" name="AutoShape 69">
                <a:extLst>
                  <a:ext uri="{FF2B5EF4-FFF2-40B4-BE49-F238E27FC236}">
                    <a16:creationId xmlns:a16="http://schemas.microsoft.com/office/drawing/2014/main" id="{BFDE3672-BFF1-48DA-B2AF-FEA89C5D7D28}"/>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9" name="AutoShape 70">
                <a:extLst>
                  <a:ext uri="{FF2B5EF4-FFF2-40B4-BE49-F238E27FC236}">
                    <a16:creationId xmlns:a16="http://schemas.microsoft.com/office/drawing/2014/main" id="{05E48EF0-ABB4-466B-A57D-78D0074221AC}"/>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20" name="Rectangle 71">
            <a:extLst>
              <a:ext uri="{FF2B5EF4-FFF2-40B4-BE49-F238E27FC236}">
                <a16:creationId xmlns:a16="http://schemas.microsoft.com/office/drawing/2014/main" id="{988ACAB8-2045-4A4A-82E8-2B07E5655425}"/>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21" name="Rectangle 74">
            <a:extLst>
              <a:ext uri="{FF2B5EF4-FFF2-40B4-BE49-F238E27FC236}">
                <a16:creationId xmlns:a16="http://schemas.microsoft.com/office/drawing/2014/main" id="{679FE976-E954-474E-BA41-06936825E942}"/>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17A42-1236-463E-9947-9331CC717849}"/>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03" name="Rectangle 4">
            <a:extLst>
              <a:ext uri="{FF2B5EF4-FFF2-40B4-BE49-F238E27FC236}">
                <a16:creationId xmlns:a16="http://schemas.microsoft.com/office/drawing/2014/main" id="{AD927E07-6640-44F8-909D-BD1509CAF013}"/>
              </a:ext>
            </a:extLst>
          </p:cNvPr>
          <p:cNvSpPr>
            <a:spLocks noChangeArrowheads="1"/>
          </p:cNvSpPr>
          <p:nvPr/>
        </p:nvSpPr>
        <p:spPr bwMode="auto">
          <a:xfrm>
            <a:off x="1752600" y="15240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it-IT" altLang="en-US" sz="2400" b="1" i="1"/>
              <a:t>	</a:t>
            </a:r>
            <a:r>
              <a:rPr lang="it-IT" altLang="en-US" sz="2400" b="1"/>
              <a:t>5.2. Lễ Công nhận liên đội</a:t>
            </a:r>
            <a:endParaRPr lang="vi-VN" altLang="en-US" sz="2400" b="1"/>
          </a:p>
          <a:p>
            <a:pPr algn="just"/>
            <a:r>
              <a:rPr lang="it-IT" altLang="en-US" sz="2400" b="1" i="1"/>
              <a:t>	</a:t>
            </a:r>
            <a:r>
              <a:rPr lang="vi-VN" altLang="en-US" sz="2400" b="1" i="1"/>
              <a:t>5.2.3. Diễn biến</a:t>
            </a:r>
            <a:endParaRPr lang="vi-VN" altLang="en-US" sz="2400" b="1"/>
          </a:p>
          <a:p>
            <a:pPr algn="just"/>
            <a:r>
              <a:rPr lang="vi-VN" altLang="en-US" sz="2400" b="1"/>
              <a:t>- Chào cờ, tuyên bố lý do, giới thiệu đại biểu.</a:t>
            </a:r>
          </a:p>
          <a:p>
            <a:pPr algn="just"/>
            <a:r>
              <a:rPr lang="vi-VN" altLang="en-US" sz="2400" b="1"/>
              <a:t>- Đọc quyết định công nhận liên đội, chỉ định Ban Chỉ huy liên đội và các chi đội.</a:t>
            </a:r>
          </a:p>
          <a:p>
            <a:pPr algn="just"/>
            <a:r>
              <a:rPr lang="vi-VN" altLang="en-US" sz="2400" b="1"/>
              <a:t>- Gắn cấp hiệu cho Ban Chỉ huy liên đội và các chi đội mới. </a:t>
            </a:r>
          </a:p>
          <a:p>
            <a:pPr algn="just"/>
            <a:r>
              <a:rPr lang="vi-VN" altLang="en-US" sz="2400" b="1"/>
              <a:t>- Trao cờ Đội cho liên đội trưởng (toàn liên đội đứng nghiêm). Ban Chỉ huy liên đội nhận cờ, giương cờ về phía liên đội. </a:t>
            </a:r>
          </a:p>
          <a:p>
            <a:pPr algn="just"/>
            <a:r>
              <a:rPr lang="vi-VN" altLang="en-US" sz="2400" b="1"/>
              <a:t>- Đại diện HĐĐ hoặc BCH Đoàn cấp xã hô: "Nghiêm! Chào cờ - chào!", đội viên giơ tay chào (không thực hiện bài trống chào cờ, không hát, không hô khẩu hiệu). Sau đó hô: "Thôi!". </a:t>
            </a:r>
          </a:p>
          <a:p>
            <a:pPr algn="just"/>
            <a:r>
              <a:rPr lang="vi-VN" altLang="en-US" sz="2400" b="1"/>
              <a:t>- Đại biểu phát biểu, giao nhiệm vụ.</a:t>
            </a:r>
          </a:p>
          <a:p>
            <a:pPr algn="just"/>
            <a:r>
              <a:rPr lang="vi-VN" altLang="en-US" sz="2400" b="1"/>
              <a:t>- Liên đội trưởng phát biểu nhận nhiệm vụ.</a:t>
            </a:r>
          </a:p>
          <a:p>
            <a:pPr algn="just"/>
            <a:r>
              <a:rPr lang="vi-VN" altLang="en-US" sz="2400" b="1"/>
              <a:t>- Tuyên bố bế mạc. </a:t>
            </a:r>
          </a:p>
        </p:txBody>
      </p:sp>
      <p:sp>
        <p:nvSpPr>
          <p:cNvPr id="29699" name="Rectangle 3">
            <a:extLst>
              <a:ext uri="{FF2B5EF4-FFF2-40B4-BE49-F238E27FC236}">
                <a16:creationId xmlns:a16="http://schemas.microsoft.com/office/drawing/2014/main" id="{1DF8CA26-0718-489F-A216-C7BF67C85BEB}"/>
              </a:ext>
            </a:extLst>
          </p:cNvPr>
          <p:cNvSpPr>
            <a:spLocks noChangeArrowheads="1"/>
          </p:cNvSpPr>
          <p:nvPr/>
        </p:nvSpPr>
        <p:spPr bwMode="auto">
          <a:xfrm>
            <a:off x="3276600" y="914400"/>
            <a:ext cx="601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400" b="1"/>
              <a:t>V. LỄ CÔNG NHẬN CHI ĐỘI, LIÊN ĐỘI</a:t>
            </a:r>
          </a:p>
        </p:txBody>
      </p:sp>
      <p:sp>
        <p:nvSpPr>
          <p:cNvPr id="13" name="AutoShape 53">
            <a:extLst>
              <a:ext uri="{FF2B5EF4-FFF2-40B4-BE49-F238E27FC236}">
                <a16:creationId xmlns:a16="http://schemas.microsoft.com/office/drawing/2014/main" id="{5C086CF8-7F3C-4421-AD80-607B3CC9B1C8}"/>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14" name="AutoShape 55">
            <a:extLst>
              <a:ext uri="{FF2B5EF4-FFF2-40B4-BE49-F238E27FC236}">
                <a16:creationId xmlns:a16="http://schemas.microsoft.com/office/drawing/2014/main" id="{2038E39E-B8FB-4EF2-A54B-1DFBE61273F6}"/>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15" name="Group 66">
            <a:extLst>
              <a:ext uri="{FF2B5EF4-FFF2-40B4-BE49-F238E27FC236}">
                <a16:creationId xmlns:a16="http://schemas.microsoft.com/office/drawing/2014/main" id="{1D3FE5EA-BF3A-4992-8DC8-7B7037044F04}"/>
              </a:ext>
            </a:extLst>
          </p:cNvPr>
          <p:cNvGrpSpPr>
            <a:grpSpLocks/>
          </p:cNvGrpSpPr>
          <p:nvPr/>
        </p:nvGrpSpPr>
        <p:grpSpPr bwMode="auto">
          <a:xfrm>
            <a:off x="1752601" y="152400"/>
            <a:ext cx="3319463" cy="393700"/>
            <a:chOff x="720" y="1392"/>
            <a:chExt cx="4058" cy="480"/>
          </a:xfrm>
        </p:grpSpPr>
        <p:sp>
          <p:nvSpPr>
            <p:cNvPr id="16" name="AutoShape 67">
              <a:extLst>
                <a:ext uri="{FF2B5EF4-FFF2-40B4-BE49-F238E27FC236}">
                  <a16:creationId xmlns:a16="http://schemas.microsoft.com/office/drawing/2014/main" id="{0B37EDA1-6198-4366-9FF0-F1195F435114}"/>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17" name="Group 68">
              <a:extLst>
                <a:ext uri="{FF2B5EF4-FFF2-40B4-BE49-F238E27FC236}">
                  <a16:creationId xmlns:a16="http://schemas.microsoft.com/office/drawing/2014/main" id="{84275884-3410-43C0-9A50-E8AF92DFDFE6}"/>
                </a:ext>
              </a:extLst>
            </p:cNvPr>
            <p:cNvGrpSpPr>
              <a:grpSpLocks/>
            </p:cNvGrpSpPr>
            <p:nvPr/>
          </p:nvGrpSpPr>
          <p:grpSpPr bwMode="auto">
            <a:xfrm>
              <a:off x="730" y="1407"/>
              <a:ext cx="4043" cy="444"/>
              <a:chOff x="744" y="1407"/>
              <a:chExt cx="3988" cy="444"/>
            </a:xfrm>
          </p:grpSpPr>
          <p:sp>
            <p:nvSpPr>
              <p:cNvPr id="18" name="AutoShape 69">
                <a:extLst>
                  <a:ext uri="{FF2B5EF4-FFF2-40B4-BE49-F238E27FC236}">
                    <a16:creationId xmlns:a16="http://schemas.microsoft.com/office/drawing/2014/main" id="{BC9DBAD6-0463-42D2-8106-5E7F8B1AA781}"/>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9" name="AutoShape 70">
                <a:extLst>
                  <a:ext uri="{FF2B5EF4-FFF2-40B4-BE49-F238E27FC236}">
                    <a16:creationId xmlns:a16="http://schemas.microsoft.com/office/drawing/2014/main" id="{E438404F-3A5C-4CE8-AEAD-79703E840174}"/>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20" name="Rectangle 71">
            <a:extLst>
              <a:ext uri="{FF2B5EF4-FFF2-40B4-BE49-F238E27FC236}">
                <a16:creationId xmlns:a16="http://schemas.microsoft.com/office/drawing/2014/main" id="{17853740-3341-4533-B032-94AA78E98300}"/>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21" name="Rectangle 74">
            <a:extLst>
              <a:ext uri="{FF2B5EF4-FFF2-40B4-BE49-F238E27FC236}">
                <a16:creationId xmlns:a16="http://schemas.microsoft.com/office/drawing/2014/main" id="{2FC6913B-3F2E-4D86-A164-D17CD6DF1E2C}"/>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EBEC87-C87F-4725-9B2E-E5A334F387F0}"/>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22" name="Rectangle 4">
            <a:extLst>
              <a:ext uri="{FF2B5EF4-FFF2-40B4-BE49-F238E27FC236}">
                <a16:creationId xmlns:a16="http://schemas.microsoft.com/office/drawing/2014/main" id="{81826653-6BDC-41A1-AE4E-E0197B9CF24B}"/>
              </a:ext>
            </a:extLst>
          </p:cNvPr>
          <p:cNvSpPr>
            <a:spLocks noChangeArrowheads="1"/>
          </p:cNvSpPr>
          <p:nvPr/>
        </p:nvSpPr>
        <p:spPr bwMode="auto">
          <a:xfrm>
            <a:off x="1828800" y="2133600"/>
            <a:ext cx="8610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en-US" altLang="en-US" sz="2600" b="1">
                <a:latin typeface=".VnArial" panose="020B7200000000000000" pitchFamily="34" charset="0"/>
              </a:rPr>
              <a:t>	</a:t>
            </a:r>
            <a:r>
              <a:rPr lang="en-US" altLang="en-US" sz="2600" b="1" i="1">
                <a:latin typeface=".VnArial" panose="020B7200000000000000" pitchFamily="34" charset="0"/>
              </a:rPr>
              <a:t> </a:t>
            </a:r>
            <a:r>
              <a:rPr lang="vi-VN" altLang="en-US" sz="2800" b="1" i="1"/>
              <a:t>* Mục đích, ý nghĩa, tác dụng:</a:t>
            </a:r>
          </a:p>
          <a:p>
            <a:pPr algn="just"/>
            <a:r>
              <a:rPr lang="vi-VN" altLang="en-US" sz="2800" b="1"/>
              <a:t>	 - </a:t>
            </a:r>
            <a:r>
              <a:rPr lang="en-US" altLang="en-US" sz="2800" b="1"/>
              <a:t>L</a:t>
            </a:r>
            <a:r>
              <a:rPr lang="vi-VN" altLang="en-US" sz="2800" b="1"/>
              <a:t>à lễ công nhận của tổ chức Đội về quá trình phấn đấu rèn luyện, đóng góp của đội viên trong thời gian sinh hoạt trong tổ chức Đội.</a:t>
            </a:r>
          </a:p>
          <a:p>
            <a:pPr algn="just"/>
            <a:r>
              <a:rPr lang="vi-VN" altLang="en-US" sz="2800" b="1"/>
              <a:t>	 - </a:t>
            </a:r>
            <a:r>
              <a:rPr lang="en-US" altLang="en-US" sz="2800" b="1"/>
              <a:t>Đ</a:t>
            </a:r>
            <a:r>
              <a:rPr lang="vi-VN" altLang="en-US" sz="2800" b="1"/>
              <a:t>ược tổ chức </a:t>
            </a:r>
            <a:r>
              <a:rPr lang="en-US" altLang="en-US" sz="2800" b="1"/>
              <a:t>tran</a:t>
            </a:r>
            <a:r>
              <a:rPr lang="vi-VN" altLang="en-US" sz="2800" b="1"/>
              <a:t>g trọng, nghiêm túc, chu đáo</a:t>
            </a:r>
            <a:r>
              <a:rPr lang="en-US" altLang="en-US" sz="2800" b="1"/>
              <a:t>.</a:t>
            </a:r>
          </a:p>
          <a:p>
            <a:pPr algn="just"/>
            <a:r>
              <a:rPr lang="en-US" altLang="en-US" sz="2800" b="1"/>
              <a:t>	- Tạo điều kiện để </a:t>
            </a:r>
            <a:r>
              <a:rPr lang="vi-VN" altLang="en-US" sz="2800" b="1"/>
              <a:t>các em tự hào về những đóng góp của mình cho tổ chức Đội, tự hào về danh hiệu “Đội viên Đội TNTP Hồ Chí Minh”.</a:t>
            </a:r>
          </a:p>
          <a:p>
            <a:pPr algn="just"/>
            <a:r>
              <a:rPr lang="vi-VN" altLang="en-US" sz="2800" b="1"/>
              <a:t>	 - Tạo ấn tượng sâu sắc cho các em ở độ tuổi này và toàn thể đội viên trong tập thể Đội.</a:t>
            </a:r>
          </a:p>
        </p:txBody>
      </p:sp>
      <p:sp>
        <p:nvSpPr>
          <p:cNvPr id="30723" name="Rectangle 3">
            <a:extLst>
              <a:ext uri="{FF2B5EF4-FFF2-40B4-BE49-F238E27FC236}">
                <a16:creationId xmlns:a16="http://schemas.microsoft.com/office/drawing/2014/main" id="{54D46794-B51E-4015-B883-07D96FC81A8D}"/>
              </a:ext>
            </a:extLst>
          </p:cNvPr>
          <p:cNvSpPr>
            <a:spLocks noChangeArrowheads="1"/>
          </p:cNvSpPr>
          <p:nvPr/>
        </p:nvSpPr>
        <p:spPr bwMode="auto">
          <a:xfrm>
            <a:off x="3657600" y="13716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3000" b="1"/>
              <a:t>VI. LỄ TRƯỞNG THÀNH ĐỘI</a:t>
            </a:r>
          </a:p>
        </p:txBody>
      </p:sp>
      <p:sp>
        <p:nvSpPr>
          <p:cNvPr id="30724" name="AutoShape 53">
            <a:extLst>
              <a:ext uri="{FF2B5EF4-FFF2-40B4-BE49-F238E27FC236}">
                <a16:creationId xmlns:a16="http://schemas.microsoft.com/office/drawing/2014/main" id="{16028274-B2E6-4BD0-988D-67398649CA24}"/>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30725" name="AutoShape 55">
            <a:extLst>
              <a:ext uri="{FF2B5EF4-FFF2-40B4-BE49-F238E27FC236}">
                <a16:creationId xmlns:a16="http://schemas.microsoft.com/office/drawing/2014/main" id="{3781C0E7-43A0-4A47-9ED5-46168A6B6EF2}"/>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30726" name="Group 66">
            <a:extLst>
              <a:ext uri="{FF2B5EF4-FFF2-40B4-BE49-F238E27FC236}">
                <a16:creationId xmlns:a16="http://schemas.microsoft.com/office/drawing/2014/main" id="{DA914C51-7499-4DDC-B299-5D9BA5AE2E53}"/>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6A434C94-77BC-492B-AB55-BC69CF85D022}"/>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30730" name="Group 68">
              <a:extLst>
                <a:ext uri="{FF2B5EF4-FFF2-40B4-BE49-F238E27FC236}">
                  <a16:creationId xmlns:a16="http://schemas.microsoft.com/office/drawing/2014/main" id="{1910EB9A-79E4-4885-9C14-069DA54C0671}"/>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FFFB5060-AEE1-4C8D-BAB0-F990640D4C82}"/>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68E30A37-2BAD-488A-92C6-FCF81E9D843C}"/>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30727" name="Rectangle 71">
            <a:extLst>
              <a:ext uri="{FF2B5EF4-FFF2-40B4-BE49-F238E27FC236}">
                <a16:creationId xmlns:a16="http://schemas.microsoft.com/office/drawing/2014/main" id="{BF30BDB4-00CA-4CCD-A855-B3DEFD64594C}"/>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30728" name="Rectangle 74">
            <a:extLst>
              <a:ext uri="{FF2B5EF4-FFF2-40B4-BE49-F238E27FC236}">
                <a16:creationId xmlns:a16="http://schemas.microsoft.com/office/drawing/2014/main" id="{FC852B68-2565-4CA7-AFD2-62F11CB01EB3}"/>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377FB5-F382-476C-B4C6-88C0F3271D93}"/>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746" name="Rectangle 4">
            <a:extLst>
              <a:ext uri="{FF2B5EF4-FFF2-40B4-BE49-F238E27FC236}">
                <a16:creationId xmlns:a16="http://schemas.microsoft.com/office/drawing/2014/main" id="{5D6FE8F3-0E3D-4466-B7D8-369002668F3B}"/>
              </a:ext>
            </a:extLst>
          </p:cNvPr>
          <p:cNvSpPr>
            <a:spLocks noChangeArrowheads="1"/>
          </p:cNvSpPr>
          <p:nvPr/>
        </p:nvSpPr>
        <p:spPr bwMode="auto">
          <a:xfrm>
            <a:off x="1828800" y="2133600"/>
            <a:ext cx="861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en-US" altLang="en-US" sz="2800" b="1">
                <a:latin typeface=".VnArial" panose="020B7200000000000000" pitchFamily="34" charset="0"/>
              </a:rPr>
              <a:t>	 </a:t>
            </a:r>
            <a:r>
              <a:rPr lang="vi-VN" altLang="en-US" sz="2800" b="1"/>
              <a:t>Được tổ chức vào học kỳ II năm học lớp 9.</a:t>
            </a:r>
            <a:r>
              <a:rPr lang="vi-VN" altLang="en-US" sz="2800" b="1" i="1"/>
              <a:t> </a:t>
            </a:r>
            <a:r>
              <a:rPr lang="vi-VN" altLang="en-US" sz="2800" b="1"/>
              <a:t>Đơn vị tổ chức là chi đội có đội viên trưởng thành.</a:t>
            </a:r>
          </a:p>
          <a:p>
            <a:pPr algn="just"/>
            <a:r>
              <a:rPr lang="vi-VN" altLang="en-US" sz="2800" b="1" i="1"/>
              <a:t>	6.1. Thành phần tham dự</a:t>
            </a:r>
            <a:endParaRPr lang="vi-VN" altLang="en-US" sz="2800" b="1"/>
          </a:p>
          <a:p>
            <a:pPr algn="just"/>
            <a:r>
              <a:rPr lang="vi-VN" altLang="en-US" sz="2800" b="1"/>
              <a:t>	Toàn chi đội, phụ trách chi đội, đại diện Ban Chỉ huy liên đội, chi đoàn. Số lượng đội viên được trưởng thành không hạn chế.</a:t>
            </a:r>
          </a:p>
          <a:p>
            <a:pPr algn="just"/>
            <a:r>
              <a:rPr lang="vi-VN" altLang="en-US" sz="2800" b="1" i="1"/>
              <a:t>	6.2. Thời gian</a:t>
            </a:r>
            <a:endParaRPr lang="vi-VN" altLang="en-US" sz="2800" b="1"/>
          </a:p>
          <a:p>
            <a:pPr algn="just"/>
            <a:r>
              <a:rPr lang="vi-VN" altLang="en-US" sz="2800" b="1"/>
              <a:t>	Chọn ngày có ý nghĩa, thời gian tổ chức ngắn gọn. </a:t>
            </a:r>
          </a:p>
          <a:p>
            <a:pPr algn="just"/>
            <a:endParaRPr lang="vi-VN" altLang="en-US" sz="2800" b="1"/>
          </a:p>
        </p:txBody>
      </p:sp>
      <p:sp>
        <p:nvSpPr>
          <p:cNvPr id="31747" name="Rectangle 3">
            <a:extLst>
              <a:ext uri="{FF2B5EF4-FFF2-40B4-BE49-F238E27FC236}">
                <a16:creationId xmlns:a16="http://schemas.microsoft.com/office/drawing/2014/main" id="{15157DE1-D894-4AF8-9F2C-92E57BDAE54B}"/>
              </a:ext>
            </a:extLst>
          </p:cNvPr>
          <p:cNvSpPr>
            <a:spLocks noChangeArrowheads="1"/>
          </p:cNvSpPr>
          <p:nvPr/>
        </p:nvSpPr>
        <p:spPr bwMode="auto">
          <a:xfrm>
            <a:off x="3657600" y="13716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3000" b="1"/>
              <a:t>VI. LỄ TRƯỞNG THÀNH ĐỘI</a:t>
            </a:r>
          </a:p>
        </p:txBody>
      </p:sp>
      <p:sp>
        <p:nvSpPr>
          <p:cNvPr id="31748" name="AutoShape 53">
            <a:extLst>
              <a:ext uri="{FF2B5EF4-FFF2-40B4-BE49-F238E27FC236}">
                <a16:creationId xmlns:a16="http://schemas.microsoft.com/office/drawing/2014/main" id="{103E3630-8993-45D6-B96A-F92EC6C14F50}"/>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31749" name="AutoShape 55">
            <a:extLst>
              <a:ext uri="{FF2B5EF4-FFF2-40B4-BE49-F238E27FC236}">
                <a16:creationId xmlns:a16="http://schemas.microsoft.com/office/drawing/2014/main" id="{5671FC4E-38B2-4963-912B-CE05B06328E4}"/>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31750" name="Group 66">
            <a:extLst>
              <a:ext uri="{FF2B5EF4-FFF2-40B4-BE49-F238E27FC236}">
                <a16:creationId xmlns:a16="http://schemas.microsoft.com/office/drawing/2014/main" id="{A9D525CA-5677-4F56-9F95-931EDF224CD3}"/>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B0090EDE-C99E-4C6A-88B2-80F9F9CCC02D}"/>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31754" name="Group 68">
              <a:extLst>
                <a:ext uri="{FF2B5EF4-FFF2-40B4-BE49-F238E27FC236}">
                  <a16:creationId xmlns:a16="http://schemas.microsoft.com/office/drawing/2014/main" id="{96BBC415-4D3B-413B-BF38-2B50E8C71243}"/>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61362C2D-0248-4BA2-A89A-7494C6E63162}"/>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FF87054A-6E08-4A20-97C7-7B0262A4EF7C}"/>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31751" name="Rectangle 71">
            <a:extLst>
              <a:ext uri="{FF2B5EF4-FFF2-40B4-BE49-F238E27FC236}">
                <a16:creationId xmlns:a16="http://schemas.microsoft.com/office/drawing/2014/main" id="{66D0013A-7FF1-4443-8044-279E76962F27}"/>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31752" name="Rectangle 74">
            <a:extLst>
              <a:ext uri="{FF2B5EF4-FFF2-40B4-BE49-F238E27FC236}">
                <a16:creationId xmlns:a16="http://schemas.microsoft.com/office/drawing/2014/main" id="{5F6C2326-43BA-40ED-B439-EE5E41E13FDE}"/>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882616-25C6-4470-A9EE-CB94BB747460}"/>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770" name="Rectangle 4">
            <a:extLst>
              <a:ext uri="{FF2B5EF4-FFF2-40B4-BE49-F238E27FC236}">
                <a16:creationId xmlns:a16="http://schemas.microsoft.com/office/drawing/2014/main" id="{205662A1-3F8B-4C1C-9ABB-D33AC43B9E53}"/>
              </a:ext>
            </a:extLst>
          </p:cNvPr>
          <p:cNvSpPr>
            <a:spLocks noChangeArrowheads="1"/>
          </p:cNvSpPr>
          <p:nvPr/>
        </p:nvSpPr>
        <p:spPr bwMode="auto">
          <a:xfrm>
            <a:off x="1828800" y="1828800"/>
            <a:ext cx="8610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r>
              <a:rPr lang="en-US" altLang="en-US" sz="2600" b="1"/>
              <a:t>	6.3. Diễn biến	</a:t>
            </a:r>
          </a:p>
          <a:p>
            <a:pPr algn="just"/>
            <a:r>
              <a:rPr lang="vi-VN" altLang="en-US" sz="2600" b="1"/>
              <a:t>- Chào cờ, tuyên bố lý do, giới thiệu đại biểu.</a:t>
            </a:r>
          </a:p>
          <a:p>
            <a:pPr algn="just"/>
            <a:r>
              <a:rPr lang="vi-VN" altLang="en-US" sz="2600" b="1"/>
              <a:t>- Công bố danh sách những đội viên trưởng thành. </a:t>
            </a:r>
          </a:p>
          <a:p>
            <a:pPr algn="just"/>
            <a:r>
              <a:rPr lang="vi-VN" altLang="en-US" sz="2600" b="1"/>
              <a:t>- Phụ trách chi đội phát biểu biểu dương, nhắc nhở các em tiếp tục rèn luyện, phấn đấu để sớm trở thành đoàn viên, đồng thời giúp đỡ chi đội trong mọi hoạt động, </a:t>
            </a:r>
          </a:p>
          <a:p>
            <a:pPr algn="just"/>
            <a:r>
              <a:rPr lang="vi-VN" altLang="en-US" sz="2600" b="1"/>
              <a:t>- Đội viên được trưởng thành phát biểu. </a:t>
            </a:r>
          </a:p>
          <a:p>
            <a:pPr algn="just"/>
            <a:r>
              <a:rPr lang="it-IT" altLang="en-US" sz="2600" b="1"/>
              <a:t>- Đại diện chi đoàn phát biểu. </a:t>
            </a:r>
            <a:endParaRPr lang="vi-VN" altLang="en-US" sz="2600" b="1"/>
          </a:p>
          <a:p>
            <a:pPr algn="just"/>
            <a:r>
              <a:rPr lang="it-IT" altLang="en-US" sz="2600" b="1"/>
              <a:t>- Trao quà kỷ niệm (nếu có) và vui liên hoan một số tiết mục văn nghệ (có thể làm một công trình lưu niệm nhỏ). </a:t>
            </a:r>
            <a:endParaRPr lang="vi-VN" altLang="en-US" sz="2600" b="1"/>
          </a:p>
          <a:p>
            <a:pPr algn="just"/>
            <a:r>
              <a:rPr lang="pt-BR" altLang="en-US" sz="2600" b="1"/>
              <a:t>- Bế mạc, hát bài: "Tiến lên đoàn viên" (Phạm Tuyên).</a:t>
            </a:r>
            <a:endParaRPr lang="vi-VN" altLang="en-US" sz="2600" b="1"/>
          </a:p>
          <a:p>
            <a:pPr algn="just"/>
            <a:endParaRPr lang="vi-VN" altLang="en-US" sz="2600" b="1"/>
          </a:p>
        </p:txBody>
      </p:sp>
      <p:sp>
        <p:nvSpPr>
          <p:cNvPr id="32771" name="Rectangle 3">
            <a:extLst>
              <a:ext uri="{FF2B5EF4-FFF2-40B4-BE49-F238E27FC236}">
                <a16:creationId xmlns:a16="http://schemas.microsoft.com/office/drawing/2014/main" id="{D81B1FF3-508E-4452-81CE-5961509F6B49}"/>
              </a:ext>
            </a:extLst>
          </p:cNvPr>
          <p:cNvSpPr>
            <a:spLocks noChangeArrowheads="1"/>
          </p:cNvSpPr>
          <p:nvPr/>
        </p:nvSpPr>
        <p:spPr bwMode="auto">
          <a:xfrm>
            <a:off x="3657600" y="11430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3000" b="1"/>
              <a:t>VI. LỄ TRƯỞNG THÀNH ĐỘI</a:t>
            </a:r>
          </a:p>
        </p:txBody>
      </p:sp>
      <p:sp>
        <p:nvSpPr>
          <p:cNvPr id="32772" name="AutoShape 53">
            <a:extLst>
              <a:ext uri="{FF2B5EF4-FFF2-40B4-BE49-F238E27FC236}">
                <a16:creationId xmlns:a16="http://schemas.microsoft.com/office/drawing/2014/main" id="{1135CA97-227B-4222-85D7-D3CAAB8C7E73}"/>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32773" name="AutoShape 55">
            <a:extLst>
              <a:ext uri="{FF2B5EF4-FFF2-40B4-BE49-F238E27FC236}">
                <a16:creationId xmlns:a16="http://schemas.microsoft.com/office/drawing/2014/main" id="{AFAF3678-CC8B-437B-9C88-E3A099E41F3A}"/>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32774" name="Group 66">
            <a:extLst>
              <a:ext uri="{FF2B5EF4-FFF2-40B4-BE49-F238E27FC236}">
                <a16:creationId xmlns:a16="http://schemas.microsoft.com/office/drawing/2014/main" id="{7EFB8C37-BF48-4D87-97EA-230057F47932}"/>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2EA1C695-A056-4416-90F1-D980F938789C}"/>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32778" name="Group 68">
              <a:extLst>
                <a:ext uri="{FF2B5EF4-FFF2-40B4-BE49-F238E27FC236}">
                  <a16:creationId xmlns:a16="http://schemas.microsoft.com/office/drawing/2014/main" id="{49731C77-F51F-469F-9CBA-FA10357F7A14}"/>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42025B13-3DF6-454D-BB73-6B1A49E1BF44}"/>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3056B1CB-86C7-4B38-AE7C-88ECD982AF37}"/>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32775" name="Rectangle 71">
            <a:extLst>
              <a:ext uri="{FF2B5EF4-FFF2-40B4-BE49-F238E27FC236}">
                <a16:creationId xmlns:a16="http://schemas.microsoft.com/office/drawing/2014/main" id="{06E3F07B-3B26-4EE9-855D-9FC93579EA9C}"/>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32776" name="Rectangle 74">
            <a:extLst>
              <a:ext uri="{FF2B5EF4-FFF2-40B4-BE49-F238E27FC236}">
                <a16:creationId xmlns:a16="http://schemas.microsoft.com/office/drawing/2014/main" id="{11077C2C-A5A4-4467-95FE-9210F26B5654}"/>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DC78F-0946-46E7-8C60-E3B7319E42C1}"/>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794" name="Rectangle 4">
            <a:extLst>
              <a:ext uri="{FF2B5EF4-FFF2-40B4-BE49-F238E27FC236}">
                <a16:creationId xmlns:a16="http://schemas.microsoft.com/office/drawing/2014/main" id="{2E147436-F5BB-4EAD-A93C-98199AB0E536}"/>
              </a:ext>
            </a:extLst>
          </p:cNvPr>
          <p:cNvSpPr>
            <a:spLocks noChangeArrowheads="1"/>
          </p:cNvSpPr>
          <p:nvPr/>
        </p:nvSpPr>
        <p:spPr bwMode="auto">
          <a:xfrm>
            <a:off x="1981200" y="20574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lnSpc>
                <a:spcPct val="110000"/>
              </a:lnSpc>
            </a:pPr>
            <a:r>
              <a:rPr lang="vi-VN" altLang="en-US" sz="2500" b="1">
                <a:solidFill>
                  <a:srgbClr val="FFFF00"/>
                </a:solidFill>
              </a:rPr>
              <a:t>	</a:t>
            </a:r>
            <a:r>
              <a:rPr lang="vi-VN" altLang="en-US" sz="2500" b="1"/>
              <a:t>7.1. Yêu cầu</a:t>
            </a:r>
          </a:p>
          <a:p>
            <a:pPr algn="just">
              <a:lnSpc>
                <a:spcPct val="110000"/>
              </a:lnSpc>
            </a:pPr>
            <a:r>
              <a:rPr lang="vi-VN" altLang="en-US" sz="2500" b="1"/>
              <a:t>	Lễ thành lập Liên, Chi đội tạm thời được tổ chức trước các hoạt động tập trung của Đội, như hội trại, trại hè, lớp tập huấn, Đại hội Cháu ngoan Bác Hồ... khi cần thiết.</a:t>
            </a:r>
          </a:p>
          <a:p>
            <a:pPr algn="just">
              <a:lnSpc>
                <a:spcPct val="110000"/>
              </a:lnSpc>
            </a:pPr>
            <a:endParaRPr lang="pt-BR" altLang="en-US" sz="1000" b="1"/>
          </a:p>
          <a:p>
            <a:pPr algn="just">
              <a:lnSpc>
                <a:spcPct val="110000"/>
              </a:lnSpc>
            </a:pPr>
            <a:r>
              <a:rPr lang="pt-BR" altLang="en-US" sz="2500" b="1"/>
              <a:t>	7.2. Diễn biến</a:t>
            </a:r>
          </a:p>
          <a:p>
            <a:pPr algn="just">
              <a:lnSpc>
                <a:spcPct val="110000"/>
              </a:lnSpc>
            </a:pPr>
            <a:r>
              <a:rPr lang="vi-VN" altLang="en-US" sz="2500" b="1"/>
              <a:t>	- </a:t>
            </a:r>
            <a:r>
              <a:rPr lang="en-US" altLang="en-US" sz="2500" b="1"/>
              <a:t>Ổ</a:t>
            </a:r>
            <a:r>
              <a:rPr lang="vi-VN" altLang="en-US" sz="2500" b="1"/>
              <a:t>n định tổ chức, người điều hành hô: “Xin mời đại biểu và các bạn đứng dậy (nếu đơn vị đang ngồi).</a:t>
            </a:r>
            <a:r>
              <a:rPr lang="pt-BR" altLang="en-US" sz="2500" b="1"/>
              <a:t> C</a:t>
            </a:r>
            <a:r>
              <a:rPr lang="vi-VN" altLang="en-US" sz="2500" b="1"/>
              <a:t>hỉ huy căn cứ vào thành phần tham dự để mời cho phù hợp. </a:t>
            </a:r>
          </a:p>
          <a:p>
            <a:pPr algn="just">
              <a:lnSpc>
                <a:spcPct val="110000"/>
              </a:lnSpc>
            </a:pPr>
            <a:r>
              <a:rPr lang="vi-VN" altLang="en-US" sz="2500" b="1"/>
              <a:t>	- Công bố quyết định thành lập liên đội, các chi đội và chỉ định Ban Chỉ huy liên, chi đội tạm thời. </a:t>
            </a:r>
            <a:endParaRPr lang="en-US" altLang="en-US" sz="2500" b="1"/>
          </a:p>
        </p:txBody>
      </p:sp>
      <p:sp>
        <p:nvSpPr>
          <p:cNvPr id="33795" name="Rectangle 3">
            <a:extLst>
              <a:ext uri="{FF2B5EF4-FFF2-40B4-BE49-F238E27FC236}">
                <a16:creationId xmlns:a16="http://schemas.microsoft.com/office/drawing/2014/main" id="{7CD65F9E-343C-46D8-AAA5-4CB2A13BF391}"/>
              </a:ext>
            </a:extLst>
          </p:cNvPr>
          <p:cNvSpPr>
            <a:spLocks noChangeArrowheads="1"/>
          </p:cNvSpPr>
          <p:nvPr/>
        </p:nvSpPr>
        <p:spPr bwMode="auto">
          <a:xfrm>
            <a:off x="2133600" y="1295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500" b="1"/>
              <a:t>VII. LỄ THÀNH LẬP LIÊN ĐỘI, CHI ĐỘI TẠM THỜI</a:t>
            </a:r>
          </a:p>
        </p:txBody>
      </p:sp>
      <p:sp>
        <p:nvSpPr>
          <p:cNvPr id="33796" name="AutoShape 53">
            <a:extLst>
              <a:ext uri="{FF2B5EF4-FFF2-40B4-BE49-F238E27FC236}">
                <a16:creationId xmlns:a16="http://schemas.microsoft.com/office/drawing/2014/main" id="{4D792148-A49A-4579-BA3D-ADE89094EC9A}"/>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33797" name="AutoShape 55">
            <a:extLst>
              <a:ext uri="{FF2B5EF4-FFF2-40B4-BE49-F238E27FC236}">
                <a16:creationId xmlns:a16="http://schemas.microsoft.com/office/drawing/2014/main" id="{60617079-7209-4517-A9BE-A39B4057089D}"/>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33798" name="Group 66">
            <a:extLst>
              <a:ext uri="{FF2B5EF4-FFF2-40B4-BE49-F238E27FC236}">
                <a16:creationId xmlns:a16="http://schemas.microsoft.com/office/drawing/2014/main" id="{D70D2ABD-BCAA-481C-86B5-DE41A9A663BD}"/>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F59C7730-7406-4B37-8E5D-07D7C2F400E6}"/>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33802" name="Group 68">
              <a:extLst>
                <a:ext uri="{FF2B5EF4-FFF2-40B4-BE49-F238E27FC236}">
                  <a16:creationId xmlns:a16="http://schemas.microsoft.com/office/drawing/2014/main" id="{8E8575CF-80A0-46DD-BDED-321C0F0772EE}"/>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DC64D9CA-5F88-4FF8-852C-DCC41EC3D34A}"/>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6AC7C935-F8FC-42DF-A3D0-5FAC3C3E6A88}"/>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33799" name="Rectangle 71">
            <a:extLst>
              <a:ext uri="{FF2B5EF4-FFF2-40B4-BE49-F238E27FC236}">
                <a16:creationId xmlns:a16="http://schemas.microsoft.com/office/drawing/2014/main" id="{AF186BEA-D128-4E83-8CED-352EA195BAF8}"/>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33800" name="Rectangle 74">
            <a:extLst>
              <a:ext uri="{FF2B5EF4-FFF2-40B4-BE49-F238E27FC236}">
                <a16:creationId xmlns:a16="http://schemas.microsoft.com/office/drawing/2014/main" id="{D510A32F-C018-43B2-97FC-7865A535B04A}"/>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C1AE3E-E6D7-4577-8729-5F5D147292FB}"/>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818" name="Rectangle 4">
            <a:extLst>
              <a:ext uri="{FF2B5EF4-FFF2-40B4-BE49-F238E27FC236}">
                <a16:creationId xmlns:a16="http://schemas.microsoft.com/office/drawing/2014/main" id="{AFBE9366-A3D2-4ED5-A9B7-A806EC37009D}"/>
              </a:ext>
            </a:extLst>
          </p:cNvPr>
          <p:cNvSpPr>
            <a:spLocks noChangeArrowheads="1"/>
          </p:cNvSpPr>
          <p:nvPr/>
        </p:nvSpPr>
        <p:spPr bwMode="auto">
          <a:xfrm>
            <a:off x="1981200" y="20574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lnSpc>
                <a:spcPct val="110000"/>
              </a:lnSpc>
            </a:pPr>
            <a:endParaRPr lang="pt-BR" altLang="en-US" sz="1000" b="1"/>
          </a:p>
          <a:p>
            <a:pPr algn="just">
              <a:lnSpc>
                <a:spcPct val="110000"/>
              </a:lnSpc>
            </a:pPr>
            <a:r>
              <a:rPr lang="pt-BR" altLang="en-US" sz="2500" b="1"/>
              <a:t>	7.2. Diễn biến</a:t>
            </a:r>
          </a:p>
          <a:p>
            <a:pPr algn="just">
              <a:lnSpc>
                <a:spcPct val="110000"/>
              </a:lnSpc>
            </a:pPr>
            <a:r>
              <a:rPr lang="vi-VN" altLang="en-US" sz="2500" b="1"/>
              <a:t>	Lưu ý: </a:t>
            </a:r>
            <a:r>
              <a:rPr lang="pt-BR" altLang="en-US" sz="2500" b="1"/>
              <a:t>Hoạt động ở cấp nào thì Thường trực Hội đồng Đội hoặc Ban Chấp hành Đoàn cấp đó ra Quyết định thành lập. Hoạt động tại các Trường Đoàn, Trường Đội; các Cung, Nhà Thiếu nhi, Trung tâm Hoạt động Thanh thiếu nhi do lãnh đạo đơn vị ra quyết định thành lập.</a:t>
            </a:r>
            <a:r>
              <a:rPr lang="vi-VN" altLang="en-US" sz="2500" b="1"/>
              <a:t> </a:t>
            </a:r>
          </a:p>
          <a:p>
            <a:pPr algn="just">
              <a:lnSpc>
                <a:spcPct val="110000"/>
              </a:lnSpc>
            </a:pPr>
            <a:r>
              <a:rPr lang="pt-BR" altLang="en-US" sz="2500" b="1"/>
              <a:t>	- Khi đọc đến tên thành viên nào trong Ban Chỉ huy liên, chi đội thì thành viên đó hô: “</a:t>
            </a:r>
            <a:r>
              <a:rPr lang="pt-BR" altLang="ja-JP" sz="2500" b="1"/>
              <a:t>Có</a:t>
            </a:r>
            <a:r>
              <a:rPr lang="pt-BR" altLang="en-US" sz="2500" b="1"/>
              <a:t>”</a:t>
            </a:r>
            <a:r>
              <a:rPr lang="pt-BR" altLang="ja-JP" sz="2500" b="1"/>
              <a:t> rồi chạy lên trước đội hình quay mặt về phía đơn vị.</a:t>
            </a:r>
            <a:endParaRPr lang="vi-VN" altLang="ja-JP" sz="2500" b="1"/>
          </a:p>
          <a:p>
            <a:pPr algn="just">
              <a:lnSpc>
                <a:spcPct val="110000"/>
              </a:lnSpc>
            </a:pPr>
            <a:endParaRPr lang="en-US" altLang="en-US" sz="2500" b="1"/>
          </a:p>
        </p:txBody>
      </p:sp>
      <p:sp>
        <p:nvSpPr>
          <p:cNvPr id="34819" name="Rectangle 3">
            <a:extLst>
              <a:ext uri="{FF2B5EF4-FFF2-40B4-BE49-F238E27FC236}">
                <a16:creationId xmlns:a16="http://schemas.microsoft.com/office/drawing/2014/main" id="{35C9812A-BA1E-4201-8414-6EE705C168C7}"/>
              </a:ext>
            </a:extLst>
          </p:cNvPr>
          <p:cNvSpPr>
            <a:spLocks noChangeArrowheads="1"/>
          </p:cNvSpPr>
          <p:nvPr/>
        </p:nvSpPr>
        <p:spPr bwMode="auto">
          <a:xfrm>
            <a:off x="2133600" y="1295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500" b="1"/>
              <a:t>VII. LỄ THÀNH LẬP LIÊN ĐỘI, CHI ĐỘI TẠM THỜI</a:t>
            </a:r>
          </a:p>
        </p:txBody>
      </p:sp>
      <p:sp>
        <p:nvSpPr>
          <p:cNvPr id="34820" name="AutoShape 53">
            <a:extLst>
              <a:ext uri="{FF2B5EF4-FFF2-40B4-BE49-F238E27FC236}">
                <a16:creationId xmlns:a16="http://schemas.microsoft.com/office/drawing/2014/main" id="{35A51180-D521-49E3-901D-EFC3E7C6A119}"/>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34821" name="AutoShape 55">
            <a:extLst>
              <a:ext uri="{FF2B5EF4-FFF2-40B4-BE49-F238E27FC236}">
                <a16:creationId xmlns:a16="http://schemas.microsoft.com/office/drawing/2014/main" id="{7D7D637D-3742-4EAD-A467-C78BE5994649}"/>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34822" name="Group 66">
            <a:extLst>
              <a:ext uri="{FF2B5EF4-FFF2-40B4-BE49-F238E27FC236}">
                <a16:creationId xmlns:a16="http://schemas.microsoft.com/office/drawing/2014/main" id="{9F7FE7C4-3B8F-40F4-AF4E-482843F82C88}"/>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2067E4D6-28BD-434A-B260-34886CACB649}"/>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34826" name="Group 68">
              <a:extLst>
                <a:ext uri="{FF2B5EF4-FFF2-40B4-BE49-F238E27FC236}">
                  <a16:creationId xmlns:a16="http://schemas.microsoft.com/office/drawing/2014/main" id="{529DC5D2-B42D-4CEE-B6D1-C9A99AFD4BB5}"/>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8EA0F199-D085-410C-BD82-119C2D84DED5}"/>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8FCA134E-33C1-49AE-A54B-EE8AA0D7423A}"/>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34823" name="Rectangle 71">
            <a:extLst>
              <a:ext uri="{FF2B5EF4-FFF2-40B4-BE49-F238E27FC236}">
                <a16:creationId xmlns:a16="http://schemas.microsoft.com/office/drawing/2014/main" id="{0C0CA6F6-9EC2-40B3-A268-7560B04AF0CD}"/>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34824" name="Rectangle 74">
            <a:extLst>
              <a:ext uri="{FF2B5EF4-FFF2-40B4-BE49-F238E27FC236}">
                <a16:creationId xmlns:a16="http://schemas.microsoft.com/office/drawing/2014/main" id="{0F9C374C-D2F7-47D3-87B2-C0A5CB0B1F8E}"/>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81351" y="261258"/>
            <a:ext cx="5522666"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TRỐNG CHÀO MỪNG</a:t>
            </a:r>
          </a:p>
        </p:txBody>
      </p:sp>
      <p:sp>
        <p:nvSpPr>
          <p:cNvPr id="6" name="TextBox 5"/>
          <p:cNvSpPr txBox="1"/>
          <p:nvPr/>
        </p:nvSpPr>
        <p:spPr>
          <a:xfrm>
            <a:off x="2161309" y="1923803"/>
            <a:ext cx="9417963" cy="3831818"/>
          </a:xfrm>
          <a:prstGeom prst="rect">
            <a:avLst/>
          </a:prstGeom>
          <a:noFill/>
        </p:spPr>
        <p:txBody>
          <a:bodyPr wrap="none" rtlCol="0">
            <a:spAutoFit/>
          </a:bodyPr>
          <a:lstStyle/>
          <a:p>
            <a:pPr>
              <a:lnSpc>
                <a:spcPct val="150000"/>
              </a:lnSpc>
            </a:pPr>
            <a:r>
              <a:rPr lang="en-US" sz="5400" b="1" dirty="0">
                <a:latin typeface="Times New Roman" panose="02020603050405020304" pitchFamily="18" charset="0"/>
                <a:cs typeface="Times New Roman" panose="02020603050405020304" pitchFamily="18" charset="0"/>
              </a:rPr>
              <a:t>1 </a:t>
            </a: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a:latin typeface="Times New Roman" panose="02020603050405020304" pitchFamily="18" charset="0"/>
                <a:cs typeface="Times New Roman" panose="02020603050405020304" pitchFamily="18" charset="0"/>
              </a:rPr>
              <a:t> </a:t>
            </a:r>
            <a:r>
              <a:rPr lang="en-US" sz="5400" b="1" dirty="0">
                <a:solidFill>
                  <a:srgbClr val="FF0000"/>
                </a:solidFill>
                <a:latin typeface="Times New Roman" panose="02020603050405020304" pitchFamily="18" charset="0"/>
                <a:cs typeface="Times New Roman" panose="02020603050405020304" pitchFamily="18" charset="0"/>
              </a:rPr>
              <a:t>1 2 3 4 </a:t>
            </a:r>
            <a:r>
              <a:rPr lang="en-US" sz="5400" b="1" dirty="0">
                <a:latin typeface="Times New Roman" panose="02020603050405020304" pitchFamily="18" charset="0"/>
                <a:cs typeface="Times New Roman" panose="02020603050405020304" pitchFamily="18" charset="0"/>
              </a:rPr>
              <a:t>1 </a:t>
            </a: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a:latin typeface="Times New Roman" panose="02020603050405020304" pitchFamily="18" charset="0"/>
                <a:cs typeface="Times New Roman" panose="02020603050405020304" pitchFamily="18" charset="0"/>
              </a:rPr>
              <a:t> </a:t>
            </a:r>
            <a:r>
              <a:rPr lang="en-US" sz="5400" b="1" dirty="0">
                <a:solidFill>
                  <a:srgbClr val="FF0000"/>
                </a:solidFill>
                <a:latin typeface="Times New Roman" panose="02020603050405020304" pitchFamily="18" charset="0"/>
                <a:cs typeface="Times New Roman" panose="02020603050405020304" pitchFamily="18" charset="0"/>
              </a:rPr>
              <a:t>1 2 3 4.</a:t>
            </a:r>
            <a:r>
              <a:rPr lang="en-US" sz="5400" b="1" dirty="0">
                <a:latin typeface="Times New Roman" panose="02020603050405020304" pitchFamily="18" charset="0"/>
                <a:cs typeface="Times New Roman" panose="02020603050405020304" pitchFamily="18" charset="0"/>
              </a:rPr>
              <a:t>1 </a:t>
            </a: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a:latin typeface="Times New Roman" panose="02020603050405020304" pitchFamily="18" charset="0"/>
                <a:cs typeface="Times New Roman" panose="02020603050405020304" pitchFamily="18" charset="0"/>
              </a:rPr>
              <a:t> </a:t>
            </a:r>
            <a:r>
              <a:rPr lang="en-US" sz="5400" b="1" dirty="0">
                <a:solidFill>
                  <a:srgbClr val="FF0000"/>
                </a:solidFill>
                <a:latin typeface="Times New Roman" panose="02020603050405020304" pitchFamily="18" charset="0"/>
                <a:cs typeface="Times New Roman" panose="02020603050405020304" pitchFamily="18" charset="0"/>
              </a:rPr>
              <a:t>1 2 3 4 </a:t>
            </a:r>
            <a:r>
              <a:rPr lang="en-US" sz="5400" b="1" dirty="0">
                <a:latin typeface="Times New Roman" panose="02020603050405020304" pitchFamily="18" charset="0"/>
                <a:cs typeface="Times New Roman" panose="02020603050405020304" pitchFamily="18" charset="0"/>
              </a:rPr>
              <a:t>1</a:t>
            </a:r>
          </a:p>
          <a:p>
            <a:pPr>
              <a:lnSpc>
                <a:spcPct val="150000"/>
              </a:lnSpc>
            </a:pPr>
            <a:r>
              <a:rPr lang="en-US" sz="5400" b="1" dirty="0">
                <a:latin typeface="Times New Roman" panose="02020603050405020304" pitchFamily="18" charset="0"/>
                <a:cs typeface="Times New Roman" panose="02020603050405020304" pitchFamily="18" charset="0"/>
              </a:rPr>
              <a:t>     </a:t>
            </a:r>
            <a:r>
              <a:rPr lang="en-US" sz="5400" b="1" dirty="0">
                <a:solidFill>
                  <a:srgbClr val="FF0000"/>
                </a:solidFill>
                <a:latin typeface="Times New Roman" panose="02020603050405020304" pitchFamily="18" charset="0"/>
                <a:cs typeface="Times New Roman" panose="02020603050405020304" pitchFamily="18" charset="0"/>
              </a:rPr>
              <a:t>1 2 </a:t>
            </a:r>
            <a:r>
              <a:rPr lang="en-US" sz="5400" b="1" dirty="0">
                <a:latin typeface="Times New Roman" panose="02020603050405020304" pitchFamily="18" charset="0"/>
                <a:cs typeface="Times New Roman" panose="02020603050405020304" pitchFamily="18" charset="0"/>
              </a:rPr>
              <a:t>1 </a:t>
            </a:r>
            <a:r>
              <a:rPr lang="en-US" sz="5400" b="1" dirty="0">
                <a:solidFill>
                  <a:srgbClr val="FF0000"/>
                </a:solidFill>
                <a:latin typeface="Times New Roman" panose="02020603050405020304" pitchFamily="18" charset="0"/>
                <a:cs typeface="Times New Roman" panose="02020603050405020304" pitchFamily="18" charset="0"/>
              </a:rPr>
              <a:t>/ 1 2 </a:t>
            </a:r>
            <a:r>
              <a:rPr lang="en-US" sz="5400" b="1" dirty="0">
                <a:latin typeface="Times New Roman" panose="02020603050405020304" pitchFamily="18" charset="0"/>
                <a:cs typeface="Times New Roman" panose="02020603050405020304" pitchFamily="18" charset="0"/>
              </a:rPr>
              <a:t>1</a:t>
            </a:r>
            <a:r>
              <a:rPr lang="en-US" sz="5400" b="1" dirty="0">
                <a:solidFill>
                  <a:srgbClr val="FF0000"/>
                </a:solidFill>
                <a:latin typeface="Times New Roman" panose="02020603050405020304" pitchFamily="18" charset="0"/>
                <a:cs typeface="Times New Roman" panose="02020603050405020304" pitchFamily="18" charset="0"/>
              </a:rPr>
              <a:t> / 1 2 </a:t>
            </a:r>
            <a:r>
              <a:rPr lang="en-US" sz="5400" b="1" dirty="0">
                <a:latin typeface="Times New Roman" panose="02020603050405020304" pitchFamily="18" charset="0"/>
                <a:cs typeface="Times New Roman" panose="02020603050405020304" pitchFamily="18" charset="0"/>
              </a:rPr>
              <a:t>1</a:t>
            </a:r>
          </a:p>
          <a:p>
            <a:pPr>
              <a:lnSpc>
                <a:spcPct val="150000"/>
              </a:lnSpc>
            </a:pPr>
            <a:r>
              <a:rPr lang="en-US" sz="5400" b="1" dirty="0">
                <a:latin typeface="Times New Roman" panose="02020603050405020304" pitchFamily="18" charset="0"/>
                <a:cs typeface="Times New Roman" panose="02020603050405020304" pitchFamily="18" charset="0"/>
              </a:rPr>
              <a:t>     </a:t>
            </a:r>
            <a:r>
              <a:rPr lang="en-US" sz="5400" b="1" dirty="0">
                <a:solidFill>
                  <a:srgbClr val="FF0000"/>
                </a:solidFill>
                <a:latin typeface="Times New Roman" panose="02020603050405020304" pitchFamily="18" charset="0"/>
                <a:cs typeface="Times New Roman" panose="02020603050405020304" pitchFamily="18" charset="0"/>
              </a:rPr>
              <a:t>1 2 3 4 </a:t>
            </a:r>
            <a:r>
              <a:rPr lang="en-US" sz="5400" b="1" dirty="0">
                <a:latin typeface="Times New Roman" panose="02020603050405020304" pitchFamily="18" charset="0"/>
                <a:cs typeface="Times New Roman" panose="02020603050405020304" pitchFamily="18" charset="0"/>
              </a:rPr>
              <a:t>1 </a:t>
            </a: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a:latin typeface="Times New Roman" panose="02020603050405020304" pitchFamily="18" charset="0"/>
                <a:cs typeface="Times New Roman" panose="02020603050405020304" pitchFamily="18" charset="0"/>
              </a:rPr>
              <a:t> </a:t>
            </a:r>
            <a:r>
              <a:rPr lang="en-US" sz="5400" b="1" dirty="0">
                <a:solidFill>
                  <a:srgbClr val="FF0000"/>
                </a:solidFill>
                <a:latin typeface="Times New Roman" panose="02020603050405020304" pitchFamily="18" charset="0"/>
                <a:cs typeface="Times New Roman" panose="02020603050405020304" pitchFamily="18" charset="0"/>
              </a:rPr>
              <a:t>1 2 </a:t>
            </a:r>
            <a:r>
              <a:rPr lang="en-US" sz="5400" b="1" dirty="0">
                <a:latin typeface="Times New Roman" panose="02020603050405020304" pitchFamily="18" charset="0"/>
                <a:cs typeface="Times New Roman" panose="02020603050405020304" pitchFamily="18" charset="0"/>
              </a:rPr>
              <a:t>1 / </a:t>
            </a:r>
            <a:r>
              <a:rPr lang="en-US" sz="5400" b="1" dirty="0">
                <a:solidFill>
                  <a:srgbClr val="FF0000"/>
                </a:solidFill>
                <a:latin typeface="Times New Roman" panose="02020603050405020304" pitchFamily="18" charset="0"/>
                <a:cs typeface="Times New Roman" panose="02020603050405020304" pitchFamily="18" charset="0"/>
              </a:rPr>
              <a:t>1 2 </a:t>
            </a:r>
            <a:r>
              <a:rPr lang="en-US" sz="5400" b="1"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2150122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D245BF-5925-49FA-8651-B1E003529F1F}"/>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842" name="Rectangle 4">
            <a:extLst>
              <a:ext uri="{FF2B5EF4-FFF2-40B4-BE49-F238E27FC236}">
                <a16:creationId xmlns:a16="http://schemas.microsoft.com/office/drawing/2014/main" id="{C83EEAF4-78D0-46D6-94CE-7678EAFDA6DE}"/>
              </a:ext>
            </a:extLst>
          </p:cNvPr>
          <p:cNvSpPr>
            <a:spLocks noChangeArrowheads="1"/>
          </p:cNvSpPr>
          <p:nvPr/>
        </p:nvSpPr>
        <p:spPr bwMode="auto">
          <a:xfrm>
            <a:off x="1981200" y="1828800"/>
            <a:ext cx="830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lnSpc>
                <a:spcPct val="110000"/>
              </a:lnSpc>
            </a:pPr>
            <a:r>
              <a:rPr lang="pt-BR" altLang="en-US" sz="2500" b="1"/>
              <a:t>	7.2. Diễn biến</a:t>
            </a:r>
          </a:p>
          <a:p>
            <a:pPr algn="just"/>
            <a:r>
              <a:rPr lang="vi-VN" altLang="en-US" sz="2500" b="1"/>
              <a:t>	</a:t>
            </a:r>
            <a:r>
              <a:rPr lang="pt-BR" altLang="en-US" sz="2500" b="1"/>
              <a:t>- Người điều hành mời đại diện lãnh đạo cấp ký quyết định thành lập Liên đội tạm thời lên trao cấp hiệu cho BCH liên, chi đội. Trao cấp hiệu cho BCH liên đội trước, tiếp đó là BCH các chi đội. Trước khi gắn cấp hiệu, lãnh đạo và thành viên BCH chào nhau kiểu đội viên.</a:t>
            </a:r>
            <a:endParaRPr lang="vi-VN" altLang="en-US" sz="2500" b="1"/>
          </a:p>
          <a:p>
            <a:pPr algn="just"/>
            <a:r>
              <a:rPr lang="pt-BR" altLang="en-US" sz="2500" b="1"/>
              <a:t>- Sau khi trao xong cấp hiệu cho Ban Chỉ huy Liên, chi đội, người điều hành mời lãnh đạo cấp ký quyết định thành lập liên, chi đội tạm thời trao cờ cho liên đội.</a:t>
            </a:r>
            <a:endParaRPr lang="vi-VN" altLang="en-US" sz="2500" b="1"/>
          </a:p>
          <a:p>
            <a:pPr algn="just"/>
            <a:r>
              <a:rPr lang="pt-BR" altLang="en-US" sz="2500" b="1"/>
              <a:t>- Liên đội trưởng tiến một bước, lãnh đạo nhận cờ từ Ban Tổ chức, quay đối diện với liên đội trưởng và thực hiện động tác giương cờ.</a:t>
            </a:r>
            <a:endParaRPr lang="vi-VN" altLang="en-US" sz="2500" b="1"/>
          </a:p>
          <a:p>
            <a:pPr algn="just">
              <a:lnSpc>
                <a:spcPct val="110000"/>
              </a:lnSpc>
            </a:pPr>
            <a:endParaRPr lang="en-US" altLang="en-US" sz="2500" b="1"/>
          </a:p>
        </p:txBody>
      </p:sp>
      <p:sp>
        <p:nvSpPr>
          <p:cNvPr id="35843" name="Rectangle 3">
            <a:extLst>
              <a:ext uri="{FF2B5EF4-FFF2-40B4-BE49-F238E27FC236}">
                <a16:creationId xmlns:a16="http://schemas.microsoft.com/office/drawing/2014/main" id="{E6F5A512-3168-49F1-B993-DF338FD96113}"/>
              </a:ext>
            </a:extLst>
          </p:cNvPr>
          <p:cNvSpPr>
            <a:spLocks noChangeArrowheads="1"/>
          </p:cNvSpPr>
          <p:nvPr/>
        </p:nvSpPr>
        <p:spPr bwMode="auto">
          <a:xfrm>
            <a:off x="2133600" y="1143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500" b="1"/>
              <a:t>VII. LỄ THÀNH LẬP LIÊN ĐỘI, CHI ĐỘI TẠM THỜI</a:t>
            </a:r>
          </a:p>
        </p:txBody>
      </p:sp>
      <p:sp>
        <p:nvSpPr>
          <p:cNvPr id="35844" name="AutoShape 53">
            <a:extLst>
              <a:ext uri="{FF2B5EF4-FFF2-40B4-BE49-F238E27FC236}">
                <a16:creationId xmlns:a16="http://schemas.microsoft.com/office/drawing/2014/main" id="{8186FB51-2272-48D8-A378-3E6D1764CE84}"/>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35845" name="AutoShape 55">
            <a:extLst>
              <a:ext uri="{FF2B5EF4-FFF2-40B4-BE49-F238E27FC236}">
                <a16:creationId xmlns:a16="http://schemas.microsoft.com/office/drawing/2014/main" id="{CD348645-575E-4936-9706-7B5A809B4BE7}"/>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grpSp>
        <p:nvGrpSpPr>
          <p:cNvPr id="35846" name="Group 66">
            <a:extLst>
              <a:ext uri="{FF2B5EF4-FFF2-40B4-BE49-F238E27FC236}">
                <a16:creationId xmlns:a16="http://schemas.microsoft.com/office/drawing/2014/main" id="{2E995201-B836-414D-B6EE-B4A44E7924A3}"/>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D6BFEAE7-596D-4309-B4CF-7E2037FF42D9}"/>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35850" name="Group 68">
              <a:extLst>
                <a:ext uri="{FF2B5EF4-FFF2-40B4-BE49-F238E27FC236}">
                  <a16:creationId xmlns:a16="http://schemas.microsoft.com/office/drawing/2014/main" id="{6EDD2171-6AFA-4C75-A224-4095471738C4}"/>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8BA2C582-4F85-4079-88D4-8E9B6E5F59DC}"/>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48DD9F1C-AA71-4202-A0D3-05F11CC2492F}"/>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35847" name="Rectangle 71">
            <a:extLst>
              <a:ext uri="{FF2B5EF4-FFF2-40B4-BE49-F238E27FC236}">
                <a16:creationId xmlns:a16="http://schemas.microsoft.com/office/drawing/2014/main" id="{F0C18D6A-9C64-4199-87CA-B8D86F88FBC4}"/>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35848" name="Rectangle 74">
            <a:extLst>
              <a:ext uri="{FF2B5EF4-FFF2-40B4-BE49-F238E27FC236}">
                <a16:creationId xmlns:a16="http://schemas.microsoft.com/office/drawing/2014/main" id="{5DFF2DD2-74D5-4408-B7B9-59E3045F6CC0}"/>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65D283-4405-4180-9E00-8C2570AA647F}"/>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866" name="Rectangle 4">
            <a:extLst>
              <a:ext uri="{FF2B5EF4-FFF2-40B4-BE49-F238E27FC236}">
                <a16:creationId xmlns:a16="http://schemas.microsoft.com/office/drawing/2014/main" id="{70A03610-B29B-4B4B-BB81-D47C09238C69}"/>
              </a:ext>
            </a:extLst>
          </p:cNvPr>
          <p:cNvSpPr>
            <a:spLocks noChangeArrowheads="1"/>
          </p:cNvSpPr>
          <p:nvPr/>
        </p:nvSpPr>
        <p:spPr bwMode="auto">
          <a:xfrm>
            <a:off x="1981200" y="21336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just">
              <a:lnSpc>
                <a:spcPct val="110000"/>
              </a:lnSpc>
            </a:pPr>
            <a:r>
              <a:rPr lang="pt-BR" altLang="en-US" sz="2600" b="1"/>
              <a:t>	7.2. Diễn biến</a:t>
            </a:r>
          </a:p>
          <a:p>
            <a:pPr algn="just"/>
            <a:r>
              <a:rPr lang="vi-VN" altLang="en-US" sz="2600" b="1"/>
              <a:t>	</a:t>
            </a:r>
            <a:r>
              <a:rPr lang="pt-BR" altLang="en-US" sz="2600" b="1"/>
              <a:t>- Liên đội trưởng chào cờ, nhận cờ và thực hiện động tác giương cờ. Lãnh đạo chào cờ sau đó trở về vị trí.</a:t>
            </a:r>
            <a:endParaRPr lang="vi-VN" altLang="en-US" sz="2600" b="1"/>
          </a:p>
          <a:p>
            <a:pPr algn="just"/>
            <a:r>
              <a:rPr lang="pt-BR" altLang="en-US" sz="2600" b="1"/>
              <a:t>	- Người điều hành hô: “</a:t>
            </a:r>
            <a:r>
              <a:rPr lang="pt-BR" altLang="ja-JP" sz="2600" b="1"/>
              <a:t>Nghiêm! Chào cờ - chào!</a:t>
            </a:r>
            <a:r>
              <a:rPr lang="pt-BR" altLang="en-US" sz="2600" b="1"/>
              <a:t>”</a:t>
            </a:r>
            <a:r>
              <a:rPr lang="pt-BR" altLang="ja-JP" sz="2600" b="1"/>
              <a:t>. Toàn thể đội viên giơ tay chào (không thực hiện bài trống chào cờ, không hát Quốc ca, Đội ca, không hô đáp khẩu hiệu Đội). Sau đó người điều hành hô: </a:t>
            </a:r>
            <a:r>
              <a:rPr lang="pt-BR" altLang="en-US" sz="2600" b="1"/>
              <a:t>“</a:t>
            </a:r>
            <a:r>
              <a:rPr lang="pt-BR" altLang="ja-JP" sz="2600" b="1"/>
              <a:t>Thôi! Lễ thành lập Liên, chi đội tạm thời đến đây kết thúc. Trân trọng cảm ơn các đại biểu và các bạn. Ban Chỉ huy Liên đội về vị trí</a:t>
            </a:r>
            <a:r>
              <a:rPr lang="pt-BR" altLang="en-US" sz="2600" b="1"/>
              <a:t>”</a:t>
            </a:r>
            <a:r>
              <a:rPr lang="pt-BR" altLang="ja-JP" sz="2600" b="1"/>
              <a:t>.</a:t>
            </a:r>
            <a:endParaRPr lang="vi-VN" altLang="ja-JP" sz="2600" b="1"/>
          </a:p>
          <a:p>
            <a:pPr algn="just">
              <a:lnSpc>
                <a:spcPct val="110000"/>
              </a:lnSpc>
            </a:pPr>
            <a:endParaRPr lang="en-US" altLang="en-US" sz="2600" b="1"/>
          </a:p>
        </p:txBody>
      </p:sp>
      <p:sp>
        <p:nvSpPr>
          <p:cNvPr id="36867" name="Rectangle 3">
            <a:extLst>
              <a:ext uri="{FF2B5EF4-FFF2-40B4-BE49-F238E27FC236}">
                <a16:creationId xmlns:a16="http://schemas.microsoft.com/office/drawing/2014/main" id="{197AF065-9DD0-4AB4-A2CA-CE0500A00E37}"/>
              </a:ext>
            </a:extLst>
          </p:cNvPr>
          <p:cNvSpPr>
            <a:spLocks noChangeArrowheads="1"/>
          </p:cNvSpPr>
          <p:nvPr/>
        </p:nvSpPr>
        <p:spPr bwMode="auto">
          <a:xfrm>
            <a:off x="2133600" y="1143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sz="2500" b="1"/>
              <a:t>VII. LỄ THÀNH LẬP LIÊN ĐỘI, CHI ĐỘI TẠM THỜI</a:t>
            </a:r>
          </a:p>
        </p:txBody>
      </p:sp>
      <p:sp>
        <p:nvSpPr>
          <p:cNvPr id="36868" name="AutoShape 53">
            <a:extLst>
              <a:ext uri="{FF2B5EF4-FFF2-40B4-BE49-F238E27FC236}">
                <a16:creationId xmlns:a16="http://schemas.microsoft.com/office/drawing/2014/main" id="{8FEEC3A4-525F-40F2-9879-9BB9F1661C88}"/>
              </a:ext>
            </a:extLst>
          </p:cNvPr>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FF0000"/>
              </a:solidFill>
              <a:latin typeface="Calibri" panose="020F0502020204030204" pitchFamily="34" charset="0"/>
            </a:endParaRPr>
          </a:p>
        </p:txBody>
      </p:sp>
      <p:sp>
        <p:nvSpPr>
          <p:cNvPr id="36869" name="AutoShape 55">
            <a:extLst>
              <a:ext uri="{FF2B5EF4-FFF2-40B4-BE49-F238E27FC236}">
                <a16:creationId xmlns:a16="http://schemas.microsoft.com/office/drawing/2014/main" id="{C8A0BBA4-EB1B-4F21-AB79-6F2690EB369B}"/>
              </a:ext>
            </a:extLst>
          </p:cNvPr>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endParaRPr lang="en-US" altLang="en-US">
              <a:latin typeface="Calibri" panose="020F0502020204030204" pitchFamily="34" charset="0"/>
            </a:endParaRPr>
          </a:p>
        </p:txBody>
      </p:sp>
      <p:grpSp>
        <p:nvGrpSpPr>
          <p:cNvPr id="36870" name="Group 66">
            <a:extLst>
              <a:ext uri="{FF2B5EF4-FFF2-40B4-BE49-F238E27FC236}">
                <a16:creationId xmlns:a16="http://schemas.microsoft.com/office/drawing/2014/main" id="{7D45639A-E0D5-4BAE-BAEB-1B10F94C1942}"/>
              </a:ext>
            </a:extLst>
          </p:cNvPr>
          <p:cNvGrpSpPr>
            <a:grpSpLocks/>
          </p:cNvGrpSpPr>
          <p:nvPr/>
        </p:nvGrpSpPr>
        <p:grpSpPr bwMode="auto">
          <a:xfrm>
            <a:off x="1752601" y="152400"/>
            <a:ext cx="3319463" cy="393700"/>
            <a:chOff x="720" y="1392"/>
            <a:chExt cx="4058" cy="480"/>
          </a:xfrm>
        </p:grpSpPr>
        <p:sp>
          <p:nvSpPr>
            <p:cNvPr id="9" name="AutoShape 67">
              <a:extLst>
                <a:ext uri="{FF2B5EF4-FFF2-40B4-BE49-F238E27FC236}">
                  <a16:creationId xmlns:a16="http://schemas.microsoft.com/office/drawing/2014/main" id="{57B5935C-5823-492D-A6D5-931EB195991B}"/>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solidFill>
                  <a:srgbClr val="FF0000"/>
                </a:solidFill>
              </a:endParaRPr>
            </a:p>
          </p:txBody>
        </p:sp>
        <p:grpSp>
          <p:nvGrpSpPr>
            <p:cNvPr id="36874" name="Group 68">
              <a:extLst>
                <a:ext uri="{FF2B5EF4-FFF2-40B4-BE49-F238E27FC236}">
                  <a16:creationId xmlns:a16="http://schemas.microsoft.com/office/drawing/2014/main" id="{38E06930-51A1-45E2-92E9-3296D77B3D3A}"/>
                </a:ext>
              </a:extLst>
            </p:cNvPr>
            <p:cNvGrpSpPr>
              <a:grpSpLocks/>
            </p:cNvGrpSpPr>
            <p:nvPr/>
          </p:nvGrpSpPr>
          <p:grpSpPr bwMode="auto">
            <a:xfrm>
              <a:off x="730" y="1407"/>
              <a:ext cx="4043" cy="444"/>
              <a:chOff x="744" y="1407"/>
              <a:chExt cx="3988" cy="444"/>
            </a:xfrm>
          </p:grpSpPr>
          <p:sp>
            <p:nvSpPr>
              <p:cNvPr id="11" name="AutoShape 69">
                <a:extLst>
                  <a:ext uri="{FF2B5EF4-FFF2-40B4-BE49-F238E27FC236}">
                    <a16:creationId xmlns:a16="http://schemas.microsoft.com/office/drawing/2014/main" id="{AF023B37-7891-44BB-B5ED-3255AACE85A0}"/>
                  </a:ext>
                </a:extLst>
              </p:cNvPr>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a:defRPr/>
                </a:pPr>
                <a:endParaRPr lang="en-US">
                  <a:solidFill>
                    <a:srgbClr val="FF0000"/>
                  </a:solidFill>
                </a:endParaRPr>
              </a:p>
            </p:txBody>
          </p:sp>
          <p:sp>
            <p:nvSpPr>
              <p:cNvPr id="12" name="AutoShape 70">
                <a:extLst>
                  <a:ext uri="{FF2B5EF4-FFF2-40B4-BE49-F238E27FC236}">
                    <a16:creationId xmlns:a16="http://schemas.microsoft.com/office/drawing/2014/main" id="{64B8BF0A-3F08-48BB-A140-61E86B07DE49}"/>
                  </a:ext>
                </a:extLst>
              </p:cNvPr>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solidFill>
                    <a:srgbClr val="FF0000"/>
                  </a:solidFill>
                </a:endParaRPr>
              </a:p>
            </p:txBody>
          </p:sp>
        </p:grpSp>
      </p:grpSp>
      <p:sp>
        <p:nvSpPr>
          <p:cNvPr id="36871" name="Rectangle 71">
            <a:extLst>
              <a:ext uri="{FF2B5EF4-FFF2-40B4-BE49-F238E27FC236}">
                <a16:creationId xmlns:a16="http://schemas.microsoft.com/office/drawing/2014/main" id="{C530BEE5-5B75-4C21-8F31-A001CA858DF3}"/>
              </a:ext>
            </a:extLst>
          </p:cNvPr>
          <p:cNvSpPr>
            <a:spLocks noChangeArrowheads="1"/>
          </p:cNvSpPr>
          <p:nvPr/>
        </p:nvSpPr>
        <p:spPr bwMode="gray">
          <a:xfrm>
            <a:off x="2057400" y="1635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spcBef>
                <a:spcPct val="50000"/>
              </a:spcBef>
              <a:buClr>
                <a:srgbClr val="1F3F5F"/>
              </a:buClr>
            </a:pPr>
            <a:r>
              <a:rPr lang="en-US" altLang="en-US" b="1">
                <a:solidFill>
                  <a:srgbClr val="FF0000"/>
                </a:solidFill>
              </a:rPr>
              <a:t>HOẠT ĐỘNG 4</a:t>
            </a:r>
          </a:p>
        </p:txBody>
      </p:sp>
      <p:sp>
        <p:nvSpPr>
          <p:cNvPr id="36872" name="Rectangle 74">
            <a:extLst>
              <a:ext uri="{FF2B5EF4-FFF2-40B4-BE49-F238E27FC236}">
                <a16:creationId xmlns:a16="http://schemas.microsoft.com/office/drawing/2014/main" id="{0DB82AAC-9A80-4511-80B5-423C00FCD8F0}"/>
              </a:ext>
            </a:extLst>
          </p:cNvPr>
          <p:cNvSpPr>
            <a:spLocks noChangeArrowheads="1"/>
          </p:cNvSpPr>
          <p:nvPr/>
        </p:nvSpPr>
        <p:spPr bwMode="auto">
          <a:xfrm>
            <a:off x="1905000" y="558801"/>
            <a:ext cx="853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lnSpc>
                <a:spcPct val="110000"/>
              </a:lnSpc>
            </a:pPr>
            <a:r>
              <a:rPr lang="en-US" altLang="en-US" sz="2400" b="1">
                <a:solidFill>
                  <a:srgbClr val="FF0000"/>
                </a:solidFill>
              </a:rPr>
              <a:t>Nghi lễ, thủ tục của Đội TNTP Hồ Chí Minh</a:t>
            </a:r>
            <a:endParaRPr lang="en-US" altLang="en-US" sz="2400" b="1">
              <a:solidFill>
                <a:srgbClr val="FF0000"/>
              </a:solidFill>
              <a:latin typeface="Calibri" panose="020F050202020403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07CCC7-7842-4D79-A1D9-3A7566E47D60}"/>
              </a:ext>
            </a:extLst>
          </p:cNvPr>
          <p:cNvSpPr/>
          <p:nvPr/>
        </p:nvSpPr>
        <p:spPr>
          <a:xfrm>
            <a:off x="0" y="0"/>
            <a:ext cx="12192000" cy="685800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A0402142-995F-4991-901E-53363C36FF33}"/>
              </a:ext>
            </a:extLst>
          </p:cNvPr>
          <p:cNvSpPr/>
          <p:nvPr/>
        </p:nvSpPr>
        <p:spPr>
          <a:xfrm>
            <a:off x="3413292" y="3377742"/>
            <a:ext cx="5814905" cy="949673"/>
          </a:xfrm>
          <a:prstGeom prst="rect">
            <a:avLst/>
          </a:prstGeom>
          <a:noFill/>
        </p:spPr>
        <p:txBody>
          <a:bodyPr wrap="none" lIns="68580" tIns="34290" rIns="68580" bIns="34290" numCol="1">
            <a:prstTxWarp prst="textWave2">
              <a:avLst/>
            </a:prstTxWarp>
            <a:spAutoFit/>
          </a:bodyPr>
          <a:lstStyle/>
          <a:p>
            <a:pPr algn="ctr"/>
            <a:r>
              <a:rPr lang="en-US" sz="4050">
                <a:ln w="0"/>
                <a:solidFill>
                  <a:schemeClr val="accent1">
                    <a:lumMod val="75000"/>
                  </a:schemeClr>
                </a:solidFill>
                <a:latin typeface="UVN Dzung Dakao" panose="00000400000000000000" pitchFamily="2" charset="0"/>
              </a:rPr>
              <a:t>Chúc các bạn thành công!</a:t>
            </a:r>
          </a:p>
        </p:txBody>
      </p:sp>
      <p:pic>
        <p:nvPicPr>
          <p:cNvPr id="13" name="Picture 12">
            <a:extLst>
              <a:ext uri="{FF2B5EF4-FFF2-40B4-BE49-F238E27FC236}">
                <a16:creationId xmlns:a16="http://schemas.microsoft.com/office/drawing/2014/main" id="{BF046E4E-9871-4EF3-BFF8-E81A72BDCC4D}"/>
              </a:ext>
            </a:extLst>
          </p:cNvPr>
          <p:cNvPicPr>
            <a:picLocks noChangeAspect="1"/>
          </p:cNvPicPr>
          <p:nvPr/>
        </p:nvPicPr>
        <p:blipFill rotWithShape="1">
          <a:blip r:embed="rId2">
            <a:extLst>
              <a:ext uri="{28A0092B-C50C-407E-A947-70E740481C1C}">
                <a14:useLocalDpi xmlns:a14="http://schemas.microsoft.com/office/drawing/2010/main" val="0"/>
              </a:ext>
            </a:extLst>
          </a:blip>
          <a:srcRect l="-2615" r="-3829"/>
          <a:stretch/>
        </p:blipFill>
        <p:spPr>
          <a:xfrm>
            <a:off x="4988890" y="4446920"/>
            <a:ext cx="2717800" cy="2411081"/>
          </a:xfrm>
          <a:prstGeom prst="rect">
            <a:avLst/>
          </a:prstGeom>
        </p:spPr>
      </p:pic>
      <p:sp>
        <p:nvSpPr>
          <p:cNvPr id="2" name="Rectangle 1">
            <a:extLst>
              <a:ext uri="{FF2B5EF4-FFF2-40B4-BE49-F238E27FC236}">
                <a16:creationId xmlns:a16="http://schemas.microsoft.com/office/drawing/2014/main" id="{DCE794CD-A851-4641-A39A-E3888CF7EA4F}"/>
              </a:ext>
            </a:extLst>
          </p:cNvPr>
          <p:cNvSpPr/>
          <p:nvPr/>
        </p:nvSpPr>
        <p:spPr>
          <a:xfrm>
            <a:off x="3028759" y="212508"/>
            <a:ext cx="6134480" cy="830997"/>
          </a:xfrm>
          <a:prstGeom prst="rect">
            <a:avLst/>
          </a:prstGeom>
          <a:noFill/>
        </p:spPr>
        <p:txBody>
          <a:bodyPr wrap="square" lIns="91440" tIns="45720" rIns="91440" bIns="45720">
            <a:spAutoFit/>
          </a:bodyPr>
          <a:lstStyle/>
          <a:p>
            <a:pPr algn="ctr"/>
            <a:r>
              <a:rPr lang="en-US" sz="2400">
                <a:ln w="0"/>
                <a:solidFill>
                  <a:srgbClr val="FF0000"/>
                </a:solidFill>
                <a:effectLst/>
                <a:latin typeface="UTM Penumbra" panose="02040603050506020204" pitchFamily="18" charset="0"/>
              </a:rPr>
              <a:t>TRƯỜNG LÊ DUẨN</a:t>
            </a:r>
          </a:p>
          <a:p>
            <a:pPr algn="ctr"/>
            <a:r>
              <a:rPr lang="en-US" sz="2400" b="0" cap="none" spc="0">
                <a:ln w="0"/>
                <a:solidFill>
                  <a:srgbClr val="FF0000"/>
                </a:solidFill>
                <a:effectLst/>
                <a:latin typeface="UTM Penumbra" panose="02040603050506020204" pitchFamily="18" charset="0"/>
              </a:rPr>
              <a:t>***</a:t>
            </a:r>
          </a:p>
        </p:txBody>
      </p:sp>
      <p:sp>
        <p:nvSpPr>
          <p:cNvPr id="4" name="Rectangle 3">
            <a:extLst>
              <a:ext uri="{FF2B5EF4-FFF2-40B4-BE49-F238E27FC236}">
                <a16:creationId xmlns:a16="http://schemas.microsoft.com/office/drawing/2014/main" id="{7D23E5FA-C12F-4D94-AD71-3C7ADFB13685}"/>
              </a:ext>
            </a:extLst>
          </p:cNvPr>
          <p:cNvSpPr/>
          <p:nvPr/>
        </p:nvSpPr>
        <p:spPr>
          <a:xfrm>
            <a:off x="1523999" y="1425793"/>
            <a:ext cx="9143999" cy="1569660"/>
          </a:xfrm>
          <a:prstGeom prst="rect">
            <a:avLst/>
          </a:prstGeom>
          <a:noFill/>
        </p:spPr>
        <p:txBody>
          <a:bodyPr wrap="square" lIns="91440" tIns="45720" rIns="91440" bIns="45720">
            <a:spAutoFit/>
          </a:bodyPr>
          <a:lstStyle/>
          <a:p>
            <a:pPr algn="ctr"/>
            <a:r>
              <a:rPr lang="en-US" sz="3200" b="0" cap="none" spc="0" dirty="0">
                <a:ln w="0"/>
                <a:solidFill>
                  <a:srgbClr val="FF0000"/>
                </a:solidFill>
                <a:effectLst>
                  <a:glow rad="304800">
                    <a:schemeClr val="bg1"/>
                  </a:glow>
                </a:effectLst>
                <a:latin typeface="UTM Swiss 721 Black Condensed" panose="02000500000000000000" pitchFamily="2" charset="0"/>
              </a:rPr>
              <a:t>TẬP HUẤN </a:t>
            </a:r>
            <a:r>
              <a:rPr lang="en-US" sz="3200" b="0" cap="none" spc="0">
                <a:ln w="0"/>
                <a:solidFill>
                  <a:srgbClr val="FF0000"/>
                </a:solidFill>
                <a:effectLst>
                  <a:glow rad="304800">
                    <a:schemeClr val="bg1"/>
                  </a:glow>
                </a:effectLst>
                <a:latin typeface="UTM Swiss 721 Black Condensed" panose="02000500000000000000" pitchFamily="2" charset="0"/>
              </a:rPr>
              <a:t>KĨ NĂNG, </a:t>
            </a:r>
            <a:r>
              <a:rPr lang="en-US" sz="3200" b="0" cap="none" spc="0" dirty="0">
                <a:ln w="0"/>
                <a:solidFill>
                  <a:srgbClr val="FF0000"/>
                </a:solidFill>
                <a:effectLst>
                  <a:glow rad="304800">
                    <a:schemeClr val="bg1"/>
                  </a:glow>
                </a:effectLst>
                <a:latin typeface="UTM Swiss 721 Black Condensed" panose="02000500000000000000" pitchFamily="2" charset="0"/>
              </a:rPr>
              <a:t>NGHIỆP </a:t>
            </a:r>
            <a:r>
              <a:rPr lang="en-US" sz="3200" b="0" cap="none" spc="0">
                <a:ln w="0"/>
                <a:solidFill>
                  <a:srgbClr val="FF0000"/>
                </a:solidFill>
                <a:effectLst>
                  <a:glow rad="304800">
                    <a:schemeClr val="bg1"/>
                  </a:glow>
                </a:effectLst>
                <a:latin typeface="UTM Swiss 721 Black Condensed" panose="02000500000000000000" pitchFamily="2" charset="0"/>
              </a:rPr>
              <a:t>VỤ ĐỘI </a:t>
            </a:r>
          </a:p>
          <a:p>
            <a:pPr algn="ctr"/>
            <a:r>
              <a:rPr lang="en-US" sz="3200" b="0" cap="none" spc="0">
                <a:ln w="0"/>
                <a:solidFill>
                  <a:srgbClr val="FF0000"/>
                </a:solidFill>
                <a:effectLst>
                  <a:glow rad="304800">
                    <a:schemeClr val="bg1"/>
                  </a:glow>
                </a:effectLst>
                <a:latin typeface="UTM Swiss 721 Black Condensed" panose="02000500000000000000" pitchFamily="2" charset="0"/>
              </a:rPr>
              <a:t>CHO </a:t>
            </a:r>
            <a:r>
              <a:rPr lang="en-US" sz="3200">
                <a:ln w="0"/>
                <a:solidFill>
                  <a:srgbClr val="FF0000"/>
                </a:solidFill>
                <a:effectLst>
                  <a:glow rad="304800">
                    <a:schemeClr val="bg1"/>
                  </a:glow>
                </a:effectLst>
                <a:latin typeface="UTM Swiss 721 Black Condensed" panose="02000500000000000000" pitchFamily="2" charset="0"/>
              </a:rPr>
              <a:t>PHỤ TRÁCH THIẾU NHI VÀ CÁN </a:t>
            </a:r>
            <a:r>
              <a:rPr lang="en-US" sz="3200" dirty="0">
                <a:ln w="0"/>
                <a:solidFill>
                  <a:srgbClr val="FF0000"/>
                </a:solidFill>
                <a:effectLst>
                  <a:glow rad="304800">
                    <a:schemeClr val="bg1"/>
                  </a:glow>
                </a:effectLst>
                <a:latin typeface="UTM Swiss 721 Black Condensed" panose="02000500000000000000" pitchFamily="2" charset="0"/>
              </a:rPr>
              <a:t>BỘ CHỈ HUY </a:t>
            </a:r>
            <a:r>
              <a:rPr lang="en-US" sz="3200">
                <a:ln w="0"/>
                <a:solidFill>
                  <a:srgbClr val="FF0000"/>
                </a:solidFill>
                <a:effectLst>
                  <a:glow rad="304800">
                    <a:schemeClr val="bg1"/>
                  </a:glow>
                </a:effectLst>
                <a:latin typeface="UTM Swiss 721 Black Condensed" panose="02000500000000000000" pitchFamily="2" charset="0"/>
              </a:rPr>
              <a:t>ĐỘI HUYỆN MỘC CHÂU, SƠN LA</a:t>
            </a:r>
            <a:endParaRPr lang="en-US" sz="3200" b="0" cap="none" spc="0" dirty="0">
              <a:ln w="0"/>
              <a:solidFill>
                <a:srgbClr val="FF0000"/>
              </a:solidFill>
              <a:effectLst>
                <a:glow rad="304800">
                  <a:schemeClr val="bg1"/>
                </a:glow>
              </a:effectLst>
              <a:latin typeface="UTM Swiss 721 Black Condensed" panose="02000500000000000000" pitchFamily="2" charset="0"/>
            </a:endParaRPr>
          </a:p>
        </p:txBody>
      </p:sp>
    </p:spTree>
    <p:extLst>
      <p:ext uri="{BB962C8B-B14F-4D97-AF65-F5344CB8AC3E}">
        <p14:creationId xmlns:p14="http://schemas.microsoft.com/office/powerpoint/2010/main" val="78994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có liên quan">
            <a:extLst>
              <a:ext uri="{FF2B5EF4-FFF2-40B4-BE49-F238E27FC236}">
                <a16:creationId xmlns:a16="http://schemas.microsoft.com/office/drawing/2014/main" id="{09CA67BC-AFCC-4EDA-A504-F6F65D7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73542" y="178130"/>
            <a:ext cx="5104603"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TRỐNG HÀNH TIẾN</a:t>
            </a:r>
          </a:p>
        </p:txBody>
      </p:sp>
      <p:sp>
        <p:nvSpPr>
          <p:cNvPr id="6" name="TextBox 5"/>
          <p:cNvSpPr txBox="1"/>
          <p:nvPr/>
        </p:nvSpPr>
        <p:spPr>
          <a:xfrm>
            <a:off x="3719257" y="886016"/>
            <a:ext cx="5058888" cy="4832092"/>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 1 2 3 4 </a:t>
            </a:r>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 1 2 3 4 </a:t>
            </a:r>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.2.3</a:t>
            </a:r>
          </a:p>
          <a:p>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2 1 / 1 2 </a:t>
            </a:r>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.2.3</a:t>
            </a:r>
          </a:p>
          <a:p>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2 3 4</a:t>
            </a:r>
            <a:r>
              <a:rPr lang="en-US" sz="4400" b="1" dirty="0">
                <a:latin typeface="Times New Roman" panose="02020603050405020304" pitchFamily="18" charset="0"/>
                <a:cs typeface="Times New Roman" panose="02020603050405020304" pitchFamily="18" charset="0"/>
              </a:rPr>
              <a:t> 5 </a:t>
            </a:r>
            <a:r>
              <a:rPr lang="en-US" sz="4400" b="1" dirty="0">
                <a:solidFill>
                  <a:srgbClr val="FF0000"/>
                </a:solidFill>
                <a:latin typeface="Times New Roman" panose="02020603050405020304" pitchFamily="18" charset="0"/>
                <a:cs typeface="Times New Roman" panose="02020603050405020304" pitchFamily="18" charset="0"/>
              </a:rPr>
              <a:t>6 7 8 </a:t>
            </a:r>
            <a:r>
              <a:rPr lang="en-US" sz="4400" b="1" dirty="0">
                <a:latin typeface="Times New Roman" panose="02020603050405020304" pitchFamily="18" charset="0"/>
                <a:cs typeface="Times New Roman" panose="02020603050405020304" pitchFamily="18" charset="0"/>
              </a:rPr>
              <a:t>9</a:t>
            </a:r>
            <a:r>
              <a:rPr lang="en-US" sz="4400" b="1" dirty="0">
                <a:solidFill>
                  <a:srgbClr val="FF0000"/>
                </a:solidFill>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2 </a:t>
            </a:r>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 </a:t>
            </a:r>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2 </a:t>
            </a:r>
            <a:r>
              <a:rPr lang="en-US" sz="4400" b="1" dirty="0">
                <a:latin typeface="Times New Roman" panose="02020603050405020304" pitchFamily="18" charset="0"/>
                <a:cs typeface="Times New Roman" panose="02020603050405020304" pitchFamily="18" charset="0"/>
              </a:rPr>
              <a:t>1 </a:t>
            </a:r>
          </a:p>
          <a:p>
            <a:r>
              <a:rPr lang="en-US" sz="4400" b="1" dirty="0">
                <a:solidFill>
                  <a:srgbClr val="FF0000"/>
                </a:solidFill>
                <a:latin typeface="Times New Roman" panose="02020603050405020304" pitchFamily="18" charset="0"/>
                <a:cs typeface="Times New Roman" panose="02020603050405020304" pitchFamily="18" charset="0"/>
              </a:rPr>
              <a:t>1 2 </a:t>
            </a:r>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 1 2 3 4.</a:t>
            </a:r>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.2.3</a:t>
            </a:r>
          </a:p>
          <a:p>
            <a:r>
              <a:rPr lang="en-US" sz="4400" b="1" dirty="0">
                <a:latin typeface="Times New Roman" panose="02020603050405020304" pitchFamily="18" charset="0"/>
                <a:cs typeface="Times New Roman" panose="02020603050405020304" pitchFamily="18" charset="0"/>
              </a:rPr>
              <a:t>1</a:t>
            </a:r>
            <a:r>
              <a:rPr lang="en-US" sz="4400" b="1" dirty="0">
                <a:solidFill>
                  <a:srgbClr val="FF0000"/>
                </a:solidFill>
                <a:latin typeface="Times New Roman" panose="02020603050405020304" pitchFamily="18" charset="0"/>
                <a:cs typeface="Times New Roman" panose="02020603050405020304" pitchFamily="18" charset="0"/>
              </a:rPr>
              <a:t> 2 3 4 </a:t>
            </a:r>
            <a:r>
              <a:rPr lang="en-US" sz="4400" b="1" dirty="0">
                <a:latin typeface="Times New Roman" panose="02020603050405020304" pitchFamily="18" charset="0"/>
                <a:cs typeface="Times New Roman" panose="02020603050405020304" pitchFamily="18" charset="0"/>
              </a:rPr>
              <a:t>5</a:t>
            </a:r>
            <a:r>
              <a:rPr lang="en-US" sz="4400" b="1" dirty="0">
                <a:solidFill>
                  <a:srgbClr val="FF0000"/>
                </a:solidFill>
                <a:latin typeface="Times New Roman" panose="02020603050405020304" pitchFamily="18" charset="0"/>
                <a:cs typeface="Times New Roman" panose="02020603050405020304" pitchFamily="18" charset="0"/>
              </a:rPr>
              <a:t> 6 7 8 </a:t>
            </a:r>
            <a:r>
              <a:rPr lang="en-US" sz="4400" b="1" dirty="0">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174906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9243</Words>
  <Application>Microsoft Office PowerPoint</Application>
  <PresentationFormat>Widescreen</PresentationFormat>
  <Paragraphs>644</Paragraphs>
  <Slides>82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82</vt:i4>
      </vt:variant>
    </vt:vector>
  </HeadingPairs>
  <TitlesOfParts>
    <vt:vector size="93" baseType="lpstr">
      <vt:lpstr>Calibri</vt:lpstr>
      <vt:lpstr>Times New Roman</vt:lpstr>
      <vt:lpstr>.VnArial</vt:lpstr>
      <vt:lpstr>Wingdings</vt:lpstr>
      <vt:lpstr>UTM Aptima</vt:lpstr>
      <vt:lpstr>UTM Swiss 721 Black Condensed</vt:lpstr>
      <vt:lpstr>UVN Dzung Dakao</vt:lpstr>
      <vt:lpstr>Calibri Light</vt:lpstr>
      <vt:lpstr>UTM Penumbra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tranminh.zachary@gmail.com</cp:lastModifiedBy>
  <cp:revision>27</cp:revision>
  <dcterms:created xsi:type="dcterms:W3CDTF">2020-10-04T09:16:32Z</dcterms:created>
  <dcterms:modified xsi:type="dcterms:W3CDTF">2020-10-16T09:34:08Z</dcterms:modified>
</cp:coreProperties>
</file>