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</p:sldMasterIdLst>
  <p:notesMasterIdLst>
    <p:notesMasterId r:id="rId35"/>
  </p:notesMasterIdLst>
  <p:sldIdLst>
    <p:sldId id="282" r:id="rId3"/>
    <p:sldId id="317" r:id="rId4"/>
    <p:sldId id="273" r:id="rId5"/>
    <p:sldId id="275" r:id="rId6"/>
    <p:sldId id="340" r:id="rId7"/>
    <p:sldId id="295" r:id="rId8"/>
    <p:sldId id="296" r:id="rId9"/>
    <p:sldId id="331" r:id="rId10"/>
    <p:sldId id="297" r:id="rId11"/>
    <p:sldId id="298" r:id="rId12"/>
    <p:sldId id="316" r:id="rId13"/>
    <p:sldId id="341" r:id="rId14"/>
    <p:sldId id="300" r:id="rId15"/>
    <p:sldId id="328" r:id="rId16"/>
    <p:sldId id="280" r:id="rId17"/>
    <p:sldId id="301" r:id="rId18"/>
    <p:sldId id="269" r:id="rId19"/>
    <p:sldId id="302" r:id="rId20"/>
    <p:sldId id="303" r:id="rId21"/>
    <p:sldId id="310" r:id="rId22"/>
    <p:sldId id="332" r:id="rId23"/>
    <p:sldId id="333" r:id="rId24"/>
    <p:sldId id="334" r:id="rId25"/>
    <p:sldId id="342" r:id="rId26"/>
    <p:sldId id="335" r:id="rId27"/>
    <p:sldId id="336" r:id="rId28"/>
    <p:sldId id="337" r:id="rId29"/>
    <p:sldId id="338" r:id="rId30"/>
    <p:sldId id="320" r:id="rId31"/>
    <p:sldId id="329" r:id="rId32"/>
    <p:sldId id="292" r:id="rId33"/>
    <p:sldId id="291" r:id="rId34"/>
  </p:sldIdLst>
  <p:sldSz cx="12161838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339933"/>
    <a:srgbClr val="FFFF99"/>
    <a:srgbClr val="FF66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1160" autoAdjust="0"/>
  </p:normalViewPr>
  <p:slideViewPr>
    <p:cSldViewPr snapToGrid="0">
      <p:cViewPr varScale="1">
        <p:scale>
          <a:sx n="66" d="100"/>
          <a:sy n="66" d="100"/>
        </p:scale>
        <p:origin x="498" y="66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390C-175F-48BD-A0EA-19E5CF378E2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C0FA-0CBA-4DE1-B489-0126A3D88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51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https://classpoint.app/join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7C0FA-0CBA-4DE1-B489-0126A3D88F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1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437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28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768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2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8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3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5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36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5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58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8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235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61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8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7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00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59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2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36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89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95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48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19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86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4F6D-4271-4326-A0A0-639F5CC3E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32D4-C318-4CDE-B269-EF8A59A49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9D931-71EC-4922-8AC8-E93B06E9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77477-3671-4A0C-8533-15325DB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030FE-78F6-4B33-BEB1-B9612D8E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9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0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85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99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59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74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8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0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6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90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77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38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99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BAE7-1735-4E79-BA50-E714F9BF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F44AD-8ACE-4918-8B07-B344CF6E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5D688-B371-4915-8E33-241612BA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2BF8-5F3A-4AF8-8683-F925B06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268D-20A4-417F-B572-A9B1D635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4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990C-F330-4E0E-A949-55448B58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1DD7D-2B8C-4FF7-B029-88C30C41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2AD30-5DF6-40FB-B3F8-81FF7840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117EB-2E9E-4A54-B1C5-B0B6140E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CBABF-2543-49B6-BDC5-6189A781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57EEB-C883-47CA-8807-16A70AFC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0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BC1D-60D5-4F33-BFCB-93BA6675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C893A-D8FD-436A-9C4F-DE4E8164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1BE57-471F-4B0A-8B9D-3B4E91B5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F8FA-BD9E-4F81-9B57-780515FA1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C2555B-881D-48FE-8C2A-158D2F81F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31167-F828-4AC8-BABB-3F5DC702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A86DD-6646-411D-985A-3A90C42B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54819-AE9E-4E85-B3D0-CB300F5E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8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EFFC-28D6-48D9-B5D7-1C405EA1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94DB5-CB85-4DCF-B71D-E9512BD6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FE33B-1A43-49C8-B3AB-441BD49E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2976F-7A55-4631-BE78-ABF9CE5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9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4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2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2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85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6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22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6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29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6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7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4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84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0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69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10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07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2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0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2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96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20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30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85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74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35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3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8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3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68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4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7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60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42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46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2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1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3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0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BE43-B52C-4172-9CA7-A9090183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D239-BD89-4D2A-9264-DBE91235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9CC8E-3AF5-4BC2-8A9F-B93C6B138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A636-909A-4FEC-A523-8A700CBF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AAB2C-B4D7-48B2-8FDE-473813AE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2C00C-6C46-4A5A-B9FE-FBD849EC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2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7D25-045E-4160-95E4-F4D61EF6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B5F43-7276-4B7A-9FFA-AD653B98A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987A2-95E2-49FD-A3C4-FD38812DB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FA045-BCD7-4790-9D4D-3C52FDB6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9878D-BEE3-4D7A-9C55-874FF9A8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06D61-6C43-4BA3-BCD1-1645ADC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2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1963-BD37-41EE-83ED-1EC0ECC5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1EE50-D677-46D1-8DC5-D53B9D0D6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D3B4D-D66E-4F80-BBB8-E7B90246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1DC50-EF62-4969-941E-2548357F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BF972-CBE6-4BA1-B78E-6153C323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8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6A52C-062D-4E92-9271-858D9103B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17CCB-2944-4133-842D-6792973E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3AA2-3A12-4004-9A02-3F8A4EB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05/09/2021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71E7D-1C27-44B0-9285-8315A80B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908A-706C-469D-8087-EBBBC9DE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1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13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00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55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3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96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2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253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23169" y="423057"/>
            <a:ext cx="263462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6779" y="3"/>
            <a:ext cx="1193939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99901" y="6557733"/>
            <a:ext cx="11445721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163226" y="3475320"/>
            <a:ext cx="2651424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1163226" y="3133327"/>
            <a:ext cx="2651424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8347192" y="3475320"/>
            <a:ext cx="2651424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8347192" y="3133327"/>
            <a:ext cx="2651424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71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slideLayout" Target="../slideLayouts/slideLayout80.xml"/><Relationship Id="rId55" Type="http://schemas.openxmlformats.org/officeDocument/2006/relationships/slideLayout" Target="../slideLayouts/slideLayout85.xml"/><Relationship Id="rId63" Type="http://schemas.openxmlformats.org/officeDocument/2006/relationships/slideLayout" Target="../slideLayouts/slideLayout93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3" Type="http://schemas.openxmlformats.org/officeDocument/2006/relationships/slideLayout" Target="../slideLayouts/slideLayout83.xml"/><Relationship Id="rId58" Type="http://schemas.openxmlformats.org/officeDocument/2006/relationships/slideLayout" Target="../slideLayouts/slideLayout88.xml"/><Relationship Id="rId6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35.xml"/><Relationship Id="rId61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56" Type="http://schemas.openxmlformats.org/officeDocument/2006/relationships/slideLayout" Target="../slideLayouts/slideLayout86.xml"/><Relationship Id="rId64" Type="http://schemas.openxmlformats.org/officeDocument/2006/relationships/slideLayout" Target="../slideLayouts/slideLayout94.xml"/><Relationship Id="rId8" Type="http://schemas.openxmlformats.org/officeDocument/2006/relationships/slideLayout" Target="../slideLayouts/slideLayout38.xml"/><Relationship Id="rId51" Type="http://schemas.openxmlformats.org/officeDocument/2006/relationships/slideLayout" Target="../slideLayouts/slideLayout81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59" Type="http://schemas.openxmlformats.org/officeDocument/2006/relationships/slideLayout" Target="../slideLayouts/slideLayout89.xml"/><Relationship Id="rId67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Relationship Id="rId54" Type="http://schemas.openxmlformats.org/officeDocument/2006/relationships/slideLayout" Target="../slideLayouts/slideLayout84.xml"/><Relationship Id="rId6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Relationship Id="rId57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52" Type="http://schemas.openxmlformats.org/officeDocument/2006/relationships/slideLayout" Target="../slideLayouts/slideLayout82.xml"/><Relationship Id="rId60" Type="http://schemas.openxmlformats.org/officeDocument/2006/relationships/slideLayout" Target="../slideLayouts/slideLayout90.xml"/><Relationship Id="rId6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484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13" r:id="rId13"/>
    <p:sldLayoutId id="2147483812" r:id="rId14"/>
    <p:sldLayoutId id="2147483811" r:id="rId15"/>
    <p:sldLayoutId id="2147483809" r:id="rId16"/>
    <p:sldLayoutId id="2147483807" r:id="rId17"/>
    <p:sldLayoutId id="2147483806" r:id="rId18"/>
    <p:sldLayoutId id="2147483804" r:id="rId19"/>
    <p:sldLayoutId id="2147483802" r:id="rId20"/>
    <p:sldLayoutId id="2147483801" r:id="rId21"/>
    <p:sldLayoutId id="2147483800" r:id="rId22"/>
    <p:sldLayoutId id="2147483799" r:id="rId23"/>
    <p:sldLayoutId id="2147483798" r:id="rId24"/>
    <p:sldLayoutId id="2147483797" r:id="rId25"/>
    <p:sldLayoutId id="2147483796" r:id="rId26"/>
    <p:sldLayoutId id="2147483794" r:id="rId27"/>
    <p:sldLayoutId id="2147483793" r:id="rId28"/>
    <p:sldLayoutId id="2147483792" r:id="rId29"/>
    <p:sldLayoutId id="2147483791" r:id="rId30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F5061-88EB-4877-A604-A9FAEE89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4A4E9-F2F3-40CB-B901-CE0FDC5B7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725F9-0E72-438C-B76F-171137D7C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>
                <a:defRPr/>
              </a:pPr>
              <a:t>9/5/2021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55D9-DBF9-4986-8144-ACC6BAB78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3EA9B-BAA6-43F7-92DA-053CE3D3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5746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86" r:id="rId3"/>
    <p:sldLayoutId id="2147483784" r:id="rId4"/>
    <p:sldLayoutId id="2147483779" r:id="rId5"/>
    <p:sldLayoutId id="2147483777" r:id="rId6"/>
    <p:sldLayoutId id="2147483776" r:id="rId7"/>
    <p:sldLayoutId id="2147483767" r:id="rId8"/>
    <p:sldLayoutId id="2147483766" r:id="rId9"/>
    <p:sldLayoutId id="2147483746" r:id="rId10"/>
    <p:sldLayoutId id="2147483745" r:id="rId11"/>
    <p:sldLayoutId id="2147483739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90" r:id="rId18"/>
    <p:sldLayoutId id="2147483788" r:id="rId19"/>
    <p:sldLayoutId id="2147483787" r:id="rId20"/>
    <p:sldLayoutId id="2147483783" r:id="rId21"/>
    <p:sldLayoutId id="2147483782" r:id="rId22"/>
    <p:sldLayoutId id="2147483781" r:id="rId23"/>
    <p:sldLayoutId id="2147483780" r:id="rId24"/>
    <p:sldLayoutId id="2147483778" r:id="rId25"/>
    <p:sldLayoutId id="2147483775" r:id="rId26"/>
    <p:sldLayoutId id="2147483774" r:id="rId27"/>
    <p:sldLayoutId id="2147483773" r:id="rId28"/>
    <p:sldLayoutId id="2147483772" r:id="rId29"/>
    <p:sldLayoutId id="2147483771" r:id="rId30"/>
    <p:sldLayoutId id="2147483770" r:id="rId31"/>
    <p:sldLayoutId id="2147483769" r:id="rId32"/>
    <p:sldLayoutId id="2147483768" r:id="rId33"/>
    <p:sldLayoutId id="2147483765" r:id="rId34"/>
    <p:sldLayoutId id="2147483764" r:id="rId35"/>
    <p:sldLayoutId id="2147483763" r:id="rId36"/>
    <p:sldLayoutId id="2147483762" r:id="rId37"/>
    <p:sldLayoutId id="2147483761" r:id="rId38"/>
    <p:sldLayoutId id="2147483760" r:id="rId39"/>
    <p:sldLayoutId id="2147483759" r:id="rId40"/>
    <p:sldLayoutId id="2147483758" r:id="rId41"/>
    <p:sldLayoutId id="2147483757" r:id="rId42"/>
    <p:sldLayoutId id="2147483756" r:id="rId43"/>
    <p:sldLayoutId id="2147483755" r:id="rId44"/>
    <p:sldLayoutId id="2147483754" r:id="rId45"/>
    <p:sldLayoutId id="2147483753" r:id="rId46"/>
    <p:sldLayoutId id="2147483752" r:id="rId47"/>
    <p:sldLayoutId id="2147483747" r:id="rId48"/>
    <p:sldLayoutId id="2147483744" r:id="rId49"/>
    <p:sldLayoutId id="2147483743" r:id="rId50"/>
    <p:sldLayoutId id="2147483742" r:id="rId51"/>
    <p:sldLayoutId id="2147483741" r:id="rId52"/>
    <p:sldLayoutId id="2147483740" r:id="rId53"/>
    <p:sldLayoutId id="2147483738" r:id="rId54"/>
    <p:sldLayoutId id="2147483737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810" r:id="rId61"/>
    <p:sldLayoutId id="2147483808" r:id="rId62"/>
    <p:sldLayoutId id="2147483805" r:id="rId63"/>
    <p:sldLayoutId id="2147483803" r:id="rId64"/>
    <p:sldLayoutId id="2147483795" r:id="rId65"/>
    <p:sldLayoutId id="2147483789" r:id="rId66"/>
    <p:sldLayoutId id="2147483785" r:id="rId6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6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slide_annotate_without%20result_default.png" TargetMode="External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2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jpeg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29.jpeg"/><Relationship Id="rId5" Type="http://schemas.openxmlformats.org/officeDocument/2006/relationships/image" Target="../media/image32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3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599" y="917090"/>
            <a:ext cx="6872329" cy="38656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56"/>
          <p:cNvSpPr txBox="1">
            <a:spLocks noGrp="1"/>
          </p:cNvSpPr>
          <p:nvPr>
            <p:ph type="ctrTitle" idx="4294967295"/>
          </p:nvPr>
        </p:nvSpPr>
        <p:spPr>
          <a:xfrm>
            <a:off x="4260892" y="365298"/>
            <a:ext cx="3929741" cy="435320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rgbClr val="FF0000"/>
                </a:solidFill>
                <a:latin typeface="Arail"/>
              </a:rPr>
              <a:t>Tin </a:t>
            </a:r>
            <a:r>
              <a:rPr lang="en-US" sz="5400" b="1" dirty="0" err="1">
                <a:solidFill>
                  <a:srgbClr val="FF0000"/>
                </a:solidFill>
                <a:latin typeface="Arail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Arail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ail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Arail"/>
              </a:rPr>
              <a:t> 5</a:t>
            </a:r>
            <a:endParaRPr sz="5400" b="1" dirty="0">
              <a:solidFill>
                <a:srgbClr val="FF0000"/>
              </a:solidFill>
              <a:latin typeface="Arail"/>
            </a:endParaRPr>
          </a:p>
        </p:txBody>
      </p:sp>
    </p:spTree>
    <p:extLst>
      <p:ext uri="{BB962C8B-B14F-4D97-AF65-F5344CB8AC3E}">
        <p14:creationId xmlns:p14="http://schemas.microsoft.com/office/powerpoint/2010/main" val="27078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:a16="http://schemas.microsoft.com/office/drawing/2014/main" id="{7498D3A2-1649-4C32-9B63-30659BD2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57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43">
            <a:extLst>
              <a:ext uri="{FF2B5EF4-FFF2-40B4-BE49-F238E27FC236}">
                <a16:creationId xmlns:a16="http://schemas.microsoft.com/office/drawing/2014/main" id="{CBC92812-A9AE-4E6F-BF0C-6B1764EB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970860"/>
            <a:ext cx="11539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" panose="02020603050405020304" pitchFamily="18" charset="0"/>
                <a:cs typeface="Times" panose="02020603050405020304" pitchFamily="18" charset="0"/>
              </a:rPr>
              <a:t>a) </a:t>
            </a:r>
            <a:r>
              <a:rPr lang="en-US" altLang="vi-VN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altLang="vi-VN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050" name="Picture 2" descr="C:\Users\TOPICA\AppData\Local\Temp\SNAGHTMLa494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55634"/>
            <a:ext cx="7699955" cy="5302365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:a16="http://schemas.microsoft.com/office/drawing/2014/main" id="{A8BA0734-703A-4017-BF8E-7CFEC0AC9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61" y="31993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Khám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computer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745B9-B47D-494E-B620-D7C5EB21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19" y="3262824"/>
            <a:ext cx="1016803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………………,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43">
            <a:extLst>
              <a:ext uri="{FF2B5EF4-FFF2-40B4-BE49-F238E27FC236}">
                <a16:creationId xmlns:a16="http://schemas.microsoft.com/office/drawing/2014/main" id="{A23E6BFF-605D-4FBB-B1A7-AE0500A6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61" y="106388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343">
            <a:extLst>
              <a:ext uri="{FF2B5EF4-FFF2-40B4-BE49-F238E27FC236}">
                <a16:creationId xmlns:a16="http://schemas.microsoft.com/office/drawing/2014/main" id="{A456339C-4DB2-4C89-9044-8ECF4F8A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188" y="4463170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43">
            <a:extLst>
              <a:ext uri="{FF2B5EF4-FFF2-40B4-BE49-F238E27FC236}">
                <a16:creationId xmlns:a16="http://schemas.microsoft.com/office/drawing/2014/main" id="{FC7931AC-55BA-43DC-AC4B-E2AF6DA6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634" y="4973793"/>
            <a:ext cx="362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3">
            <a:extLst>
              <a:ext uri="{FF2B5EF4-FFF2-40B4-BE49-F238E27FC236}">
                <a16:creationId xmlns:a16="http://schemas.microsoft.com/office/drawing/2014/main" id="{5D732DA9-0915-48C8-B136-5099615C8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95" y="5719286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 Box 343">
            <a:extLst>
              <a:ext uri="{FF2B5EF4-FFF2-40B4-BE49-F238E27FC236}">
                <a16:creationId xmlns:a16="http://schemas.microsoft.com/office/drawing/2014/main" id="{ADB09B27-0354-4A5F-AA5A-FD4DEF9A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920" y="5691578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43">
            <a:extLst>
              <a:ext uri="{FF2B5EF4-FFF2-40B4-BE49-F238E27FC236}">
                <a16:creationId xmlns:a16="http://schemas.microsoft.com/office/drawing/2014/main" id="{53AC6551-D3E3-4B9D-9704-19B56B74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97" y="6183456"/>
            <a:ext cx="196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43">
            <a:extLst>
              <a:ext uri="{FF2B5EF4-FFF2-40B4-BE49-F238E27FC236}">
                <a16:creationId xmlns:a16="http://schemas.microsoft.com/office/drawing/2014/main" id="{3C23B2F1-379B-466F-B568-33B052A5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661" y="3792497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pic>
        <p:nvPicPr>
          <p:cNvPr id="12" name="Picture 2" descr="C:\Users\TOPICA\AppData\Local\Temp\SNAGHTMLa494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6" y="206268"/>
            <a:ext cx="4438650" cy="3056556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12" y="1734546"/>
            <a:ext cx="1497749" cy="11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:a16="http://schemas.microsoft.com/office/drawing/2014/main" id="{A8BA0734-703A-4017-BF8E-7CFEC0AC9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61" y="31993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Khám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computer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745B9-B47D-494E-B620-D7C5EB21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19" y="3262824"/>
            <a:ext cx="1016803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………………,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43">
            <a:extLst>
              <a:ext uri="{FF2B5EF4-FFF2-40B4-BE49-F238E27FC236}">
                <a16:creationId xmlns:a16="http://schemas.microsoft.com/office/drawing/2014/main" id="{A23E6BFF-605D-4FBB-B1A7-AE0500A6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61" y="106388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2" name="Picture 2" descr="C:\Users\TOPICA\AppData\Local\Temp\SNAGHTMLa494f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6" y="206268"/>
            <a:ext cx="4438650" cy="3056556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12" y="1734546"/>
            <a:ext cx="1497749" cy="11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:a16="http://schemas.microsoft.com/office/drawing/2014/main" id="{A0FD3BCB-2411-4EBB-B11D-FE1CBE8F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" b="7582"/>
          <a:stretch/>
        </p:blipFill>
        <p:spPr bwMode="auto">
          <a:xfrm>
            <a:off x="1299154" y="2019286"/>
            <a:ext cx="9498114" cy="47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B5E57CA4-4F70-4D7D-BEB2-E37AE7DBD690}"/>
              </a:ext>
            </a:extLst>
          </p:cNvPr>
          <p:cNvSpPr txBox="1">
            <a:spLocks/>
          </p:cNvSpPr>
          <p:nvPr/>
        </p:nvSpPr>
        <p:spPr>
          <a:xfrm>
            <a:off x="730526" y="427935"/>
            <a:ext cx="8229600" cy="708025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27889D84-5A80-4BD6-9BEB-C76929E0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43" y="427935"/>
            <a:ext cx="6666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819D1D41-8D27-4FB4-8F52-58CF2C27A33F}"/>
              </a:ext>
            </a:extLst>
          </p:cNvPr>
          <p:cNvSpPr txBox="1">
            <a:spLocks/>
          </p:cNvSpPr>
          <p:nvPr/>
        </p:nvSpPr>
        <p:spPr bwMode="auto">
          <a:xfrm>
            <a:off x="730525" y="1272485"/>
            <a:ext cx="1079436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/>
              <a:t>Nháy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dấu</a:t>
            </a:r>
            <a:r>
              <a:rPr lang="en-US" altLang="en-US" sz="2800" dirty="0"/>
              <a:t> (   ) </a:t>
            </a:r>
            <a:r>
              <a:rPr lang="en-US" altLang="en-US" sz="2800" dirty="0" err="1"/>
              <a:t>trước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ổ </a:t>
            </a:r>
            <a:r>
              <a:rPr lang="en-US" altLang="en-US" sz="2800" dirty="0" err="1"/>
              <a:t>đĩa</a:t>
            </a:r>
            <a:r>
              <a:rPr lang="en-US" altLang="en-US" sz="2800" dirty="0"/>
              <a:t> (D:)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trái</a:t>
            </a:r>
            <a:r>
              <a:rPr lang="en-US" altLang="en-US" sz="2800" dirty="0"/>
              <a:t> và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thay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endParaRPr lang="en-US" altLang="en-US" sz="28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E8B482-EFF7-4D11-9AD0-FCD0533075AF}"/>
              </a:ext>
            </a:extLst>
          </p:cNvPr>
          <p:cNvSpPr/>
          <p:nvPr/>
        </p:nvSpPr>
        <p:spPr>
          <a:xfrm rot="5400000">
            <a:off x="3253716" y="1215335"/>
            <a:ext cx="304800" cy="2095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45" y="287897"/>
            <a:ext cx="2219546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86" y="10303"/>
            <a:ext cx="1497749" cy="11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:a16="http://schemas.microsoft.com/office/drawing/2014/main" id="{A0FD3BCB-2411-4EBB-B11D-FE1CBE8F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" b="7582"/>
          <a:stretch/>
        </p:blipFill>
        <p:spPr bwMode="auto">
          <a:xfrm>
            <a:off x="1299154" y="2019286"/>
            <a:ext cx="9498114" cy="47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B5E57CA4-4F70-4D7D-BEB2-E37AE7DBD690}"/>
              </a:ext>
            </a:extLst>
          </p:cNvPr>
          <p:cNvSpPr txBox="1">
            <a:spLocks/>
          </p:cNvSpPr>
          <p:nvPr/>
        </p:nvSpPr>
        <p:spPr>
          <a:xfrm>
            <a:off x="730526" y="427935"/>
            <a:ext cx="8229600" cy="708025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27889D84-5A80-4BD6-9BEB-C76929E0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43" y="427935"/>
            <a:ext cx="6666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ultiply 7">
            <a:extLst>
              <a:ext uri="{FF2B5EF4-FFF2-40B4-BE49-F238E27FC236}">
                <a16:creationId xmlns:a16="http://schemas.microsoft.com/office/drawing/2014/main" id="{D2E05ED1-8C7B-43B9-BCC2-162D79FC53EA}"/>
              </a:ext>
            </a:extLst>
          </p:cNvPr>
          <p:cNvSpPr/>
          <p:nvPr/>
        </p:nvSpPr>
        <p:spPr>
          <a:xfrm>
            <a:off x="10125654" y="2422628"/>
            <a:ext cx="428828" cy="432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y 8">
            <a:extLst>
              <a:ext uri="{FF2B5EF4-FFF2-40B4-BE49-F238E27FC236}">
                <a16:creationId xmlns:a16="http://schemas.microsoft.com/office/drawing/2014/main" id="{196DAC51-30FF-47FD-87B5-E901EEAAC40A}"/>
              </a:ext>
            </a:extLst>
          </p:cNvPr>
          <p:cNvSpPr/>
          <p:nvPr/>
        </p:nvSpPr>
        <p:spPr>
          <a:xfrm>
            <a:off x="10125654" y="4333962"/>
            <a:ext cx="495300" cy="432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Multiply 9">
            <a:extLst>
              <a:ext uri="{FF2B5EF4-FFF2-40B4-BE49-F238E27FC236}">
                <a16:creationId xmlns:a16="http://schemas.microsoft.com/office/drawing/2014/main" id="{285FFB81-0F7F-4BDE-B9E1-8196D1D001BE}"/>
              </a:ext>
            </a:extLst>
          </p:cNvPr>
          <p:cNvSpPr/>
          <p:nvPr/>
        </p:nvSpPr>
        <p:spPr>
          <a:xfrm>
            <a:off x="10130518" y="6054796"/>
            <a:ext cx="4191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819D1D41-8D27-4FB4-8F52-58CF2C27A33F}"/>
              </a:ext>
            </a:extLst>
          </p:cNvPr>
          <p:cNvSpPr txBox="1">
            <a:spLocks/>
          </p:cNvSpPr>
          <p:nvPr/>
        </p:nvSpPr>
        <p:spPr bwMode="auto">
          <a:xfrm>
            <a:off x="730525" y="1272485"/>
            <a:ext cx="1079436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/>
              <a:t>Nháy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dấu</a:t>
            </a:r>
            <a:r>
              <a:rPr lang="en-US" altLang="en-US" sz="2800" dirty="0"/>
              <a:t> (   ) </a:t>
            </a:r>
            <a:r>
              <a:rPr lang="en-US" altLang="en-US" sz="2800" dirty="0" err="1"/>
              <a:t>trước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ổ </a:t>
            </a:r>
            <a:r>
              <a:rPr lang="en-US" altLang="en-US" sz="2800" dirty="0" err="1"/>
              <a:t>đĩa</a:t>
            </a:r>
            <a:r>
              <a:rPr lang="en-US" altLang="en-US" sz="2800" dirty="0"/>
              <a:t> (D:)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trái</a:t>
            </a:r>
            <a:r>
              <a:rPr lang="en-US" altLang="en-US" sz="2800" dirty="0"/>
              <a:t> và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thay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endParaRPr lang="en-US" altLang="en-US" sz="28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E8B482-EFF7-4D11-9AD0-FCD0533075AF}"/>
              </a:ext>
            </a:extLst>
          </p:cNvPr>
          <p:cNvSpPr/>
          <p:nvPr/>
        </p:nvSpPr>
        <p:spPr>
          <a:xfrm rot="5400000">
            <a:off x="3253716" y="1215335"/>
            <a:ext cx="304800" cy="2095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16720" y="2087592"/>
            <a:ext cx="11370480" cy="3819373"/>
            <a:chOff x="419101" y="2155201"/>
            <a:chExt cx="8288657" cy="3520330"/>
          </a:xfrm>
        </p:grpSpPr>
        <p:sp>
          <p:nvSpPr>
            <p:cNvPr id="15" name="Rectangle 14"/>
            <p:cNvSpPr/>
            <p:nvPr/>
          </p:nvSpPr>
          <p:spPr>
            <a:xfrm>
              <a:off x="419101" y="2155201"/>
              <a:ext cx="8288657" cy="35203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7030A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701" y="2422692"/>
              <a:ext cx="7848600" cy="1049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6106" y="3724663"/>
              <a:ext cx="7848600" cy="153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Phối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xóa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chóng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368719" y="259761"/>
            <a:ext cx="293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 CỐ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" y="136465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461802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2233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90897" y="1661049"/>
            <a:ext cx="848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4800" b="1" i="0" u="none" strike="noStrike" kern="1200" cap="all" spc="0" normalizeH="0" noProof="0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all" spc="0" normalizeH="0" noProof="0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1: KHÁM PHÁ MÁY TÍNH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2179" y="2919834"/>
            <a:ext cx="71662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1: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Khám</a:t>
            </a:r>
            <a:r>
              <a:rPr kumimoji="0" lang="en-US" sz="4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phá</a:t>
            </a:r>
            <a:r>
              <a:rPr kumimoji="0" lang="en-US" sz="4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Computer</a:t>
            </a:r>
            <a:endParaRPr kumimoji="0" lang="en-US" sz="4800" b="1" i="1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4087" y="4123875"/>
            <a:ext cx="5131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(SGK 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trang</a:t>
            </a:r>
            <a:r>
              <a:rPr kumimoji="0" lang="en-US" sz="40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10 –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2 )</a:t>
            </a:r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70284" y="5417557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6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43">
            <a:extLst>
              <a:ext uri="{FF2B5EF4-FFF2-40B4-BE49-F238E27FC236}">
                <a16:creationId xmlns:a16="http://schemas.microsoft.com/office/drawing/2014/main" id="{9ADC007B-D667-463C-BA3A-CBB5D754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84" y="566468"/>
            <a:ext cx="1126609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B. HOẠT ĐỘNG THỰC HÀNH (SGK tr.10)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Trong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trái</a:t>
            </a:r>
            <a:r>
              <a:rPr lang="en-US" altLang="vi-VN" b="1" i="1" dirty="0">
                <a:cs typeface="Times New Roman" panose="02020603050405020304" pitchFamily="18" charset="0"/>
              </a:rPr>
              <a:t>, </a:t>
            </a:r>
            <a:r>
              <a:rPr lang="en-US" altLang="vi-VN" b="1" i="1" dirty="0" err="1">
                <a:cs typeface="Times New Roman" panose="02020603050405020304" pitchFamily="18" charset="0"/>
              </a:rPr>
              <a:t>nháy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chọn</a:t>
            </a:r>
            <a:r>
              <a:rPr lang="en-US" altLang="vi-VN" b="1" i="1" dirty="0">
                <a:cs typeface="Times New Roman" panose="02020603050405020304" pitchFamily="18" charset="0"/>
              </a:rPr>
              <a:t> ổ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đĩa</a:t>
            </a:r>
            <a:r>
              <a:rPr lang="en-US" altLang="vi-VN" b="1" i="1" dirty="0">
                <a:cs typeface="Times New Roman" panose="02020603050405020304" pitchFamily="18" charset="0"/>
              </a:rPr>
              <a:t> (D).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Trong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phải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tạo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mô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tả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như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sau</a:t>
            </a:r>
            <a:r>
              <a:rPr lang="en-US" altLang="vi-VN" b="1" i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6AE90-1508-4331-9F70-7A280B15D40F}"/>
              </a:ext>
            </a:extLst>
          </p:cNvPr>
          <p:cNvSpPr txBox="1"/>
          <p:nvPr/>
        </p:nvSpPr>
        <p:spPr>
          <a:xfrm>
            <a:off x="776378" y="2605178"/>
            <a:ext cx="857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LOP5A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(D:)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970F50-9184-4427-81D3-1FD1A27CCC34}"/>
              </a:ext>
            </a:extLst>
          </p:cNvPr>
          <p:cNvSpPr txBox="1"/>
          <p:nvPr/>
        </p:nvSpPr>
        <p:spPr>
          <a:xfrm>
            <a:off x="776377" y="3375660"/>
            <a:ext cx="1100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LOP5A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8362CC-A1B2-4120-801B-8493239FD9F9}"/>
              </a:ext>
            </a:extLst>
          </p:cNvPr>
          <p:cNvSpPr txBox="1"/>
          <p:nvPr/>
        </p:nvSpPr>
        <p:spPr>
          <a:xfrm>
            <a:off x="776378" y="4146142"/>
            <a:ext cx="1138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TUAN, HUNG, LAN, ANH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CD64ED-F199-4AC4-8F70-46DFB133E1F9}"/>
              </a:ext>
            </a:extLst>
          </p:cNvPr>
          <p:cNvSpPr txBox="1"/>
          <p:nvPr/>
        </p:nvSpPr>
        <p:spPr>
          <a:xfrm>
            <a:off x="776377" y="4916624"/>
            <a:ext cx="1126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TUAN, HUNG, LAN, 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VE, SOANTHAO, TRINHCHIEU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377" y="0"/>
            <a:ext cx="1841461" cy="1291771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0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8FC75-41AA-49E6-9A75-6A06C03FD351}"/>
              </a:ext>
            </a:extLst>
          </p:cNvPr>
          <p:cNvSpPr/>
          <p:nvPr/>
        </p:nvSpPr>
        <p:spPr>
          <a:xfrm>
            <a:off x="3378197" y="0"/>
            <a:ext cx="5065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FF3D75-3AA3-4B66-809F-E8979B45180C}"/>
              </a:ext>
            </a:extLst>
          </p:cNvPr>
          <p:cNvSpPr/>
          <p:nvPr/>
        </p:nvSpPr>
        <p:spPr>
          <a:xfrm>
            <a:off x="0" y="1058302"/>
            <a:ext cx="12161838" cy="55776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Trên ổ đĩa (D:), em nháy chuột phải, chọn New (tạo mới), chọn Folder (thư mục), em đổi tên thư mục thành LOP5A rồi nhấn Enter.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thư mục LOP5A, em tạo lần lượt các thư mục con TO1, TO2, TO3, TO4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thư mục TO2, em tạo lần lượt các thư mục con TUAN, HUNG, LAN, ANH</a:t>
            </a:r>
            <a:endParaRPr lang="en-US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VE, SOANTHAO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TRINHCHIEU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VE, SOANTHAO, TRINHCHIEU 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HUNG, LAN, ANH</a:t>
            </a:r>
            <a:endParaRPr lang="en-SG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EA5C7-4C76-4BF6-9777-FEE7DDC51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7313" cy="825876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74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43">
            <a:extLst>
              <a:ext uri="{FF2B5EF4-FFF2-40B4-BE49-F238E27FC236}">
                <a16:creationId xmlns:a16="http://schemas.microsoft.com/office/drawing/2014/main" id="{D0990621-15C5-4CE1-B7D8-9045C0CF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35" y="404129"/>
            <a:ext cx="1027678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320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2.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Điều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khiển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sao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cho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trái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cửa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sổ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giống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hình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sau</a:t>
            </a:r>
            <a:r>
              <a:rPr lang="en-US" altLang="vi-VN" b="1" i="1" dirty="0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126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09" y="1123277"/>
            <a:ext cx="7227951" cy="56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377" y="0"/>
            <a:ext cx="1841461" cy="1291771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73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F4836-33A5-44C8-8F3B-F3D1255D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6838" r="19311" b="6838"/>
          <a:stretch/>
        </p:blipFill>
        <p:spPr>
          <a:xfrm>
            <a:off x="4558849" y="1077941"/>
            <a:ext cx="2826680" cy="399795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A3174F3-671F-4884-9D3E-0B47DF8CA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72" y="1182457"/>
            <a:ext cx="2935942" cy="1772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1B78B-2CAF-4045-B53D-4C1C03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7383"/>
          <a:stretch/>
        </p:blipFill>
        <p:spPr>
          <a:xfrm>
            <a:off x="8439896" y="3185538"/>
            <a:ext cx="2604459" cy="1724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DD0BDB-F9A6-489D-AE81-B2B656DE54A9}"/>
              </a:ext>
            </a:extLst>
          </p:cNvPr>
          <p:cNvSpPr txBox="1"/>
          <p:nvPr/>
        </p:nvSpPr>
        <p:spPr>
          <a:xfrm>
            <a:off x="2779085" y="284102"/>
            <a:ext cx="6621933" cy="706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ECB5E-53FF-483E-91F7-CB653E8B11B3}"/>
              </a:ext>
            </a:extLst>
          </p:cNvPr>
          <p:cNvSpPr txBox="1"/>
          <p:nvPr/>
        </p:nvSpPr>
        <p:spPr>
          <a:xfrm>
            <a:off x="665101" y="5405620"/>
            <a:ext cx="3150158" cy="46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TIN HỌC LỚP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BA868-705F-470D-907C-488A74910A16}"/>
              </a:ext>
            </a:extLst>
          </p:cNvPr>
          <p:cNvSpPr txBox="1"/>
          <p:nvPr/>
        </p:nvSpPr>
        <p:spPr>
          <a:xfrm>
            <a:off x="4960024" y="5405619"/>
            <a:ext cx="1941552" cy="46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GHI BÀI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6BC33-C940-4F96-AB4E-3334C73A565A}"/>
              </a:ext>
            </a:extLst>
          </p:cNvPr>
          <p:cNvSpPr txBox="1"/>
          <p:nvPr/>
        </p:nvSpPr>
        <p:spPr>
          <a:xfrm>
            <a:off x="7876691" y="5405619"/>
            <a:ext cx="399060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 HOẶC </a:t>
            </a:r>
          </a:p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XÁCH TAY (NẾU CÓ)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89AA20-DC41-4095-9005-AD66A6F243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3255" r="1889"/>
          <a:stretch/>
        </p:blipFill>
        <p:spPr>
          <a:xfrm>
            <a:off x="665101" y="1077941"/>
            <a:ext cx="3056709" cy="4037518"/>
          </a:xfrm>
          <a:prstGeom prst="rect">
            <a:avLst/>
          </a:prstGeom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139074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2233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966" y="5498239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9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8FC75-41AA-49E6-9A75-6A06C03FD351}"/>
              </a:ext>
            </a:extLst>
          </p:cNvPr>
          <p:cNvSpPr/>
          <p:nvPr/>
        </p:nvSpPr>
        <p:spPr>
          <a:xfrm>
            <a:off x="3319414" y="209273"/>
            <a:ext cx="5065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FF3D75-3AA3-4B66-809F-E8979B45180C}"/>
              </a:ext>
            </a:extLst>
          </p:cNvPr>
          <p:cNvSpPr/>
          <p:nvPr/>
        </p:nvSpPr>
        <p:spPr>
          <a:xfrm>
            <a:off x="239840" y="1663644"/>
            <a:ext cx="11697952" cy="45066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ngăn trái,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LOP5A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các thư mục con là TO1, TO2, TO3, TO4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Em nháy chuột vào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TO2,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các thư mục con là ANH, HUNG, LAN.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Em nháy chuột vào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ANH,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các thư mục con là SOANTHAO, TRINHCHIEU, VE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Em thực hiện tương tự với thư mục HUNG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EA5C7-4C76-4BF6-9777-FEE7DDC51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099" y="3262616"/>
            <a:ext cx="285189" cy="39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28" y="4209434"/>
            <a:ext cx="286250" cy="40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48" y="2260773"/>
            <a:ext cx="285189" cy="3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3BA5DDDB-FAF7-4429-8FEC-D84771DC00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354" y="439738"/>
            <a:ext cx="9747917" cy="706437"/>
          </a:xfrm>
        </p:spPr>
        <p:txBody>
          <a:bodyPr>
            <a:noAutofit/>
          </a:bodyPr>
          <a:lstStyle/>
          <a:p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3)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thực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hiện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yêu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cầu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sau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rồi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đánh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dấu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   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vào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     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đặt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trước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câu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trả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lời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Arail"/>
                <a:cs typeface="Times New Roman" panose="02020603050405020304" pitchFamily="18" charset="0"/>
              </a:rPr>
              <a:t>đúng</a:t>
            </a:r>
            <a:r>
              <a:rPr lang="en-US" altLang="en-US" sz="3600" b="1" i="1" dirty="0">
                <a:latin typeface="Arail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E82E069E-559F-4109-84EB-B43A535FD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894" r="14038" b="9174"/>
          <a:stretch/>
        </p:blipFill>
        <p:spPr bwMode="auto">
          <a:xfrm>
            <a:off x="1401315" y="822649"/>
            <a:ext cx="534252" cy="4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13" y="2285054"/>
            <a:ext cx="4431573" cy="3442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8354" y="1382871"/>
            <a:ext cx="10703864" cy="742787"/>
          </a:xfrm>
          <a:prstGeom prst="rect">
            <a:avLst/>
          </a:prstGeom>
        </p:spPr>
        <p:txBody>
          <a:bodyPr vert="horz" lIns="91214" tIns="45607" rIns="91214" bIns="45607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LOP5A,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1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4230" y="2285054"/>
            <a:ext cx="7127413" cy="3246266"/>
            <a:chOff x="530498" y="2282216"/>
            <a:chExt cx="7145090" cy="3254317"/>
          </a:xfrm>
        </p:grpSpPr>
        <p:sp>
          <p:nvSpPr>
            <p:cNvPr id="12" name="Rounded Rectangle 11"/>
            <p:cNvSpPr/>
            <p:nvPr/>
          </p:nvSpPr>
          <p:spPr>
            <a:xfrm>
              <a:off x="530498" y="2352045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294968" y="2282216"/>
              <a:ext cx="610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0498" y="3211609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294967" y="3215484"/>
              <a:ext cx="5875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0498" y="408185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294968" y="4129188"/>
              <a:ext cx="6005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0498" y="4936027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1294968" y="5013313"/>
              <a:ext cx="6380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 (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 rot="5400000">
            <a:off x="3483720" y="4163294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4" name="Right Triangle 3"/>
          <p:cNvSpPr/>
          <p:nvPr/>
        </p:nvSpPr>
        <p:spPr>
          <a:xfrm flipH="1">
            <a:off x="5966975" y="4127456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4" name="Right Triangle 23"/>
          <p:cNvSpPr/>
          <p:nvPr/>
        </p:nvSpPr>
        <p:spPr>
          <a:xfrm flipH="1">
            <a:off x="3437753" y="5009393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5883917" y="5050315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TextBox 4"/>
          <p:cNvSpPr txBox="1"/>
          <p:nvPr/>
        </p:nvSpPr>
        <p:spPr>
          <a:xfrm>
            <a:off x="8172269" y="5789462"/>
            <a:ext cx="333043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>
                <a:solidFill>
                  <a:srgbClr val="0000CC"/>
                </a:solidFill>
              </a:rPr>
              <a:t>Hình ảnh minh họa cho Windows 10</a:t>
            </a:r>
          </a:p>
        </p:txBody>
      </p:sp>
      <p:sp>
        <p:nvSpPr>
          <p:cNvPr id="23" name="Multiply 1">
            <a:extLst>
              <a:ext uri="{FF2B5EF4-FFF2-40B4-BE49-F238E27FC236}">
                <a16:creationId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9202798" y="300450"/>
            <a:ext cx="512177" cy="5064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19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18" y="25859"/>
            <a:ext cx="955947" cy="7184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37" y="28107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3910142"/>
      </p:ext>
    </p:extLst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13" y="2285054"/>
            <a:ext cx="4431573" cy="3442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8354" y="1382871"/>
            <a:ext cx="10703864" cy="742787"/>
          </a:xfrm>
          <a:prstGeom prst="rect">
            <a:avLst/>
          </a:prstGeom>
        </p:spPr>
        <p:txBody>
          <a:bodyPr vert="horz" lIns="91214" tIns="45607" rIns="91214" bIns="45607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LOP5A,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1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4230" y="2285054"/>
            <a:ext cx="7127413" cy="3246266"/>
            <a:chOff x="530498" y="2282216"/>
            <a:chExt cx="7145090" cy="3254317"/>
          </a:xfrm>
        </p:grpSpPr>
        <p:sp>
          <p:nvSpPr>
            <p:cNvPr id="12" name="Rounded Rectangle 11"/>
            <p:cNvSpPr/>
            <p:nvPr/>
          </p:nvSpPr>
          <p:spPr>
            <a:xfrm>
              <a:off x="530498" y="2352045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294968" y="2282216"/>
              <a:ext cx="610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0498" y="3211609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294967" y="3215484"/>
              <a:ext cx="5875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0498" y="408185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294968" y="4129188"/>
              <a:ext cx="6005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0498" y="4936027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1294968" y="5013313"/>
              <a:ext cx="6380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 (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Multiply 1">
            <a:extLst>
              <a:ext uri="{FF2B5EF4-FFF2-40B4-BE49-F238E27FC236}">
                <a16:creationId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596353" y="2401114"/>
            <a:ext cx="512177" cy="5064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19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3483720" y="4163294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4" name="Right Triangle 3"/>
          <p:cNvSpPr/>
          <p:nvPr/>
        </p:nvSpPr>
        <p:spPr>
          <a:xfrm flipH="1">
            <a:off x="5966975" y="4127456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4" name="Right Triangle 23"/>
          <p:cNvSpPr/>
          <p:nvPr/>
        </p:nvSpPr>
        <p:spPr>
          <a:xfrm flipH="1">
            <a:off x="3437753" y="5009393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5883917" y="5050315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TextBox 4"/>
          <p:cNvSpPr txBox="1"/>
          <p:nvPr/>
        </p:nvSpPr>
        <p:spPr>
          <a:xfrm>
            <a:off x="8172269" y="5789462"/>
            <a:ext cx="333043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>
                <a:solidFill>
                  <a:srgbClr val="0000CC"/>
                </a:solidFill>
              </a:rPr>
              <a:t>Hình ảnh minh họa cho Windows 10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18" y="25859"/>
            <a:ext cx="955947" cy="7184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37" y="28107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1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00" y="2252849"/>
            <a:ext cx="4312156" cy="33500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51319" y="2760640"/>
            <a:ext cx="7624061" cy="3506213"/>
            <a:chOff x="530498" y="2282216"/>
            <a:chExt cx="7762536" cy="3748653"/>
          </a:xfrm>
        </p:grpSpPr>
        <p:sp>
          <p:nvSpPr>
            <p:cNvPr id="15" name="Rounded Rectangle 14"/>
            <p:cNvSpPr/>
            <p:nvPr/>
          </p:nvSpPr>
          <p:spPr>
            <a:xfrm>
              <a:off x="530498" y="2352045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294968" y="2282216"/>
              <a:ext cx="6998066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0498" y="3211609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1294965" y="3215484"/>
              <a:ext cx="6549073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0498" y="408185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294967" y="4129188"/>
              <a:ext cx="6998067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0498" y="4936027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294967" y="5013313"/>
              <a:ext cx="6881700" cy="101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78352" y="1466255"/>
            <a:ext cx="11133873" cy="1123007"/>
          </a:xfrm>
          <a:prstGeom prst="rect">
            <a:avLst/>
          </a:prstGeom>
        </p:spPr>
        <p:txBody>
          <a:bodyPr vert="horz" lIns="91214" tIns="45607" rIns="91214" bIns="45607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(      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LOP5A,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1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4035327" y="4536230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9" name="Right Triangle 28"/>
          <p:cNvSpPr/>
          <p:nvPr/>
        </p:nvSpPr>
        <p:spPr>
          <a:xfrm flipH="1">
            <a:off x="6484675" y="4486137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3484758" y="5830845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1" name="Right Triangle 30"/>
          <p:cNvSpPr/>
          <p:nvPr/>
        </p:nvSpPr>
        <p:spPr>
          <a:xfrm flipH="1">
            <a:off x="5934106" y="5780751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2" name="TextBox 31"/>
          <p:cNvSpPr txBox="1"/>
          <p:nvPr/>
        </p:nvSpPr>
        <p:spPr>
          <a:xfrm>
            <a:off x="8209249" y="5703177"/>
            <a:ext cx="333043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>
                <a:solidFill>
                  <a:srgbClr val="0000CC"/>
                </a:solidFill>
              </a:rPr>
              <a:t>Hình ảnh minh họa cho Windows 10</a:t>
            </a:r>
          </a:p>
        </p:txBody>
      </p:sp>
      <p:sp>
        <p:nvSpPr>
          <p:cNvPr id="33" name="Isosceles Triangle 32"/>
          <p:cNvSpPr/>
          <p:nvPr/>
        </p:nvSpPr>
        <p:spPr>
          <a:xfrm rot="5400000">
            <a:off x="7773241" y="1591752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91" y="25861"/>
            <a:ext cx="955947" cy="7184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10" y="28109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6A1E0634-C480-44D5-B002-28AFA6E534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07" y="485102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44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00" y="2252849"/>
            <a:ext cx="4312156" cy="33500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51319" y="2760640"/>
            <a:ext cx="7624061" cy="3506213"/>
            <a:chOff x="530498" y="2282216"/>
            <a:chExt cx="7762536" cy="3748653"/>
          </a:xfrm>
        </p:grpSpPr>
        <p:sp>
          <p:nvSpPr>
            <p:cNvPr id="15" name="Rounded Rectangle 14"/>
            <p:cNvSpPr/>
            <p:nvPr/>
          </p:nvSpPr>
          <p:spPr>
            <a:xfrm>
              <a:off x="530498" y="2352045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294968" y="2282216"/>
              <a:ext cx="6998066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0498" y="3211609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1294965" y="3215484"/>
              <a:ext cx="6549073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0498" y="408185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294967" y="4129188"/>
              <a:ext cx="6998067" cy="55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0498" y="4936027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294967" y="5013313"/>
              <a:ext cx="6881700" cy="101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LOP5A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ngăn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(    ).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78352" y="1466255"/>
            <a:ext cx="11133873" cy="1123007"/>
          </a:xfrm>
          <a:prstGeom prst="rect">
            <a:avLst/>
          </a:prstGeom>
        </p:spPr>
        <p:txBody>
          <a:bodyPr vert="horz" lIns="91214" tIns="45607" rIns="91214" bIns="45607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(      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LOP5A,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31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ultiply 1">
            <a:extLst>
              <a:ext uri="{FF2B5EF4-FFF2-40B4-BE49-F238E27FC236}">
                <a16:creationId xmlns:a16="http://schemas.microsoft.com/office/drawing/2014/main" id="{8163B1A7-BD56-4C37-8B71-A7EBD8565ABE}"/>
              </a:ext>
            </a:extLst>
          </p:cNvPr>
          <p:cNvSpPr/>
          <p:nvPr/>
        </p:nvSpPr>
        <p:spPr>
          <a:xfrm>
            <a:off x="659697" y="5255848"/>
            <a:ext cx="516713" cy="56680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057" eaLnBrk="0" hangingPunct="0">
              <a:defRPr/>
            </a:pPr>
            <a:endParaRPr lang="en-US" sz="3192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rot="5400000">
            <a:off x="4035327" y="4536230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9" name="Right Triangle 28"/>
          <p:cNvSpPr/>
          <p:nvPr/>
        </p:nvSpPr>
        <p:spPr>
          <a:xfrm flipH="1">
            <a:off x="6484675" y="4486137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0" name="Isosceles Triangle 29"/>
          <p:cNvSpPr/>
          <p:nvPr/>
        </p:nvSpPr>
        <p:spPr>
          <a:xfrm rot="5400000">
            <a:off x="3484758" y="5830845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1" name="Right Triangle 30"/>
          <p:cNvSpPr/>
          <p:nvPr/>
        </p:nvSpPr>
        <p:spPr>
          <a:xfrm flipH="1">
            <a:off x="5934106" y="5780751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32" name="TextBox 31"/>
          <p:cNvSpPr txBox="1"/>
          <p:nvPr/>
        </p:nvSpPr>
        <p:spPr>
          <a:xfrm>
            <a:off x="8209249" y="5703177"/>
            <a:ext cx="333043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>
                <a:solidFill>
                  <a:srgbClr val="0000CC"/>
                </a:solidFill>
              </a:rPr>
              <a:t>Hình ảnh minh họa cho Windows 10</a:t>
            </a:r>
          </a:p>
        </p:txBody>
      </p:sp>
      <p:sp>
        <p:nvSpPr>
          <p:cNvPr id="33" name="Isosceles Triangle 32"/>
          <p:cNvSpPr/>
          <p:nvPr/>
        </p:nvSpPr>
        <p:spPr>
          <a:xfrm rot="5400000">
            <a:off x="7773241" y="1591752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91" y="25861"/>
            <a:ext cx="955947" cy="7184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10" y="28109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3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7537" y="2363338"/>
            <a:ext cx="7236988" cy="3040166"/>
            <a:chOff x="672127" y="2794812"/>
            <a:chExt cx="7254936" cy="3047706"/>
          </a:xfrm>
        </p:grpSpPr>
        <p:sp>
          <p:nvSpPr>
            <p:cNvPr id="5" name="Rounded Rectangle 14">
              <a:extLst>
                <a:ext uri="{FF2B5EF4-FFF2-40B4-BE49-F238E27FC236}">
                  <a16:creationId xmlns:a16="http://schemas.microsoft.com/office/drawing/2014/main" id="{FBA9072D-AE80-4284-AC6C-021AC31518EC}"/>
                </a:ext>
              </a:extLst>
            </p:cNvPr>
            <p:cNvSpPr/>
            <p:nvPr/>
          </p:nvSpPr>
          <p:spPr>
            <a:xfrm>
              <a:off x="672127" y="2794812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659AE1-C9EC-4CE5-8EAB-2EB63F193E57}"/>
                </a:ext>
              </a:extLst>
            </p:cNvPr>
            <p:cNvSpPr txBox="1"/>
            <p:nvPr/>
          </p:nvSpPr>
          <p:spPr>
            <a:xfrm flipH="1">
              <a:off x="1315169" y="2831020"/>
              <a:ext cx="6107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Thư mục đó không có thư mục con.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6E6DECCB-85C7-4E7E-8EFD-58E5E9D36546}"/>
                </a:ext>
              </a:extLst>
            </p:cNvPr>
            <p:cNvSpPr/>
            <p:nvPr/>
          </p:nvSpPr>
          <p:spPr>
            <a:xfrm>
              <a:off x="672127" y="3608392"/>
              <a:ext cx="586016" cy="54429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DBEF70-FEBC-43C9-8A12-ED236D47B82A}"/>
                </a:ext>
              </a:extLst>
            </p:cNvPr>
            <p:cNvSpPr txBox="1"/>
            <p:nvPr/>
          </p:nvSpPr>
          <p:spPr>
            <a:xfrm flipH="1">
              <a:off x="1315168" y="3573456"/>
              <a:ext cx="5875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>
                  <a:latin typeface="Arial" panose="020B0604020202020204" pitchFamily="34" charset="0"/>
                  <a:cs typeface="Arial" panose="020B0604020202020204" pitchFamily="34" charset="0"/>
                </a:rPr>
                <a:t>Thư mục đó đang mở.</a:t>
              </a:r>
              <a:endParaRPr lang="en-US" sz="279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6903F04A-5F75-4305-9C29-899D11A45F9F}"/>
                </a:ext>
              </a:extLst>
            </p:cNvPr>
            <p:cNvSpPr/>
            <p:nvPr/>
          </p:nvSpPr>
          <p:spPr>
            <a:xfrm>
              <a:off x="672127" y="4415128"/>
              <a:ext cx="586016" cy="5567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056E13-047E-48E7-A591-97554B4B7ED2}"/>
                </a:ext>
              </a:extLst>
            </p:cNvPr>
            <p:cNvSpPr txBox="1"/>
            <p:nvPr/>
          </p:nvSpPr>
          <p:spPr>
            <a:xfrm flipH="1">
              <a:off x="1315168" y="4220047"/>
              <a:ext cx="66115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id="{F9B5B956-95BD-45BF-9AD9-8DC36A8AE7B8}"/>
                </a:ext>
              </a:extLst>
            </p:cNvPr>
            <p:cNvSpPr/>
            <p:nvPr/>
          </p:nvSpPr>
          <p:spPr>
            <a:xfrm>
              <a:off x="672127" y="5277631"/>
              <a:ext cx="586016" cy="5648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1114F0-25E7-4A08-BA38-77A33DD0A1FF}"/>
                </a:ext>
              </a:extLst>
            </p:cNvPr>
            <p:cNvSpPr txBox="1"/>
            <p:nvPr/>
          </p:nvSpPr>
          <p:spPr>
            <a:xfrm flipH="1">
              <a:off x="1298621" y="5319298"/>
              <a:ext cx="6628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0" name="Picture 6" descr="C:\Users\TOPICA\AppData\Local\Temp\SNAGHTMLa67bda9.PNG">
            <a:extLst>
              <a:ext uri="{FF2B5EF4-FFF2-40B4-BE49-F238E27FC236}">
                <a16:creationId xmlns:a16="http://schemas.microsoft.com/office/drawing/2014/main" id="{2A10DE50-7346-474D-9931-783D7C58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2032035"/>
            <a:ext cx="4176036" cy="3506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4176" y="1355551"/>
            <a:ext cx="10703864" cy="742787"/>
            <a:chOff x="2348508" y="1023833"/>
            <a:chExt cx="10730411" cy="74462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B31EE9-CD98-48BA-A2E5-3D96D1144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557" t="-3495" r="19939" b="10389"/>
            <a:stretch/>
          </p:blipFill>
          <p:spPr>
            <a:xfrm>
              <a:off x="3853774" y="1101106"/>
              <a:ext cx="614993" cy="638790"/>
            </a:xfrm>
            <a:prstGeom prst="rect">
              <a:avLst/>
            </a:prstGeom>
          </p:spPr>
        </p:pic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233F5789-3A9C-47ED-A137-AA0582C05CD6}"/>
                </a:ext>
              </a:extLst>
            </p:cNvPr>
            <p:cNvSpPr txBox="1">
              <a:spLocks/>
            </p:cNvSpPr>
            <p:nvPr/>
          </p:nvSpPr>
          <p:spPr>
            <a:xfrm>
              <a:off x="2348508" y="1023833"/>
              <a:ext cx="10730411" cy="744629"/>
            </a:xfrm>
            <a:prstGeom prst="rect">
              <a:avLst/>
            </a:prstGeom>
          </p:spPr>
          <p:txBody>
            <a:bodyPr vert="horz" lIns="91214" tIns="45607" rIns="91214" bIns="45607" rtlCol="0" anchor="ctr">
              <a:normAutofit/>
            </a:bodyPr>
            <a:lstStyle>
              <a:lvl1pPr algn="l" defTabSz="91211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89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192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3192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192" dirty="0">
                  <a:latin typeface="Arial" panose="020B0604020202020204" pitchFamily="34" charset="0"/>
                  <a:cs typeface="Arial" panose="020B0604020202020204" pitchFamily="34" charset="0"/>
                </a:rPr>
                <a:t> (     ) </a:t>
              </a:r>
              <a:r>
                <a:rPr lang="en-US" sz="3192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3192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2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192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2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192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2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192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2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192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92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192">
                  <a:latin typeface="Arial" panose="020B0604020202020204" pitchFamily="34" charset="0"/>
                  <a:cs typeface="Arial" panose="020B0604020202020204" pitchFamily="34" charset="0"/>
                </a:rPr>
                <a:t> biết</a:t>
              </a:r>
              <a:endParaRPr lang="en-US" sz="319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Multiply 1">
            <a:extLst>
              <a:ext uri="{FF2B5EF4-FFF2-40B4-BE49-F238E27FC236}">
                <a16:creationId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624652" y="4001982"/>
            <a:ext cx="552213" cy="5795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19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269" y="5592240"/>
            <a:ext cx="333043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>
                <a:solidFill>
                  <a:srgbClr val="0000CC"/>
                </a:solidFill>
              </a:rPr>
              <a:t>Hình ảnh minh họa cho Windows 10</a:t>
            </a:r>
          </a:p>
        </p:txBody>
      </p:sp>
      <p:sp>
        <p:nvSpPr>
          <p:cNvPr id="24" name="Isosceles Triangle 23"/>
          <p:cNvSpPr/>
          <p:nvPr/>
        </p:nvSpPr>
        <p:spPr>
          <a:xfrm rot="5400000">
            <a:off x="2024569" y="1550469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18" y="25859"/>
            <a:ext cx="955947" cy="7184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37" y="28107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866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1164" y="1305411"/>
            <a:ext cx="8103237" cy="742787"/>
          </a:xfrm>
          <a:prstGeom prst="rect">
            <a:avLst/>
          </a:prstGeom>
        </p:spPr>
        <p:txBody>
          <a:bodyPr vert="horz" lIns="91214" tIns="45607" rIns="91214" bIns="45607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(     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31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2739" y="2161145"/>
            <a:ext cx="7341655" cy="2969984"/>
            <a:chOff x="744580" y="2158001"/>
            <a:chExt cx="7359863" cy="2977350"/>
          </a:xfrm>
        </p:grpSpPr>
        <p:sp>
          <p:nvSpPr>
            <p:cNvPr id="15" name="Rounded Rectangle 14"/>
            <p:cNvSpPr/>
            <p:nvPr/>
          </p:nvSpPr>
          <p:spPr>
            <a:xfrm>
              <a:off x="744580" y="2158001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421169" y="2230659"/>
              <a:ext cx="6370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con.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4580" y="2938281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flipH="1">
              <a:off x="1411950" y="2900599"/>
              <a:ext cx="6128685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44580" y="3719547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1435342" y="3567048"/>
              <a:ext cx="6487023" cy="95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4580" y="4565032"/>
              <a:ext cx="566928" cy="5669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1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448406" y="4612131"/>
              <a:ext cx="6656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con và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3" dirty="0" err="1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79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5" name="Picture 6" descr="C:\Users\TOPICA\AppData\Local\Temp\SNAGHTMLa67bda9.PNG">
            <a:extLst>
              <a:ext uri="{FF2B5EF4-FFF2-40B4-BE49-F238E27FC236}">
                <a16:creationId xmlns:a16="http://schemas.microsoft.com/office/drawing/2014/main" id="{2A10DE50-7346-474D-9931-783D7C58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15" y="2090319"/>
            <a:ext cx="3990238" cy="33500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ultiply 1">
            <a:extLst>
              <a:ext uri="{FF2B5EF4-FFF2-40B4-BE49-F238E27FC236}">
                <a16:creationId xmlns:a16="http://schemas.microsoft.com/office/drawing/2014/main" id="{DF8288D7-F87E-42D3-9444-E15D21A53A96}"/>
              </a:ext>
            </a:extLst>
          </p:cNvPr>
          <p:cNvSpPr/>
          <p:nvPr/>
        </p:nvSpPr>
        <p:spPr>
          <a:xfrm>
            <a:off x="728897" y="3754399"/>
            <a:ext cx="552213" cy="5795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319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5534" y="5468975"/>
            <a:ext cx="333043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>
                <a:solidFill>
                  <a:srgbClr val="0000CC"/>
                </a:solidFill>
              </a:rPr>
              <a:t>Hình ảnh minh họa cho Windows 10</a:t>
            </a:r>
          </a:p>
        </p:txBody>
      </p:sp>
      <p:sp>
        <p:nvSpPr>
          <p:cNvPr id="27" name="Right Triangle 26"/>
          <p:cNvSpPr/>
          <p:nvPr/>
        </p:nvSpPr>
        <p:spPr>
          <a:xfrm flipH="1">
            <a:off x="2244468" y="1446653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18" y="25859"/>
            <a:ext cx="955947" cy="7184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37" y="28107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6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97973" y="1450734"/>
            <a:ext cx="11165893" cy="669187"/>
          </a:xfrm>
          <a:prstGeom prst="rect">
            <a:avLst/>
          </a:prstGeom>
        </p:spPr>
        <p:txBody>
          <a:bodyPr vert="horz" lIns="91214" tIns="45607" rIns="91214" bIns="45607" rtlCol="0" anchor="ctr">
            <a:normAutofit fontScale="85000" lnSpcReduction="10000"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(      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>
                <a:latin typeface="Arial" panose="020B0604020202020204" pitchFamily="34" charset="0"/>
                <a:cs typeface="Arial" panose="020B0604020202020204" pitchFamily="34" charset="0"/>
              </a:rPr>
              <a:t>(     )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19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2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31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5918" y="2233895"/>
            <a:ext cx="565525" cy="5655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1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412356" y="2283460"/>
            <a:ext cx="6355177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5918" y="3046442"/>
            <a:ext cx="565525" cy="5655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1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412357" y="3012562"/>
            <a:ext cx="6113523" cy="52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0022" y="3858989"/>
            <a:ext cx="565525" cy="5655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1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412356" y="3880788"/>
            <a:ext cx="6249453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8794" y="4671536"/>
            <a:ext cx="565525" cy="5655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1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1412357" y="4693335"/>
            <a:ext cx="6639570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3" dirty="0" err="1">
                <a:latin typeface="Arial" panose="020B0604020202020204" pitchFamily="34" charset="0"/>
                <a:cs typeface="Arial" panose="020B0604020202020204" pitchFamily="34" charset="0"/>
              </a:rPr>
              <a:t>rỗng</a:t>
            </a:r>
            <a:r>
              <a:rPr lang="en-US" sz="279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Multiply 1">
            <a:extLst>
              <a:ext uri="{FF2B5EF4-FFF2-40B4-BE49-F238E27FC236}">
                <a16:creationId xmlns:a16="http://schemas.microsoft.com/office/drawing/2014/main" id="{8163B1A7-BD56-4C37-8B71-A7EBD8565ABE}"/>
              </a:ext>
            </a:extLst>
          </p:cNvPr>
          <p:cNvSpPr/>
          <p:nvPr/>
        </p:nvSpPr>
        <p:spPr>
          <a:xfrm>
            <a:off x="755767" y="2263626"/>
            <a:ext cx="565525" cy="5655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057" eaLnBrk="0" hangingPunct="0">
              <a:defRPr/>
            </a:pPr>
            <a:endParaRPr lang="en-US" sz="3192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539D17-3206-4470-90F8-BEF61DC40757}"/>
              </a:ext>
            </a:extLst>
          </p:cNvPr>
          <p:cNvSpPr txBox="1"/>
          <p:nvPr/>
        </p:nvSpPr>
        <p:spPr>
          <a:xfrm>
            <a:off x="2974060" y="3355113"/>
            <a:ext cx="6078425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92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95"/>
          </a:p>
        </p:txBody>
      </p:sp>
      <p:pic>
        <p:nvPicPr>
          <p:cNvPr id="26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09" y="2119920"/>
            <a:ext cx="4312156" cy="33500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51927" y="5579917"/>
            <a:ext cx="333043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>
                <a:solidFill>
                  <a:srgbClr val="0000CC"/>
                </a:solidFill>
              </a:rPr>
              <a:t>Hình ảnh minh họa cho Windows 10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4762572" y="1533014"/>
            <a:ext cx="519065" cy="352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29" name="Right Triangle 28"/>
          <p:cNvSpPr/>
          <p:nvPr/>
        </p:nvSpPr>
        <p:spPr>
          <a:xfrm flipH="1">
            <a:off x="7169220" y="1449955"/>
            <a:ext cx="356660" cy="4109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18" y="25859"/>
            <a:ext cx="955947" cy="7184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237" y="28107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6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9C1408-B2B4-4B48-AA55-EDBF6EA990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5913"/>
            <a:ext cx="10869613" cy="12176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altLang="en-US" sz="319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 (</a:t>
            </a:r>
            <a:r>
              <a:rPr lang="en-US" altLang="en-US" sz="3192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tr.11,12</a:t>
            </a:r>
            <a:r>
              <a:rPr lang="en-US" altLang="en-US" sz="319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3192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3192" b="1">
                <a:solidFill>
                  <a:srgbClr val="FF0000"/>
                </a:solidFill>
              </a:rPr>
            </a:br>
            <a:endParaRPr lang="en-US" altLang="en-US" sz="3192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6B977-7CE6-43AB-B282-0F5852B18D39}"/>
              </a:ext>
            </a:extLst>
          </p:cNvPr>
          <p:cNvSpPr txBox="1"/>
          <p:nvPr/>
        </p:nvSpPr>
        <p:spPr>
          <a:xfrm>
            <a:off x="376099" y="648651"/>
            <a:ext cx="11593439" cy="95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93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Điều khiển sao cho ngăn trái của cửa sổ giống như sau. Thực hiện các Bước 1, Bước 2 theo hướng dẫn.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"/>
          <a:stretch/>
        </p:blipFill>
        <p:spPr>
          <a:xfrm rot="16200000">
            <a:off x="3485055" y="505745"/>
            <a:ext cx="5122123" cy="7311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AD301-F4D6-4121-868E-3FB8E5374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857" y="0"/>
            <a:ext cx="1020981" cy="71621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3311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82EA35-81CF-4D49-8500-4287562043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45563" cy="1143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05749A-75B0-4A4D-8110-C676610B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25" y="1131438"/>
            <a:ext cx="9448800" cy="546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218" y="25859"/>
            <a:ext cx="955947" cy="718457"/>
          </a:xfrm>
          <a:prstGeom prst="rect">
            <a:avLst/>
          </a:prstGeom>
        </p:spPr>
      </p:pic>
      <p:pic>
        <p:nvPicPr>
          <p:cNvPr id="15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84" y="11747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3978" cy="13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80" y="5461802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2233" y="-63309"/>
            <a:ext cx="1686296" cy="18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5222" y="1661049"/>
            <a:ext cx="10132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1: KHÁM PHÁ MÁY TÍNH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7940" y="2919834"/>
            <a:ext cx="7694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1: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Khám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phá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Computer</a:t>
            </a:r>
            <a:endParaRPr lang="en-US" sz="48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1467" y="4123875"/>
            <a:ext cx="24763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(SGK tr.7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70284" y="5417557"/>
            <a:ext cx="1402979" cy="13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82EA35-81CF-4D49-8500-4287562043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45563" cy="1143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05749A-75B0-4A4D-8110-C676610B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25" y="1131438"/>
            <a:ext cx="9448800" cy="546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4E6DB9-BECC-438E-9897-A84B1A10E519}"/>
              </a:ext>
            </a:extLst>
          </p:cNvPr>
          <p:cNvCxnSpPr/>
          <p:nvPr/>
        </p:nvCxnSpPr>
        <p:spPr>
          <a:xfrm>
            <a:off x="4188125" y="5227188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D81128-3792-46CA-82C5-C8AD736079A3}"/>
              </a:ext>
            </a:extLst>
          </p:cNvPr>
          <p:cNvCxnSpPr/>
          <p:nvPr/>
        </p:nvCxnSpPr>
        <p:spPr>
          <a:xfrm flipV="1">
            <a:off x="4188125" y="5379588"/>
            <a:ext cx="91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EB8DCB-7DA0-42DD-A54B-ED9F16128D19}"/>
              </a:ext>
            </a:extLst>
          </p:cNvPr>
          <p:cNvCxnSpPr/>
          <p:nvPr/>
        </p:nvCxnSpPr>
        <p:spPr>
          <a:xfrm flipV="1">
            <a:off x="4188125" y="2102988"/>
            <a:ext cx="8382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E387AA-70EF-4BC7-BF5A-203748083067}"/>
              </a:ext>
            </a:extLst>
          </p:cNvPr>
          <p:cNvCxnSpPr/>
          <p:nvPr/>
        </p:nvCxnSpPr>
        <p:spPr>
          <a:xfrm>
            <a:off x="4188125" y="2255388"/>
            <a:ext cx="8382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91BDB6-58FA-40FB-80F1-E7D5CB3A4DC1}"/>
              </a:ext>
            </a:extLst>
          </p:cNvPr>
          <p:cNvCxnSpPr/>
          <p:nvPr/>
        </p:nvCxnSpPr>
        <p:spPr>
          <a:xfrm>
            <a:off x="4188125" y="3017388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9AA093-3152-45C0-A5D9-E93EAA2C2EBE}"/>
              </a:ext>
            </a:extLst>
          </p:cNvPr>
          <p:cNvCxnSpPr/>
          <p:nvPr/>
        </p:nvCxnSpPr>
        <p:spPr>
          <a:xfrm>
            <a:off x="4188125" y="3779388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3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7180" y="2169204"/>
            <a:ext cx="11319024" cy="37505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" y="464135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25079" y="842159"/>
            <a:ext cx="821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EM CẦN </a:t>
            </a:r>
            <a:r>
              <a:rPr lang="en-US" sz="4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20603050405020304" pitchFamily="18" charset="0"/>
                <a:cs typeface="Times" panose="02020603050405020304" pitchFamily="18" charset="0"/>
              </a:rPr>
              <a:t>GHI NHỚ</a:t>
            </a:r>
            <a:endParaRPr lang="vi-V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6" y="2262324"/>
            <a:ext cx="11094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2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16"/>
          <p:cNvSpPr txBox="1">
            <a:spLocks noChangeArrowheads="1"/>
          </p:cNvSpPr>
          <p:nvPr/>
        </p:nvSpPr>
        <p:spPr bwMode="auto">
          <a:xfrm>
            <a:off x="2128322" y="1907415"/>
            <a:ext cx="87857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</a:rPr>
              <a:t>Chúc các em chăm ngoan, học giỏi!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" y="157"/>
            <a:ext cx="2007333" cy="7008054"/>
            <a:chOff x="0" y="157"/>
            <a:chExt cx="2012311" cy="70080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71" b="404"/>
            <a:stretch/>
          </p:blipFill>
          <p:spPr>
            <a:xfrm>
              <a:off x="75935" y="157"/>
              <a:ext cx="1936376" cy="48167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58" r="71647" b="-980"/>
            <a:stretch/>
          </p:blipFill>
          <p:spPr>
            <a:xfrm>
              <a:off x="0" y="3452532"/>
              <a:ext cx="1996138" cy="3555679"/>
            </a:xfrm>
            <a:prstGeom prst="rect">
              <a:avLst/>
            </a:prstGeom>
          </p:spPr>
        </p:pic>
      </p:grpSp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5" y="5386418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0" y="5984573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22" y="6020616"/>
            <a:ext cx="352522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01723" y="6096000"/>
            <a:ext cx="60809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1151"/>
            <a:ext cx="79287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A. HOẠT ĐỘNG CƠ BẢN (SGK tr.7) </a:t>
            </a:r>
          </a:p>
        </p:txBody>
      </p:sp>
      <p:sp>
        <p:nvSpPr>
          <p:cNvPr id="6" name="Text Box 343">
            <a:extLst>
              <a:ext uri="{FF2B5EF4-FFF2-40B4-BE49-F238E27FC236}">
                <a16:creationId xmlns:a16="http://schemas.microsoft.com/office/drawing/2014/main" id="{B1ABB4EC-89AA-4015-9CA4-A4510AA5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" y="115490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F7135-C0CF-46CA-9881-D8317A58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924373" cy="4400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soạn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thảo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chiếu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lưu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Thư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chứa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…………………………………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…………………..… </a:t>
            </a:r>
            <a:r>
              <a:rPr lang="en-US" altLang="vi-VN" sz="2800" b="1" dirty="0"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tượng</a:t>
            </a:r>
            <a:r>
              <a:rPr lang="en-US" altLang="vi-VN" sz="2800" b="1" dirty="0">
                <a:cs typeface="Times New Roman" panose="02020603050405020304" pitchFamily="18" charset="0"/>
              </a:rPr>
              <a:t>         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màn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sổ</a:t>
            </a:r>
            <a:r>
              <a:rPr lang="en-US" altLang="vi-VN" sz="2800" b="1" dirty="0">
                <a:cs typeface="Times New Roman" panose="02020603050405020304" pitchFamily="18" charset="0"/>
              </a:rPr>
              <a:t> Computer.</a:t>
            </a:r>
          </a:p>
        </p:txBody>
      </p:sp>
      <p:sp>
        <p:nvSpPr>
          <p:cNvPr id="10" name="Text Box 343">
            <a:extLst>
              <a:ext uri="{FF2B5EF4-FFF2-40B4-BE49-F238E27FC236}">
                <a16:creationId xmlns:a16="http://schemas.microsoft.com/office/drawing/2014/main" id="{9E274934-04A0-4C6F-8D85-83BDDEF5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5625"/>
            <a:ext cx="2438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a.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Điền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từ</a:t>
            </a:r>
            <a:r>
              <a:rPr lang="en-US" altLang="vi-VN" b="1" i="1" dirty="0"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441" y="5381897"/>
            <a:ext cx="796468" cy="627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65" y="81487"/>
            <a:ext cx="2484458" cy="1867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1151"/>
            <a:ext cx="79287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A. HOẠT ĐỘNG CƠ BẢN (SGK tr.7) </a:t>
            </a:r>
          </a:p>
        </p:txBody>
      </p:sp>
      <p:sp>
        <p:nvSpPr>
          <p:cNvPr id="6" name="Text Box 343">
            <a:extLst>
              <a:ext uri="{FF2B5EF4-FFF2-40B4-BE49-F238E27FC236}">
                <a16:creationId xmlns:a16="http://schemas.microsoft.com/office/drawing/2014/main" id="{B1ABB4EC-89AA-4015-9CA4-A4510AA5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" y="115490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F7135-C0CF-46CA-9881-D8317A58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924373" cy="4400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soạn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thảo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chiếu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lưu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Thư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chứa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…………………………………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…………………..… </a:t>
            </a:r>
            <a:r>
              <a:rPr lang="en-US" altLang="vi-VN" sz="2800" b="1" dirty="0"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tượng</a:t>
            </a:r>
            <a:r>
              <a:rPr lang="en-US" altLang="vi-VN" sz="2800" b="1" dirty="0">
                <a:cs typeface="Times New Roman" panose="02020603050405020304" pitchFamily="18" charset="0"/>
              </a:rPr>
              <a:t>         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màn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sổ</a:t>
            </a:r>
            <a:r>
              <a:rPr lang="en-US" altLang="vi-VN" sz="2800" b="1" dirty="0">
                <a:cs typeface="Times New Roman" panose="02020603050405020304" pitchFamily="18" charset="0"/>
              </a:rPr>
              <a:t> Computer.</a:t>
            </a:r>
          </a:p>
        </p:txBody>
      </p:sp>
      <p:sp>
        <p:nvSpPr>
          <p:cNvPr id="10" name="Text Box 343">
            <a:extLst>
              <a:ext uri="{FF2B5EF4-FFF2-40B4-BE49-F238E27FC236}">
                <a16:creationId xmlns:a16="http://schemas.microsoft.com/office/drawing/2014/main" id="{9E274934-04A0-4C6F-8D85-83BDDEF5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5625"/>
            <a:ext cx="2438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a.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Điền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từ</a:t>
            </a:r>
            <a:r>
              <a:rPr lang="en-US" altLang="vi-VN" b="1" i="1" dirty="0"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 Box 343">
            <a:extLst>
              <a:ext uri="{FF2B5EF4-FFF2-40B4-BE49-F238E27FC236}">
                <a16:creationId xmlns:a16="http://schemas.microsoft.com/office/drawing/2014/main" id="{58F86EB8-1233-413C-9A65-8BA029A8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53" y="2908209"/>
            <a:ext cx="304558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tin (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dữ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343">
            <a:extLst>
              <a:ext uri="{FF2B5EF4-FFF2-40B4-BE49-F238E27FC236}">
                <a16:creationId xmlns:a16="http://schemas.microsoft.com/office/drawing/2014/main" id="{6154DF70-25A3-4E39-9866-DA58AC0B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635" y="3784412"/>
            <a:ext cx="49485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con và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3" name="Text Box 343">
            <a:extLst>
              <a:ext uri="{FF2B5EF4-FFF2-40B4-BE49-F238E27FC236}">
                <a16:creationId xmlns:a16="http://schemas.microsoft.com/office/drawing/2014/main" id="{5FAD4168-80AC-45D4-8B1D-453425430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454" y="5268020"/>
            <a:ext cx="35433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nháy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đúp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chuột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441" y="5381897"/>
            <a:ext cx="796468" cy="627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73" y="81487"/>
            <a:ext cx="1497749" cy="11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95" y="1509091"/>
            <a:ext cx="6541672" cy="5261779"/>
          </a:xfrm>
          <a:prstGeom prst="rect">
            <a:avLst/>
          </a:prstGeom>
        </p:spPr>
      </p:pic>
      <p:sp>
        <p:nvSpPr>
          <p:cNvPr id="3" name="Text Box 343">
            <a:extLst>
              <a:ext uri="{FF2B5EF4-FFF2-40B4-BE49-F238E27FC236}">
                <a16:creationId xmlns:a16="http://schemas.microsoft.com/office/drawing/2014/main" id="{8F2F6695-4879-4BF4-879E-564D9490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2" y="327991"/>
            <a:ext cx="9475247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Box 343">
            <a:extLst>
              <a:ext uri="{FF2B5EF4-FFF2-40B4-BE49-F238E27FC236}">
                <a16:creationId xmlns:a16="http://schemas.microsoft.com/office/drawing/2014/main" id="{DA3A5B74-D5EE-47B1-80E3-E9DF7A53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80" y="947116"/>
            <a:ext cx="9475247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b. </a:t>
            </a:r>
            <a:r>
              <a:rPr lang="en-US" altLang="vi-VN" b="1" i="1" dirty="0" err="1">
                <a:cs typeface="Times New Roman" panose="02020603050405020304" pitchFamily="18" charset="0"/>
              </a:rPr>
              <a:t>Quan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sát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hình</a:t>
            </a:r>
            <a:r>
              <a:rPr lang="en-US" altLang="vi-VN" b="1" i="1" dirty="0">
                <a:cs typeface="Times New Roman" panose="02020603050405020304" pitchFamily="18" charset="0"/>
              </a:rPr>
              <a:t>,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điền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từ</a:t>
            </a:r>
            <a:endParaRPr lang="en-US" altLang="vi-VN" b="1" i="1" dirty="0">
              <a:cs typeface="Times New Roman" panose="02020603050405020304" pitchFamily="18" charset="0"/>
            </a:endParaRPr>
          </a:p>
        </p:txBody>
      </p:sp>
      <p:sp>
        <p:nvSpPr>
          <p:cNvPr id="5" name="Text Box 343">
            <a:extLst>
              <a:ext uri="{FF2B5EF4-FFF2-40B4-BE49-F238E27FC236}">
                <a16:creationId xmlns:a16="http://schemas.microsoft.com/office/drawing/2014/main" id="{619AC25D-4303-4D43-867C-A48D8FB83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156" y="2282136"/>
            <a:ext cx="2992183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66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6600"/>
                </a:solidFill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 Box 343">
            <a:extLst>
              <a:ext uri="{FF2B5EF4-FFF2-40B4-BE49-F238E27FC236}">
                <a16:creationId xmlns:a16="http://schemas.microsoft.com/office/drawing/2014/main" id="{5330D8EE-0EB6-4A10-8DAE-6DEA3A98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841" y="3404428"/>
            <a:ext cx="17860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33CC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33CC"/>
                </a:solidFill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A358E-B7FE-45A1-8730-84A29657A800}"/>
              </a:ext>
            </a:extLst>
          </p:cNvPr>
          <p:cNvSpPr/>
          <p:nvPr/>
        </p:nvSpPr>
        <p:spPr>
          <a:xfrm>
            <a:off x="3843542" y="2115516"/>
            <a:ext cx="1996063" cy="875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B7B331-9286-4072-A57A-260CFAB28124}"/>
              </a:ext>
            </a:extLst>
          </p:cNvPr>
          <p:cNvSpPr/>
          <p:nvPr/>
        </p:nvSpPr>
        <p:spPr>
          <a:xfrm>
            <a:off x="3843542" y="3055189"/>
            <a:ext cx="1996064" cy="1402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30A94B-7B22-42BB-8AD0-78C465D811CD}"/>
              </a:ext>
            </a:extLst>
          </p:cNvPr>
          <p:cNvCxnSpPr>
            <a:cxnSpLocks/>
          </p:cNvCxnSpPr>
          <p:nvPr/>
        </p:nvCxnSpPr>
        <p:spPr>
          <a:xfrm flipH="1" flipV="1">
            <a:off x="5839606" y="2622342"/>
            <a:ext cx="2646868" cy="33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A17527-08E1-4349-B233-9967EFAAE57B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832215" y="3671653"/>
            <a:ext cx="2654259" cy="34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C39230-FFBB-475B-BAE4-7E4D44542CE3}"/>
              </a:ext>
            </a:extLst>
          </p:cNvPr>
          <p:cNvSpPr/>
          <p:nvPr/>
        </p:nvSpPr>
        <p:spPr>
          <a:xfrm>
            <a:off x="8486474" y="2282136"/>
            <a:ext cx="2487154" cy="5999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36BF69-C32D-4FEA-85B2-C64B6245E648}"/>
              </a:ext>
            </a:extLst>
          </p:cNvPr>
          <p:cNvSpPr/>
          <p:nvPr/>
        </p:nvSpPr>
        <p:spPr>
          <a:xfrm>
            <a:off x="8486474" y="3406501"/>
            <a:ext cx="2487154" cy="5999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73" y="81487"/>
            <a:ext cx="1497749" cy="1125657"/>
          </a:xfrm>
          <a:prstGeom prst="rect">
            <a:avLst/>
          </a:prstGeom>
        </p:spPr>
      </p:pic>
      <p:pic>
        <p:nvPicPr>
          <p:cNvPr id="13" name="btnInknoeActivity">
            <a:extLst>
              <a:ext uri="{FF2B5EF4-FFF2-40B4-BE49-F238E27FC236}">
                <a16:creationId xmlns:a16="http://schemas.microsoft.com/office/drawing/2014/main" id="{39C67F12-6762-4E46-B40D-E94CEF78E4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41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:a16="http://schemas.microsoft.com/office/drawing/2014/main" id="{B776723F-9EA0-471F-BE1B-485E9D07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30" y="1014965"/>
            <a:ext cx="1752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 Box 343">
            <a:extLst>
              <a:ext uri="{FF2B5EF4-FFF2-40B4-BE49-F238E27FC236}">
                <a16:creationId xmlns:a16="http://schemas.microsoft.com/office/drawing/2014/main" id="{F5DC8016-A9CA-4EA4-A561-0E97634E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07" y="47005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A616EC-5478-4E6E-9D68-3E42C233DAF3}"/>
              </a:ext>
            </a:extLst>
          </p:cNvPr>
          <p:cNvSpPr txBox="1">
            <a:spLocks/>
          </p:cNvSpPr>
          <p:nvPr/>
        </p:nvSpPr>
        <p:spPr>
          <a:xfrm>
            <a:off x="484366" y="2769964"/>
            <a:ext cx="11231384" cy="3776662"/>
          </a:xfrm>
          <a:prstGeom prst="rect">
            <a:avLst/>
          </a:prstGeom>
        </p:spPr>
        <p:txBody>
          <a:bodyPr/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…………………………..............................................................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04" y="0"/>
            <a:ext cx="4915651" cy="3953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30" y="1099398"/>
            <a:ext cx="1497749" cy="11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A616EC-5478-4E6E-9D68-3E42C233DAF3}"/>
              </a:ext>
            </a:extLst>
          </p:cNvPr>
          <p:cNvSpPr txBox="1">
            <a:spLocks/>
          </p:cNvSpPr>
          <p:nvPr/>
        </p:nvSpPr>
        <p:spPr>
          <a:xfrm>
            <a:off x="507571" y="281945"/>
            <a:ext cx="11241405" cy="4768520"/>
          </a:xfrm>
          <a:prstGeom prst="rect">
            <a:avLst/>
          </a:prstGeom>
        </p:spPr>
        <p:txBody>
          <a:bodyPr/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…………………………..............................................................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5AC81A-64DC-46CB-B4A8-9FE25BF121A2}"/>
              </a:ext>
            </a:extLst>
          </p:cNvPr>
          <p:cNvSpPr txBox="1">
            <a:spLocks/>
          </p:cNvSpPr>
          <p:nvPr/>
        </p:nvSpPr>
        <p:spPr bwMode="auto">
          <a:xfrm>
            <a:off x="595080" y="4312513"/>
            <a:ext cx="10524740" cy="5556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Bai2ve.bmp, Bai1Trchieu.pptx, Bai2TrChieu.pptx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6905A41-9A33-44BC-854D-028BDD7FB9C4}"/>
              </a:ext>
            </a:extLst>
          </p:cNvPr>
          <p:cNvSpPr txBox="1">
            <a:spLocks/>
          </p:cNvSpPr>
          <p:nvPr/>
        </p:nvSpPr>
        <p:spPr bwMode="auto">
          <a:xfrm>
            <a:off x="180711" y="1257459"/>
            <a:ext cx="5793698" cy="49699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1272836-98DC-41BD-B1BE-494209F87ECC}"/>
              </a:ext>
            </a:extLst>
          </p:cNvPr>
          <p:cNvSpPr txBox="1">
            <a:spLocks/>
          </p:cNvSpPr>
          <p:nvPr/>
        </p:nvSpPr>
        <p:spPr>
          <a:xfrm>
            <a:off x="733304" y="3318592"/>
            <a:ext cx="8229600" cy="352425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SoanThao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TrinhChieu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3EFEF-ED8F-45EA-952C-CA0742E87DFD}"/>
              </a:ext>
            </a:extLst>
          </p:cNvPr>
          <p:cNvSpPr txBox="1"/>
          <p:nvPr/>
        </p:nvSpPr>
        <p:spPr>
          <a:xfrm>
            <a:off x="733304" y="5441204"/>
            <a:ext cx="90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Bai1SoanThao.docx, Bai2SoanThao.docx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5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OPICA\AppData\Local\Temp\SNAGHTMLa4f90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08" y="813008"/>
            <a:ext cx="777240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43">
            <a:extLst>
              <a:ext uri="{FF2B5EF4-FFF2-40B4-BE49-F238E27FC236}">
                <a16:creationId xmlns:a16="http://schemas.microsoft.com/office/drawing/2014/main" id="{526867B5-E235-459A-A552-7FB7670E0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54" y="228808"/>
            <a:ext cx="91373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0000"/>
                </a:solidFill>
              </a:rPr>
              <a:t>1.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Những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gì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em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đã</a:t>
            </a:r>
            <a:r>
              <a:rPr lang="en-US" altLang="vi-VN" sz="3200" b="1" i="1" dirty="0">
                <a:solidFill>
                  <a:srgbClr val="FF0000"/>
                </a:solidFill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</a:rPr>
              <a:t>biết</a:t>
            </a:r>
            <a:endParaRPr lang="en-US" altLang="vi-VN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 Box 343">
            <a:extLst>
              <a:ext uri="{FF2B5EF4-FFF2-40B4-BE49-F238E27FC236}">
                <a16:creationId xmlns:a16="http://schemas.microsoft.com/office/drawing/2014/main" id="{7AE0550A-670F-4A5E-B1F1-93E37025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52" y="992395"/>
            <a:ext cx="91373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/>
              <a:t>c) Điền từ</a:t>
            </a:r>
          </a:p>
        </p:txBody>
      </p:sp>
      <p:sp>
        <p:nvSpPr>
          <p:cNvPr id="5" name="Text Box 343">
            <a:extLst>
              <a:ext uri="{FF2B5EF4-FFF2-40B4-BE49-F238E27FC236}">
                <a16:creationId xmlns:a16="http://schemas.microsoft.com/office/drawing/2014/main" id="{5FD16AD4-DF8A-47DE-A645-1C703E96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892" y="5429459"/>
            <a:ext cx="3206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3000" b="1" i="1" dirty="0">
                <a:solidFill>
                  <a:srgbClr val="FF6600"/>
                </a:solidFill>
              </a:rPr>
              <a:t> ổ </a:t>
            </a:r>
            <a:r>
              <a:rPr lang="en-US" altLang="vi-VN" sz="3000" b="1" i="1" dirty="0" err="1">
                <a:solidFill>
                  <a:srgbClr val="FF6600"/>
                </a:solidFill>
              </a:rPr>
              <a:t>đĩa</a:t>
            </a:r>
            <a:endParaRPr lang="en-US" altLang="vi-VN" sz="3000" b="1" i="1" dirty="0">
              <a:solidFill>
                <a:srgbClr val="FF6600"/>
              </a:solidFill>
            </a:endParaRP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06" y="5983457"/>
            <a:ext cx="2219546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01" y="0"/>
            <a:ext cx="1320437" cy="9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7&quot; value=&quot;256&quot;/&gt;&lt;/object&gt;&lt;object type=&quot;3&quot; unique_id=&quot;12209&quot;&gt;&lt;property id=&quot;20148&quot; value=&quot;5&quot;/&gt;&lt;property id=&quot;20300&quot; value=&quot;Slide 18&quot;/&gt;&lt;property id=&quot;20307&quot; value=&quot;258&quot;/&gt;&lt;/object&gt;&lt;object type=&quot;3&quot; unique_id=&quot;12421&quot;&gt;&lt;property id=&quot;20148&quot; value=&quot;5&quot;/&gt;&lt;property id=&quot;20300&quot; value=&quot;Slide 12&quot;/&gt;&lt;property id=&quot;20307&quot; value=&quot;260&quot;/&gt;&lt;/object&gt;&lt;object type=&quot;3&quot; unique_id=&quot;12516&quot;&gt;&lt;property id=&quot;20148&quot; value=&quot;5&quot;/&gt;&lt;property id=&quot;20300&quot; value=&quot;Slide 20&quot;/&gt;&lt;property id=&quot;20307&quot; value=&quot;263&quot;/&gt;&lt;/object&gt;&lt;object type=&quot;3&quot; unique_id=&quot;12594&quot;&gt;&lt;property id=&quot;20148&quot; value=&quot;5&quot;/&gt;&lt;property id=&quot;20300&quot; value=&quot;Slide 11&quot;/&gt;&lt;property id=&quot;20307&quot; value=&quot;266&quot;/&gt;&lt;/object&gt;&lt;object type=&quot;3&quot; unique_id=&quot;12595&quot;&gt;&lt;property id=&quot;20148&quot; value=&quot;5&quot;/&gt;&lt;property id=&quot;20300&quot; value=&quot;Slide 17&quot;/&gt;&lt;property id=&quot;20307&quot; value=&quot;269&quot;/&gt;&lt;/object&gt;&lt;object type=&quot;3&quot; unique_id=&quot;13233&quot;&gt;&lt;property id=&quot;20148&quot; value=&quot;5&quot;/&gt;&lt;property id=&quot;20300&quot; value=&quot;Slide 2&quot;/&gt;&lt;property id=&quot;20307&quot; value=&quot;272&quot;/&gt;&lt;/object&gt;&lt;object type=&quot;3&quot; unique_id=&quot;13304&quot;&gt;&lt;property id=&quot;20148&quot; value=&quot;5&quot;/&gt;&lt;property id=&quot;20300&quot; value=&quot;Slide 3&quot;/&gt;&lt;property id=&quot;20307&quot; value=&quot;273&quot;/&gt;&lt;/object&gt;&lt;object type=&quot;3&quot; unique_id=&quot;13391&quot;&gt;&lt;property id=&quot;20148&quot; value=&quot;5&quot;/&gt;&lt;property id=&quot;20300&quot; value=&quot;Slide 4&quot;/&gt;&lt;property id=&quot;20307&quot; value=&quot;274&quot;/&gt;&lt;/object&gt;&lt;object type=&quot;3&quot; unique_id=&quot;13460&quot;&gt;&lt;property id=&quot;20148&quot; value=&quot;5&quot;/&gt;&lt;property id=&quot;20300&quot; value=&quot;Slide 5&quot;/&gt;&lt;property id=&quot;20307&quot; value=&quot;275&quot;/&gt;&lt;/object&gt;&lt;object type=&quot;3&quot; unique_id=&quot;13623&quot;&gt;&lt;property id=&quot;20148&quot; value=&quot;5&quot;/&gt;&lt;property id=&quot;20300&quot; value=&quot;Slide 8&quot;/&gt;&lt;property id=&quot;20307&quot; value=&quot;277&quot;/&gt;&lt;/object&gt;&lt;object type=&quot;3&quot; unique_id=&quot;13703&quot;&gt;&lt;property id=&quot;20148&quot; value=&quot;5&quot;/&gt;&lt;property id=&quot;20300&quot; value=&quot;Slide 10&quot;/&gt;&lt;property id=&quot;20307&quot; value=&quot;278&quot;/&gt;&lt;/object&gt;&lt;object type=&quot;3&quot; unique_id=&quot;13887&quot;&gt;&lt;property id=&quot;20148&quot; value=&quot;5&quot;/&gt;&lt;property id=&quot;20300&quot; value=&quot;Slide 13&quot;/&gt;&lt;property id=&quot;20307&quot; value=&quot;280&quot;/&gt;&lt;/object&gt;&lt;object type=&quot;3&quot; unique_id=&quot;14063&quot;&gt;&lt;property id=&quot;20148&quot; value=&quot;5&quot;/&gt;&lt;property id=&quot;20300&quot; value=&quot;Slide 16&quot;/&gt;&lt;property id=&quot;20307&quot; value=&quot;282&quot;/&gt;&lt;/object&gt;&lt;object type=&quot;3&quot; unique_id=&quot;14248&quot;&gt;&lt;property id=&quot;20148&quot; value=&quot;5&quot;/&gt;&lt;property id=&quot;20300&quot; value=&quot;Slide 21&quot;/&gt;&lt;property id=&quot;20307&quot; value=&quot;284&quot;/&gt;&lt;/object&gt;&lt;object type=&quot;3&quot; unique_id=&quot;14249&quot;&gt;&lt;property id=&quot;20148&quot; value=&quot;5&quot;/&gt;&lt;property id=&quot;20300&quot; value=&quot;Slide 22&quot;/&gt;&lt;property id=&quot;20307&quot; value=&quot;283&quot;/&gt;&lt;/object&gt;&lt;object type=&quot;3&quot; unique_id=&quot;14298&quot;&gt;&lt;property id=&quot;20148&quot; value=&quot;5&quot;/&gt;&lt;property id=&quot;20300&quot; value=&quot;Slide 1&quot;/&gt;&lt;property id=&quot;20307&quot; value=&quot;294&quot;/&gt;&lt;/object&gt;&lt;object type=&quot;3&quot; unique_id=&quot;14299&quot;&gt;&lt;property id=&quot;20148&quot; value=&quot;5&quot;/&gt;&lt;property id=&quot;20300&quot; value=&quot;Slide 7&quot;/&gt;&lt;property id=&quot;20307&quot; value=&quot;287&quot;/&gt;&lt;/object&gt;&lt;object type=&quot;3&quot; unique_id=&quot;14300&quot;&gt;&lt;property id=&quot;20148&quot; value=&quot;5&quot;/&gt;&lt;property id=&quot;20300&quot; value=&quot;Slide 9&quot;/&gt;&lt;property id=&quot;20307&quot; value=&quot;288&quot;/&gt;&lt;/object&gt;&lt;object type=&quot;3&quot; unique_id=&quot;14301&quot;&gt;&lt;property id=&quot;20148&quot; value=&quot;5&quot;/&gt;&lt;property id=&quot;20300&quot; value=&quot;Slide 14&quot;/&gt;&lt;property id=&quot;20307&quot; value=&quot;289&quot;/&gt;&lt;/object&gt;&lt;object type=&quot;3&quot; unique_id=&quot;14302&quot;&gt;&lt;property id=&quot;20148&quot; value=&quot;5&quot;/&gt;&lt;property id=&quot;20300&quot; value=&quot;Slide 15&quot;/&gt;&lt;property id=&quot;20307&quot; value=&quot;290&quot;/&gt;&lt;/object&gt;&lt;object type=&quot;3&quot; unique_id=&quot;14303&quot;&gt;&lt;property id=&quot;20148&quot; value=&quot;5&quot;/&gt;&lt;property id=&quot;20300&quot; value=&quot;Slide 19&quot;/&gt;&lt;property id=&quot;20307&quot; value=&quot;293&quot;/&gt;&lt;/object&gt;&lt;object type=&quot;3&quot; unique_id=&quot;14304&quot;&gt;&lt;property id=&quot;20148&quot; value=&quot;5&quot;/&gt;&lt;property id=&quot;20300&quot; value=&quot;Slide 23&quot;/&gt;&lt;property id=&quot;20307&quot; value=&quot;292&quot;/&gt;&lt;/object&gt;&lt;object type=&quot;3&quot; unique_id=&quot;14305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  <p:tag name="INKNOELEADERBOARD" val="11186879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1:00&quot;,&quot;HasAutoStart&quot;:tru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.2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0:15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</TotalTime>
  <Words>1621</Words>
  <Application>Microsoft Office PowerPoint</Application>
  <PresentationFormat>Custom</PresentationFormat>
  <Paragraphs>150</Paragraphs>
  <Slides>32</Slides>
  <Notes>3</Notes>
  <HiddenSlides>8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Arail</vt:lpstr>
      <vt:lpstr>Arial</vt:lpstr>
      <vt:lpstr>Calibri</vt:lpstr>
      <vt:lpstr>Calibri Light</vt:lpstr>
      <vt:lpstr>Englebert</vt:lpstr>
      <vt:lpstr>Times</vt:lpstr>
      <vt:lpstr>Times New Roman</vt:lpstr>
      <vt:lpstr>Trebuchet MS</vt:lpstr>
      <vt:lpstr>1_Office Theme</vt:lpstr>
      <vt:lpstr>Office Theme</vt:lpstr>
      <vt:lpstr>Tin học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Em thực hiện các yêu cầu sau rồi đánh dấu     vào       đặt trước câu trả lời đúng.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HOẠT ĐỘNG ỨNG DỤNG, MỞ RỘNG (SGK tr.11,12)  </vt:lpstr>
      <vt:lpstr>b) Dựa vào hoạt động nối hai cột sao cho đúng.</vt:lpstr>
      <vt:lpstr>b) Dựa vào hoạt động nối hai cột sao cho đúng.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</dc:creator>
  <cp:lastModifiedBy>DELL</cp:lastModifiedBy>
  <cp:revision>201</cp:revision>
  <dcterms:created xsi:type="dcterms:W3CDTF">2018-09-13T07:57:24Z</dcterms:created>
  <dcterms:modified xsi:type="dcterms:W3CDTF">2021-09-05T11:22:39Z</dcterms:modified>
</cp:coreProperties>
</file>