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69" r:id="rId2"/>
    <p:sldId id="385" r:id="rId3"/>
    <p:sldId id="371" r:id="rId4"/>
    <p:sldId id="375" r:id="rId5"/>
    <p:sldId id="374" r:id="rId6"/>
    <p:sldId id="355" r:id="rId7"/>
    <p:sldId id="366" r:id="rId8"/>
    <p:sldId id="365" r:id="rId9"/>
    <p:sldId id="390" r:id="rId10"/>
    <p:sldId id="367" r:id="rId11"/>
    <p:sldId id="393" r:id="rId12"/>
    <p:sldId id="360" r:id="rId13"/>
    <p:sldId id="391" r:id="rId14"/>
    <p:sldId id="382" r:id="rId15"/>
    <p:sldId id="392" r:id="rId16"/>
    <p:sldId id="364" r:id="rId17"/>
    <p:sldId id="351" r:id="rId18"/>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FF"/>
    <a:srgbClr val="3A3A3A"/>
    <a:srgbClr val="7C8CAD"/>
    <a:srgbClr val="003300"/>
    <a:srgbClr val="FF33CC"/>
    <a:srgbClr val="FF6600"/>
    <a:srgbClr val="CC6600"/>
    <a:srgbClr val="FF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2364" autoAdjust="0"/>
  </p:normalViewPr>
  <p:slideViewPr>
    <p:cSldViewPr>
      <p:cViewPr varScale="1">
        <p:scale>
          <a:sx n="72" d="100"/>
          <a:sy n="72" d="100"/>
        </p:scale>
        <p:origin x="13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1E9D1563-B268-4387-B156-8C11E90842F3}"/>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8067" name="Rectangle 3">
            <a:extLst>
              <a:ext uri="{FF2B5EF4-FFF2-40B4-BE49-F238E27FC236}">
                <a16:creationId xmlns:a16="http://schemas.microsoft.com/office/drawing/2014/main" id="{69D2FE11-DCFA-4C12-94D2-0CC28B60F308}"/>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F8C03367-BD5D-4CC4-BEE3-971FD42E912C}" type="datetime8">
              <a:rPr lang="fr-FR"/>
              <a:pPr>
                <a:defRPr/>
              </a:pPr>
              <a:t>12/09/2021 16:14</a:t>
            </a:fld>
            <a:endParaRPr lang="en-US"/>
          </a:p>
        </p:txBody>
      </p:sp>
      <p:sp>
        <p:nvSpPr>
          <p:cNvPr id="88068" name="Rectangle 4">
            <a:extLst>
              <a:ext uri="{FF2B5EF4-FFF2-40B4-BE49-F238E27FC236}">
                <a16:creationId xmlns:a16="http://schemas.microsoft.com/office/drawing/2014/main" id="{FD154887-411B-4209-8529-58757FAC4B23}"/>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8069" name="Rectangle 5">
            <a:extLst>
              <a:ext uri="{FF2B5EF4-FFF2-40B4-BE49-F238E27FC236}">
                <a16:creationId xmlns:a16="http://schemas.microsoft.com/office/drawing/2014/main" id="{C105CA69-EA81-476E-AB08-B6920A4C4770}"/>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C3CDBAF-9DE8-4CC5-A64D-AB994066640D}" type="slidenum">
              <a:rPr lang="en-US" altLang="en-US"/>
              <a:pPr/>
              <a:t>‹#›</a:t>
            </a:fld>
            <a:endParaRPr lang="en-US" altLang="en-US"/>
          </a:p>
        </p:txBody>
      </p:sp>
    </p:spTree>
    <p:extLst>
      <p:ext uri="{BB962C8B-B14F-4D97-AF65-F5344CB8AC3E}">
        <p14:creationId xmlns:p14="http://schemas.microsoft.com/office/powerpoint/2010/main" val="3891189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DAC295E-9C94-4E02-82F8-B6BD3F04F69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6019" name="Rectangle 3">
            <a:extLst>
              <a:ext uri="{FF2B5EF4-FFF2-40B4-BE49-F238E27FC236}">
                <a16:creationId xmlns:a16="http://schemas.microsoft.com/office/drawing/2014/main" id="{6E818FD3-FF7D-4DB3-8612-EF957880EDF1}"/>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1AF64A36-3558-4BA1-99F3-F3DCC842DEA0}" type="datetime8">
              <a:rPr lang="fr-FR"/>
              <a:pPr>
                <a:defRPr/>
              </a:pPr>
              <a:t>12/09/2021 16:14</a:t>
            </a:fld>
            <a:endParaRPr lang="en-US"/>
          </a:p>
        </p:txBody>
      </p:sp>
      <p:sp>
        <p:nvSpPr>
          <p:cNvPr id="19460" name="Rectangle 4">
            <a:extLst>
              <a:ext uri="{FF2B5EF4-FFF2-40B4-BE49-F238E27FC236}">
                <a16:creationId xmlns:a16="http://schemas.microsoft.com/office/drawing/2014/main" id="{4751B60E-219D-4626-ACAA-6D767F1D891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a:extLst>
              <a:ext uri="{FF2B5EF4-FFF2-40B4-BE49-F238E27FC236}">
                <a16:creationId xmlns:a16="http://schemas.microsoft.com/office/drawing/2014/main" id="{0C1900D4-DB58-409B-A9A8-10F4E1BC58F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a:extLst>
              <a:ext uri="{FF2B5EF4-FFF2-40B4-BE49-F238E27FC236}">
                <a16:creationId xmlns:a16="http://schemas.microsoft.com/office/drawing/2014/main" id="{25F9034F-3362-4683-9374-B0DAA1DADFEA}"/>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6023" name="Rectangle 7">
            <a:extLst>
              <a:ext uri="{FF2B5EF4-FFF2-40B4-BE49-F238E27FC236}">
                <a16:creationId xmlns:a16="http://schemas.microsoft.com/office/drawing/2014/main" id="{2C89E0FE-5CE0-44D3-9F62-0AAA5AC3350E}"/>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287C838-22B2-460D-A754-B3F0C4D1C444}" type="slidenum">
              <a:rPr lang="en-US" altLang="en-US"/>
              <a:pPr/>
              <a:t>‹#›</a:t>
            </a:fld>
            <a:endParaRPr lang="en-US" altLang="en-US"/>
          </a:p>
        </p:txBody>
      </p:sp>
    </p:spTree>
    <p:extLst>
      <p:ext uri="{BB962C8B-B14F-4D97-AF65-F5344CB8AC3E}">
        <p14:creationId xmlns:p14="http://schemas.microsoft.com/office/powerpoint/2010/main" val="353220710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atin typeface="Times New Roman (Headings)"/>
              </a:defRPr>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Times New Roman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37EB3495-2F72-44EE-9231-0B2F542C4807}"/>
              </a:ext>
            </a:extLst>
          </p:cNvPr>
          <p:cNvSpPr>
            <a:spLocks noGrp="1" noChangeArrowheads="1"/>
          </p:cNvSpPr>
          <p:nvPr>
            <p:ph type="dt" sz="half" idx="10"/>
          </p:nvPr>
        </p:nvSpPr>
        <p:spPr>
          <a:ln/>
        </p:spPr>
        <p:txBody>
          <a:bodyPr/>
          <a:lstStyle>
            <a:lvl1pPr>
              <a:defRPr>
                <a:latin typeface="Times New Roman (Headings)"/>
              </a:defRPr>
            </a:lvl1pPr>
          </a:lstStyle>
          <a:p>
            <a:pPr>
              <a:defRPr/>
            </a:pPr>
            <a:fld id="{8F8C4B7B-783E-4375-BA4B-3ADCE01F9194}" type="datetime8">
              <a:rPr lang="fr-FR" smtClean="0"/>
              <a:pPr>
                <a:defRPr/>
              </a:pPr>
              <a:t>12/09/2021 16:14</a:t>
            </a:fld>
            <a:endParaRPr lang="en-US"/>
          </a:p>
        </p:txBody>
      </p:sp>
      <p:sp>
        <p:nvSpPr>
          <p:cNvPr id="5" name="Rectangle 5">
            <a:extLst>
              <a:ext uri="{FF2B5EF4-FFF2-40B4-BE49-F238E27FC236}">
                <a16:creationId xmlns:a16="http://schemas.microsoft.com/office/drawing/2014/main" id="{8F084396-DB95-480A-8894-8060919611E8}"/>
              </a:ext>
            </a:extLst>
          </p:cNvPr>
          <p:cNvSpPr>
            <a:spLocks noGrp="1" noChangeArrowheads="1"/>
          </p:cNvSpPr>
          <p:nvPr>
            <p:ph type="ftr" sz="quarter" idx="11"/>
          </p:nvPr>
        </p:nvSpPr>
        <p:spPr>
          <a:ln/>
        </p:spPr>
        <p:txBody>
          <a:bodyPr/>
          <a:lstStyle>
            <a:lvl1pPr>
              <a:defRPr>
                <a:latin typeface="Times New Roman (Headings)"/>
              </a:defRPr>
            </a:lvl1pPr>
          </a:lstStyle>
          <a:p>
            <a:pPr>
              <a:defRPr/>
            </a:pPr>
            <a:endParaRPr lang="en-US"/>
          </a:p>
        </p:txBody>
      </p:sp>
      <p:sp>
        <p:nvSpPr>
          <p:cNvPr id="6" name="Rectangle 6">
            <a:extLst>
              <a:ext uri="{FF2B5EF4-FFF2-40B4-BE49-F238E27FC236}">
                <a16:creationId xmlns:a16="http://schemas.microsoft.com/office/drawing/2014/main" id="{9302386C-A8A7-42D7-963D-6DEFD09E5801}"/>
              </a:ext>
            </a:extLst>
          </p:cNvPr>
          <p:cNvSpPr>
            <a:spLocks noGrp="1" noChangeArrowheads="1"/>
          </p:cNvSpPr>
          <p:nvPr>
            <p:ph type="sldNum" sz="quarter" idx="12"/>
          </p:nvPr>
        </p:nvSpPr>
        <p:spPr>
          <a:ln/>
        </p:spPr>
        <p:txBody>
          <a:bodyPr/>
          <a:lstStyle>
            <a:lvl1pPr>
              <a:defRPr>
                <a:latin typeface="Times New Roman (Headings)"/>
              </a:defRPr>
            </a:lvl1pPr>
          </a:lstStyle>
          <a:p>
            <a:fld id="{792951D7-187F-4969-AD6B-928767C0C91F}" type="slidenum">
              <a:rPr lang="en-US" altLang="en-US" smtClean="0"/>
              <a:pPr/>
              <a:t>‹#›</a:t>
            </a:fld>
            <a:endParaRPr lang="en-US" altLang="en-US"/>
          </a:p>
        </p:txBody>
      </p:sp>
    </p:spTree>
    <p:extLst>
      <p:ext uri="{BB962C8B-B14F-4D97-AF65-F5344CB8AC3E}">
        <p14:creationId xmlns:p14="http://schemas.microsoft.com/office/powerpoint/2010/main" val="369930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FD4C51F-3709-43C6-ABE3-5D9CC8DB6179}"/>
              </a:ext>
            </a:extLst>
          </p:cNvPr>
          <p:cNvSpPr>
            <a:spLocks noGrp="1" noChangeArrowheads="1"/>
          </p:cNvSpPr>
          <p:nvPr>
            <p:ph type="dt" sz="half" idx="10"/>
          </p:nvPr>
        </p:nvSpPr>
        <p:spPr>
          <a:ln/>
        </p:spPr>
        <p:txBody>
          <a:bodyPr/>
          <a:lstStyle>
            <a:lvl1pPr>
              <a:defRPr/>
            </a:lvl1pPr>
          </a:lstStyle>
          <a:p>
            <a:pPr>
              <a:defRPr/>
            </a:pPr>
            <a:fld id="{D2997D37-B074-4AA2-AFCD-E59B4A2A5239}" type="datetime8">
              <a:rPr lang="fr-FR"/>
              <a:pPr>
                <a:defRPr/>
              </a:pPr>
              <a:t>12/09/2021 16:14</a:t>
            </a:fld>
            <a:endParaRPr lang="en-US"/>
          </a:p>
        </p:txBody>
      </p:sp>
      <p:sp>
        <p:nvSpPr>
          <p:cNvPr id="5" name="Rectangle 5">
            <a:extLst>
              <a:ext uri="{FF2B5EF4-FFF2-40B4-BE49-F238E27FC236}">
                <a16:creationId xmlns:a16="http://schemas.microsoft.com/office/drawing/2014/main" id="{54373FE6-2417-4DCE-B010-68B1B6AF01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0A3A0C-AD0B-4E6D-BCF2-D31209E4F749}"/>
              </a:ext>
            </a:extLst>
          </p:cNvPr>
          <p:cNvSpPr>
            <a:spLocks noGrp="1" noChangeArrowheads="1"/>
          </p:cNvSpPr>
          <p:nvPr>
            <p:ph type="sldNum" sz="quarter" idx="12"/>
          </p:nvPr>
        </p:nvSpPr>
        <p:spPr>
          <a:ln/>
        </p:spPr>
        <p:txBody>
          <a:bodyPr/>
          <a:lstStyle>
            <a:lvl1pPr>
              <a:defRPr/>
            </a:lvl1pPr>
          </a:lstStyle>
          <a:p>
            <a:fld id="{1F627F03-9074-4535-B976-57C57BE2EF5E}" type="slidenum">
              <a:rPr lang="en-US" altLang="en-US"/>
              <a:pPr/>
              <a:t>‹#›</a:t>
            </a:fld>
            <a:endParaRPr lang="en-US" altLang="en-US"/>
          </a:p>
        </p:txBody>
      </p:sp>
    </p:spTree>
    <p:extLst>
      <p:ext uri="{BB962C8B-B14F-4D97-AF65-F5344CB8AC3E}">
        <p14:creationId xmlns:p14="http://schemas.microsoft.com/office/powerpoint/2010/main" val="14098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4954E14-AA0E-42E2-9663-EB45FBBB8C56}"/>
              </a:ext>
            </a:extLst>
          </p:cNvPr>
          <p:cNvSpPr>
            <a:spLocks noGrp="1" noChangeArrowheads="1"/>
          </p:cNvSpPr>
          <p:nvPr>
            <p:ph type="dt" sz="half" idx="10"/>
          </p:nvPr>
        </p:nvSpPr>
        <p:spPr>
          <a:ln/>
        </p:spPr>
        <p:txBody>
          <a:bodyPr/>
          <a:lstStyle>
            <a:lvl1pPr>
              <a:defRPr/>
            </a:lvl1pPr>
          </a:lstStyle>
          <a:p>
            <a:pPr>
              <a:defRPr/>
            </a:pPr>
            <a:fld id="{8099B902-C9D9-486B-9D21-7C01C3D88FB1}" type="datetime8">
              <a:rPr lang="fr-FR"/>
              <a:pPr>
                <a:defRPr/>
              </a:pPr>
              <a:t>12/09/2021 16:14</a:t>
            </a:fld>
            <a:endParaRPr lang="en-US"/>
          </a:p>
        </p:txBody>
      </p:sp>
      <p:sp>
        <p:nvSpPr>
          <p:cNvPr id="5" name="Rectangle 5">
            <a:extLst>
              <a:ext uri="{FF2B5EF4-FFF2-40B4-BE49-F238E27FC236}">
                <a16:creationId xmlns:a16="http://schemas.microsoft.com/office/drawing/2014/main" id="{932601B5-9EF5-413D-8FB7-10D8B0BF66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E981F2-91EA-4A05-B572-1FCD7694E432}"/>
              </a:ext>
            </a:extLst>
          </p:cNvPr>
          <p:cNvSpPr>
            <a:spLocks noGrp="1" noChangeArrowheads="1"/>
          </p:cNvSpPr>
          <p:nvPr>
            <p:ph type="sldNum" sz="quarter" idx="12"/>
          </p:nvPr>
        </p:nvSpPr>
        <p:spPr>
          <a:ln/>
        </p:spPr>
        <p:txBody>
          <a:bodyPr/>
          <a:lstStyle>
            <a:lvl1pPr>
              <a:defRPr/>
            </a:lvl1pPr>
          </a:lstStyle>
          <a:p>
            <a:fld id="{C25708FD-58BD-4C65-B89F-5D64767C121E}" type="slidenum">
              <a:rPr lang="en-US" altLang="en-US"/>
              <a:pPr/>
              <a:t>‹#›</a:t>
            </a:fld>
            <a:endParaRPr lang="en-US" altLang="en-US"/>
          </a:p>
        </p:txBody>
      </p:sp>
    </p:spTree>
    <p:extLst>
      <p:ext uri="{BB962C8B-B14F-4D97-AF65-F5344CB8AC3E}">
        <p14:creationId xmlns:p14="http://schemas.microsoft.com/office/powerpoint/2010/main" val="57531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F7AD6E0E-87C0-4FAE-9527-E4AD66B9D608}"/>
              </a:ext>
            </a:extLst>
          </p:cNvPr>
          <p:cNvSpPr>
            <a:spLocks noGrp="1" noChangeArrowheads="1"/>
          </p:cNvSpPr>
          <p:nvPr>
            <p:ph type="dt" sz="half" idx="10"/>
          </p:nvPr>
        </p:nvSpPr>
        <p:spPr>
          <a:ln/>
        </p:spPr>
        <p:txBody>
          <a:bodyPr/>
          <a:lstStyle>
            <a:lvl1pPr>
              <a:defRPr/>
            </a:lvl1pPr>
          </a:lstStyle>
          <a:p>
            <a:pPr>
              <a:defRPr/>
            </a:pPr>
            <a:fld id="{EFE2A475-A4B9-40E8-BD77-C0DF77FB14D6}" type="datetime8">
              <a:rPr lang="fr-FR"/>
              <a:pPr>
                <a:defRPr/>
              </a:pPr>
              <a:t>12/09/2021 16:14</a:t>
            </a:fld>
            <a:endParaRPr lang="en-US"/>
          </a:p>
        </p:txBody>
      </p:sp>
      <p:sp>
        <p:nvSpPr>
          <p:cNvPr id="6" name="Rectangle 5">
            <a:extLst>
              <a:ext uri="{FF2B5EF4-FFF2-40B4-BE49-F238E27FC236}">
                <a16:creationId xmlns:a16="http://schemas.microsoft.com/office/drawing/2014/main" id="{A5C261FD-0603-44D3-8899-A6ED143793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BD3FEE-C72A-4BD5-A3A1-51BBA0107EC2}"/>
              </a:ext>
            </a:extLst>
          </p:cNvPr>
          <p:cNvSpPr>
            <a:spLocks noGrp="1" noChangeArrowheads="1"/>
          </p:cNvSpPr>
          <p:nvPr>
            <p:ph type="sldNum" sz="quarter" idx="12"/>
          </p:nvPr>
        </p:nvSpPr>
        <p:spPr>
          <a:ln/>
        </p:spPr>
        <p:txBody>
          <a:bodyPr/>
          <a:lstStyle>
            <a:lvl1pPr>
              <a:defRPr/>
            </a:lvl1pPr>
          </a:lstStyle>
          <a:p>
            <a:fld id="{C72C5D02-A823-4AB7-8895-9BD090E54378}" type="slidenum">
              <a:rPr lang="en-US" altLang="en-US"/>
              <a:pPr/>
              <a:t>‹#›</a:t>
            </a:fld>
            <a:endParaRPr lang="en-US" altLang="en-US"/>
          </a:p>
        </p:txBody>
      </p:sp>
    </p:spTree>
    <p:extLst>
      <p:ext uri="{BB962C8B-B14F-4D97-AF65-F5344CB8AC3E}">
        <p14:creationId xmlns:p14="http://schemas.microsoft.com/office/powerpoint/2010/main" val="43205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35DEA9A-372B-48E6-978B-EF4F250D6B8F}"/>
              </a:ext>
            </a:extLst>
          </p:cNvPr>
          <p:cNvSpPr>
            <a:spLocks noGrp="1" noChangeArrowheads="1"/>
          </p:cNvSpPr>
          <p:nvPr>
            <p:ph type="dt" sz="half" idx="10"/>
          </p:nvPr>
        </p:nvSpPr>
        <p:spPr>
          <a:ln/>
        </p:spPr>
        <p:txBody>
          <a:bodyPr/>
          <a:lstStyle>
            <a:lvl1pPr>
              <a:defRPr/>
            </a:lvl1pPr>
          </a:lstStyle>
          <a:p>
            <a:pPr>
              <a:defRPr/>
            </a:pPr>
            <a:fld id="{F3CEF647-B5F3-49FE-B3E7-7B4A24E00171}" type="datetime8">
              <a:rPr lang="fr-FR"/>
              <a:pPr>
                <a:defRPr/>
              </a:pPr>
              <a:t>12/09/2021 16:14</a:t>
            </a:fld>
            <a:endParaRPr lang="en-US"/>
          </a:p>
        </p:txBody>
      </p:sp>
      <p:sp>
        <p:nvSpPr>
          <p:cNvPr id="5" name="Rectangle 5">
            <a:extLst>
              <a:ext uri="{FF2B5EF4-FFF2-40B4-BE49-F238E27FC236}">
                <a16:creationId xmlns:a16="http://schemas.microsoft.com/office/drawing/2014/main" id="{4DC841ED-22C6-4247-804C-6E13D5D2A0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EC1F9A-AD9A-4D54-8CC7-274D374258A8}"/>
              </a:ext>
            </a:extLst>
          </p:cNvPr>
          <p:cNvSpPr>
            <a:spLocks noGrp="1" noChangeArrowheads="1"/>
          </p:cNvSpPr>
          <p:nvPr>
            <p:ph type="sldNum" sz="quarter" idx="12"/>
          </p:nvPr>
        </p:nvSpPr>
        <p:spPr>
          <a:ln/>
        </p:spPr>
        <p:txBody>
          <a:bodyPr/>
          <a:lstStyle>
            <a:lvl1pPr>
              <a:defRPr/>
            </a:lvl1pPr>
          </a:lstStyle>
          <a:p>
            <a:fld id="{CC918518-A5A7-4C23-96A1-74C3AF89EA8A}" type="slidenum">
              <a:rPr lang="en-US" altLang="en-US"/>
              <a:pPr/>
              <a:t>‹#›</a:t>
            </a:fld>
            <a:endParaRPr lang="en-US" altLang="en-US"/>
          </a:p>
        </p:txBody>
      </p:sp>
    </p:spTree>
    <p:extLst>
      <p:ext uri="{BB962C8B-B14F-4D97-AF65-F5344CB8AC3E}">
        <p14:creationId xmlns:p14="http://schemas.microsoft.com/office/powerpoint/2010/main" val="270665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92A09936-76DD-4E58-A424-39C3F9FE1D09}"/>
              </a:ext>
            </a:extLst>
          </p:cNvPr>
          <p:cNvSpPr>
            <a:spLocks noGrp="1" noChangeArrowheads="1"/>
          </p:cNvSpPr>
          <p:nvPr>
            <p:ph type="dt" sz="half" idx="10"/>
          </p:nvPr>
        </p:nvSpPr>
        <p:spPr>
          <a:ln/>
        </p:spPr>
        <p:txBody>
          <a:bodyPr/>
          <a:lstStyle>
            <a:lvl1pPr>
              <a:defRPr/>
            </a:lvl1pPr>
          </a:lstStyle>
          <a:p>
            <a:pPr>
              <a:defRPr/>
            </a:pPr>
            <a:fld id="{3F348115-3846-46C8-9186-4A16C6E1A94F}" type="datetime8">
              <a:rPr lang="fr-FR"/>
              <a:pPr>
                <a:defRPr/>
              </a:pPr>
              <a:t>12/09/2021 16:14</a:t>
            </a:fld>
            <a:endParaRPr lang="en-US"/>
          </a:p>
        </p:txBody>
      </p:sp>
      <p:sp>
        <p:nvSpPr>
          <p:cNvPr id="5" name="Rectangle 5">
            <a:extLst>
              <a:ext uri="{FF2B5EF4-FFF2-40B4-BE49-F238E27FC236}">
                <a16:creationId xmlns:a16="http://schemas.microsoft.com/office/drawing/2014/main" id="{25C6F7CD-3A23-43BC-8762-D70524F80E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685543-BF61-4E0D-B6F2-6D3CD8DC2402}"/>
              </a:ext>
            </a:extLst>
          </p:cNvPr>
          <p:cNvSpPr>
            <a:spLocks noGrp="1" noChangeArrowheads="1"/>
          </p:cNvSpPr>
          <p:nvPr>
            <p:ph type="sldNum" sz="quarter" idx="12"/>
          </p:nvPr>
        </p:nvSpPr>
        <p:spPr>
          <a:ln/>
        </p:spPr>
        <p:txBody>
          <a:bodyPr/>
          <a:lstStyle>
            <a:lvl1pPr>
              <a:defRPr/>
            </a:lvl1pPr>
          </a:lstStyle>
          <a:p>
            <a:fld id="{F3BC63E4-905D-4500-917D-0C0BBA5C832E}" type="slidenum">
              <a:rPr lang="en-US" altLang="en-US"/>
              <a:pPr/>
              <a:t>‹#›</a:t>
            </a:fld>
            <a:endParaRPr lang="en-US" altLang="en-US"/>
          </a:p>
        </p:txBody>
      </p:sp>
    </p:spTree>
    <p:extLst>
      <p:ext uri="{BB962C8B-B14F-4D97-AF65-F5344CB8AC3E}">
        <p14:creationId xmlns:p14="http://schemas.microsoft.com/office/powerpoint/2010/main" val="428573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6E4239F-C310-45CB-B3D4-1D77F6C77CDF}"/>
              </a:ext>
            </a:extLst>
          </p:cNvPr>
          <p:cNvSpPr>
            <a:spLocks noGrp="1" noChangeArrowheads="1"/>
          </p:cNvSpPr>
          <p:nvPr>
            <p:ph type="dt" sz="half" idx="10"/>
          </p:nvPr>
        </p:nvSpPr>
        <p:spPr>
          <a:ln/>
        </p:spPr>
        <p:txBody>
          <a:bodyPr/>
          <a:lstStyle>
            <a:lvl1pPr>
              <a:defRPr/>
            </a:lvl1pPr>
          </a:lstStyle>
          <a:p>
            <a:pPr>
              <a:defRPr/>
            </a:pPr>
            <a:fld id="{1A1C2DED-CB56-423E-B9B1-D971D3E76B4D}" type="datetime8">
              <a:rPr lang="fr-FR"/>
              <a:pPr>
                <a:defRPr/>
              </a:pPr>
              <a:t>12/09/2021 16:14</a:t>
            </a:fld>
            <a:endParaRPr lang="en-US"/>
          </a:p>
        </p:txBody>
      </p:sp>
      <p:sp>
        <p:nvSpPr>
          <p:cNvPr id="6" name="Rectangle 5">
            <a:extLst>
              <a:ext uri="{FF2B5EF4-FFF2-40B4-BE49-F238E27FC236}">
                <a16:creationId xmlns:a16="http://schemas.microsoft.com/office/drawing/2014/main" id="{502BF913-D002-4223-9542-EFFA4EAEA7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33F4185-7ED1-49D8-A5DB-880927060378}"/>
              </a:ext>
            </a:extLst>
          </p:cNvPr>
          <p:cNvSpPr>
            <a:spLocks noGrp="1" noChangeArrowheads="1"/>
          </p:cNvSpPr>
          <p:nvPr>
            <p:ph type="sldNum" sz="quarter" idx="12"/>
          </p:nvPr>
        </p:nvSpPr>
        <p:spPr>
          <a:ln/>
        </p:spPr>
        <p:txBody>
          <a:bodyPr/>
          <a:lstStyle>
            <a:lvl1pPr>
              <a:defRPr/>
            </a:lvl1pPr>
          </a:lstStyle>
          <a:p>
            <a:fld id="{10B46D1C-CDA6-46C8-835E-073CB2E610C6}" type="slidenum">
              <a:rPr lang="en-US" altLang="en-US"/>
              <a:pPr/>
              <a:t>‹#›</a:t>
            </a:fld>
            <a:endParaRPr lang="en-US" altLang="en-US"/>
          </a:p>
        </p:txBody>
      </p:sp>
    </p:spTree>
    <p:extLst>
      <p:ext uri="{BB962C8B-B14F-4D97-AF65-F5344CB8AC3E}">
        <p14:creationId xmlns:p14="http://schemas.microsoft.com/office/powerpoint/2010/main" val="4259181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DBA93B0E-65C5-4472-9688-AD70C2BEBB64}"/>
              </a:ext>
            </a:extLst>
          </p:cNvPr>
          <p:cNvSpPr>
            <a:spLocks noGrp="1" noChangeArrowheads="1"/>
          </p:cNvSpPr>
          <p:nvPr>
            <p:ph type="dt" sz="half" idx="10"/>
          </p:nvPr>
        </p:nvSpPr>
        <p:spPr>
          <a:ln/>
        </p:spPr>
        <p:txBody>
          <a:bodyPr/>
          <a:lstStyle>
            <a:lvl1pPr>
              <a:defRPr/>
            </a:lvl1pPr>
          </a:lstStyle>
          <a:p>
            <a:pPr>
              <a:defRPr/>
            </a:pPr>
            <a:fld id="{822A94E0-686B-4D07-9496-E0EF1F5A0E4E}" type="datetime8">
              <a:rPr lang="fr-FR"/>
              <a:pPr>
                <a:defRPr/>
              </a:pPr>
              <a:t>12/09/2021 16:14</a:t>
            </a:fld>
            <a:endParaRPr lang="en-US"/>
          </a:p>
        </p:txBody>
      </p:sp>
      <p:sp>
        <p:nvSpPr>
          <p:cNvPr id="8" name="Rectangle 5">
            <a:extLst>
              <a:ext uri="{FF2B5EF4-FFF2-40B4-BE49-F238E27FC236}">
                <a16:creationId xmlns:a16="http://schemas.microsoft.com/office/drawing/2014/main" id="{278EA54C-71F1-4FD2-8731-730D74A685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3EEF061-CC9E-401C-89AB-98572779F436}"/>
              </a:ext>
            </a:extLst>
          </p:cNvPr>
          <p:cNvSpPr>
            <a:spLocks noGrp="1" noChangeArrowheads="1"/>
          </p:cNvSpPr>
          <p:nvPr>
            <p:ph type="sldNum" sz="quarter" idx="12"/>
          </p:nvPr>
        </p:nvSpPr>
        <p:spPr>
          <a:ln/>
        </p:spPr>
        <p:txBody>
          <a:bodyPr/>
          <a:lstStyle>
            <a:lvl1pPr>
              <a:defRPr/>
            </a:lvl1pPr>
          </a:lstStyle>
          <a:p>
            <a:fld id="{93DF969E-7EE7-42C9-83A6-40FD18094E29}" type="slidenum">
              <a:rPr lang="en-US" altLang="en-US"/>
              <a:pPr/>
              <a:t>‹#›</a:t>
            </a:fld>
            <a:endParaRPr lang="en-US" altLang="en-US"/>
          </a:p>
        </p:txBody>
      </p:sp>
    </p:spTree>
    <p:extLst>
      <p:ext uri="{BB962C8B-B14F-4D97-AF65-F5344CB8AC3E}">
        <p14:creationId xmlns:p14="http://schemas.microsoft.com/office/powerpoint/2010/main" val="140381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67542627-DEE3-47BF-B88A-FBC32CB0B818}"/>
              </a:ext>
            </a:extLst>
          </p:cNvPr>
          <p:cNvSpPr>
            <a:spLocks noGrp="1" noChangeArrowheads="1"/>
          </p:cNvSpPr>
          <p:nvPr>
            <p:ph type="dt" sz="half" idx="10"/>
          </p:nvPr>
        </p:nvSpPr>
        <p:spPr>
          <a:ln/>
        </p:spPr>
        <p:txBody>
          <a:bodyPr/>
          <a:lstStyle>
            <a:lvl1pPr>
              <a:defRPr/>
            </a:lvl1pPr>
          </a:lstStyle>
          <a:p>
            <a:pPr>
              <a:defRPr/>
            </a:pPr>
            <a:fld id="{6910421C-6359-4FB0-8D47-36FDEF1228E3}" type="datetime8">
              <a:rPr lang="fr-FR"/>
              <a:pPr>
                <a:defRPr/>
              </a:pPr>
              <a:t>12/09/2021 16:14</a:t>
            </a:fld>
            <a:endParaRPr lang="en-US"/>
          </a:p>
        </p:txBody>
      </p:sp>
      <p:sp>
        <p:nvSpPr>
          <p:cNvPr id="4" name="Rectangle 5">
            <a:extLst>
              <a:ext uri="{FF2B5EF4-FFF2-40B4-BE49-F238E27FC236}">
                <a16:creationId xmlns:a16="http://schemas.microsoft.com/office/drawing/2014/main" id="{B4B49092-595B-4915-B00A-005C1C4BC4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1B23ED3-80DC-4889-B996-4596BB0C8283}"/>
              </a:ext>
            </a:extLst>
          </p:cNvPr>
          <p:cNvSpPr>
            <a:spLocks noGrp="1" noChangeArrowheads="1"/>
          </p:cNvSpPr>
          <p:nvPr>
            <p:ph type="sldNum" sz="quarter" idx="12"/>
          </p:nvPr>
        </p:nvSpPr>
        <p:spPr>
          <a:ln/>
        </p:spPr>
        <p:txBody>
          <a:bodyPr/>
          <a:lstStyle>
            <a:lvl1pPr>
              <a:defRPr/>
            </a:lvl1pPr>
          </a:lstStyle>
          <a:p>
            <a:fld id="{5DB11793-83D3-452C-B628-F74F29A8C40E}" type="slidenum">
              <a:rPr lang="en-US" altLang="en-US"/>
              <a:pPr/>
              <a:t>‹#›</a:t>
            </a:fld>
            <a:endParaRPr lang="en-US" altLang="en-US"/>
          </a:p>
        </p:txBody>
      </p:sp>
    </p:spTree>
    <p:extLst>
      <p:ext uri="{BB962C8B-B14F-4D97-AF65-F5344CB8AC3E}">
        <p14:creationId xmlns:p14="http://schemas.microsoft.com/office/powerpoint/2010/main" val="208349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9C23E5-1AF3-4E74-81FF-4C99B3508D8E}"/>
              </a:ext>
            </a:extLst>
          </p:cNvPr>
          <p:cNvSpPr>
            <a:spLocks noGrp="1" noChangeArrowheads="1"/>
          </p:cNvSpPr>
          <p:nvPr>
            <p:ph type="dt" sz="half" idx="10"/>
          </p:nvPr>
        </p:nvSpPr>
        <p:spPr>
          <a:ln/>
        </p:spPr>
        <p:txBody>
          <a:bodyPr/>
          <a:lstStyle>
            <a:lvl1pPr>
              <a:defRPr/>
            </a:lvl1pPr>
          </a:lstStyle>
          <a:p>
            <a:pPr>
              <a:defRPr/>
            </a:pPr>
            <a:fld id="{592B95DC-04F0-40C5-82A5-4BD69A762AF3}" type="datetime8">
              <a:rPr lang="fr-FR"/>
              <a:pPr>
                <a:defRPr/>
              </a:pPr>
              <a:t>12/09/2021 16:14</a:t>
            </a:fld>
            <a:endParaRPr lang="en-US"/>
          </a:p>
        </p:txBody>
      </p:sp>
      <p:sp>
        <p:nvSpPr>
          <p:cNvPr id="3" name="Rectangle 5">
            <a:extLst>
              <a:ext uri="{FF2B5EF4-FFF2-40B4-BE49-F238E27FC236}">
                <a16:creationId xmlns:a16="http://schemas.microsoft.com/office/drawing/2014/main" id="{4F5A3F8F-D7E6-4C53-B79F-CFE599EBE0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CD67BFE-E29F-42CC-A7F8-BB85E3884751}"/>
              </a:ext>
            </a:extLst>
          </p:cNvPr>
          <p:cNvSpPr>
            <a:spLocks noGrp="1" noChangeArrowheads="1"/>
          </p:cNvSpPr>
          <p:nvPr>
            <p:ph type="sldNum" sz="quarter" idx="12"/>
          </p:nvPr>
        </p:nvSpPr>
        <p:spPr>
          <a:ln/>
        </p:spPr>
        <p:txBody>
          <a:bodyPr/>
          <a:lstStyle>
            <a:lvl1pPr>
              <a:defRPr/>
            </a:lvl1pPr>
          </a:lstStyle>
          <a:p>
            <a:fld id="{5A0A5448-BDF7-41A6-BE10-724AB9052E46}" type="slidenum">
              <a:rPr lang="en-US" altLang="en-US"/>
              <a:pPr/>
              <a:t>‹#›</a:t>
            </a:fld>
            <a:endParaRPr lang="en-US" altLang="en-US"/>
          </a:p>
        </p:txBody>
      </p:sp>
    </p:spTree>
    <p:extLst>
      <p:ext uri="{BB962C8B-B14F-4D97-AF65-F5344CB8AC3E}">
        <p14:creationId xmlns:p14="http://schemas.microsoft.com/office/powerpoint/2010/main" val="55693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5DEEFB4-84F7-490B-A744-D8715EA12482}"/>
              </a:ext>
            </a:extLst>
          </p:cNvPr>
          <p:cNvSpPr>
            <a:spLocks noGrp="1" noChangeArrowheads="1"/>
          </p:cNvSpPr>
          <p:nvPr>
            <p:ph type="dt" sz="half" idx="10"/>
          </p:nvPr>
        </p:nvSpPr>
        <p:spPr>
          <a:ln/>
        </p:spPr>
        <p:txBody>
          <a:bodyPr/>
          <a:lstStyle>
            <a:lvl1pPr>
              <a:defRPr/>
            </a:lvl1pPr>
          </a:lstStyle>
          <a:p>
            <a:pPr>
              <a:defRPr/>
            </a:pPr>
            <a:fld id="{9D7BD78B-35A1-467C-AA65-7EB9455A0FA0}" type="datetime8">
              <a:rPr lang="fr-FR"/>
              <a:pPr>
                <a:defRPr/>
              </a:pPr>
              <a:t>12/09/2021 16:14</a:t>
            </a:fld>
            <a:endParaRPr lang="en-US"/>
          </a:p>
        </p:txBody>
      </p:sp>
      <p:sp>
        <p:nvSpPr>
          <p:cNvPr id="6" name="Rectangle 5">
            <a:extLst>
              <a:ext uri="{FF2B5EF4-FFF2-40B4-BE49-F238E27FC236}">
                <a16:creationId xmlns:a16="http://schemas.microsoft.com/office/drawing/2014/main" id="{1F96A598-59DF-44CD-8AFC-E3BCE562F4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24E26F-B459-4281-8052-B196B4F7337E}"/>
              </a:ext>
            </a:extLst>
          </p:cNvPr>
          <p:cNvSpPr>
            <a:spLocks noGrp="1" noChangeArrowheads="1"/>
          </p:cNvSpPr>
          <p:nvPr>
            <p:ph type="sldNum" sz="quarter" idx="12"/>
          </p:nvPr>
        </p:nvSpPr>
        <p:spPr>
          <a:ln/>
        </p:spPr>
        <p:txBody>
          <a:bodyPr/>
          <a:lstStyle>
            <a:lvl1pPr>
              <a:defRPr/>
            </a:lvl1pPr>
          </a:lstStyle>
          <a:p>
            <a:fld id="{E08073E1-2423-4498-9F4A-98E590F10AEF}" type="slidenum">
              <a:rPr lang="en-US" altLang="en-US"/>
              <a:pPr/>
              <a:t>‹#›</a:t>
            </a:fld>
            <a:endParaRPr lang="en-US" altLang="en-US"/>
          </a:p>
        </p:txBody>
      </p:sp>
    </p:spTree>
    <p:extLst>
      <p:ext uri="{BB962C8B-B14F-4D97-AF65-F5344CB8AC3E}">
        <p14:creationId xmlns:p14="http://schemas.microsoft.com/office/powerpoint/2010/main" val="619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8A2C250-F28F-4D5C-B8E7-2C4EB93E1B9D}"/>
              </a:ext>
            </a:extLst>
          </p:cNvPr>
          <p:cNvSpPr>
            <a:spLocks noGrp="1" noChangeArrowheads="1"/>
          </p:cNvSpPr>
          <p:nvPr>
            <p:ph type="dt" sz="half" idx="10"/>
          </p:nvPr>
        </p:nvSpPr>
        <p:spPr>
          <a:ln/>
        </p:spPr>
        <p:txBody>
          <a:bodyPr/>
          <a:lstStyle>
            <a:lvl1pPr>
              <a:defRPr/>
            </a:lvl1pPr>
          </a:lstStyle>
          <a:p>
            <a:pPr>
              <a:defRPr/>
            </a:pPr>
            <a:fld id="{06E50DAB-D9FF-49BB-9878-76D1628025B0}" type="datetime8">
              <a:rPr lang="fr-FR"/>
              <a:pPr>
                <a:defRPr/>
              </a:pPr>
              <a:t>12/09/2021 16:14</a:t>
            </a:fld>
            <a:endParaRPr lang="en-US"/>
          </a:p>
        </p:txBody>
      </p:sp>
      <p:sp>
        <p:nvSpPr>
          <p:cNvPr id="6" name="Rectangle 5">
            <a:extLst>
              <a:ext uri="{FF2B5EF4-FFF2-40B4-BE49-F238E27FC236}">
                <a16:creationId xmlns:a16="http://schemas.microsoft.com/office/drawing/2014/main" id="{CF60433F-2CBB-46B5-AF0C-F91E7B562B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74D054-D084-4325-9761-45EACC449589}"/>
              </a:ext>
            </a:extLst>
          </p:cNvPr>
          <p:cNvSpPr>
            <a:spLocks noGrp="1" noChangeArrowheads="1"/>
          </p:cNvSpPr>
          <p:nvPr>
            <p:ph type="sldNum" sz="quarter" idx="12"/>
          </p:nvPr>
        </p:nvSpPr>
        <p:spPr>
          <a:ln/>
        </p:spPr>
        <p:txBody>
          <a:bodyPr/>
          <a:lstStyle>
            <a:lvl1pPr>
              <a:defRPr/>
            </a:lvl1pPr>
          </a:lstStyle>
          <a:p>
            <a:fld id="{D9610FD4-0F09-4AC4-A6AD-CA066CCC6C4B}" type="slidenum">
              <a:rPr lang="en-US" altLang="en-US"/>
              <a:pPr/>
              <a:t>‹#›</a:t>
            </a:fld>
            <a:endParaRPr lang="en-US" altLang="en-US"/>
          </a:p>
        </p:txBody>
      </p:sp>
    </p:spTree>
    <p:extLst>
      <p:ext uri="{BB962C8B-B14F-4D97-AF65-F5344CB8AC3E}">
        <p14:creationId xmlns:p14="http://schemas.microsoft.com/office/powerpoint/2010/main" val="404686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7329388A-2CCC-49DC-95FA-8E16D11F5FCC}"/>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latin typeface="+mj-lt"/>
              </a:rPr>
              <a:t>www.9slide.vn</a:t>
            </a:r>
          </a:p>
        </p:txBody>
      </p:sp>
      <p:sp>
        <p:nvSpPr>
          <p:cNvPr id="1026" name="Rectangle 2">
            <a:extLst>
              <a:ext uri="{FF2B5EF4-FFF2-40B4-BE49-F238E27FC236}">
                <a16:creationId xmlns:a16="http://schemas.microsoft.com/office/drawing/2014/main" id="{BB26482E-A2E0-495F-898C-76257649805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1D35B498-79F1-4624-81E9-75FCAD46639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6F090FE9-945F-4C44-BFB0-BC0AF3B27D8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j-lt"/>
              </a:defRPr>
            </a:lvl1pPr>
          </a:lstStyle>
          <a:p>
            <a:pPr>
              <a:defRPr/>
            </a:pPr>
            <a:fld id="{08EE9D04-9568-4FF1-8CFB-5C51962B79D8}" type="datetime8">
              <a:rPr lang="fr-FR" smtClean="0"/>
              <a:pPr>
                <a:defRPr/>
              </a:pPr>
              <a:t>12/09/2021 16:14</a:t>
            </a:fld>
            <a:endParaRPr lang="en-US"/>
          </a:p>
        </p:txBody>
      </p:sp>
      <p:sp>
        <p:nvSpPr>
          <p:cNvPr id="1029" name="Rectangle 5">
            <a:extLst>
              <a:ext uri="{FF2B5EF4-FFF2-40B4-BE49-F238E27FC236}">
                <a16:creationId xmlns:a16="http://schemas.microsoft.com/office/drawing/2014/main" id="{6983EFDE-5D28-4DE2-B425-7AF4D881E84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j-lt"/>
              </a:defRPr>
            </a:lvl1pPr>
          </a:lstStyle>
          <a:p>
            <a:pPr>
              <a:defRPr/>
            </a:pPr>
            <a:endParaRPr lang="en-US"/>
          </a:p>
        </p:txBody>
      </p:sp>
      <p:sp>
        <p:nvSpPr>
          <p:cNvPr id="1030" name="Rectangle 6">
            <a:extLst>
              <a:ext uri="{FF2B5EF4-FFF2-40B4-BE49-F238E27FC236}">
                <a16:creationId xmlns:a16="http://schemas.microsoft.com/office/drawing/2014/main" id="{13575E00-8FF3-4A45-AC6E-9A6272007B3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j-lt"/>
              </a:defRPr>
            </a:lvl1pPr>
          </a:lstStyle>
          <a:p>
            <a:fld id="{0F72F0FC-6073-471D-AFDE-249A81D08C35}"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b="0" i="0" u="none"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b="0" i="0" u="none" kern="1200">
          <a:solidFill>
            <a:schemeClr val="tx1"/>
          </a:solidFill>
          <a:latin typeface="+mj-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12700"/>
            <a:ext cx="11350568" cy="5367315"/>
          </a:xfrm>
          <a:prstGeom prst="rect">
            <a:avLst/>
          </a:prstGeom>
        </p:spPr>
      </p:pic>
      <p:sp>
        <p:nvSpPr>
          <p:cNvPr id="4" name="WordArt 11"/>
          <p:cNvSpPr>
            <a:spLocks noChangeArrowheads="1" noChangeShapeType="1" noTextEdit="1"/>
          </p:cNvSpPr>
          <p:nvPr/>
        </p:nvSpPr>
        <p:spPr bwMode="auto">
          <a:xfrm>
            <a:off x="685800" y="716880"/>
            <a:ext cx="7696201" cy="1375002"/>
          </a:xfrm>
          <a:prstGeom prst="rect">
            <a:avLst/>
          </a:prstGeom>
        </p:spPr>
        <p:txBody>
          <a:bodyPr wrap="none" fromWordArt="1">
            <a:prstTxWarp prst="textDeflate">
              <a:avLst>
                <a:gd name="adj" fmla="val 18750"/>
              </a:avLst>
            </a:prstTxWarp>
          </a:bodyPr>
          <a:lstStyle/>
          <a:p>
            <a:pPr algn="ctr"/>
            <a:r>
              <a:rPr lang="en-US" sz="2707" kern="10">
                <a:ln w="9525">
                  <a:solidFill>
                    <a:srgbClr val="FF0000"/>
                  </a:solidFill>
                  <a:round/>
                  <a:headEnd/>
                  <a:tailEnd/>
                </a:ln>
                <a:solidFill>
                  <a:srgbClr val="FF0000"/>
                </a:solidFill>
                <a:effectLst>
                  <a:outerShdw dist="53882" dir="2700000" algn="ctr" rotWithShape="0">
                    <a:srgbClr val="9999FF">
                      <a:alpha val="79999"/>
                    </a:srgbClr>
                  </a:outerShdw>
                </a:effectLst>
                <a:cs typeface="Arial" panose="020B0604020202020204" pitchFamily="34" charset="0"/>
              </a:rPr>
              <a:t>Chào mừng các con đến với môn Tin học</a:t>
            </a:r>
            <a:endParaRPr lang="en-US" sz="2707" kern="10" dirty="0">
              <a:ln w="9525">
                <a:solidFill>
                  <a:srgbClr val="FF0000"/>
                </a:solidFill>
                <a:round/>
                <a:headEnd/>
                <a:tailEnd/>
              </a:ln>
              <a:solidFill>
                <a:srgbClr val="FF0000"/>
              </a:solidFill>
              <a:effectLst>
                <a:outerShdw dist="53882" dir="2700000" algn="ctr" rotWithShape="0">
                  <a:srgbClr val="9999FF">
                    <a:alpha val="79999"/>
                  </a:srgbClr>
                </a:outerShdw>
              </a:effectLst>
              <a:cs typeface="Arial" panose="020B0604020202020204" pitchFamily="34" charset="0"/>
            </a:endParaRPr>
          </a:p>
        </p:txBody>
      </p:sp>
      <p:sp>
        <p:nvSpPr>
          <p:cNvPr id="5" name="Rectangle 4"/>
          <p:cNvSpPr/>
          <p:nvPr/>
        </p:nvSpPr>
        <p:spPr>
          <a:xfrm>
            <a:off x="1752600" y="2344762"/>
            <a:ext cx="2208897" cy="902598"/>
          </a:xfrm>
          <a:prstGeom prst="rect">
            <a:avLst/>
          </a:prstGeom>
          <a:noFill/>
        </p:spPr>
        <p:txBody>
          <a:bodyPr wrap="none" lIns="68750" tIns="34375" rIns="68750" bIns="3437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14"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anose="020B0604020202020204" pitchFamily="34" charset="0"/>
              </a:rPr>
              <a:t>LỚP 5</a:t>
            </a:r>
          </a:p>
        </p:txBody>
      </p:sp>
      <p:sp>
        <p:nvSpPr>
          <p:cNvPr id="13" name="Rectangle 12"/>
          <p:cNvSpPr/>
          <p:nvPr/>
        </p:nvSpPr>
        <p:spPr>
          <a:xfrm>
            <a:off x="4533900" y="2344762"/>
            <a:ext cx="2676782" cy="902598"/>
          </a:xfrm>
          <a:prstGeom prst="rect">
            <a:avLst/>
          </a:prstGeom>
          <a:noFill/>
        </p:spPr>
        <p:txBody>
          <a:bodyPr wrap="none" lIns="68750" tIns="34375" rIns="68750" bIns="3437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14"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anose="020B0604020202020204" pitchFamily="34" charset="0"/>
              </a:rPr>
              <a:t>TUẦN 2</a:t>
            </a:r>
          </a:p>
        </p:txBody>
      </p:sp>
    </p:spTree>
    <p:extLst>
      <p:ext uri="{BB962C8B-B14F-4D97-AF65-F5344CB8AC3E}">
        <p14:creationId xmlns:p14="http://schemas.microsoft.com/office/powerpoint/2010/main" val="248134870"/>
      </p:ext>
    </p:extLst>
  </p:cSld>
  <p:clrMapOvr>
    <a:masterClrMapping/>
  </p:clrMapOvr>
  <mc:AlternateContent xmlns:mc="http://schemas.openxmlformats.org/markup-compatibility/2006" xmlns:p14="http://schemas.microsoft.com/office/powerpoint/2010/main">
    <mc:Choice Requires="p14">
      <p:transition spd="slow" p14:dur="800" advTm="7036">
        <p:circle/>
      </p:transition>
    </mc:Choice>
    <mc:Fallback xmlns="">
      <p:transition spd="slow" advTm="7036">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75349" y="493086"/>
            <a:ext cx="3942688" cy="5821363"/>
          </a:xfrm>
        </p:spPr>
        <p:txBody>
          <a:bodyPr/>
          <a:lstStyle/>
          <a:p>
            <a:pPr algn="just"/>
            <a:r>
              <a:rPr lang="vi-VN" sz="2500" dirty="0">
                <a:solidFill>
                  <a:srgbClr val="002060"/>
                </a:solidFill>
              </a:rPr>
              <a:t>B1: Điều khiển để ngăn trái hiển thị như hình </a:t>
            </a:r>
            <a:r>
              <a:rPr lang="en-US" sz="2500" dirty="0" err="1">
                <a:solidFill>
                  <a:srgbClr val="002060"/>
                </a:solidFill>
              </a:rPr>
              <a:t>dưới</a:t>
            </a:r>
            <a:r>
              <a:rPr lang="vi-VN" sz="2500" dirty="0">
                <a:solidFill>
                  <a:srgbClr val="002060"/>
                </a:solidFill>
              </a:rPr>
              <a:t>. Nháy </a:t>
            </a:r>
            <a:r>
              <a:rPr lang="en-US" sz="2500" dirty="0" err="1">
                <a:solidFill>
                  <a:srgbClr val="0000FF"/>
                </a:solidFill>
              </a:rPr>
              <a:t>chuột</a:t>
            </a:r>
            <a:r>
              <a:rPr lang="en-US" sz="2500" dirty="0">
                <a:solidFill>
                  <a:srgbClr val="0000FF"/>
                </a:solidFill>
              </a:rPr>
              <a:t> </a:t>
            </a:r>
            <a:r>
              <a:rPr lang="en-US" sz="2500" dirty="0" err="1">
                <a:solidFill>
                  <a:srgbClr val="0000FF"/>
                </a:solidFill>
              </a:rPr>
              <a:t>phải</a:t>
            </a:r>
            <a:r>
              <a:rPr lang="en-US" sz="2500" dirty="0">
                <a:solidFill>
                  <a:srgbClr val="0000FF"/>
                </a:solidFill>
              </a:rPr>
              <a:t> </a:t>
            </a:r>
            <a:r>
              <a:rPr lang="vi-VN" sz="2500" dirty="0">
                <a:solidFill>
                  <a:srgbClr val="002060"/>
                </a:solidFill>
              </a:rPr>
              <a:t>vào thư mục </a:t>
            </a:r>
            <a:r>
              <a:rPr lang="vi-VN" sz="2500" dirty="0">
                <a:solidFill>
                  <a:srgbClr val="0000FF"/>
                </a:solidFill>
              </a:rPr>
              <a:t>KHIEM</a:t>
            </a:r>
            <a:r>
              <a:rPr lang="vi-VN" sz="2500" dirty="0">
                <a:solidFill>
                  <a:srgbClr val="002060"/>
                </a:solidFill>
              </a:rPr>
              <a:t> rồi chọn </a:t>
            </a:r>
            <a:r>
              <a:rPr lang="vi-VN" sz="2500" dirty="0">
                <a:solidFill>
                  <a:srgbClr val="0000FF"/>
                </a:solidFill>
              </a:rPr>
              <a:t>Copy</a:t>
            </a:r>
            <a:r>
              <a:rPr lang="vi-VN" sz="2500" dirty="0">
                <a:solidFill>
                  <a:srgbClr val="002060"/>
                </a:solidFill>
              </a:rPr>
              <a:t> (Sao chép).</a:t>
            </a:r>
            <a:endParaRPr lang="en-US" sz="2500" dirty="0">
              <a:solidFill>
                <a:srgbClr val="002060"/>
              </a:solidFill>
            </a:endParaRPr>
          </a:p>
        </p:txBody>
      </p:sp>
      <p:sp>
        <p:nvSpPr>
          <p:cNvPr id="6" name="Content Placeholder 5"/>
          <p:cNvSpPr>
            <a:spLocks noGrp="1"/>
          </p:cNvSpPr>
          <p:nvPr>
            <p:ph sz="half" idx="2"/>
          </p:nvPr>
        </p:nvSpPr>
        <p:spPr>
          <a:xfrm>
            <a:off x="4744112" y="602913"/>
            <a:ext cx="4038600" cy="5897563"/>
          </a:xfrm>
        </p:spPr>
        <p:txBody>
          <a:bodyPr/>
          <a:lstStyle/>
          <a:p>
            <a:pPr algn="just"/>
            <a:r>
              <a:rPr lang="vi-VN" sz="2500" dirty="0">
                <a:solidFill>
                  <a:srgbClr val="002060"/>
                </a:solidFill>
              </a:rPr>
              <a:t>B2: Trong ngăn trái, nháy </a:t>
            </a:r>
            <a:r>
              <a:rPr lang="vi-VN" sz="2500" dirty="0">
                <a:solidFill>
                  <a:srgbClr val="0000FF"/>
                </a:solidFill>
              </a:rPr>
              <a:t>chuột phải </a:t>
            </a:r>
            <a:r>
              <a:rPr lang="vi-VN" sz="2500" dirty="0">
                <a:solidFill>
                  <a:srgbClr val="002060"/>
                </a:solidFill>
              </a:rPr>
              <a:t>vào thư mục </a:t>
            </a:r>
            <a:r>
              <a:rPr lang="vi-VN" sz="2500" dirty="0">
                <a:solidFill>
                  <a:srgbClr val="0000FF"/>
                </a:solidFill>
              </a:rPr>
              <a:t>TO1</a:t>
            </a:r>
            <a:r>
              <a:rPr lang="vi-VN" sz="2500" dirty="0">
                <a:solidFill>
                  <a:srgbClr val="002060"/>
                </a:solidFill>
              </a:rPr>
              <a:t> nằm trong thư mục LOP5A rồi chọn </a:t>
            </a:r>
            <a:r>
              <a:rPr lang="vi-VN" sz="2500" dirty="0">
                <a:solidFill>
                  <a:srgbClr val="0000FF"/>
                </a:solidFill>
              </a:rPr>
              <a:t>Paste</a:t>
            </a:r>
            <a:r>
              <a:rPr lang="vi-VN" sz="2500" dirty="0">
                <a:solidFill>
                  <a:srgbClr val="002060"/>
                </a:solidFill>
              </a:rPr>
              <a:t> (Dán).</a:t>
            </a:r>
            <a:endParaRPr lang="en-US" sz="2500" dirty="0"/>
          </a:p>
        </p:txBody>
      </p:sp>
      <p:sp>
        <p:nvSpPr>
          <p:cNvPr id="7" name="Rectangle 6">
            <a:extLst>
              <a:ext uri="{FF2B5EF4-FFF2-40B4-BE49-F238E27FC236}">
                <a16:creationId xmlns:a16="http://schemas.microsoft.com/office/drawing/2014/main" id="{5CB8FC75-41AA-49E6-9A75-6A06C03FD351}"/>
              </a:ext>
            </a:extLst>
          </p:cNvPr>
          <p:cNvSpPr/>
          <p:nvPr/>
        </p:nvSpPr>
        <p:spPr>
          <a:xfrm>
            <a:off x="2141466" y="-6927"/>
            <a:ext cx="547685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sz="3600" b="1" dirty="0">
                <a:ln w="9525">
                  <a:solidFill>
                    <a:srgbClr val="002060"/>
                  </a:solidFill>
                  <a:prstDash val="solid"/>
                </a:ln>
                <a:solidFill>
                  <a:srgbClr val="FF6600"/>
                </a:solidFill>
                <a:effectLst>
                  <a:outerShdw blurRad="12700" dist="38100" dir="2700000" algn="tl" rotWithShape="0">
                    <a:schemeClr val="bg1">
                      <a:lumMod val="50000"/>
                    </a:schemeClr>
                  </a:outerShdw>
                </a:effectLst>
                <a:latin typeface="+mj-lt"/>
                <a:ea typeface="+mj-ea"/>
                <a:cs typeface="+mj-cs"/>
              </a:rPr>
              <a:t>HƯỚNG DẪN</a:t>
            </a:r>
          </a:p>
        </p:txBody>
      </p:sp>
      <p:pic>
        <p:nvPicPr>
          <p:cNvPr id="8" name="Picture 7">
            <a:extLst>
              <a:ext uri="{FF2B5EF4-FFF2-40B4-BE49-F238E27FC236}">
                <a16:creationId xmlns:a16="http://schemas.microsoft.com/office/drawing/2014/main" id="{0A8EA5C7-4C76-4BF6-9777-FEE7DDC514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19970" cy="575203"/>
          </a:xfrm>
          <a:prstGeom prst="rect">
            <a:avLst/>
          </a:prstGeom>
          <a:ln w="15875">
            <a:solidFill>
              <a:schemeClr val="accent1">
                <a:shade val="50000"/>
              </a:schemeClr>
            </a:solidFill>
          </a:ln>
        </p:spPr>
      </p:pic>
      <p:sp>
        <p:nvSpPr>
          <p:cNvPr id="9" name="Rectangle 8"/>
          <p:cNvSpPr/>
          <p:nvPr/>
        </p:nvSpPr>
        <p:spPr>
          <a:xfrm>
            <a:off x="1903167" y="6096000"/>
            <a:ext cx="476598"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4"/>
          <a:srcRect l="20983" t="11556" r="48016" b="16006"/>
          <a:stretch/>
        </p:blipFill>
        <p:spPr>
          <a:xfrm>
            <a:off x="137698" y="2445292"/>
            <a:ext cx="4416505" cy="4369135"/>
          </a:xfrm>
          <a:prstGeom prst="rect">
            <a:avLst/>
          </a:prstGeom>
        </p:spPr>
      </p:pic>
      <p:pic>
        <p:nvPicPr>
          <p:cNvPr id="15" name="Picture 14"/>
          <p:cNvPicPr>
            <a:picLocks noChangeAspect="1"/>
          </p:cNvPicPr>
          <p:nvPr/>
        </p:nvPicPr>
        <p:blipFill rotWithShape="1">
          <a:blip r:embed="rId5"/>
          <a:srcRect l="20999" t="11778" r="47500" b="15333"/>
          <a:stretch/>
        </p:blipFill>
        <p:spPr>
          <a:xfrm>
            <a:off x="4838331" y="2488864"/>
            <a:ext cx="4264105" cy="4369135"/>
          </a:xfrm>
          <a:prstGeom prst="rect">
            <a:avLst/>
          </a:prstGeom>
        </p:spPr>
      </p:pic>
      <p:sp>
        <p:nvSpPr>
          <p:cNvPr id="16" name="Rectangle 15"/>
          <p:cNvSpPr/>
          <p:nvPr/>
        </p:nvSpPr>
        <p:spPr>
          <a:xfrm>
            <a:off x="312666" y="5410200"/>
            <a:ext cx="18288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514600" y="6583680"/>
            <a:ext cx="718499" cy="1850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06593" y="5916014"/>
            <a:ext cx="718499" cy="1850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086600" y="6583680"/>
            <a:ext cx="718499" cy="1850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149458" y="5610123"/>
            <a:ext cx="718499" cy="1850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55487813"/>
      </p:ext>
    </p:extLst>
  </p:cSld>
  <p:clrMapOvr>
    <a:masterClrMapping/>
  </p:clrMapOvr>
  <p:transition spd="slow" advTm="2736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685800"/>
            <a:ext cx="8534400" cy="5410200"/>
          </a:xfrm>
          <a:prstGeom prst="rect">
            <a:avLst/>
          </a:prstGeom>
        </p:spPr>
        <p:txBody>
          <a:bodyPr/>
          <a:lstStyle>
            <a:lvl1pPr algn="ctr" rtl="0" eaLnBrk="0" fontAlgn="base" hangingPunct="0">
              <a:spcBef>
                <a:spcPct val="0"/>
              </a:spcBef>
              <a:spcAft>
                <a:spcPct val="0"/>
              </a:spcAft>
              <a:defRPr sz="4400" b="0" i="0" u="none"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a:lnSpc>
                <a:spcPct val="150000"/>
              </a:lnSpc>
              <a:spcBef>
                <a:spcPct val="20000"/>
              </a:spcBef>
            </a:pPr>
            <a:r>
              <a:rPr lang="en-US" sz="3200">
                <a:solidFill>
                  <a:srgbClr val="FF0000"/>
                </a:solidFill>
                <a:latin typeface="+mn-lt"/>
                <a:ea typeface="+mn-ea"/>
                <a:cs typeface="+mn-cs"/>
              </a:rPr>
              <a:t>Dặn dò: </a:t>
            </a:r>
          </a:p>
          <a:p>
            <a:pPr algn="l">
              <a:lnSpc>
                <a:spcPct val="150000"/>
              </a:lnSpc>
              <a:spcBef>
                <a:spcPct val="20000"/>
              </a:spcBef>
            </a:pPr>
            <a:r>
              <a:rPr lang="en-US" sz="3200" b="1">
                <a:solidFill>
                  <a:srgbClr val="CC00CC"/>
                </a:solidFill>
                <a:cs typeface="Times New Roman" pitchFamily="18" charset="0"/>
              </a:rPr>
              <a:t> Khi làm việc với thư mục và tệp, chú ý phối hợp sử dụng hai ngăn của cửa sổ để thực hiện các thao tác tạo, mở, sao chép, xóa thư mục được nhanh chóng và thuận tiện.</a:t>
            </a:r>
          </a:p>
          <a:p>
            <a:pPr algn="l">
              <a:lnSpc>
                <a:spcPct val="150000"/>
              </a:lnSpc>
              <a:spcBef>
                <a:spcPct val="20000"/>
              </a:spcBef>
            </a:pPr>
            <a:endParaRPr lang="en-US" sz="3200" b="1">
              <a:solidFill>
                <a:srgbClr val="0000CC"/>
              </a:solidFill>
              <a:cs typeface="Times New Roman" pitchFamily="18" charset="0"/>
            </a:endParaRPr>
          </a:p>
          <a:p>
            <a:pPr algn="l">
              <a:lnSpc>
                <a:spcPct val="150000"/>
              </a:lnSpc>
              <a:spcBef>
                <a:spcPct val="20000"/>
              </a:spcBef>
            </a:pPr>
            <a:r>
              <a:rPr lang="en-US" sz="3200">
                <a:solidFill>
                  <a:srgbClr val="FF0000"/>
                </a:solidFill>
                <a:latin typeface="+mn-lt"/>
                <a:ea typeface="+mn-ea"/>
                <a:cs typeface="+mn-cs"/>
              </a:rPr>
              <a:t> </a:t>
            </a:r>
            <a:endParaRPr lang="en-US" sz="3200" dirty="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377304438"/>
      </p:ext>
    </p:extLst>
  </p:cSld>
  <p:clrMapOvr>
    <a:masterClrMapping/>
  </p:clrMapOvr>
  <mc:AlternateContent xmlns:mc="http://schemas.openxmlformats.org/markup-compatibility/2006" xmlns:p14="http://schemas.microsoft.com/office/powerpoint/2010/main">
    <mc:Choice Requires="p14">
      <p:transition spd="slow" p14:dur="2000" advTm="24325"/>
    </mc:Choice>
    <mc:Fallback xmlns="">
      <p:transition spd="slow" advTm="2432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D389472-A89A-4E19-9A85-18D0A68A69E0}"/>
              </a:ext>
            </a:extLst>
          </p:cNvPr>
          <p:cNvSpPr>
            <a:spLocks noGrp="1"/>
          </p:cNvSpPr>
          <p:nvPr>
            <p:ph type="title"/>
          </p:nvPr>
        </p:nvSpPr>
        <p:spPr>
          <a:xfrm>
            <a:off x="228600" y="228600"/>
            <a:ext cx="8229600" cy="609600"/>
          </a:xfrm>
        </p:spPr>
        <p:txBody>
          <a:bodyPr/>
          <a:lstStyle/>
          <a:p>
            <a:pPr algn="l"/>
            <a:r>
              <a:rPr lang="en-US" altLang="en-US" sz="2800" b="1" dirty="0">
                <a:solidFill>
                  <a:srgbClr val="FF0000"/>
                </a:solidFill>
              </a:rPr>
              <a:t>B. HOẠT ĐỘNG ỨNG DỤNG, MỞ RỘNG</a:t>
            </a:r>
          </a:p>
        </p:txBody>
      </p:sp>
      <p:sp>
        <p:nvSpPr>
          <p:cNvPr id="5" name="Rectangle 4"/>
          <p:cNvSpPr/>
          <p:nvPr/>
        </p:nvSpPr>
        <p:spPr>
          <a:xfrm>
            <a:off x="2552700" y="1024234"/>
            <a:ext cx="4038600" cy="584775"/>
          </a:xfrm>
          <a:prstGeom prst="rect">
            <a:avLst/>
          </a:prstGeom>
        </p:spPr>
        <p:txBody>
          <a:bodyPr wrap="square">
            <a:spAutoFit/>
          </a:bodyPr>
          <a:lstStyle/>
          <a:p>
            <a:pPr algn="ctr"/>
            <a:r>
              <a:rPr lang="en-US" sz="3200" b="1" dirty="0">
                <a:solidFill>
                  <a:srgbClr val="002060"/>
                </a:solidFill>
                <a:latin typeface="+mn-lt"/>
              </a:rPr>
              <a:t>B</a:t>
            </a:r>
            <a:r>
              <a:rPr lang="vi-VN" sz="3200" b="1" dirty="0">
                <a:solidFill>
                  <a:srgbClr val="002060"/>
                </a:solidFill>
                <a:latin typeface="+mn-lt"/>
              </a:rPr>
              <a:t>ài 1</a:t>
            </a:r>
            <a:r>
              <a:rPr lang="en-US" sz="3200" b="1" dirty="0">
                <a:solidFill>
                  <a:srgbClr val="002060"/>
                </a:solidFill>
                <a:latin typeface="+mn-lt"/>
              </a:rPr>
              <a:t> - SGK tr. 15</a:t>
            </a:r>
            <a:endParaRPr lang="en-US" sz="3200" b="1" dirty="0">
              <a:latin typeface="+mn-lt"/>
            </a:endParaRPr>
          </a:p>
        </p:txBody>
      </p:sp>
      <p:sp>
        <p:nvSpPr>
          <p:cNvPr id="16387" name="Content Placeholder 2">
            <a:extLst>
              <a:ext uri="{FF2B5EF4-FFF2-40B4-BE49-F238E27FC236}">
                <a16:creationId xmlns:a16="http://schemas.microsoft.com/office/drawing/2014/main" id="{F21A7F54-4DF2-4422-AC3D-811FC4862835}"/>
              </a:ext>
            </a:extLst>
          </p:cNvPr>
          <p:cNvSpPr>
            <a:spLocks noGrp="1"/>
          </p:cNvSpPr>
          <p:nvPr>
            <p:ph idx="1"/>
          </p:nvPr>
        </p:nvSpPr>
        <p:spPr>
          <a:xfrm>
            <a:off x="762000" y="1718843"/>
            <a:ext cx="7696200" cy="3996157"/>
          </a:xfrm>
        </p:spPr>
        <p:txBody>
          <a:bodyPr/>
          <a:lstStyle/>
          <a:p>
            <a:pPr marL="0" indent="0" algn="just">
              <a:buNone/>
            </a:pPr>
            <a:r>
              <a:rPr lang="vi-VN" b="1" dirty="0">
                <a:solidFill>
                  <a:srgbClr val="002060"/>
                </a:solidFill>
              </a:rPr>
              <a:t>Điều khiển </a:t>
            </a:r>
            <a:r>
              <a:rPr lang="vi-VN" dirty="0">
                <a:solidFill>
                  <a:srgbClr val="002060"/>
                </a:solidFill>
              </a:rPr>
              <a:t>để</a:t>
            </a:r>
            <a:r>
              <a:rPr lang="vi-VN" b="1" dirty="0">
                <a:solidFill>
                  <a:srgbClr val="002060"/>
                </a:solidFill>
              </a:rPr>
              <a:t> ngăn trái, ngăn phải hiển thị </a:t>
            </a:r>
            <a:r>
              <a:rPr lang="vi-VN" dirty="0">
                <a:solidFill>
                  <a:srgbClr val="002060"/>
                </a:solidFill>
              </a:rPr>
              <a:t>như hình</a:t>
            </a:r>
            <a:r>
              <a:rPr lang="en-US" dirty="0">
                <a:solidFill>
                  <a:srgbClr val="002060"/>
                </a:solidFill>
              </a:rPr>
              <a:t> </a:t>
            </a:r>
            <a:r>
              <a:rPr lang="en-US" dirty="0" err="1">
                <a:solidFill>
                  <a:srgbClr val="002060"/>
                </a:solidFill>
              </a:rPr>
              <a:t>dưới</a:t>
            </a:r>
            <a:r>
              <a:rPr lang="en-US" dirty="0">
                <a:solidFill>
                  <a:srgbClr val="002060"/>
                </a:solidFill>
              </a:rPr>
              <a:t> </a:t>
            </a:r>
            <a:r>
              <a:rPr lang="en-US" dirty="0" err="1">
                <a:solidFill>
                  <a:srgbClr val="002060"/>
                </a:solidFill>
              </a:rPr>
              <a:t>đây</a:t>
            </a:r>
            <a:r>
              <a:rPr lang="vi-VN" dirty="0">
                <a:solidFill>
                  <a:srgbClr val="002060"/>
                </a:solidFill>
              </a:rPr>
              <a:t>. Thực hiện </a:t>
            </a:r>
            <a:r>
              <a:rPr lang="vi-VN" b="1" dirty="0">
                <a:solidFill>
                  <a:srgbClr val="002060"/>
                </a:solidFill>
              </a:rPr>
              <a:t>sao chép </a:t>
            </a:r>
            <a:r>
              <a:rPr lang="vi-VN" dirty="0">
                <a:solidFill>
                  <a:srgbClr val="002060"/>
                </a:solidFill>
              </a:rPr>
              <a:t>hai tệp </a:t>
            </a:r>
            <a:r>
              <a:rPr lang="vi-VN" b="1" dirty="0">
                <a:solidFill>
                  <a:srgbClr val="002060"/>
                </a:solidFill>
              </a:rPr>
              <a:t>Bai1SoanThao.docx</a:t>
            </a:r>
            <a:r>
              <a:rPr lang="en-US" dirty="0">
                <a:solidFill>
                  <a:srgbClr val="002060"/>
                </a:solidFill>
              </a:rPr>
              <a:t> </a:t>
            </a:r>
            <a:r>
              <a:rPr lang="vi-VN" dirty="0">
                <a:solidFill>
                  <a:srgbClr val="002060"/>
                </a:solidFill>
              </a:rPr>
              <a:t>và </a:t>
            </a:r>
            <a:r>
              <a:rPr lang="vi-VN" b="1" dirty="0">
                <a:solidFill>
                  <a:srgbClr val="002060"/>
                </a:solidFill>
              </a:rPr>
              <a:t>Bai2SoanThao.docx</a:t>
            </a:r>
            <a:r>
              <a:rPr lang="vi-VN" dirty="0">
                <a:solidFill>
                  <a:srgbClr val="002060"/>
                </a:solidFill>
              </a:rPr>
              <a:t> từ thư mục SoanThao, trong thư mục </a:t>
            </a:r>
            <a:r>
              <a:rPr lang="vi-VN" b="1" dirty="0">
                <a:solidFill>
                  <a:srgbClr val="002060"/>
                </a:solidFill>
              </a:rPr>
              <a:t>KHIEM</a:t>
            </a:r>
            <a:r>
              <a:rPr lang="vi-VN" dirty="0">
                <a:solidFill>
                  <a:srgbClr val="002060"/>
                </a:solidFill>
              </a:rPr>
              <a:t> của LOP4A sang thư mục </a:t>
            </a:r>
            <a:r>
              <a:rPr lang="vi-VN" b="1" dirty="0">
                <a:solidFill>
                  <a:srgbClr val="002060"/>
                </a:solidFill>
              </a:rPr>
              <a:t>LAN</a:t>
            </a:r>
            <a:r>
              <a:rPr lang="vi-VN" dirty="0">
                <a:solidFill>
                  <a:srgbClr val="002060"/>
                </a:solidFill>
              </a:rPr>
              <a:t>, trong thư mục TO2 của LOP5A theo hướng dẫn.</a:t>
            </a:r>
            <a:endParaRPr lang="en-US" dirty="0">
              <a:solidFill>
                <a:srgbClr val="002060"/>
              </a:solidFill>
            </a:endParaRPr>
          </a:p>
        </p:txBody>
      </p:sp>
    </p:spTree>
    <p:custDataLst>
      <p:tags r:id="rId1"/>
    </p:custDataLst>
  </p:cSld>
  <p:clrMapOvr>
    <a:masterClrMapping/>
  </p:clrMapOvr>
  <p:transition advTm="2130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 calcmode="lin" valueType="num">
                                      <p:cBhvr>
                                        <p:cTn id="12"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38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4343400"/>
          </a:xfrm>
        </p:spPr>
        <p:txBody>
          <a:bodyPr/>
          <a:lstStyle/>
          <a:p>
            <a:pPr algn="l">
              <a:lnSpc>
                <a:spcPct val="150000"/>
              </a:lnSpc>
              <a:spcBef>
                <a:spcPct val="20000"/>
              </a:spcBef>
            </a:pPr>
            <a:r>
              <a:rPr lang="en-US" sz="3200" dirty="0">
                <a:solidFill>
                  <a:srgbClr val="FF0000"/>
                </a:solidFill>
                <a:latin typeface="+mn-lt"/>
                <a:ea typeface="+mn-ea"/>
                <a:cs typeface="+mn-cs"/>
              </a:rPr>
              <a:t>* </a:t>
            </a:r>
            <a:r>
              <a:rPr lang="en-US" sz="3200" dirty="0" err="1">
                <a:solidFill>
                  <a:srgbClr val="FF0000"/>
                </a:solidFill>
                <a:latin typeface="+mn-lt"/>
                <a:ea typeface="+mn-ea"/>
                <a:cs typeface="+mn-cs"/>
              </a:rPr>
              <a:t>Lưu</a:t>
            </a:r>
            <a:r>
              <a:rPr lang="en-US" sz="3200" dirty="0">
                <a:solidFill>
                  <a:srgbClr val="FF0000"/>
                </a:solidFill>
                <a:latin typeface="+mn-lt"/>
                <a:ea typeface="+mn-ea"/>
                <a:cs typeface="+mn-cs"/>
              </a:rPr>
              <a:t> ý: </a:t>
            </a:r>
            <a:r>
              <a:rPr lang="en-US" sz="3200" dirty="0" err="1">
                <a:solidFill>
                  <a:schemeClr val="accent6">
                    <a:lumMod val="75000"/>
                  </a:schemeClr>
                </a:solidFill>
                <a:latin typeface="+mn-lt"/>
                <a:ea typeface="+mn-ea"/>
                <a:cs typeface="+mn-cs"/>
              </a:rPr>
              <a:t>Để</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thực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hành</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được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theo</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yêu</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cầu</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đầu</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tiên</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các</a:t>
            </a:r>
            <a:r>
              <a:rPr lang="en-US" sz="3200" dirty="0">
                <a:solidFill>
                  <a:schemeClr val="accent6">
                    <a:lumMod val="75000"/>
                  </a:schemeClr>
                </a:solidFill>
                <a:latin typeface="+mn-lt"/>
                <a:ea typeface="+mn-ea"/>
                <a:cs typeface="+mn-cs"/>
              </a:rPr>
              <a:t> con </a:t>
            </a:r>
            <a:r>
              <a:rPr lang="en-US" sz="3200" dirty="0" err="1">
                <a:solidFill>
                  <a:schemeClr val="accent6">
                    <a:lumMod val="75000"/>
                  </a:schemeClr>
                </a:solidFill>
                <a:latin typeface="+mn-lt"/>
                <a:ea typeface="+mn-ea"/>
                <a:cs typeface="+mn-cs"/>
              </a:rPr>
              <a:t>cần</a:t>
            </a:r>
            <a:r>
              <a:rPr lang="en-US" sz="3200" dirty="0">
                <a:solidFill>
                  <a:schemeClr val="accent6">
                    <a:lumMod val="75000"/>
                  </a:schemeClr>
                </a:solidFill>
                <a:latin typeface="+mn-lt"/>
                <a:ea typeface="+mn-ea"/>
                <a:cs typeface="+mn-cs"/>
              </a:rPr>
              <a:t>:</a:t>
            </a:r>
            <a:br>
              <a:rPr lang="en-US" sz="3200" dirty="0">
                <a:solidFill>
                  <a:schemeClr val="accent6">
                    <a:lumMod val="75000"/>
                  </a:schemeClr>
                </a:solidFill>
                <a:latin typeface="+mn-lt"/>
                <a:ea typeface="+mn-ea"/>
                <a:cs typeface="+mn-cs"/>
              </a:rPr>
            </a:b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Tạo</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SoanThao</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là</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con </a:t>
            </a:r>
            <a:r>
              <a:rPr lang="en-US" sz="3200" dirty="0" err="1">
                <a:solidFill>
                  <a:schemeClr val="accent6">
                    <a:lumMod val="75000"/>
                  </a:schemeClr>
                </a:solidFill>
                <a:latin typeface="+mn-lt"/>
                <a:ea typeface="+mn-ea"/>
                <a:cs typeface="+mn-cs"/>
              </a:rPr>
              <a:t>của</a:t>
            </a:r>
            <a:r>
              <a:rPr lang="en-US" sz="3200" dirty="0">
                <a:solidFill>
                  <a:schemeClr val="accent6">
                    <a:lumMod val="75000"/>
                  </a:schemeClr>
                </a:solidFill>
                <a:latin typeface="+mn-lt"/>
                <a:ea typeface="+mn-ea"/>
                <a:cs typeface="+mn-cs"/>
              </a:rPr>
              <a:t> KHIEM </a:t>
            </a:r>
            <a:r>
              <a:rPr lang="en-US" sz="3200" dirty="0" err="1">
                <a:solidFill>
                  <a:schemeClr val="accent6">
                    <a:lumMod val="75000"/>
                  </a:schemeClr>
                </a:solidFill>
                <a:latin typeface="+mn-lt"/>
                <a:ea typeface="+mn-ea"/>
                <a:cs typeface="+mn-cs"/>
              </a:rPr>
              <a:t>trong</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LOP4A</a:t>
            </a:r>
            <a:br>
              <a:rPr lang="en-US" sz="3200" dirty="0">
                <a:solidFill>
                  <a:schemeClr val="accent6">
                    <a:lumMod val="75000"/>
                  </a:schemeClr>
                </a:solidFill>
                <a:latin typeface="+mn-lt"/>
                <a:ea typeface="+mn-ea"/>
                <a:cs typeface="+mn-cs"/>
              </a:rPr>
            </a:b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Tạo</a:t>
            </a:r>
            <a:r>
              <a:rPr lang="en-US" sz="3200" dirty="0">
                <a:solidFill>
                  <a:schemeClr val="accent6">
                    <a:lumMod val="75000"/>
                  </a:schemeClr>
                </a:solidFill>
                <a:latin typeface="+mn-lt"/>
                <a:ea typeface="+mn-ea"/>
                <a:cs typeface="+mn-cs"/>
              </a:rPr>
              <a:t> 2 </a:t>
            </a:r>
            <a:r>
              <a:rPr lang="en-US" sz="3200" dirty="0" err="1">
                <a:solidFill>
                  <a:schemeClr val="accent6">
                    <a:lumMod val="75000"/>
                  </a:schemeClr>
                </a:solidFill>
                <a:latin typeface="+mn-lt"/>
                <a:ea typeface="+mn-ea"/>
                <a:cs typeface="+mn-cs"/>
              </a:rPr>
              <a:t>tệp</a:t>
            </a:r>
            <a:r>
              <a:rPr lang="en-US" sz="3200" dirty="0">
                <a:solidFill>
                  <a:schemeClr val="accent6">
                    <a:lumMod val="75000"/>
                  </a:schemeClr>
                </a:solidFill>
                <a:latin typeface="+mn-lt"/>
                <a:ea typeface="+mn-ea"/>
                <a:cs typeface="+mn-cs"/>
              </a:rPr>
              <a:t>: Bai1SoanThao.docx và B</a:t>
            </a:r>
            <a:r>
              <a:rPr lang="vi-VN" sz="3200" dirty="0">
                <a:solidFill>
                  <a:srgbClr val="002060"/>
                </a:solidFill>
                <a:latin typeface="+mn-lt"/>
              </a:rPr>
              <a:t>ai</a:t>
            </a:r>
            <a:r>
              <a:rPr lang="en-US" sz="3200" dirty="0">
                <a:solidFill>
                  <a:srgbClr val="002060"/>
                </a:solidFill>
                <a:latin typeface="+mn-lt"/>
              </a:rPr>
              <a:t>2</a:t>
            </a:r>
            <a:r>
              <a:rPr lang="vi-VN" sz="3200" dirty="0">
                <a:solidFill>
                  <a:srgbClr val="002060"/>
                </a:solidFill>
                <a:latin typeface="+mn-lt"/>
              </a:rPr>
              <a:t>SoanThao.docx</a:t>
            </a:r>
            <a:r>
              <a:rPr lang="en-US" sz="3200" dirty="0">
                <a:solidFill>
                  <a:srgbClr val="002060"/>
                </a:solidFill>
                <a:latin typeface="+mn-lt"/>
              </a:rPr>
              <a:t> </a:t>
            </a:r>
            <a:r>
              <a:rPr lang="en-US" sz="3200" dirty="0" err="1">
                <a:solidFill>
                  <a:srgbClr val="002060"/>
                </a:solidFill>
                <a:latin typeface="+mn-lt"/>
              </a:rPr>
              <a:t>trong</a:t>
            </a:r>
            <a:r>
              <a:rPr lang="en-US" sz="3200" dirty="0">
                <a:solidFill>
                  <a:srgbClr val="002060"/>
                </a:solidFill>
                <a:latin typeface="+mn-lt"/>
              </a:rPr>
              <a:t> </a:t>
            </a:r>
            <a:r>
              <a:rPr lang="en-US" sz="3200" dirty="0" err="1">
                <a:solidFill>
                  <a:srgbClr val="002060"/>
                </a:solidFill>
                <a:latin typeface="+mn-lt"/>
              </a:rPr>
              <a:t>thư</a:t>
            </a:r>
            <a:r>
              <a:rPr lang="en-US" sz="3200" dirty="0">
                <a:solidFill>
                  <a:srgbClr val="002060"/>
                </a:solidFill>
                <a:latin typeface="+mn-lt"/>
              </a:rPr>
              <a:t> </a:t>
            </a:r>
            <a:r>
              <a:rPr lang="en-US" sz="3200" dirty="0" err="1">
                <a:solidFill>
                  <a:srgbClr val="002060"/>
                </a:solidFill>
                <a:latin typeface="+mn-lt"/>
              </a:rPr>
              <a:t>mục</a:t>
            </a:r>
            <a:r>
              <a:rPr lang="en-US" sz="3200" dirty="0">
                <a:solidFill>
                  <a:srgbClr val="002060"/>
                </a:solidFill>
                <a:latin typeface="+mn-lt"/>
              </a:rPr>
              <a:t> </a:t>
            </a:r>
            <a:r>
              <a:rPr lang="en-US" sz="3200" dirty="0" err="1">
                <a:solidFill>
                  <a:srgbClr val="002060"/>
                </a:solidFill>
                <a:latin typeface="+mn-lt"/>
              </a:rPr>
              <a:t>SoanThao</a:t>
            </a:r>
            <a:endParaRPr lang="en-US" sz="3200" dirty="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311614118"/>
      </p:ext>
    </p:extLst>
  </p:cSld>
  <p:clrMapOvr>
    <a:masterClrMapping/>
  </p:clrMapOvr>
  <p:transition spd="med" advTm="22015">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srcRect r="3391"/>
          <a:stretch/>
        </p:blipFill>
        <p:spPr>
          <a:xfrm>
            <a:off x="4801545" y="1980974"/>
            <a:ext cx="4342455" cy="4343626"/>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4"/>
          <a:stretch>
            <a:fillRect/>
          </a:stretch>
        </p:blipFill>
        <p:spPr>
          <a:xfrm>
            <a:off x="69552" y="2268573"/>
            <a:ext cx="4654848" cy="361451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457200" y="185375"/>
            <a:ext cx="8229600" cy="411162"/>
          </a:xfrm>
        </p:spPr>
        <p:txBody>
          <a:bodyPr/>
          <a:lstStyle/>
          <a:p>
            <a:r>
              <a:rPr lang="en-US" sz="4000" b="1" dirty="0">
                <a:ln w="9525">
                  <a:solidFill>
                    <a:srgbClr val="002060"/>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mn-ea"/>
                <a:cs typeface="Times New Roman" panose="02020603050405020304" pitchFamily="18" charset="0"/>
              </a:rPr>
              <a:t>HƯỚNG DẪN</a:t>
            </a:r>
          </a:p>
        </p:txBody>
      </p:sp>
      <p:sp>
        <p:nvSpPr>
          <p:cNvPr id="6" name="Rectangle 5"/>
          <p:cNvSpPr/>
          <p:nvPr/>
        </p:nvSpPr>
        <p:spPr>
          <a:xfrm>
            <a:off x="208312" y="625863"/>
            <a:ext cx="4815897" cy="1631216"/>
          </a:xfrm>
          <a:prstGeom prst="rect">
            <a:avLst/>
          </a:prstGeom>
        </p:spPr>
        <p:txBody>
          <a:bodyPr wrap="square">
            <a:spAutoFit/>
          </a:bodyPr>
          <a:lstStyle/>
          <a:p>
            <a:pPr marL="0" indent="0">
              <a:buNone/>
            </a:pPr>
            <a:r>
              <a:rPr lang="en-US" sz="2000" dirty="0">
                <a:solidFill>
                  <a:srgbClr val="002060"/>
                </a:solidFill>
              </a:rPr>
              <a:t>- </a:t>
            </a:r>
            <a:r>
              <a:rPr lang="vi-VN" sz="2000" dirty="0">
                <a:solidFill>
                  <a:srgbClr val="002060"/>
                </a:solidFill>
              </a:rPr>
              <a:t>B1: Trong ngăn phải, </a:t>
            </a:r>
            <a:r>
              <a:rPr lang="vi-VN" sz="2000" b="1" u="sng" dirty="0">
                <a:solidFill>
                  <a:srgbClr val="FF0000"/>
                </a:solidFill>
              </a:rPr>
              <a:t>nhấn giữ phím SHIFT </a:t>
            </a:r>
            <a:r>
              <a:rPr lang="vi-VN" sz="2000" dirty="0">
                <a:solidFill>
                  <a:srgbClr val="002060"/>
                </a:solidFill>
              </a:rPr>
              <a:t>đồng thời nháy chọn hai tệp </a:t>
            </a:r>
            <a:r>
              <a:rPr lang="vi-VN" sz="2000" dirty="0">
                <a:solidFill>
                  <a:srgbClr val="0000FF"/>
                </a:solidFill>
              </a:rPr>
              <a:t>Bai1SoanThao.docx </a:t>
            </a:r>
            <a:r>
              <a:rPr lang="vi-VN" sz="2000" dirty="0">
                <a:solidFill>
                  <a:srgbClr val="002060"/>
                </a:solidFill>
              </a:rPr>
              <a:t>và </a:t>
            </a:r>
            <a:r>
              <a:rPr lang="vi-VN" sz="2000" dirty="0">
                <a:solidFill>
                  <a:srgbClr val="0000FF"/>
                </a:solidFill>
              </a:rPr>
              <a:t>Bai2SoanThao.docx</a:t>
            </a:r>
            <a:r>
              <a:rPr lang="vi-VN" sz="2000" dirty="0">
                <a:solidFill>
                  <a:srgbClr val="3A3A3A"/>
                </a:solidFill>
              </a:rPr>
              <a:t>,</a:t>
            </a:r>
            <a:r>
              <a:rPr lang="vi-VN" sz="2000" dirty="0">
                <a:solidFill>
                  <a:srgbClr val="002060"/>
                </a:solidFill>
              </a:rPr>
              <a:t> nháy chuột phải rồi chọn </a:t>
            </a:r>
            <a:r>
              <a:rPr lang="vi-VN" sz="2000" dirty="0">
                <a:solidFill>
                  <a:srgbClr val="0000FF"/>
                </a:solidFill>
              </a:rPr>
              <a:t>Copy</a:t>
            </a:r>
            <a:r>
              <a:rPr lang="vi-VN" sz="2000" dirty="0">
                <a:solidFill>
                  <a:srgbClr val="002060"/>
                </a:solidFill>
              </a:rPr>
              <a:t>.</a:t>
            </a:r>
            <a:endParaRPr lang="en-US" sz="2000" dirty="0">
              <a:solidFill>
                <a:srgbClr val="002060"/>
              </a:solidFill>
            </a:endParaRPr>
          </a:p>
        </p:txBody>
      </p:sp>
      <p:sp>
        <p:nvSpPr>
          <p:cNvPr id="7" name="Rectangle 6"/>
          <p:cNvSpPr/>
          <p:nvPr/>
        </p:nvSpPr>
        <p:spPr>
          <a:xfrm>
            <a:off x="5024210" y="660617"/>
            <a:ext cx="4119790" cy="1015663"/>
          </a:xfrm>
          <a:prstGeom prst="rect">
            <a:avLst/>
          </a:prstGeom>
        </p:spPr>
        <p:txBody>
          <a:bodyPr wrap="square">
            <a:spAutoFit/>
          </a:bodyPr>
          <a:lstStyle/>
          <a:p>
            <a:pPr marL="0" indent="0" algn="just">
              <a:buNone/>
            </a:pPr>
            <a:r>
              <a:rPr lang="vi-VN" sz="2000" dirty="0">
                <a:solidFill>
                  <a:srgbClr val="002060"/>
                </a:solidFill>
              </a:rPr>
              <a:t>- B2: Trong ngăn trái, nháy chuột phải vào thư mục </a:t>
            </a:r>
            <a:r>
              <a:rPr lang="vi-VN" sz="2000" dirty="0">
                <a:solidFill>
                  <a:srgbClr val="0000FF"/>
                </a:solidFill>
              </a:rPr>
              <a:t>SOANTHAO</a:t>
            </a:r>
            <a:r>
              <a:rPr lang="vi-VN" sz="2000" dirty="0">
                <a:solidFill>
                  <a:srgbClr val="002060"/>
                </a:solidFill>
              </a:rPr>
              <a:t> rồi chọn </a:t>
            </a:r>
            <a:r>
              <a:rPr lang="vi-VN" sz="2000" dirty="0">
                <a:solidFill>
                  <a:srgbClr val="0000FF"/>
                </a:solidFill>
              </a:rPr>
              <a:t>Paste</a:t>
            </a:r>
            <a:r>
              <a:rPr lang="vi-VN" sz="2000" dirty="0">
                <a:solidFill>
                  <a:srgbClr val="002060"/>
                </a:solidFill>
              </a:rPr>
              <a:t>.</a:t>
            </a:r>
            <a:endParaRPr lang="en-US" sz="2000" dirty="0">
              <a:solidFill>
                <a:srgbClr val="002060"/>
              </a:solidFill>
            </a:endParaRPr>
          </a:p>
        </p:txBody>
      </p:sp>
      <p:sp>
        <p:nvSpPr>
          <p:cNvPr id="10" name="Rectangle 9"/>
          <p:cNvSpPr/>
          <p:nvPr/>
        </p:nvSpPr>
        <p:spPr>
          <a:xfrm>
            <a:off x="5111929" y="4320720"/>
            <a:ext cx="970600" cy="1881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7589" y="5701937"/>
            <a:ext cx="457200"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87137" y="2527664"/>
            <a:ext cx="960454" cy="3618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90800" y="4974160"/>
            <a:ext cx="461946" cy="1573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8165411"/>
      </p:ext>
    </p:extLst>
  </p:cSld>
  <p:clrMapOvr>
    <a:masterClrMapping/>
  </p:clrMapOvr>
  <p:transition advTm="2127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606636"/>
            <a:ext cx="8229600" cy="1828800"/>
          </a:xfrm>
        </p:spPr>
        <p:txBody>
          <a:bodyPr/>
          <a:lstStyle/>
          <a:p>
            <a:r>
              <a:rPr lang="en-US"/>
              <a:t>Với </a:t>
            </a:r>
            <a:r>
              <a:rPr lang="vi-VN"/>
              <a:t>thư mục em cũng có thể làm tương tự nếu các thư mục cần chọn nằm </a:t>
            </a:r>
            <a:r>
              <a:rPr lang="en-US"/>
              <a:t>cạnh (</a:t>
            </a:r>
            <a:r>
              <a:rPr lang="vi-VN"/>
              <a:t>liên tiếp</a:t>
            </a:r>
            <a:r>
              <a:rPr lang="en-US"/>
              <a:t>)</a:t>
            </a:r>
            <a:r>
              <a:rPr lang="vi-VN"/>
              <a:t> nhau</a:t>
            </a:r>
            <a:r>
              <a:rPr lang="en-US"/>
              <a:t>.</a:t>
            </a:r>
          </a:p>
        </p:txBody>
      </p:sp>
      <p:sp>
        <p:nvSpPr>
          <p:cNvPr id="7" name="Content Placeholder 2"/>
          <p:cNvSpPr txBox="1">
            <a:spLocks/>
          </p:cNvSpPr>
          <p:nvPr/>
        </p:nvSpPr>
        <p:spPr bwMode="auto">
          <a:xfrm>
            <a:off x="304800" y="2331027"/>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b="0" i="0" u="none" kern="1200">
                <a:solidFill>
                  <a:schemeClr val="tx1"/>
                </a:solidFill>
                <a:latin typeface="+mj-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a:t> 2 tệp cần thực hiện sao chép nằm </a:t>
            </a:r>
            <a:r>
              <a:rPr lang="en-US"/>
              <a:t>cạnh </a:t>
            </a:r>
            <a:r>
              <a:rPr lang="vi-VN"/>
              <a:t>(liên tiếp) nhau trong thư mục, khi nhấn Shift đồng thời nháy chọn cả 2 tệp sẽ giúp em chọn được 2 tệp đó cùng</a:t>
            </a:r>
            <a:r>
              <a:rPr lang="en-US"/>
              <a:t> một</a:t>
            </a:r>
            <a:r>
              <a:rPr lang="vi-VN"/>
              <a:t> lúc.</a:t>
            </a:r>
            <a:endParaRPr lang="en-US"/>
          </a:p>
        </p:txBody>
      </p:sp>
      <p:sp>
        <p:nvSpPr>
          <p:cNvPr id="8" name="Title 7"/>
          <p:cNvSpPr>
            <a:spLocks noGrp="1"/>
          </p:cNvSpPr>
          <p:nvPr>
            <p:ph type="title"/>
          </p:nvPr>
        </p:nvSpPr>
        <p:spPr>
          <a:xfrm>
            <a:off x="457200" y="304800"/>
            <a:ext cx="8229600" cy="1485900"/>
          </a:xfrm>
          <a:ln w="28575">
            <a:solidFill>
              <a:srgbClr val="FF33CC"/>
            </a:solidFill>
          </a:ln>
        </p:spPr>
        <p:txBody>
          <a:bodyPr/>
          <a:lstStyle/>
          <a:p>
            <a:r>
              <a:rPr lang="en-US" sz="3200">
                <a:solidFill>
                  <a:srgbClr val="0000FF"/>
                </a:solidFill>
              </a:rPr>
              <a:t>Lưu ý thao tác: </a:t>
            </a:r>
            <a:r>
              <a:rPr lang="vi-VN" sz="3200">
                <a:solidFill>
                  <a:srgbClr val="0000FF"/>
                </a:solidFill>
              </a:rPr>
              <a:t>nhấn giữ phím </a:t>
            </a:r>
            <a:r>
              <a:rPr lang="vi-VN" sz="3200" u="sng">
                <a:solidFill>
                  <a:srgbClr val="0000FF"/>
                </a:solidFill>
              </a:rPr>
              <a:t>SHIFT </a:t>
            </a:r>
            <a:br>
              <a:rPr lang="en-US" sz="3200">
                <a:solidFill>
                  <a:srgbClr val="0000FF"/>
                </a:solidFill>
              </a:rPr>
            </a:br>
            <a:r>
              <a:rPr lang="vi-VN" sz="3200">
                <a:solidFill>
                  <a:srgbClr val="0000FF"/>
                </a:solidFill>
              </a:rPr>
              <a:t>đồng</a:t>
            </a:r>
            <a:r>
              <a:rPr lang="en-US" sz="3200">
                <a:solidFill>
                  <a:srgbClr val="0000FF"/>
                </a:solidFill>
              </a:rPr>
              <a:t> </a:t>
            </a:r>
            <a:r>
              <a:rPr lang="vi-VN" sz="3200">
                <a:solidFill>
                  <a:srgbClr val="0000FF"/>
                </a:solidFill>
              </a:rPr>
              <a:t>thời nháy chọn hai tệp</a:t>
            </a:r>
            <a:r>
              <a:rPr lang="en-US" sz="3200">
                <a:solidFill>
                  <a:srgbClr val="0000FF"/>
                </a:solidFill>
              </a:rPr>
              <a:t> </a:t>
            </a:r>
            <a:br>
              <a:rPr lang="en-US" sz="3200">
                <a:solidFill>
                  <a:srgbClr val="0000FF"/>
                </a:solidFill>
              </a:rPr>
            </a:br>
            <a:r>
              <a:rPr lang="vi-VN" sz="3200">
                <a:solidFill>
                  <a:srgbClr val="0000FF"/>
                </a:solidFill>
              </a:rPr>
              <a:t>Bai1SoanThao.docx và Bai2SoanThao.docx</a:t>
            </a:r>
            <a:endParaRPr lang="en-US" sz="3200">
              <a:solidFill>
                <a:srgbClr val="0000FF"/>
              </a:solidFill>
            </a:endParaRPr>
          </a:p>
        </p:txBody>
      </p:sp>
    </p:spTree>
    <p:extLst>
      <p:ext uri="{BB962C8B-B14F-4D97-AF65-F5344CB8AC3E}">
        <p14:creationId xmlns:p14="http://schemas.microsoft.com/office/powerpoint/2010/main" val="4166990380"/>
      </p:ext>
    </p:extLst>
  </p:cSld>
  <p:clrMapOvr>
    <a:masterClrMapping/>
  </p:clrMapOvr>
  <p:transition advTm="31842">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37" y="1057274"/>
            <a:ext cx="8534400" cy="1447800"/>
          </a:xfrm>
        </p:spPr>
        <p:txBody>
          <a:bodyPr/>
          <a:lstStyle/>
          <a:p>
            <a:pPr marL="0" indent="0" algn="just">
              <a:buNone/>
            </a:pPr>
            <a:r>
              <a:rPr lang="en-US" b="1">
                <a:solidFill>
                  <a:srgbClr val="002060"/>
                </a:solidFill>
                <a:latin typeface="+mj-lt"/>
              </a:rPr>
              <a:t>C</a:t>
            </a:r>
            <a:r>
              <a:rPr lang="vi-VN" b="1">
                <a:solidFill>
                  <a:srgbClr val="002060"/>
                </a:solidFill>
                <a:latin typeface="+mj-lt"/>
              </a:rPr>
              <a:t>ác </a:t>
            </a:r>
            <a:r>
              <a:rPr lang="vi-VN" b="1" dirty="0">
                <a:solidFill>
                  <a:srgbClr val="002060"/>
                </a:solidFill>
                <a:latin typeface="+mj-lt"/>
              </a:rPr>
              <a:t>thao tác </a:t>
            </a:r>
            <a:r>
              <a:rPr lang="vi-VN" dirty="0">
                <a:solidFill>
                  <a:srgbClr val="002060"/>
                </a:solidFill>
                <a:latin typeface="+mj-lt"/>
              </a:rPr>
              <a:t>cần</a:t>
            </a:r>
            <a:r>
              <a:rPr lang="vi-VN" b="1" dirty="0">
                <a:solidFill>
                  <a:srgbClr val="002060"/>
                </a:solidFill>
                <a:latin typeface="+mj-lt"/>
              </a:rPr>
              <a:t> </a:t>
            </a:r>
            <a:r>
              <a:rPr lang="vi-VN" dirty="0">
                <a:solidFill>
                  <a:srgbClr val="002060"/>
                </a:solidFill>
                <a:latin typeface="+mj-lt"/>
              </a:rPr>
              <a:t>làm </a:t>
            </a:r>
            <a:r>
              <a:rPr lang="vi-VN" b="1" dirty="0">
                <a:solidFill>
                  <a:srgbClr val="002060"/>
                </a:solidFill>
                <a:latin typeface="+mj-lt"/>
              </a:rPr>
              <a:t>trước</a:t>
            </a:r>
            <a:r>
              <a:rPr lang="vi-VN" dirty="0">
                <a:solidFill>
                  <a:srgbClr val="002060"/>
                </a:solidFill>
                <a:latin typeface="+mj-lt"/>
              </a:rPr>
              <a:t> khi quyết định </a:t>
            </a:r>
            <a:r>
              <a:rPr lang="vi-VN" b="1" dirty="0">
                <a:solidFill>
                  <a:srgbClr val="002060"/>
                </a:solidFill>
                <a:latin typeface="+mj-lt"/>
              </a:rPr>
              <a:t>xóa thư mục LOP4A</a:t>
            </a:r>
            <a:r>
              <a:rPr lang="en-US" b="1" dirty="0">
                <a:solidFill>
                  <a:srgbClr val="002060"/>
                </a:solidFill>
              </a:rPr>
              <a:t>.</a:t>
            </a:r>
            <a:endParaRPr lang="en-US" b="1" dirty="0">
              <a:solidFill>
                <a:srgbClr val="002060"/>
              </a:solidFill>
              <a:latin typeface="+mj-lt"/>
            </a:endParaRPr>
          </a:p>
        </p:txBody>
      </p:sp>
      <p:sp>
        <p:nvSpPr>
          <p:cNvPr id="5" name="Rectangle 4"/>
          <p:cNvSpPr/>
          <p:nvPr/>
        </p:nvSpPr>
        <p:spPr>
          <a:xfrm>
            <a:off x="533400" y="2362200"/>
            <a:ext cx="8043863" cy="3539430"/>
          </a:xfrm>
          <a:prstGeom prst="rect">
            <a:avLst/>
          </a:prstGeom>
        </p:spPr>
        <p:txBody>
          <a:bodyPr wrap="square">
            <a:spAutoFit/>
          </a:bodyPr>
          <a:lstStyle/>
          <a:p>
            <a:pPr marL="457200" indent="-457200" algn="just">
              <a:buFont typeface="Wingdings" panose="05000000000000000000" pitchFamily="2" charset="2"/>
              <a:buChar char="à"/>
            </a:pPr>
            <a:r>
              <a:rPr lang="en-US" sz="3200" dirty="0" err="1">
                <a:solidFill>
                  <a:srgbClr val="002060"/>
                </a:solidFill>
                <a:latin typeface="+mj-lt"/>
                <a:ea typeface="Times New Roman" panose="02020603050405020304" pitchFamily="18" charset="0"/>
                <a:sym typeface="Wingdings" panose="05000000000000000000" pitchFamily="2" charset="2"/>
              </a:rPr>
              <a:t>C</a:t>
            </a:r>
            <a:r>
              <a:rPr lang="en-US" sz="3200" dirty="0" err="1">
                <a:solidFill>
                  <a:srgbClr val="002060"/>
                </a:solidFill>
                <a:latin typeface="+mj-lt"/>
                <a:ea typeface="Times New Roman" panose="02020603050405020304" pitchFamily="18" charset="0"/>
              </a:rPr>
              <a:t>ó</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thể</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xoá</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thư</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mục</a:t>
            </a:r>
            <a:r>
              <a:rPr lang="en-US" sz="3200" dirty="0">
                <a:solidFill>
                  <a:srgbClr val="002060"/>
                </a:solidFill>
                <a:latin typeface="+mj-lt"/>
                <a:ea typeface="Times New Roman" panose="02020603050405020304" pitchFamily="18" charset="0"/>
              </a:rPr>
              <a:t> LOP4A </a:t>
            </a:r>
            <a:r>
              <a:rPr lang="en-US" sz="3200" dirty="0" err="1">
                <a:solidFill>
                  <a:srgbClr val="002060"/>
                </a:solidFill>
                <a:latin typeface="+mj-lt"/>
                <a:ea typeface="Times New Roman" panose="02020603050405020304" pitchFamily="18" charset="0"/>
              </a:rPr>
              <a:t>sau</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khi</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các</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tệp</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lưu</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trong</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thư</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mục</a:t>
            </a:r>
            <a:r>
              <a:rPr lang="en-US" sz="3200" dirty="0">
                <a:solidFill>
                  <a:srgbClr val="002060"/>
                </a:solidFill>
                <a:latin typeface="+mj-lt"/>
                <a:ea typeface="Times New Roman" panose="02020603050405020304" pitchFamily="18" charset="0"/>
              </a:rPr>
              <a:t> LOP4A </a:t>
            </a:r>
            <a:r>
              <a:rPr lang="en-US" sz="3200" dirty="0" err="1">
                <a:solidFill>
                  <a:srgbClr val="002060"/>
                </a:solidFill>
                <a:latin typeface="+mj-lt"/>
                <a:ea typeface="Times New Roman" panose="02020603050405020304" pitchFamily="18" charset="0"/>
              </a:rPr>
              <a:t>đã</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được</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sao</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chép</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lưu</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trữ</a:t>
            </a:r>
            <a:r>
              <a:rPr lang="en-US" sz="3200" dirty="0">
                <a:solidFill>
                  <a:srgbClr val="002060"/>
                </a:solidFill>
                <a:latin typeface="+mj-lt"/>
                <a:ea typeface="Times New Roman" panose="02020603050405020304" pitchFamily="18" charset="0"/>
              </a:rPr>
              <a:t>) sang </a:t>
            </a:r>
            <a:r>
              <a:rPr lang="en-US" sz="3200" dirty="0" err="1">
                <a:solidFill>
                  <a:srgbClr val="002060"/>
                </a:solidFill>
                <a:latin typeface="+mj-lt"/>
                <a:ea typeface="Times New Roman" panose="02020603050405020304" pitchFamily="18" charset="0"/>
              </a:rPr>
              <a:t>thư</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mục</a:t>
            </a:r>
            <a:r>
              <a:rPr lang="en-US" sz="3200" dirty="0">
                <a:solidFill>
                  <a:srgbClr val="002060"/>
                </a:solidFill>
                <a:latin typeface="+mj-lt"/>
                <a:ea typeface="Times New Roman" panose="02020603050405020304" pitchFamily="18" charset="0"/>
              </a:rPr>
              <a:t> LOP5A.</a:t>
            </a:r>
          </a:p>
          <a:p>
            <a:pPr algn="just"/>
            <a:endParaRPr lang="en-US" sz="3200" dirty="0">
              <a:solidFill>
                <a:srgbClr val="002060"/>
              </a:solidFill>
              <a:latin typeface="+mj-lt"/>
              <a:ea typeface="Times New Roman" panose="02020603050405020304" pitchFamily="18" charset="0"/>
            </a:endParaRPr>
          </a:p>
          <a:p>
            <a:pPr marL="457200" indent="-457200" algn="just">
              <a:buFont typeface="Wingdings" panose="05000000000000000000" pitchFamily="2" charset="2"/>
              <a:buChar char="à"/>
            </a:pPr>
            <a:r>
              <a:rPr lang="en-US" sz="3200" b="1" dirty="0" err="1">
                <a:solidFill>
                  <a:srgbClr val="002060"/>
                </a:solidFill>
                <a:latin typeface="+mj-lt"/>
              </a:rPr>
              <a:t>Vậy</a:t>
            </a:r>
            <a:r>
              <a:rPr lang="en-US" sz="3200" b="1" dirty="0">
                <a:solidFill>
                  <a:srgbClr val="002060"/>
                </a:solidFill>
                <a:latin typeface="+mj-lt"/>
              </a:rPr>
              <a:t> </a:t>
            </a:r>
            <a:r>
              <a:rPr lang="en-US" sz="3200" b="1" dirty="0" err="1">
                <a:solidFill>
                  <a:srgbClr val="002060"/>
                </a:solidFill>
                <a:latin typeface="+mj-lt"/>
              </a:rPr>
              <a:t>nên</a:t>
            </a:r>
            <a:r>
              <a:rPr lang="en-US" sz="3200" dirty="0">
                <a:solidFill>
                  <a:srgbClr val="002060"/>
                </a:solidFill>
                <a:latin typeface="+mj-lt"/>
              </a:rPr>
              <a:t>: </a:t>
            </a:r>
            <a:r>
              <a:rPr lang="vi-VN" sz="3200" dirty="0">
                <a:solidFill>
                  <a:srgbClr val="C00000"/>
                </a:solidFill>
                <a:latin typeface="+mj-lt"/>
              </a:rPr>
              <a:t>Cần kiểm tra và lưu trữ các tệp cần thiết trước khi quyết định xóa một thư mục nào đó.</a:t>
            </a:r>
            <a:endParaRPr lang="en-US" sz="3200" dirty="0">
              <a:solidFill>
                <a:srgbClr val="C00000"/>
              </a:solidFill>
              <a:latin typeface="+mj-lt"/>
              <a:ea typeface="Times New Roman" panose="02020603050405020304" pitchFamily="18" charset="0"/>
            </a:endParaRPr>
          </a:p>
        </p:txBody>
      </p:sp>
      <p:sp>
        <p:nvSpPr>
          <p:cNvPr id="2" name="Rectangle 1"/>
          <p:cNvSpPr/>
          <p:nvPr/>
        </p:nvSpPr>
        <p:spPr>
          <a:xfrm>
            <a:off x="1507331" y="304800"/>
            <a:ext cx="6096000" cy="584775"/>
          </a:xfrm>
          <a:prstGeom prst="rect">
            <a:avLst/>
          </a:prstGeom>
        </p:spPr>
        <p:txBody>
          <a:bodyPr wrap="square">
            <a:spAutoFit/>
          </a:bodyPr>
          <a:lstStyle/>
          <a:p>
            <a:pPr algn="ctr"/>
            <a:r>
              <a:rPr lang="en-US" sz="3200" b="1" dirty="0" err="1">
                <a:solidFill>
                  <a:srgbClr val="002060"/>
                </a:solidFill>
              </a:rPr>
              <a:t>Bài</a:t>
            </a:r>
            <a:r>
              <a:rPr lang="en-US" sz="3200" b="1" dirty="0">
                <a:solidFill>
                  <a:srgbClr val="002060"/>
                </a:solidFill>
              </a:rPr>
              <a:t> 2 – SGK Ttr.17  </a:t>
            </a:r>
            <a:endParaRPr lang="en-US" sz="3200" b="1" dirty="0"/>
          </a:p>
        </p:txBody>
      </p:sp>
    </p:spTree>
    <p:custDataLst>
      <p:tags r:id="rId1"/>
    </p:custDataLst>
    <p:extLst>
      <p:ext uri="{BB962C8B-B14F-4D97-AF65-F5344CB8AC3E}">
        <p14:creationId xmlns:p14="http://schemas.microsoft.com/office/powerpoint/2010/main" val="462619578"/>
      </p:ext>
    </p:extLst>
  </p:cSld>
  <p:clrMapOvr>
    <a:masterClrMapping/>
  </p:clrMapOvr>
  <p:transition advTm="3418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Line 336">
            <a:extLst>
              <a:ext uri="{FF2B5EF4-FFF2-40B4-BE49-F238E27FC236}">
                <a16:creationId xmlns:a16="http://schemas.microsoft.com/office/drawing/2014/main" id="{FFA9A3DB-C6C8-4C62-9A4D-B0DB3ACA9963}"/>
              </a:ext>
            </a:extLst>
          </p:cNvPr>
          <p:cNvSpPr>
            <a:spLocks noChangeShapeType="1"/>
          </p:cNvSpPr>
          <p:nvPr/>
        </p:nvSpPr>
        <p:spPr bwMode="auto">
          <a:xfrm>
            <a:off x="0" y="9144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 name="Text Box 343">
            <a:extLst>
              <a:ext uri="{FF2B5EF4-FFF2-40B4-BE49-F238E27FC236}">
                <a16:creationId xmlns:a16="http://schemas.microsoft.com/office/drawing/2014/main" id="{FFE65686-52AA-4D27-9EAD-34EB5C6B686F}"/>
              </a:ext>
            </a:extLst>
          </p:cNvPr>
          <p:cNvSpPr txBox="1">
            <a:spLocks noChangeArrowheads="1"/>
          </p:cNvSpPr>
          <p:nvPr/>
        </p:nvSpPr>
        <p:spPr bwMode="auto">
          <a:xfrm>
            <a:off x="76200" y="220662"/>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4000" b="1" dirty="0" err="1">
                <a:ln w="9525">
                  <a:solidFill>
                    <a:srgbClr val="002060"/>
                  </a:solidFill>
                  <a:prstDash val="solid"/>
                </a:ln>
                <a:solidFill>
                  <a:srgbClr val="FF0000"/>
                </a:solidFill>
                <a:effectLst>
                  <a:outerShdw blurRad="12700" dist="38100" dir="2700000" algn="tl" rotWithShape="0">
                    <a:schemeClr val="bg1">
                      <a:lumMod val="50000"/>
                    </a:schemeClr>
                  </a:outerShdw>
                </a:effectLst>
                <a:latin typeface="+mj-lt"/>
                <a:cs typeface="Times New Roman" panose="02020603050405020304" pitchFamily="18" charset="0"/>
              </a:rPr>
              <a:t>Em</a:t>
            </a:r>
            <a:r>
              <a:rPr lang="en-US" altLang="vi-VN" sz="4000" b="1" dirty="0">
                <a:ln w="9525">
                  <a:solidFill>
                    <a:srgbClr val="002060"/>
                  </a:solidFill>
                  <a:prstDash val="solid"/>
                </a:ln>
                <a:solidFill>
                  <a:srgbClr val="FF0000"/>
                </a:solidFill>
                <a:effectLst>
                  <a:outerShdw blurRad="12700" dist="38100" dir="2700000" algn="tl" rotWithShape="0">
                    <a:schemeClr val="bg1">
                      <a:lumMod val="50000"/>
                    </a:schemeClr>
                  </a:outerShdw>
                </a:effectLst>
                <a:latin typeface="+mj-lt"/>
                <a:cs typeface="Times New Roman" panose="02020603050405020304" pitchFamily="18" charset="0"/>
              </a:rPr>
              <a:t> </a:t>
            </a:r>
            <a:r>
              <a:rPr lang="en-US" altLang="vi-VN" sz="4000" b="1" dirty="0" err="1">
                <a:ln w="9525">
                  <a:solidFill>
                    <a:srgbClr val="002060"/>
                  </a:solidFill>
                  <a:prstDash val="solid"/>
                </a:ln>
                <a:solidFill>
                  <a:srgbClr val="FF0000"/>
                </a:solidFill>
                <a:effectLst>
                  <a:outerShdw blurRad="12700" dist="38100" dir="2700000" algn="tl" rotWithShape="0">
                    <a:schemeClr val="bg1">
                      <a:lumMod val="50000"/>
                    </a:schemeClr>
                  </a:outerShdw>
                </a:effectLst>
                <a:latin typeface="+mj-lt"/>
                <a:cs typeface="Times New Roman" panose="02020603050405020304" pitchFamily="18" charset="0"/>
              </a:rPr>
              <a:t>cần</a:t>
            </a:r>
            <a:r>
              <a:rPr lang="en-US" altLang="vi-VN" sz="4000" b="1" dirty="0">
                <a:ln w="9525">
                  <a:solidFill>
                    <a:srgbClr val="002060"/>
                  </a:solidFill>
                  <a:prstDash val="solid"/>
                </a:ln>
                <a:solidFill>
                  <a:srgbClr val="FF0000"/>
                </a:solidFill>
                <a:effectLst>
                  <a:outerShdw blurRad="12700" dist="38100" dir="2700000" algn="tl" rotWithShape="0">
                    <a:schemeClr val="bg1">
                      <a:lumMod val="50000"/>
                    </a:schemeClr>
                  </a:outerShdw>
                </a:effectLst>
                <a:latin typeface="+mj-lt"/>
                <a:cs typeface="Times New Roman" panose="02020603050405020304" pitchFamily="18" charset="0"/>
              </a:rPr>
              <a:t> ghi </a:t>
            </a:r>
            <a:r>
              <a:rPr lang="en-US" altLang="vi-VN" sz="4000" b="1" dirty="0" err="1">
                <a:ln w="9525">
                  <a:solidFill>
                    <a:srgbClr val="002060"/>
                  </a:solidFill>
                  <a:prstDash val="solid"/>
                </a:ln>
                <a:solidFill>
                  <a:srgbClr val="FF0000"/>
                </a:solidFill>
                <a:effectLst>
                  <a:outerShdw blurRad="12700" dist="38100" dir="2700000" algn="tl" rotWithShape="0">
                    <a:schemeClr val="bg1">
                      <a:lumMod val="50000"/>
                    </a:schemeClr>
                  </a:outerShdw>
                </a:effectLst>
                <a:latin typeface="+mj-lt"/>
                <a:cs typeface="Times New Roman" panose="02020603050405020304" pitchFamily="18" charset="0"/>
              </a:rPr>
              <a:t>nhớ</a:t>
            </a:r>
            <a:endParaRPr lang="en-US" altLang="vi-VN" sz="4000" b="1" dirty="0">
              <a:ln w="9525">
                <a:solidFill>
                  <a:srgbClr val="002060"/>
                </a:solidFill>
                <a:prstDash val="solid"/>
              </a:ln>
              <a:solidFill>
                <a:srgbClr val="FF0000"/>
              </a:solidFill>
              <a:effectLst>
                <a:outerShdw blurRad="12700" dist="38100" dir="2700000" algn="tl" rotWithShape="0">
                  <a:schemeClr val="bg1">
                    <a:lumMod val="50000"/>
                  </a:schemeClr>
                </a:outerShdw>
              </a:effectLst>
              <a:latin typeface="+mj-lt"/>
              <a:cs typeface="Times New Roman" panose="02020603050405020304" pitchFamily="18" charset="0"/>
            </a:endParaRPr>
          </a:p>
        </p:txBody>
      </p:sp>
      <p:pic>
        <p:nvPicPr>
          <p:cNvPr id="18437" name="Picture 40" descr="j0195384">
            <a:extLst>
              <a:ext uri="{FF2B5EF4-FFF2-40B4-BE49-F238E27FC236}">
                <a16:creationId xmlns:a16="http://schemas.microsoft.com/office/drawing/2014/main" id="{2EBE1D81-0FE1-43B6-8354-FD0F6999C5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descr="bar01">
            <a:extLst>
              <a:ext uri="{FF2B5EF4-FFF2-40B4-BE49-F238E27FC236}">
                <a16:creationId xmlns:a16="http://schemas.microsoft.com/office/drawing/2014/main" id="{A594E29D-5F6F-4AFE-AD3F-4CBBE273D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6345505"/>
            <a:ext cx="3725863"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6" descr="POINSET2">
            <a:extLst>
              <a:ext uri="{FF2B5EF4-FFF2-40B4-BE49-F238E27FC236}">
                <a16:creationId xmlns:a16="http://schemas.microsoft.com/office/drawing/2014/main" id="{60EF8248-53EB-47C1-83C7-F53F2CC946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35" y="51987"/>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1660"/>
          <a:stretch/>
        </p:blipFill>
        <p:spPr bwMode="auto">
          <a:xfrm>
            <a:off x="43535" y="914400"/>
            <a:ext cx="9023655" cy="556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6" descr="POINSET2">
            <a:extLst>
              <a:ext uri="{FF2B5EF4-FFF2-40B4-BE49-F238E27FC236}">
                <a16:creationId xmlns:a16="http://schemas.microsoft.com/office/drawing/2014/main" id="{8A2236D8-94C1-4DAE-9472-2ED6EB8E2A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38541">
            <a:off x="-793" y="5585619"/>
            <a:ext cx="12779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6" descr="POINSET2">
            <a:extLst>
              <a:ext uri="{FF2B5EF4-FFF2-40B4-BE49-F238E27FC236}">
                <a16:creationId xmlns:a16="http://schemas.microsoft.com/office/drawing/2014/main" id="{3E15163E-1609-4282-9601-25CE79B777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7821613" y="5535613"/>
            <a:ext cx="1277937"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978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4F4836-33A5-44C8-8F3B-F3D1255DD096}"/>
              </a:ext>
            </a:extLst>
          </p:cNvPr>
          <p:cNvPicPr>
            <a:picLocks noChangeAspect="1"/>
          </p:cNvPicPr>
          <p:nvPr/>
        </p:nvPicPr>
        <p:blipFill rotWithShape="1">
          <a:blip r:embed="rId2">
            <a:extLst>
              <a:ext uri="{28A0092B-C50C-407E-A947-70E740481C1C}">
                <a14:useLocalDpi xmlns:a14="http://schemas.microsoft.com/office/drawing/2010/main" val="0"/>
              </a:ext>
            </a:extLst>
          </a:blip>
          <a:srcRect l="19655" t="6838" r="19311" b="6838"/>
          <a:stretch/>
        </p:blipFill>
        <p:spPr>
          <a:xfrm>
            <a:off x="3427616" y="1661333"/>
            <a:ext cx="2125268" cy="3005902"/>
          </a:xfrm>
          <a:prstGeom prst="rect">
            <a:avLst/>
          </a:prstGeom>
        </p:spPr>
      </p:pic>
      <p:pic>
        <p:nvPicPr>
          <p:cNvPr id="8" name="Content Placeholder 3">
            <a:extLst>
              <a:ext uri="{FF2B5EF4-FFF2-40B4-BE49-F238E27FC236}">
                <a16:creationId xmlns:a16="http://schemas.microsoft.com/office/drawing/2014/main" id="{EA3174F3-671F-4884-9D3E-0B47DF8CA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045" y="1739914"/>
            <a:ext cx="2207418" cy="1332507"/>
          </a:xfrm>
          <a:prstGeom prst="rect">
            <a:avLst/>
          </a:prstGeom>
        </p:spPr>
      </p:pic>
      <p:pic>
        <p:nvPicPr>
          <p:cNvPr id="10" name="Picture 9">
            <a:extLst>
              <a:ext uri="{FF2B5EF4-FFF2-40B4-BE49-F238E27FC236}">
                <a16:creationId xmlns:a16="http://schemas.microsoft.com/office/drawing/2014/main" id="{C911B78B-2CAF-4045-B53D-4C1C033846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406" b="17383"/>
          <a:stretch/>
        </p:blipFill>
        <p:spPr>
          <a:xfrm>
            <a:off x="6345621" y="3245950"/>
            <a:ext cx="1958189" cy="1296535"/>
          </a:xfrm>
          <a:prstGeom prst="rect">
            <a:avLst/>
          </a:prstGeom>
        </p:spPr>
      </p:pic>
      <p:sp>
        <p:nvSpPr>
          <p:cNvPr id="11" name="TextBox 10">
            <a:extLst>
              <a:ext uri="{FF2B5EF4-FFF2-40B4-BE49-F238E27FC236}">
                <a16:creationId xmlns:a16="http://schemas.microsoft.com/office/drawing/2014/main" id="{51DD0BDB-F9A6-489D-AE81-B2B656DE54A9}"/>
              </a:ext>
            </a:extLst>
          </p:cNvPr>
          <p:cNvSpPr txBox="1"/>
          <p:nvPr/>
        </p:nvSpPr>
        <p:spPr>
          <a:xfrm>
            <a:off x="2089482" y="354607"/>
            <a:ext cx="5020926" cy="553998"/>
          </a:xfrm>
          <a:prstGeom prst="rect">
            <a:avLst/>
          </a:prstGeom>
          <a:noFill/>
        </p:spPr>
        <p:txBody>
          <a:bodyPr wrap="none" rtlCol="0">
            <a:spAutoFit/>
          </a:bodyPr>
          <a:lstStyle/>
          <a:p>
            <a:r>
              <a:rPr lang="en-US" sz="3000" b="1" dirty="0">
                <a:solidFill>
                  <a:srgbClr val="FF0000"/>
                </a:solidFill>
                <a:cs typeface="Arial" panose="020B0604020202020204" pitchFamily="34" charset="0"/>
              </a:rPr>
              <a:t>ĐỒ DÙNG CẦN CHUẨN BỊ </a:t>
            </a:r>
          </a:p>
        </p:txBody>
      </p:sp>
      <p:sp>
        <p:nvSpPr>
          <p:cNvPr id="12" name="TextBox 11">
            <a:extLst>
              <a:ext uri="{FF2B5EF4-FFF2-40B4-BE49-F238E27FC236}">
                <a16:creationId xmlns:a16="http://schemas.microsoft.com/office/drawing/2014/main" id="{BC2ECB5E-53FF-483E-91F7-CB653E8B11B3}"/>
              </a:ext>
            </a:extLst>
          </p:cNvPr>
          <p:cNvSpPr txBox="1"/>
          <p:nvPr/>
        </p:nvSpPr>
        <p:spPr>
          <a:xfrm>
            <a:off x="500063" y="4915142"/>
            <a:ext cx="2442335" cy="369332"/>
          </a:xfrm>
          <a:prstGeom prst="rect">
            <a:avLst/>
          </a:prstGeom>
          <a:noFill/>
        </p:spPr>
        <p:txBody>
          <a:bodyPr wrap="none" rtlCol="0">
            <a:spAutoFit/>
          </a:bodyPr>
          <a:lstStyle/>
          <a:p>
            <a:r>
              <a:rPr lang="en-US" b="1" dirty="0">
                <a:solidFill>
                  <a:srgbClr val="002060"/>
                </a:solidFill>
                <a:cs typeface="Arial" panose="020B0604020202020204" pitchFamily="34" charset="0"/>
              </a:rPr>
              <a:t>SGK TIN HỌC LỚP 5</a:t>
            </a:r>
          </a:p>
        </p:txBody>
      </p:sp>
      <p:sp>
        <p:nvSpPr>
          <p:cNvPr id="13" name="TextBox 12">
            <a:extLst>
              <a:ext uri="{FF2B5EF4-FFF2-40B4-BE49-F238E27FC236}">
                <a16:creationId xmlns:a16="http://schemas.microsoft.com/office/drawing/2014/main" id="{FDABA868-705F-470D-907C-488A74910A16}"/>
              </a:ext>
            </a:extLst>
          </p:cNvPr>
          <p:cNvSpPr txBox="1"/>
          <p:nvPr/>
        </p:nvSpPr>
        <p:spPr>
          <a:xfrm>
            <a:off x="3729244" y="4915141"/>
            <a:ext cx="1505540" cy="369332"/>
          </a:xfrm>
          <a:prstGeom prst="rect">
            <a:avLst/>
          </a:prstGeom>
          <a:noFill/>
        </p:spPr>
        <p:txBody>
          <a:bodyPr wrap="none" rtlCol="0">
            <a:spAutoFit/>
          </a:bodyPr>
          <a:lstStyle/>
          <a:p>
            <a:r>
              <a:rPr lang="en-US" b="1" dirty="0">
                <a:solidFill>
                  <a:srgbClr val="002060"/>
                </a:solidFill>
                <a:cs typeface="Arial" panose="020B0604020202020204" pitchFamily="34" charset="0"/>
              </a:rPr>
              <a:t>VỞ GHI BÀI</a:t>
            </a:r>
          </a:p>
        </p:txBody>
      </p:sp>
      <p:sp>
        <p:nvSpPr>
          <p:cNvPr id="14" name="TextBox 13">
            <a:extLst>
              <a:ext uri="{FF2B5EF4-FFF2-40B4-BE49-F238E27FC236}">
                <a16:creationId xmlns:a16="http://schemas.microsoft.com/office/drawing/2014/main" id="{1016BC33-C940-4F96-AB4E-3334C73A565A}"/>
              </a:ext>
            </a:extLst>
          </p:cNvPr>
          <p:cNvSpPr txBox="1"/>
          <p:nvPr/>
        </p:nvSpPr>
        <p:spPr>
          <a:xfrm>
            <a:off x="5867400" y="4915142"/>
            <a:ext cx="3055145" cy="646331"/>
          </a:xfrm>
          <a:prstGeom prst="rect">
            <a:avLst/>
          </a:prstGeom>
          <a:noFill/>
        </p:spPr>
        <p:txBody>
          <a:bodyPr wrap="square" rtlCol="0">
            <a:spAutoFit/>
          </a:bodyPr>
          <a:lstStyle/>
          <a:p>
            <a:pPr algn="ctr"/>
            <a:r>
              <a:rPr lang="en-US" b="1" dirty="0">
                <a:solidFill>
                  <a:srgbClr val="002060"/>
                </a:solidFill>
                <a:cs typeface="Arial" panose="020B0604020202020204" pitchFamily="34" charset="0"/>
              </a:rPr>
              <a:t>MÁY TÍNH ĐỂ BÀN HOẶC </a:t>
            </a:r>
          </a:p>
          <a:p>
            <a:pPr algn="ctr"/>
            <a:r>
              <a:rPr lang="en-US" b="1" dirty="0">
                <a:solidFill>
                  <a:srgbClr val="002060"/>
                </a:solidFill>
                <a:cs typeface="Arial" panose="020B0604020202020204" pitchFamily="34" charset="0"/>
              </a:rPr>
              <a:t>MT XÁCH TAY (NẾU CÓ)</a:t>
            </a:r>
          </a:p>
        </p:txBody>
      </p:sp>
      <p:pic>
        <p:nvPicPr>
          <p:cNvPr id="15" name="Picture 14">
            <a:extLst>
              <a:ext uri="{FF2B5EF4-FFF2-40B4-BE49-F238E27FC236}">
                <a16:creationId xmlns:a16="http://schemas.microsoft.com/office/drawing/2014/main" id="{4389AA20-DC41-4095-9005-AD66A6F243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66" t="3255" r="1889"/>
          <a:stretch/>
        </p:blipFill>
        <p:spPr>
          <a:xfrm>
            <a:off x="500063" y="1661332"/>
            <a:ext cx="2298217" cy="3035649"/>
          </a:xfrm>
          <a:prstGeom prst="rect">
            <a:avLst/>
          </a:prstGeom>
        </p:spPr>
      </p:pic>
    </p:spTree>
    <p:extLst>
      <p:ext uri="{BB962C8B-B14F-4D97-AF65-F5344CB8AC3E}">
        <p14:creationId xmlns:p14="http://schemas.microsoft.com/office/powerpoint/2010/main" val="3975103924"/>
      </p:ext>
    </p:extLst>
  </p:cSld>
  <p:clrMapOvr>
    <a:masterClrMapping/>
  </p:clrMapOvr>
  <mc:AlternateContent xmlns:mc="http://schemas.openxmlformats.org/markup-compatibility/2006" xmlns:p14="http://schemas.microsoft.com/office/powerpoint/2010/main">
    <mc:Choice Requires="p14">
      <p:transition spd="slow" p14:dur="800" advTm="11147">
        <p:circle/>
      </p:transition>
    </mc:Choice>
    <mc:Fallback xmlns="">
      <p:transition spd="slow" advTm="11147">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04170" y="1"/>
            <a:ext cx="11786570" cy="5573486"/>
          </a:xfrm>
          <a:prstGeom prst="rect">
            <a:avLst/>
          </a:prstGeom>
        </p:spPr>
      </p:pic>
      <p:sp>
        <p:nvSpPr>
          <p:cNvPr id="11" name="Rectangle 10"/>
          <p:cNvSpPr/>
          <p:nvPr/>
        </p:nvSpPr>
        <p:spPr>
          <a:xfrm>
            <a:off x="838200" y="1143702"/>
            <a:ext cx="7629804" cy="624830"/>
          </a:xfrm>
          <a:prstGeom prst="rect">
            <a:avLst/>
          </a:prstGeom>
          <a:noFill/>
        </p:spPr>
        <p:txBody>
          <a:bodyPr wrap="none" lIns="68750" tIns="34375" rIns="68750" bIns="34375">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9" b="1" cap="all" dirty="0" err="1">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Chủ</a:t>
            </a:r>
            <a:r>
              <a:rPr lang="en-US" sz="3609" b="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 </a:t>
            </a:r>
            <a:r>
              <a:rPr lang="en-US" sz="3609" b="1" cap="all" dirty="0" err="1">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đề</a:t>
            </a:r>
            <a:r>
              <a:rPr lang="en-US" sz="3609" b="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 1: KHÁM PHÁ MÁY TÍNH</a:t>
            </a:r>
          </a:p>
        </p:txBody>
      </p:sp>
      <p:sp>
        <p:nvSpPr>
          <p:cNvPr id="12" name="Rectangle 11"/>
          <p:cNvSpPr/>
          <p:nvPr/>
        </p:nvSpPr>
        <p:spPr>
          <a:xfrm>
            <a:off x="2506621" y="2119333"/>
            <a:ext cx="3791509" cy="624830"/>
          </a:xfrm>
          <a:prstGeom prst="rect">
            <a:avLst/>
          </a:prstGeom>
          <a:noFill/>
        </p:spPr>
        <p:txBody>
          <a:bodyPr wrap="none" lIns="68750" tIns="34375" rIns="68750" bIns="3437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9" b="1" spc="38" dirty="0" err="1">
                <a:ln w="11430"/>
                <a:solidFill>
                  <a:srgbClr val="FF0000"/>
                </a:solidFill>
                <a:effectLst>
                  <a:outerShdw blurRad="76200" dist="50800" dir="5400000" algn="tl" rotWithShape="0">
                    <a:srgbClr val="000000">
                      <a:alpha val="65000"/>
                    </a:srgbClr>
                  </a:outerShdw>
                </a:effectLst>
                <a:latin typeface="+mj-lt"/>
              </a:rPr>
              <a:t>Bài</a:t>
            </a:r>
            <a:r>
              <a:rPr lang="en-US" sz="3609" b="1" spc="38" dirty="0">
                <a:ln w="11430"/>
                <a:solidFill>
                  <a:srgbClr val="FF0000"/>
                </a:solidFill>
                <a:effectLst>
                  <a:outerShdw blurRad="76200" dist="50800" dir="5400000" algn="tl" rotWithShape="0">
                    <a:srgbClr val="000000">
                      <a:alpha val="65000"/>
                    </a:srgbClr>
                  </a:outerShdw>
                </a:effectLst>
                <a:latin typeface="+mj-lt"/>
              </a:rPr>
              <a:t> 2: </a:t>
            </a:r>
            <a:r>
              <a:rPr lang="en-US" sz="3609" b="1" spc="38" dirty="0" err="1">
                <a:ln w="11430"/>
                <a:solidFill>
                  <a:srgbClr val="FF0000"/>
                </a:solidFill>
                <a:effectLst>
                  <a:outerShdw blurRad="76200" dist="50800" dir="5400000" algn="tl" rotWithShape="0">
                    <a:srgbClr val="000000">
                      <a:alpha val="65000"/>
                    </a:srgbClr>
                  </a:outerShdw>
                </a:effectLst>
                <a:latin typeface="+mj-lt"/>
              </a:rPr>
              <a:t>Luyện</a:t>
            </a:r>
            <a:r>
              <a:rPr lang="en-US" sz="3609" b="1" spc="38" dirty="0">
                <a:ln w="11430"/>
                <a:solidFill>
                  <a:srgbClr val="FF0000"/>
                </a:solidFill>
                <a:effectLst>
                  <a:outerShdw blurRad="76200" dist="50800" dir="5400000" algn="tl" rotWithShape="0">
                    <a:srgbClr val="000000">
                      <a:alpha val="65000"/>
                    </a:srgbClr>
                  </a:outerShdw>
                </a:effectLst>
                <a:latin typeface="+mj-lt"/>
              </a:rPr>
              <a:t> </a:t>
            </a:r>
            <a:r>
              <a:rPr lang="en-US" sz="3609" b="1" spc="38" dirty="0" err="1">
                <a:ln w="11430"/>
                <a:solidFill>
                  <a:srgbClr val="FF0000"/>
                </a:solidFill>
                <a:effectLst>
                  <a:outerShdw blurRad="76200" dist="50800" dir="5400000" algn="tl" rotWithShape="0">
                    <a:srgbClr val="000000">
                      <a:alpha val="65000"/>
                    </a:srgbClr>
                  </a:outerShdw>
                </a:effectLst>
                <a:latin typeface="+mj-lt"/>
              </a:rPr>
              <a:t>tập</a:t>
            </a:r>
            <a:endParaRPr lang="en-US" sz="3609" b="1" i="1" spc="38" dirty="0">
              <a:ln w="11430"/>
              <a:solidFill>
                <a:srgbClr val="FF0000"/>
              </a:solidFill>
              <a:effectLst>
                <a:outerShdw blurRad="76200" dist="50800" dir="5400000" algn="tl" rotWithShape="0">
                  <a:srgbClr val="000000">
                    <a:alpha val="65000"/>
                  </a:srgbClr>
                </a:outerShdw>
              </a:effectLst>
              <a:latin typeface="+mj-lt"/>
            </a:endParaRPr>
          </a:p>
        </p:txBody>
      </p:sp>
      <p:sp>
        <p:nvSpPr>
          <p:cNvPr id="13" name="Rectangle 12"/>
          <p:cNvSpPr/>
          <p:nvPr/>
        </p:nvSpPr>
        <p:spPr>
          <a:xfrm>
            <a:off x="2963185" y="3094964"/>
            <a:ext cx="2878375" cy="532305"/>
          </a:xfrm>
          <a:prstGeom prst="rect">
            <a:avLst/>
          </a:prstGeom>
          <a:noFill/>
        </p:spPr>
        <p:txBody>
          <a:bodyPr wrap="none" lIns="68750" tIns="34375" rIns="68750" bIns="34375">
            <a:spAutoFit/>
          </a:bodyPr>
          <a:lstStyle/>
          <a:p>
            <a:pPr algn="ctr"/>
            <a:r>
              <a:rPr lang="en-US" sz="3008" b="1" dirty="0">
                <a:ln w="1905"/>
                <a:effectLst>
                  <a:innerShdw blurRad="69850" dist="43180" dir="5400000">
                    <a:srgbClr val="000000">
                      <a:alpha val="65000"/>
                    </a:srgbClr>
                  </a:innerShdw>
                </a:effectLst>
                <a:latin typeface="+mj-lt"/>
              </a:rPr>
              <a:t>(SGK  </a:t>
            </a:r>
            <a:r>
              <a:rPr lang="en-US" sz="3008" b="1" dirty="0" err="1">
                <a:ln w="1905"/>
                <a:effectLst>
                  <a:innerShdw blurRad="69850" dist="43180" dir="5400000">
                    <a:srgbClr val="000000">
                      <a:alpha val="65000"/>
                    </a:srgbClr>
                  </a:innerShdw>
                </a:effectLst>
                <a:latin typeface="+mj-lt"/>
              </a:rPr>
              <a:t>trang</a:t>
            </a:r>
            <a:r>
              <a:rPr lang="en-US" sz="3008" b="1" dirty="0">
                <a:ln w="1905"/>
                <a:effectLst>
                  <a:innerShdw blurRad="69850" dist="43180" dir="5400000">
                    <a:srgbClr val="000000">
                      <a:alpha val="65000"/>
                    </a:srgbClr>
                  </a:innerShdw>
                </a:effectLst>
                <a:latin typeface="+mj-lt"/>
              </a:rPr>
              <a:t> </a:t>
            </a:r>
            <a:r>
              <a:rPr lang="en-US" sz="3008" b="1">
                <a:ln w="1905"/>
                <a:effectLst>
                  <a:innerShdw blurRad="69850" dist="43180" dir="5400000">
                    <a:srgbClr val="000000">
                      <a:alpha val="65000"/>
                    </a:srgbClr>
                  </a:innerShdw>
                </a:effectLst>
                <a:latin typeface="+mj-lt"/>
              </a:rPr>
              <a:t>14 )</a:t>
            </a:r>
            <a:endParaRPr lang="en-US" sz="3008" b="1" dirty="0">
              <a:ln w="1905"/>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3640743293"/>
      </p:ext>
    </p:extLst>
  </p:cSld>
  <p:clrMapOvr>
    <a:masterClrMapping/>
  </p:clrMapOvr>
  <mc:AlternateContent xmlns:mc="http://schemas.openxmlformats.org/markup-compatibility/2006" xmlns:p14="http://schemas.microsoft.com/office/powerpoint/2010/main">
    <mc:Choice Requires="p14">
      <p:transition spd="slow" p14:dur="800" advTm="7955">
        <p:circle/>
      </p:transition>
    </mc:Choice>
    <mc:Fallback xmlns="">
      <p:transition spd="slow" advTm="7955">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336071" y="667759"/>
            <a:ext cx="7550150" cy="2568537"/>
            <a:chOff x="1336675" y="252839"/>
            <a:chExt cx="7532555" cy="3416984"/>
          </a:xfrm>
        </p:grpSpPr>
        <p:pic>
          <p:nvPicPr>
            <p:cNvPr id="6155" name="Picture 5"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675" y="748823"/>
              <a:ext cx="753255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3864421" y="252839"/>
              <a:ext cx="5004809" cy="2051413"/>
            </a:xfrm>
            <a:prstGeom prst="roundRect">
              <a:avLst>
                <a:gd name="adj" fmla="val 1787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7006">
                <a:defRPr/>
              </a:pP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Rèn</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luyện</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kĩ</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năng</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điều</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khiển</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cửa</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sổ</a:t>
              </a:r>
              <a:r>
                <a:rPr lang="en-US" sz="2256" b="1" dirty="0">
                  <a:solidFill>
                    <a:srgbClr val="0000CC"/>
                  </a:solidFill>
                  <a:latin typeface="+mj-lt"/>
                  <a:cs typeface="Times New Roman" pitchFamily="18" charset="0"/>
                </a:rPr>
                <a:t> và </a:t>
              </a:r>
              <a:r>
                <a:rPr lang="en-US" sz="2256" b="1" dirty="0" err="1">
                  <a:solidFill>
                    <a:srgbClr val="0000CC"/>
                  </a:solidFill>
                  <a:latin typeface="+mj-lt"/>
                  <a:cs typeface="Times New Roman" pitchFamily="18" charset="0"/>
                </a:rPr>
                <a:t>cách</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hiển</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thị</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các</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biểu</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tượng</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trong</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mỗi</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ngăn</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của</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cửa</a:t>
              </a:r>
              <a:r>
                <a:rPr lang="en-US" sz="2256" b="1" dirty="0">
                  <a:solidFill>
                    <a:srgbClr val="0000CC"/>
                  </a:solidFill>
                  <a:latin typeface="+mj-lt"/>
                  <a:cs typeface="Times New Roman" pitchFamily="18" charset="0"/>
                </a:rPr>
                <a:t> </a:t>
              </a:r>
              <a:r>
                <a:rPr lang="en-US" sz="2256" b="1" dirty="0" err="1">
                  <a:solidFill>
                    <a:srgbClr val="0000CC"/>
                  </a:solidFill>
                  <a:latin typeface="+mj-lt"/>
                  <a:cs typeface="Times New Roman" pitchFamily="18" charset="0"/>
                </a:rPr>
                <a:t>sổ</a:t>
              </a:r>
              <a:r>
                <a:rPr lang="en-US" sz="2256" b="1" dirty="0">
                  <a:solidFill>
                    <a:srgbClr val="0000CC"/>
                  </a:solidFill>
                  <a:latin typeface="+mj-lt"/>
                  <a:cs typeface="Times New Roman" pitchFamily="18" charset="0"/>
                </a:rPr>
                <a:t>;</a:t>
              </a:r>
            </a:p>
          </p:txBody>
        </p:sp>
      </p:grpSp>
      <p:grpSp>
        <p:nvGrpSpPr>
          <p:cNvPr id="5" name="Group 8"/>
          <p:cNvGrpSpPr>
            <a:grpSpLocks/>
          </p:cNvGrpSpPr>
          <p:nvPr/>
        </p:nvGrpSpPr>
        <p:grpSpPr bwMode="auto">
          <a:xfrm>
            <a:off x="1575593" y="2840716"/>
            <a:ext cx="7439676" cy="2208286"/>
            <a:chOff x="1498140" y="3746761"/>
            <a:chExt cx="7439242" cy="3599002"/>
          </a:xfrm>
        </p:grpSpPr>
        <p:pic>
          <p:nvPicPr>
            <p:cNvPr id="6151" name="Picture 7"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8140" y="3746761"/>
              <a:ext cx="7430654" cy="309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3908476" y="4999094"/>
              <a:ext cx="5028906" cy="2346669"/>
            </a:xfrm>
            <a:prstGeom prst="roundRect">
              <a:avLst/>
            </a:prstGeom>
            <a:solidFill>
              <a:schemeClr val="bg1"/>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7006">
                <a:defRPr/>
              </a:pP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Luyện</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tập</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phối</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hợp</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sử</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dụng</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hai</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ngăn</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của</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cửa</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sổ</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để</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thực</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hiện</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các</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thao</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tác</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tạo</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mở</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sao</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chép</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xóa</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thư</a:t>
              </a:r>
              <a:r>
                <a:rPr lang="en-US" sz="2256" b="1" dirty="0">
                  <a:solidFill>
                    <a:srgbClr val="CC00CC"/>
                  </a:solidFill>
                  <a:latin typeface="+mj-lt"/>
                  <a:cs typeface="Times New Roman" pitchFamily="18" charset="0"/>
                </a:rPr>
                <a:t> </a:t>
              </a:r>
              <a:r>
                <a:rPr lang="en-US" sz="2256" b="1" dirty="0" err="1">
                  <a:solidFill>
                    <a:srgbClr val="CC00CC"/>
                  </a:solidFill>
                  <a:latin typeface="+mj-lt"/>
                  <a:cs typeface="Times New Roman" pitchFamily="18" charset="0"/>
                </a:rPr>
                <a:t>mục</a:t>
              </a:r>
              <a:r>
                <a:rPr lang="en-US" sz="2256" b="1" dirty="0">
                  <a:solidFill>
                    <a:srgbClr val="CC00CC"/>
                  </a:solidFill>
                  <a:latin typeface="+mj-lt"/>
                  <a:cs typeface="Times New Roman" pitchFamily="18" charset="0"/>
                </a:rPr>
                <a:t>.</a:t>
              </a:r>
            </a:p>
          </p:txBody>
        </p:sp>
      </p:grpSp>
      <p:pic>
        <p:nvPicPr>
          <p:cNvPr id="21508" name="Picture 4"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404865"/>
            <a:ext cx="3151188" cy="192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95123049"/>
      </p:ext>
    </p:extLst>
  </p:cSld>
  <p:clrMapOvr>
    <a:masterClrMapping/>
  </p:clrMapOvr>
  <mc:AlternateContent xmlns:mc="http://schemas.openxmlformats.org/markup-compatibility/2006" xmlns:p14="http://schemas.microsoft.com/office/powerpoint/2010/main">
    <mc:Choice Requires="p14">
      <p:transition spd="slow" p14:dur="800" advTm="19336">
        <p:circle/>
      </p:transition>
    </mc:Choice>
    <mc:Fallback xmlns="">
      <p:transition spd="slow" advTm="19336">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2" y="70646"/>
            <a:ext cx="8229600" cy="1143000"/>
          </a:xfrm>
        </p:spPr>
        <p:txBody>
          <a:bodyPr/>
          <a:lstStyle/>
          <a:p>
            <a:r>
              <a:rPr lang="en-US" b="1" dirty="0">
                <a:ln w="9525">
                  <a:solidFill>
                    <a:srgbClr val="002060"/>
                  </a:solidFill>
                  <a:prstDash val="solid"/>
                </a:ln>
                <a:solidFill>
                  <a:srgbClr val="FF6600"/>
                </a:solidFill>
                <a:effectLst>
                  <a:outerShdw blurRad="12700" dist="38100" dir="2700000" algn="tl" rotWithShape="0">
                    <a:schemeClr val="bg1">
                      <a:lumMod val="50000"/>
                    </a:schemeClr>
                  </a:outerShdw>
                </a:effectLst>
              </a:rPr>
              <a:t>KHỞI ĐỘNG</a:t>
            </a:r>
          </a:p>
        </p:txBody>
      </p:sp>
      <p:sp>
        <p:nvSpPr>
          <p:cNvPr id="3" name="Content Placeholder 2"/>
          <p:cNvSpPr>
            <a:spLocks noGrp="1"/>
          </p:cNvSpPr>
          <p:nvPr>
            <p:ph idx="1"/>
          </p:nvPr>
        </p:nvSpPr>
        <p:spPr>
          <a:xfrm>
            <a:off x="296383" y="864604"/>
            <a:ext cx="8578129" cy="2011362"/>
          </a:xfrm>
        </p:spPr>
        <p:txBody>
          <a:bodyPr/>
          <a:lstStyle/>
          <a:p>
            <a:pPr marL="0" indent="0">
              <a:buNone/>
            </a:pPr>
            <a:r>
              <a:rPr lang="en-US" sz="2400" b="1" dirty="0"/>
              <a:t>1. </a:t>
            </a:r>
            <a:r>
              <a:rPr lang="en-US" sz="2400" b="1" dirty="0">
                <a:ea typeface="Tahoma" panose="020B0604030504040204" pitchFamily="34" charset="0"/>
                <a:cs typeface="Tahoma" panose="020B0604030504040204" pitchFamily="34" charset="0"/>
              </a:rPr>
              <a:t>Theo </a:t>
            </a:r>
            <a:r>
              <a:rPr lang="en-US" sz="2400" b="1" dirty="0" err="1">
                <a:ea typeface="Tahoma" panose="020B0604030504040204" pitchFamily="34" charset="0"/>
                <a:cs typeface="Tahoma" panose="020B0604030504040204" pitchFamily="34" charset="0"/>
              </a:rPr>
              <a:t>em</a:t>
            </a:r>
            <a:r>
              <a:rPr lang="en-US" sz="2400" b="1" dirty="0">
                <a:ea typeface="Tahoma" panose="020B0604030504040204" pitchFamily="34" charset="0"/>
                <a:cs typeface="Tahoma" panose="020B0604030504040204" pitchFamily="34" charset="0"/>
              </a:rPr>
              <a:t> </a:t>
            </a:r>
            <a:r>
              <a:rPr lang="en-US" sz="2400" b="1" dirty="0" err="1">
                <a:ea typeface="Tahoma" panose="020B0604030504040204" pitchFamily="34" charset="0"/>
                <a:cs typeface="Tahoma" panose="020B0604030504040204" pitchFamily="34" charset="0"/>
              </a:rPr>
              <a:t>đâu</a:t>
            </a:r>
            <a:r>
              <a:rPr lang="en-US" sz="2400" b="1" dirty="0">
                <a:ea typeface="Tahoma" panose="020B0604030504040204" pitchFamily="34" charset="0"/>
                <a:cs typeface="Tahoma" panose="020B0604030504040204" pitchFamily="34" charset="0"/>
              </a:rPr>
              <a:t> </a:t>
            </a:r>
            <a:r>
              <a:rPr lang="en-US" sz="2400" b="1" dirty="0" err="1">
                <a:ea typeface="Tahoma" panose="020B0604030504040204" pitchFamily="34" charset="0"/>
                <a:cs typeface="Tahoma" panose="020B0604030504040204" pitchFamily="34" charset="0"/>
              </a:rPr>
              <a:t>là</a:t>
            </a:r>
            <a:r>
              <a:rPr lang="en-US" sz="2400" b="1" dirty="0">
                <a:ea typeface="Tahoma" panose="020B0604030504040204" pitchFamily="34" charset="0"/>
                <a:cs typeface="Tahoma" panose="020B0604030504040204" pitchFamily="34" charset="0"/>
              </a:rPr>
              <a:t> </a:t>
            </a:r>
            <a:r>
              <a:rPr lang="en-US" sz="2400" b="1" dirty="0" err="1">
                <a:ea typeface="Tahoma" panose="020B0604030504040204" pitchFamily="34" charset="0"/>
                <a:cs typeface="Tahoma" panose="020B0604030504040204" pitchFamily="34" charset="0"/>
              </a:rPr>
              <a:t>biểu</a:t>
            </a:r>
            <a:r>
              <a:rPr lang="en-US" sz="2400" b="1" dirty="0">
                <a:ea typeface="Tahoma" panose="020B0604030504040204" pitchFamily="34" charset="0"/>
                <a:cs typeface="Tahoma" panose="020B0604030504040204" pitchFamily="34" charset="0"/>
              </a:rPr>
              <a:t> </a:t>
            </a:r>
            <a:r>
              <a:rPr lang="en-US" sz="2400" b="1" dirty="0" err="1">
                <a:ea typeface="Tahoma" panose="020B0604030504040204" pitchFamily="34" charset="0"/>
                <a:cs typeface="Tahoma" panose="020B0604030504040204" pitchFamily="34" charset="0"/>
              </a:rPr>
              <a:t>tượng</a:t>
            </a:r>
            <a:r>
              <a:rPr lang="en-US" sz="2400" b="1" dirty="0">
                <a:ea typeface="Tahoma" panose="020B0604030504040204" pitchFamily="34" charset="0"/>
                <a:cs typeface="Tahoma" panose="020B0604030504040204" pitchFamily="34" charset="0"/>
              </a:rPr>
              <a:t> </a:t>
            </a:r>
            <a:r>
              <a:rPr lang="en-US" sz="2400" b="1" dirty="0" err="1">
                <a:ea typeface="Tahoma" panose="020B0604030504040204" pitchFamily="34" charset="0"/>
                <a:cs typeface="Tahoma" panose="020B0604030504040204" pitchFamily="34" charset="0"/>
              </a:rPr>
              <a:t>của</a:t>
            </a:r>
            <a:r>
              <a:rPr lang="en-US" sz="2400" b="1" dirty="0">
                <a:ea typeface="Tahoma" panose="020B0604030504040204" pitchFamily="34" charset="0"/>
                <a:cs typeface="Tahoma" panose="020B0604030504040204" pitchFamily="34" charset="0"/>
              </a:rPr>
              <a:t> </a:t>
            </a:r>
            <a:r>
              <a:rPr lang="en-US" sz="2400" b="1" dirty="0" err="1">
                <a:ea typeface="Tahoma" panose="020B0604030504040204" pitchFamily="34" charset="0"/>
                <a:cs typeface="Tahoma" panose="020B0604030504040204" pitchFamily="34" charset="0"/>
              </a:rPr>
              <a:t>chương</a:t>
            </a:r>
            <a:r>
              <a:rPr lang="en-US" sz="2400" b="1" dirty="0">
                <a:ea typeface="Tahoma" panose="020B0604030504040204" pitchFamily="34" charset="0"/>
                <a:cs typeface="Tahoma" panose="020B0604030504040204" pitchFamily="34" charset="0"/>
              </a:rPr>
              <a:t> </a:t>
            </a:r>
            <a:r>
              <a:rPr lang="en-US" sz="2400" b="1" dirty="0" err="1">
                <a:ea typeface="Tahoma" panose="020B0604030504040204" pitchFamily="34" charset="0"/>
                <a:cs typeface="Tahoma" panose="020B0604030504040204" pitchFamily="34" charset="0"/>
              </a:rPr>
              <a:t>trình</a:t>
            </a:r>
            <a:r>
              <a:rPr lang="en-US" sz="2400" b="1" dirty="0">
                <a:ea typeface="Tahoma" panose="020B0604030504040204" pitchFamily="34" charset="0"/>
                <a:cs typeface="Tahoma" panose="020B0604030504040204" pitchFamily="34" charset="0"/>
              </a:rPr>
              <a:t> </a:t>
            </a:r>
            <a:r>
              <a:rPr lang="en-US" sz="2400" b="1" dirty="0" err="1">
                <a:ea typeface="Tahoma" panose="020B0604030504040204" pitchFamily="34" charset="0"/>
                <a:cs typeface="Tahoma" panose="020B0604030504040204" pitchFamily="34" charset="0"/>
              </a:rPr>
              <a:t>quản</a:t>
            </a:r>
            <a:r>
              <a:rPr lang="en-US" sz="2400" b="1" dirty="0">
                <a:ea typeface="Tahoma" panose="020B0604030504040204" pitchFamily="34" charset="0"/>
                <a:cs typeface="Tahoma" panose="020B0604030504040204" pitchFamily="34" charset="0"/>
              </a:rPr>
              <a:t> </a:t>
            </a:r>
            <a:r>
              <a:rPr lang="en-US" sz="2400" b="1" dirty="0" err="1">
                <a:ea typeface="Tahoma" panose="020B0604030504040204" pitchFamily="34" charset="0"/>
                <a:cs typeface="Tahoma" panose="020B0604030504040204" pitchFamily="34" charset="0"/>
              </a:rPr>
              <a:t>lí</a:t>
            </a:r>
            <a:r>
              <a:rPr lang="en-US" sz="2400" b="1" dirty="0">
                <a:ea typeface="Tahoma" panose="020B0604030504040204" pitchFamily="34" charset="0"/>
                <a:cs typeface="Tahoma" panose="020B0604030504040204" pitchFamily="34" charset="0"/>
              </a:rPr>
              <a:t> </a:t>
            </a:r>
            <a:r>
              <a:rPr lang="en-US" sz="2400" b="1" dirty="0" err="1">
                <a:ea typeface="Tahoma" panose="020B0604030504040204" pitchFamily="34" charset="0"/>
                <a:cs typeface="Tahoma" panose="020B0604030504040204" pitchFamily="34" charset="0"/>
              </a:rPr>
              <a:t>tệp</a:t>
            </a:r>
            <a:r>
              <a:rPr lang="en-US" sz="2400" b="1" dirty="0">
                <a:ea typeface="Tahoma" panose="020B0604030504040204" pitchFamily="34" charset="0"/>
                <a:cs typeface="Tahoma" panose="020B0604030504040204" pitchFamily="34" charset="0"/>
              </a:rPr>
              <a:t> và </a:t>
            </a:r>
            <a:r>
              <a:rPr lang="en-US" sz="2400" b="1" dirty="0" err="1">
                <a:ea typeface="Tahoma" panose="020B0604030504040204" pitchFamily="34" charset="0"/>
                <a:cs typeface="Tahoma" panose="020B0604030504040204" pitchFamily="34" charset="0"/>
              </a:rPr>
              <a:t>thư</a:t>
            </a:r>
            <a:r>
              <a:rPr lang="en-US" sz="2400" b="1" dirty="0">
                <a:ea typeface="Tahoma" panose="020B0604030504040204" pitchFamily="34" charset="0"/>
                <a:cs typeface="Tahoma" panose="020B0604030504040204" pitchFamily="34" charset="0"/>
              </a:rPr>
              <a:t> </a:t>
            </a:r>
            <a:r>
              <a:rPr lang="en-US" sz="2400" b="1" dirty="0" err="1">
                <a:ea typeface="Tahoma" panose="020B0604030504040204" pitchFamily="34" charset="0"/>
                <a:cs typeface="Tahoma" panose="020B0604030504040204" pitchFamily="34" charset="0"/>
              </a:rPr>
              <a:t>mục</a:t>
            </a:r>
            <a:r>
              <a:rPr lang="en-US" sz="2400" b="1" dirty="0"/>
              <a:t>? </a:t>
            </a: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22340" b="26710"/>
          <a:stretch/>
        </p:blipFill>
        <p:spPr>
          <a:xfrm>
            <a:off x="794930" y="1792624"/>
            <a:ext cx="8079582" cy="1292333"/>
          </a:xfrm>
          <a:prstGeom prst="rect">
            <a:avLst/>
          </a:prstGeom>
        </p:spPr>
      </p:pic>
      <p:sp>
        <p:nvSpPr>
          <p:cNvPr id="7" name="TextBox 6"/>
          <p:cNvSpPr txBox="1"/>
          <p:nvPr/>
        </p:nvSpPr>
        <p:spPr>
          <a:xfrm>
            <a:off x="5640158" y="3209492"/>
            <a:ext cx="838200" cy="461665"/>
          </a:xfrm>
          <a:prstGeom prst="rect">
            <a:avLst/>
          </a:prstGeom>
          <a:noFill/>
        </p:spPr>
        <p:txBody>
          <a:bodyPr wrap="square" rtlCol="0">
            <a:spAutoFit/>
          </a:bodyPr>
          <a:lstStyle/>
          <a:p>
            <a:r>
              <a:rPr lang="en-US" sz="2400" b="1" dirty="0"/>
              <a:t>C</a:t>
            </a:r>
          </a:p>
        </p:txBody>
      </p:sp>
      <p:sp>
        <p:nvSpPr>
          <p:cNvPr id="8" name="Content Placeholder 2"/>
          <p:cNvSpPr txBox="1">
            <a:spLocks/>
          </p:cNvSpPr>
          <p:nvPr/>
        </p:nvSpPr>
        <p:spPr bwMode="auto">
          <a:xfrm>
            <a:off x="285659" y="3817184"/>
            <a:ext cx="8659902"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b="1"/>
              <a:t>2. Khi  chọn biểu tượng                         em thấy cách hiện thị các biểu tượng trong ngăn phải là: </a:t>
            </a:r>
          </a:p>
          <a:p>
            <a:pPr marL="0" indent="0">
              <a:buNone/>
            </a:pPr>
            <a:r>
              <a:rPr lang="en-US" sz="2400" b="1">
                <a:ea typeface="Times New Roman" panose="02020603050405020304" pitchFamily="18" charset="0"/>
              </a:rPr>
              <a:t>A. </a:t>
            </a:r>
            <a:r>
              <a:rPr lang="vi-VN" sz="2400">
                <a:ea typeface="Times New Roman" panose="02020603050405020304" pitchFamily="18" charset="0"/>
              </a:rPr>
              <a:t>Các biểu tượng cỡ rất lớn.</a:t>
            </a:r>
            <a:endParaRPr lang="en-US" sz="2400">
              <a:ea typeface="Times New Roman" panose="02020603050405020304" pitchFamily="18" charset="0"/>
            </a:endParaRPr>
          </a:p>
          <a:p>
            <a:pPr marL="0" indent="0">
              <a:buNone/>
            </a:pPr>
            <a:r>
              <a:rPr lang="en-US" sz="2400" b="1">
                <a:ea typeface="Times New Roman" panose="02020603050405020304" pitchFamily="18" charset="0"/>
              </a:rPr>
              <a:t>B. </a:t>
            </a:r>
            <a:r>
              <a:rPr lang="vi-VN" sz="2400">
                <a:ea typeface="Times New Roman" panose="02020603050405020304" pitchFamily="18" charset="0"/>
              </a:rPr>
              <a:t>Các biểu tượng cỡ </a:t>
            </a:r>
            <a:r>
              <a:rPr lang="en-US" sz="2400">
                <a:ea typeface="Times New Roman" panose="02020603050405020304" pitchFamily="18" charset="0"/>
              </a:rPr>
              <a:t>nhỏ</a:t>
            </a:r>
            <a:r>
              <a:rPr lang="vi-VN" sz="2400">
                <a:ea typeface="Times New Roman" panose="02020603050405020304" pitchFamily="18" charset="0"/>
              </a:rPr>
              <a:t>.</a:t>
            </a:r>
            <a:endParaRPr lang="en-US" sz="2400">
              <a:ea typeface="Times New Roman" panose="02020603050405020304" pitchFamily="18" charset="0"/>
            </a:endParaRPr>
          </a:p>
          <a:p>
            <a:pPr marL="0" indent="0">
              <a:buNone/>
            </a:pPr>
            <a:r>
              <a:rPr lang="en-US" sz="2400" b="1">
                <a:ea typeface="Times New Roman" panose="02020603050405020304" pitchFamily="18" charset="0"/>
              </a:rPr>
              <a:t>C. </a:t>
            </a:r>
            <a:r>
              <a:rPr lang="vi-VN" sz="2400">
                <a:ea typeface="Times New Roman" panose="02020603050405020304" pitchFamily="18" charset="0"/>
              </a:rPr>
              <a:t>Các biểu tượng sắp xếp kiểu chi tiết.</a:t>
            </a:r>
            <a:endParaRPr lang="en-US" sz="2400">
              <a:ea typeface="Times New Roman" panose="02020603050405020304" pitchFamily="18" charset="0"/>
            </a:endParaRPr>
          </a:p>
          <a:p>
            <a:pPr marL="0" indent="0">
              <a:buNone/>
            </a:pPr>
            <a:r>
              <a:rPr lang="en-US" sz="2400" b="1">
                <a:ea typeface="Times New Roman" panose="02020603050405020304" pitchFamily="18" charset="0"/>
              </a:rPr>
              <a:t>D. </a:t>
            </a:r>
            <a:r>
              <a:rPr lang="vi-VN" sz="2400">
                <a:ea typeface="Times New Roman" panose="02020603050405020304" pitchFamily="18" charset="0"/>
              </a:rPr>
              <a:t>Các biểu tượng sắp xếp kiểu danh sách.</a:t>
            </a:r>
            <a:endParaRPr lang="en-US" sz="2400" dirty="0">
              <a:ea typeface="Times New Roman" panose="02020603050405020304" pitchFamily="18" charset="0"/>
            </a:endParaRPr>
          </a:p>
        </p:txBody>
      </p:sp>
      <p:sp>
        <p:nvSpPr>
          <p:cNvPr id="10" name="TextBox 9"/>
          <p:cNvSpPr txBox="1"/>
          <p:nvPr/>
        </p:nvSpPr>
        <p:spPr>
          <a:xfrm>
            <a:off x="1219200" y="3225225"/>
            <a:ext cx="838200" cy="461665"/>
          </a:xfrm>
          <a:prstGeom prst="rect">
            <a:avLst/>
          </a:prstGeom>
          <a:noFill/>
        </p:spPr>
        <p:txBody>
          <a:bodyPr wrap="square" rtlCol="0">
            <a:spAutoFit/>
          </a:bodyPr>
          <a:lstStyle/>
          <a:p>
            <a:r>
              <a:rPr lang="en-US" sz="2400" b="1" dirty="0"/>
              <a:t>A</a:t>
            </a:r>
          </a:p>
        </p:txBody>
      </p:sp>
      <p:sp>
        <p:nvSpPr>
          <p:cNvPr id="11" name="TextBox 10"/>
          <p:cNvSpPr txBox="1"/>
          <p:nvPr/>
        </p:nvSpPr>
        <p:spPr>
          <a:xfrm>
            <a:off x="3314700" y="3216859"/>
            <a:ext cx="838200" cy="461665"/>
          </a:xfrm>
          <a:prstGeom prst="rect">
            <a:avLst/>
          </a:prstGeom>
          <a:noFill/>
        </p:spPr>
        <p:txBody>
          <a:bodyPr wrap="square" rtlCol="0">
            <a:spAutoFit/>
          </a:bodyPr>
          <a:lstStyle/>
          <a:p>
            <a:r>
              <a:rPr lang="en-US" sz="2400" b="1" dirty="0"/>
              <a:t>B</a:t>
            </a:r>
          </a:p>
        </p:txBody>
      </p:sp>
      <p:sp>
        <p:nvSpPr>
          <p:cNvPr id="12" name="TextBox 11"/>
          <p:cNvSpPr txBox="1"/>
          <p:nvPr/>
        </p:nvSpPr>
        <p:spPr>
          <a:xfrm>
            <a:off x="7646897" y="3216859"/>
            <a:ext cx="838200" cy="461665"/>
          </a:xfrm>
          <a:prstGeom prst="rect">
            <a:avLst/>
          </a:prstGeom>
          <a:noFill/>
        </p:spPr>
        <p:txBody>
          <a:bodyPr wrap="square" rtlCol="0">
            <a:spAutoFit/>
          </a:bodyPr>
          <a:lstStyle/>
          <a:p>
            <a:r>
              <a:rPr lang="en-US" sz="2400" b="1" dirty="0"/>
              <a:t>D</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8628" y="3747889"/>
            <a:ext cx="1672186" cy="513391"/>
          </a:xfrm>
          <a:prstGeom prst="rect">
            <a:avLst/>
          </a:prstGeom>
          <a:ln>
            <a:solidFill>
              <a:srgbClr val="FF0000"/>
            </a:solidFill>
          </a:ln>
        </p:spPr>
      </p:pic>
      <p:sp>
        <p:nvSpPr>
          <p:cNvPr id="5" name="Oval 4"/>
          <p:cNvSpPr/>
          <p:nvPr/>
        </p:nvSpPr>
        <p:spPr>
          <a:xfrm>
            <a:off x="5639686" y="3132760"/>
            <a:ext cx="381001" cy="51339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2959" y="5029200"/>
            <a:ext cx="381001" cy="51339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0377926"/>
      </p:ext>
    </p:extLst>
  </p:cSld>
  <p:clrMapOvr>
    <a:masterClrMapping/>
  </p:clrMapOvr>
  <p:transition advTm="4969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9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4607"/>
          <a:stretch/>
        </p:blipFill>
        <p:spPr>
          <a:xfrm>
            <a:off x="1752600" y="2743201"/>
            <a:ext cx="5430443" cy="4114799"/>
          </a:xfrm>
          <a:prstGeom prst="rect">
            <a:avLst/>
          </a:prstGeom>
          <a:ln>
            <a:noFill/>
          </a:ln>
          <a:effectLst>
            <a:outerShdw blurRad="190500" algn="tl" rotWithShape="0">
              <a:srgbClr val="000000">
                <a:alpha val="70000"/>
              </a:srgbClr>
            </a:outerShdw>
          </a:effectLst>
        </p:spPr>
      </p:pic>
      <p:sp>
        <p:nvSpPr>
          <p:cNvPr id="11268" name="Text Box 343">
            <a:extLst>
              <a:ext uri="{FF2B5EF4-FFF2-40B4-BE49-F238E27FC236}">
                <a16:creationId xmlns:a16="http://schemas.microsoft.com/office/drawing/2014/main" id="{80A7E3BA-AD9D-46A8-A802-C59F697B79A9}"/>
              </a:ext>
            </a:extLst>
          </p:cNvPr>
          <p:cNvSpPr txBox="1">
            <a:spLocks noChangeArrowheads="1"/>
          </p:cNvSpPr>
          <p:nvPr/>
        </p:nvSpPr>
        <p:spPr bwMode="auto">
          <a:xfrm>
            <a:off x="383308" y="1639956"/>
            <a:ext cx="85320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a:spcAft>
                <a:spcPts val="0"/>
              </a:spcAft>
              <a:tabLst>
                <a:tab pos="2743200" algn="ctr"/>
                <a:tab pos="5486400" algn="r"/>
                <a:tab pos="457200" algn="l"/>
              </a:tabLst>
            </a:pPr>
            <a:r>
              <a:rPr lang="en-US" sz="2000" dirty="0">
                <a:solidFill>
                  <a:srgbClr val="002060"/>
                </a:solidFill>
                <a:latin typeface="+mj-lt"/>
              </a:rPr>
              <a:t>a) </a:t>
            </a:r>
            <a:r>
              <a:rPr lang="vi-VN" sz="2000" dirty="0">
                <a:solidFill>
                  <a:srgbClr val="002060"/>
                </a:solidFill>
                <a:latin typeface="+mj-lt"/>
                <a:ea typeface="Times New Roman" panose="02020603050405020304" pitchFamily="18" charset="0"/>
              </a:rPr>
              <a:t>Khởi động chương trình quản lí tệp và thư mục. Điều khiển để ngăn trái và ngăn phải hiển thị giống như hình </a:t>
            </a:r>
            <a:r>
              <a:rPr lang="en-US" sz="2000" dirty="0" err="1">
                <a:solidFill>
                  <a:srgbClr val="002060"/>
                </a:solidFill>
                <a:latin typeface="+mj-lt"/>
                <a:ea typeface="Times New Roman" panose="02020603050405020304" pitchFamily="18" charset="0"/>
              </a:rPr>
              <a:t>dưới</a:t>
            </a:r>
            <a:r>
              <a:rPr lang="en-US" sz="2000" dirty="0">
                <a:solidFill>
                  <a:srgbClr val="002060"/>
                </a:solidFill>
                <a:latin typeface="+mj-lt"/>
                <a:ea typeface="Times New Roman" panose="02020603050405020304" pitchFamily="18" charset="0"/>
              </a:rPr>
              <a:t> </a:t>
            </a:r>
            <a:r>
              <a:rPr lang="en-US" sz="2000" dirty="0" err="1">
                <a:solidFill>
                  <a:srgbClr val="002060"/>
                </a:solidFill>
                <a:latin typeface="+mj-lt"/>
                <a:ea typeface="Times New Roman" panose="02020603050405020304" pitchFamily="18" charset="0"/>
              </a:rPr>
              <a:t>đây</a:t>
            </a:r>
            <a:r>
              <a:rPr lang="en-US" sz="2000" dirty="0">
                <a:solidFill>
                  <a:srgbClr val="002060"/>
                </a:solidFill>
                <a:latin typeface="+mj-lt"/>
                <a:ea typeface="Times New Roman" panose="02020603050405020304" pitchFamily="18" charset="0"/>
              </a:rPr>
              <a:t> </a:t>
            </a:r>
            <a:r>
              <a:rPr lang="vi-VN" sz="2000" dirty="0">
                <a:solidFill>
                  <a:srgbClr val="002060"/>
                </a:solidFill>
                <a:latin typeface="+mj-lt"/>
                <a:ea typeface="Times New Roman" panose="02020603050405020304" pitchFamily="18" charset="0"/>
              </a:rPr>
              <a:t>rồi trả lời câu hỏi</a:t>
            </a:r>
            <a:r>
              <a:rPr lang="en-US" sz="2000" dirty="0">
                <a:solidFill>
                  <a:srgbClr val="002060"/>
                </a:solidFill>
                <a:latin typeface="+mj-lt"/>
                <a:ea typeface="Times New Roman" panose="02020603050405020304" pitchFamily="18" charset="0"/>
              </a:rPr>
              <a:t>:</a:t>
            </a:r>
            <a:r>
              <a:rPr lang="vi-VN" sz="2000" dirty="0">
                <a:solidFill>
                  <a:srgbClr val="002060"/>
                </a:solidFill>
                <a:latin typeface="+mj-lt"/>
                <a:ea typeface="Times New Roman" panose="02020603050405020304" pitchFamily="18" charset="0"/>
              </a:rPr>
              <a:t> </a:t>
            </a:r>
            <a:endParaRPr lang="en-US" sz="2000" dirty="0">
              <a:solidFill>
                <a:srgbClr val="002060"/>
              </a:solidFill>
              <a:latin typeface="+mj-lt"/>
              <a:ea typeface="Times New Roman" panose="02020603050405020304" pitchFamily="18" charset="0"/>
            </a:endParaRPr>
          </a:p>
          <a:p>
            <a:pPr marL="0" indent="0" algn="just">
              <a:spcAft>
                <a:spcPts val="0"/>
              </a:spcAft>
              <a:tabLst>
                <a:tab pos="2743200" algn="ctr"/>
                <a:tab pos="5486400" algn="r"/>
                <a:tab pos="457200" algn="l"/>
              </a:tabLst>
            </a:pPr>
            <a:r>
              <a:rPr lang="en-US" sz="2000" b="1" dirty="0">
                <a:solidFill>
                  <a:srgbClr val="C00000"/>
                </a:solidFill>
                <a:latin typeface="+mj-lt"/>
                <a:ea typeface="Times New Roman" panose="02020603050405020304" pitchFamily="18" charset="0"/>
              </a:rPr>
              <a:t>	</a:t>
            </a:r>
            <a:r>
              <a:rPr lang="vi-VN" sz="2000" b="1" dirty="0">
                <a:solidFill>
                  <a:srgbClr val="C00000"/>
                </a:solidFill>
                <a:latin typeface="+mj-lt"/>
                <a:ea typeface="Times New Roman" panose="02020603050405020304" pitchFamily="18" charset="0"/>
              </a:rPr>
              <a:t>Trong ổ (D:) có những gì?</a:t>
            </a:r>
            <a:endParaRPr lang="en-US" sz="2000" b="1" dirty="0">
              <a:solidFill>
                <a:srgbClr val="C00000"/>
              </a:solidFill>
              <a:latin typeface="+mj-lt"/>
              <a:ea typeface="Times New Roman" panose="02020603050405020304" pitchFamily="18" charset="0"/>
            </a:endParaRPr>
          </a:p>
        </p:txBody>
      </p:sp>
      <p:sp>
        <p:nvSpPr>
          <p:cNvPr id="15" name="Rectangle 14"/>
          <p:cNvSpPr/>
          <p:nvPr/>
        </p:nvSpPr>
        <p:spPr>
          <a:xfrm>
            <a:off x="322984" y="106542"/>
            <a:ext cx="8001000" cy="461665"/>
          </a:xfrm>
          <a:prstGeom prst="rect">
            <a:avLst/>
          </a:prstGeom>
          <a:noFill/>
        </p:spPr>
        <p:txBody>
          <a:bodyPr wrap="square" lIns="91440" tIns="45720" rIns="91440" bIns="45720">
            <a:spAutoFit/>
          </a:bodyPr>
          <a:lstStyle/>
          <a:p>
            <a:r>
              <a:rPr lang="en-US" sz="2400" b="1" dirty="0">
                <a:solidFill>
                  <a:srgbClr val="FF0000"/>
                </a:solidFill>
                <a:latin typeface="+mj-lt"/>
              </a:rPr>
              <a:t>A. HOẠT ĐỘNG </a:t>
            </a:r>
            <a:r>
              <a:rPr lang="en-US" altLang="vi-VN" sz="2400" b="1" dirty="0">
                <a:solidFill>
                  <a:srgbClr val="FF0000"/>
                </a:solidFill>
                <a:latin typeface="+mj-lt"/>
              </a:rPr>
              <a:t>THỰC HÀNH</a:t>
            </a:r>
            <a:endParaRPr lang="en-US" sz="2400" b="1" dirty="0">
              <a:solidFill>
                <a:srgbClr val="FF0000"/>
              </a:solidFill>
              <a:latin typeface="+mj-lt"/>
            </a:endParaRPr>
          </a:p>
        </p:txBody>
      </p:sp>
      <p:sp>
        <p:nvSpPr>
          <p:cNvPr id="4" name="Rectangle 3"/>
          <p:cNvSpPr/>
          <p:nvPr/>
        </p:nvSpPr>
        <p:spPr>
          <a:xfrm>
            <a:off x="3866284" y="3525076"/>
            <a:ext cx="914400" cy="841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 name="Rectangle 4"/>
          <p:cNvSpPr/>
          <p:nvPr/>
        </p:nvSpPr>
        <p:spPr>
          <a:xfrm>
            <a:off x="3692526" y="4366775"/>
            <a:ext cx="3490518" cy="1015663"/>
          </a:xfrm>
          <a:prstGeom prst="rect">
            <a:avLst/>
          </a:prstGeom>
        </p:spPr>
        <p:txBody>
          <a:bodyPr wrap="square">
            <a:spAutoFit/>
          </a:bodyPr>
          <a:lstStyle/>
          <a:p>
            <a:pPr marL="0" indent="0" algn="just">
              <a:spcAft>
                <a:spcPts val="0"/>
              </a:spcAft>
              <a:tabLst>
                <a:tab pos="2743200" algn="ctr"/>
                <a:tab pos="5486400" algn="r"/>
                <a:tab pos="457200" algn="l"/>
              </a:tabLst>
            </a:pPr>
            <a:r>
              <a:rPr lang="en-US" sz="2000" b="1" dirty="0" err="1">
                <a:solidFill>
                  <a:srgbClr val="C00000"/>
                </a:solidFill>
                <a:latin typeface="+mj-lt"/>
                <a:ea typeface="Times New Roman" panose="02020603050405020304" pitchFamily="18" charset="0"/>
              </a:rPr>
              <a:t>Đáp</a:t>
            </a:r>
            <a:r>
              <a:rPr lang="en-US" sz="2000" b="1" dirty="0">
                <a:solidFill>
                  <a:srgbClr val="C00000"/>
                </a:solidFill>
                <a:latin typeface="+mj-lt"/>
                <a:ea typeface="Times New Roman" panose="02020603050405020304" pitchFamily="18" charset="0"/>
              </a:rPr>
              <a:t> </a:t>
            </a:r>
            <a:r>
              <a:rPr lang="en-US" sz="2000" b="1" dirty="0" err="1">
                <a:solidFill>
                  <a:srgbClr val="C00000"/>
                </a:solidFill>
                <a:latin typeface="+mj-lt"/>
                <a:ea typeface="Times New Roman" panose="02020603050405020304" pitchFamily="18" charset="0"/>
              </a:rPr>
              <a:t>án</a:t>
            </a:r>
            <a:r>
              <a:rPr lang="en-US" sz="2000" b="1" dirty="0">
                <a:solidFill>
                  <a:srgbClr val="C00000"/>
                </a:solidFill>
                <a:latin typeface="+mj-lt"/>
                <a:ea typeface="Times New Roman" panose="02020603050405020304" pitchFamily="18" charset="0"/>
              </a:rPr>
              <a:t>: </a:t>
            </a:r>
            <a:r>
              <a:rPr lang="en-US" sz="2000" b="1" dirty="0" err="1">
                <a:solidFill>
                  <a:srgbClr val="0000FF"/>
                </a:solidFill>
                <a:latin typeface="+mj-lt"/>
                <a:ea typeface="Times New Roman" panose="02020603050405020304" pitchFamily="18" charset="0"/>
              </a:rPr>
              <a:t>Trong</a:t>
            </a:r>
            <a:r>
              <a:rPr lang="en-US" sz="2000" b="1" dirty="0">
                <a:solidFill>
                  <a:srgbClr val="0000FF"/>
                </a:solidFill>
                <a:latin typeface="+mj-lt"/>
                <a:ea typeface="Times New Roman" panose="02020603050405020304" pitchFamily="18" charset="0"/>
              </a:rPr>
              <a:t> ổ (D</a:t>
            </a:r>
            <a:r>
              <a:rPr lang="en-US" sz="2000" b="1" dirty="0">
                <a:solidFill>
                  <a:srgbClr val="0000FF"/>
                </a:solidFill>
                <a:latin typeface="+mj-lt"/>
                <a:ea typeface="Times New Roman" panose="02020603050405020304" pitchFamily="18" charset="0"/>
                <a:sym typeface="Wingdings" pitchFamily="2" charset="2"/>
              </a:rPr>
              <a:t>: ) </a:t>
            </a:r>
            <a:r>
              <a:rPr lang="en-US" sz="2000" b="1" dirty="0" err="1">
                <a:solidFill>
                  <a:srgbClr val="0000FF"/>
                </a:solidFill>
                <a:latin typeface="+mj-lt"/>
                <a:ea typeface="Times New Roman" panose="02020603050405020304" pitchFamily="18" charset="0"/>
                <a:sym typeface="Wingdings" pitchFamily="2" charset="2"/>
              </a:rPr>
              <a:t>có</a:t>
            </a:r>
            <a:r>
              <a:rPr lang="en-US" sz="2000" b="1" dirty="0">
                <a:solidFill>
                  <a:srgbClr val="0000FF"/>
                </a:solidFill>
                <a:latin typeface="+mj-lt"/>
                <a:ea typeface="Times New Roman" panose="02020603050405020304" pitchFamily="18" charset="0"/>
                <a:sym typeface="Wingdings" pitchFamily="2" charset="2"/>
              </a:rPr>
              <a:t> 3 </a:t>
            </a:r>
            <a:r>
              <a:rPr lang="en-US" sz="2000" b="1" dirty="0" err="1">
                <a:solidFill>
                  <a:srgbClr val="0000FF"/>
                </a:solidFill>
                <a:latin typeface="+mj-lt"/>
                <a:ea typeface="Times New Roman" panose="02020603050405020304" pitchFamily="18" charset="0"/>
                <a:sym typeface="Wingdings" pitchFamily="2" charset="2"/>
              </a:rPr>
              <a:t>thư</a:t>
            </a:r>
            <a:r>
              <a:rPr lang="en-US" sz="2000" b="1" dirty="0">
                <a:solidFill>
                  <a:srgbClr val="0000FF"/>
                </a:solidFill>
                <a:latin typeface="+mj-lt"/>
                <a:ea typeface="Times New Roman" panose="02020603050405020304" pitchFamily="18" charset="0"/>
                <a:sym typeface="Wingdings" pitchFamily="2" charset="2"/>
              </a:rPr>
              <a:t> </a:t>
            </a:r>
            <a:r>
              <a:rPr lang="en-US" sz="2000" b="1" dirty="0" err="1">
                <a:solidFill>
                  <a:srgbClr val="0000FF"/>
                </a:solidFill>
                <a:latin typeface="+mj-lt"/>
                <a:ea typeface="Times New Roman" panose="02020603050405020304" pitchFamily="18" charset="0"/>
                <a:sym typeface="Wingdings" pitchFamily="2" charset="2"/>
              </a:rPr>
              <a:t>mục</a:t>
            </a:r>
            <a:r>
              <a:rPr lang="en-US" sz="2000" b="1" dirty="0">
                <a:solidFill>
                  <a:srgbClr val="0000FF"/>
                </a:solidFill>
                <a:latin typeface="+mj-lt"/>
                <a:ea typeface="Times New Roman" panose="02020603050405020304" pitchFamily="18" charset="0"/>
                <a:sym typeface="Wingdings" pitchFamily="2" charset="2"/>
              </a:rPr>
              <a:t>: LOP4A, LOP4B, LOP5A.</a:t>
            </a:r>
            <a:endParaRPr lang="en-US" sz="2000" b="1" dirty="0">
              <a:solidFill>
                <a:srgbClr val="0000FF"/>
              </a:solidFill>
              <a:latin typeface="+mj-lt"/>
              <a:ea typeface="Times New Roman" panose="02020603050405020304" pitchFamily="18" charset="0"/>
            </a:endParaRPr>
          </a:p>
        </p:txBody>
      </p:sp>
      <p:sp>
        <p:nvSpPr>
          <p:cNvPr id="7" name="Text Box 343">
            <a:extLst>
              <a:ext uri="{FF2B5EF4-FFF2-40B4-BE49-F238E27FC236}">
                <a16:creationId xmlns:a16="http://schemas.microsoft.com/office/drawing/2014/main" id="{A6B2284F-0120-414F-AC4D-3AF29B89A5D6}"/>
              </a:ext>
            </a:extLst>
          </p:cNvPr>
          <p:cNvSpPr txBox="1">
            <a:spLocks noChangeArrowheads="1"/>
          </p:cNvSpPr>
          <p:nvPr/>
        </p:nvSpPr>
        <p:spPr bwMode="auto">
          <a:xfrm>
            <a:off x="383309" y="483704"/>
            <a:ext cx="86082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a:spcAft>
                <a:spcPts val="0"/>
              </a:spcAft>
              <a:tabLst>
                <a:tab pos="2743200" algn="ctr"/>
                <a:tab pos="5486400" algn="r"/>
                <a:tab pos="457200" algn="l"/>
              </a:tabLst>
            </a:pPr>
            <a:r>
              <a:rPr lang="en-US" sz="2400" b="1" dirty="0" err="1">
                <a:solidFill>
                  <a:srgbClr val="002060"/>
                </a:solidFill>
                <a:latin typeface="+mj-lt"/>
              </a:rPr>
              <a:t>Bài</a:t>
            </a:r>
            <a:r>
              <a:rPr lang="en-US" sz="2400" b="1" dirty="0">
                <a:solidFill>
                  <a:srgbClr val="002060"/>
                </a:solidFill>
                <a:latin typeface="+mj-lt"/>
              </a:rPr>
              <a:t> 1 - SGK tr.14</a:t>
            </a:r>
          </a:p>
          <a:p>
            <a:pPr marL="0" indent="0" algn="just">
              <a:spcAft>
                <a:spcPts val="0"/>
              </a:spcAft>
              <a:tabLst>
                <a:tab pos="2743200" algn="ctr"/>
                <a:tab pos="5486400" algn="r"/>
                <a:tab pos="457200" algn="l"/>
              </a:tabLst>
            </a:pPr>
            <a:r>
              <a:rPr lang="en-US" sz="2400" b="1" dirty="0" err="1">
                <a:solidFill>
                  <a:srgbClr val="002060"/>
                </a:solidFill>
                <a:latin typeface="+mj-lt"/>
              </a:rPr>
              <a:t>Điều</a:t>
            </a:r>
            <a:r>
              <a:rPr lang="en-US" sz="2400" b="1" dirty="0">
                <a:solidFill>
                  <a:srgbClr val="002060"/>
                </a:solidFill>
                <a:latin typeface="+mj-lt"/>
              </a:rPr>
              <a:t> </a:t>
            </a:r>
            <a:r>
              <a:rPr lang="en-US" sz="2400" b="1" dirty="0" err="1">
                <a:solidFill>
                  <a:srgbClr val="002060"/>
                </a:solidFill>
                <a:latin typeface="+mj-lt"/>
              </a:rPr>
              <a:t>khiển</a:t>
            </a:r>
            <a:r>
              <a:rPr lang="en-US" sz="2400" b="1" dirty="0">
                <a:solidFill>
                  <a:srgbClr val="002060"/>
                </a:solidFill>
                <a:latin typeface="+mj-lt"/>
              </a:rPr>
              <a:t> </a:t>
            </a:r>
            <a:r>
              <a:rPr lang="en-US" sz="2400" b="1" dirty="0" err="1">
                <a:solidFill>
                  <a:srgbClr val="002060"/>
                </a:solidFill>
                <a:latin typeface="+mj-lt"/>
              </a:rPr>
              <a:t>cửa</a:t>
            </a:r>
            <a:r>
              <a:rPr lang="en-US" sz="2400" b="1" dirty="0">
                <a:solidFill>
                  <a:srgbClr val="002060"/>
                </a:solidFill>
                <a:latin typeface="+mj-lt"/>
              </a:rPr>
              <a:t> </a:t>
            </a:r>
            <a:r>
              <a:rPr lang="en-US" sz="2400" b="1" dirty="0" err="1">
                <a:solidFill>
                  <a:srgbClr val="002060"/>
                </a:solidFill>
                <a:latin typeface="+mj-lt"/>
              </a:rPr>
              <a:t>sổ</a:t>
            </a:r>
            <a:r>
              <a:rPr lang="en-US" sz="2400" b="1" dirty="0">
                <a:solidFill>
                  <a:srgbClr val="002060"/>
                </a:solidFill>
                <a:latin typeface="+mj-lt"/>
              </a:rPr>
              <a:t> </a:t>
            </a:r>
            <a:r>
              <a:rPr lang="en-US" sz="2400" b="1" dirty="0" err="1">
                <a:solidFill>
                  <a:srgbClr val="002060"/>
                </a:solidFill>
                <a:latin typeface="+mj-lt"/>
              </a:rPr>
              <a:t>và</a:t>
            </a:r>
            <a:r>
              <a:rPr lang="en-US" sz="2400" b="1" dirty="0">
                <a:solidFill>
                  <a:srgbClr val="002060"/>
                </a:solidFill>
                <a:latin typeface="+mj-lt"/>
              </a:rPr>
              <a:t> </a:t>
            </a:r>
            <a:r>
              <a:rPr lang="en-US" sz="2400" b="1" dirty="0" err="1">
                <a:solidFill>
                  <a:srgbClr val="002060"/>
                </a:solidFill>
                <a:latin typeface="+mj-lt"/>
              </a:rPr>
              <a:t>cách</a:t>
            </a:r>
            <a:r>
              <a:rPr lang="en-US" sz="2400" b="1" dirty="0">
                <a:solidFill>
                  <a:srgbClr val="002060"/>
                </a:solidFill>
                <a:latin typeface="+mj-lt"/>
              </a:rPr>
              <a:t> </a:t>
            </a:r>
            <a:r>
              <a:rPr lang="en-US" sz="2400" b="1" dirty="0" err="1">
                <a:solidFill>
                  <a:srgbClr val="002060"/>
                </a:solidFill>
                <a:latin typeface="+mj-lt"/>
              </a:rPr>
              <a:t>hiển</a:t>
            </a:r>
            <a:r>
              <a:rPr lang="en-US" sz="2400" b="1" dirty="0">
                <a:solidFill>
                  <a:srgbClr val="002060"/>
                </a:solidFill>
                <a:latin typeface="+mj-lt"/>
              </a:rPr>
              <a:t> </a:t>
            </a:r>
            <a:r>
              <a:rPr lang="en-US" sz="2400" b="1" dirty="0" err="1">
                <a:solidFill>
                  <a:srgbClr val="002060"/>
                </a:solidFill>
                <a:latin typeface="+mj-lt"/>
              </a:rPr>
              <a:t>thị</a:t>
            </a:r>
            <a:r>
              <a:rPr lang="en-US" sz="2400" b="1" dirty="0">
                <a:solidFill>
                  <a:srgbClr val="002060"/>
                </a:solidFill>
                <a:latin typeface="+mj-lt"/>
              </a:rPr>
              <a:t> </a:t>
            </a:r>
            <a:r>
              <a:rPr lang="en-US" sz="2400" b="1" dirty="0" err="1">
                <a:solidFill>
                  <a:srgbClr val="002060"/>
                </a:solidFill>
                <a:latin typeface="+mj-lt"/>
              </a:rPr>
              <a:t>các</a:t>
            </a:r>
            <a:r>
              <a:rPr lang="en-US" sz="2400" b="1" dirty="0">
                <a:solidFill>
                  <a:srgbClr val="002060"/>
                </a:solidFill>
                <a:latin typeface="+mj-lt"/>
              </a:rPr>
              <a:t> </a:t>
            </a:r>
            <a:r>
              <a:rPr lang="en-US" sz="2400" b="1" dirty="0" err="1">
                <a:solidFill>
                  <a:srgbClr val="002060"/>
                </a:solidFill>
                <a:latin typeface="+mj-lt"/>
              </a:rPr>
              <a:t>biểu</a:t>
            </a:r>
            <a:r>
              <a:rPr lang="en-US" sz="2400" b="1" dirty="0">
                <a:solidFill>
                  <a:srgbClr val="002060"/>
                </a:solidFill>
                <a:latin typeface="+mj-lt"/>
              </a:rPr>
              <a:t> </a:t>
            </a:r>
            <a:r>
              <a:rPr lang="en-US" sz="2400" b="1" dirty="0" err="1">
                <a:solidFill>
                  <a:srgbClr val="002060"/>
                </a:solidFill>
                <a:latin typeface="+mj-lt"/>
              </a:rPr>
              <a:t>tượng</a:t>
            </a:r>
            <a:r>
              <a:rPr lang="en-US" sz="2400" b="1" dirty="0">
                <a:solidFill>
                  <a:srgbClr val="002060"/>
                </a:solidFill>
                <a:latin typeface="+mj-lt"/>
              </a:rPr>
              <a:t> </a:t>
            </a:r>
            <a:r>
              <a:rPr lang="en-US" sz="2400" b="1" dirty="0" err="1">
                <a:solidFill>
                  <a:srgbClr val="002060"/>
                </a:solidFill>
                <a:latin typeface="+mj-lt"/>
              </a:rPr>
              <a:t>trong</a:t>
            </a:r>
            <a:r>
              <a:rPr lang="en-US" sz="2400" b="1" dirty="0">
                <a:solidFill>
                  <a:srgbClr val="002060"/>
                </a:solidFill>
                <a:latin typeface="+mj-lt"/>
              </a:rPr>
              <a:t> </a:t>
            </a:r>
            <a:r>
              <a:rPr lang="en-US" sz="2400" b="1" dirty="0" err="1">
                <a:solidFill>
                  <a:srgbClr val="002060"/>
                </a:solidFill>
                <a:latin typeface="+mj-lt"/>
              </a:rPr>
              <a:t>mỗi</a:t>
            </a:r>
            <a:r>
              <a:rPr lang="en-US" sz="2400" b="1" dirty="0">
                <a:solidFill>
                  <a:srgbClr val="002060"/>
                </a:solidFill>
                <a:latin typeface="+mj-lt"/>
              </a:rPr>
              <a:t> </a:t>
            </a:r>
            <a:r>
              <a:rPr lang="en-US" sz="2400" b="1" dirty="0" err="1">
                <a:solidFill>
                  <a:srgbClr val="002060"/>
                </a:solidFill>
                <a:latin typeface="+mj-lt"/>
              </a:rPr>
              <a:t>ngăn</a:t>
            </a:r>
            <a:r>
              <a:rPr lang="en-US" sz="2400" b="1" dirty="0">
                <a:solidFill>
                  <a:srgbClr val="002060"/>
                </a:solidFill>
                <a:latin typeface="+mj-lt"/>
              </a:rPr>
              <a:t>.</a:t>
            </a:r>
            <a:endParaRPr lang="en-US" sz="2400" b="1" dirty="0">
              <a:solidFill>
                <a:srgbClr val="C00000"/>
              </a:solidFill>
              <a:latin typeface="+mj-lt"/>
              <a:ea typeface="Times New Roman" panose="02020603050405020304" pitchFamily="18" charset="0"/>
            </a:endParaRPr>
          </a:p>
        </p:txBody>
      </p:sp>
    </p:spTree>
    <p:custDataLst>
      <p:tags r:id="rId1"/>
    </p:custDataLst>
  </p:cSld>
  <p:clrMapOvr>
    <a:masterClrMapping/>
  </p:clrMapOvr>
  <p:transition advTm="4121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fade">
                                      <p:cBhvr>
                                        <p:cTn id="11" dur="500"/>
                                        <p:tgtEl>
                                          <p:spTgt spid="112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4" grpId="0" animBg="1"/>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8305800" cy="3360621"/>
          </a:xfrm>
        </p:spPr>
        <p:txBody>
          <a:bodyPr/>
          <a:lstStyle/>
          <a:p>
            <a:pPr marL="0" indent="0">
              <a:buNone/>
            </a:pPr>
            <a:r>
              <a:rPr lang="vi-VN" dirty="0">
                <a:solidFill>
                  <a:srgbClr val="002060"/>
                </a:solidFill>
                <a:latin typeface="+mj-lt"/>
                <a:ea typeface="Times New Roman" panose="02020603050405020304" pitchFamily="18" charset="0"/>
              </a:rPr>
              <a:t>- Các biểu tượng cỡ nhỏ.</a:t>
            </a:r>
            <a:endParaRPr lang="en-US" dirty="0">
              <a:solidFill>
                <a:srgbClr val="002060"/>
              </a:solidFill>
              <a:latin typeface="+mj-lt"/>
              <a:ea typeface="Times New Roman" panose="02020603050405020304" pitchFamily="18" charset="0"/>
            </a:endParaRPr>
          </a:p>
          <a:p>
            <a:pPr marL="0" indent="0">
              <a:buNone/>
            </a:pPr>
            <a:r>
              <a:rPr lang="vi-VN" dirty="0">
                <a:solidFill>
                  <a:srgbClr val="002060"/>
                </a:solidFill>
                <a:latin typeface="+mj-lt"/>
                <a:ea typeface="Times New Roman" panose="02020603050405020304" pitchFamily="18" charset="0"/>
              </a:rPr>
              <a:t>- Các biểu tượng cỡ lớn.</a:t>
            </a:r>
            <a:endParaRPr lang="en-US" dirty="0">
              <a:solidFill>
                <a:srgbClr val="002060"/>
              </a:solidFill>
              <a:latin typeface="+mj-lt"/>
              <a:ea typeface="Times New Roman" panose="02020603050405020304" pitchFamily="18" charset="0"/>
            </a:endParaRPr>
          </a:p>
          <a:p>
            <a:pPr marL="0" indent="0">
              <a:buNone/>
            </a:pPr>
            <a:r>
              <a:rPr lang="vi-VN" dirty="0">
                <a:solidFill>
                  <a:srgbClr val="002060"/>
                </a:solidFill>
                <a:latin typeface="+mj-lt"/>
                <a:ea typeface="Times New Roman" panose="02020603050405020304" pitchFamily="18" charset="0"/>
              </a:rPr>
              <a:t>- Các biểu tượng cỡ rất lớn.</a:t>
            </a:r>
            <a:endParaRPr lang="en-US" dirty="0">
              <a:solidFill>
                <a:srgbClr val="002060"/>
              </a:solidFill>
              <a:latin typeface="+mj-lt"/>
              <a:ea typeface="Times New Roman" panose="02020603050405020304" pitchFamily="18" charset="0"/>
            </a:endParaRPr>
          </a:p>
          <a:p>
            <a:pPr marL="0" indent="0">
              <a:buNone/>
            </a:pPr>
            <a:r>
              <a:rPr lang="vi-VN" dirty="0">
                <a:solidFill>
                  <a:srgbClr val="002060"/>
                </a:solidFill>
                <a:latin typeface="+mj-lt"/>
                <a:ea typeface="Times New Roman" panose="02020603050405020304" pitchFamily="18" charset="0"/>
              </a:rPr>
              <a:t>- Các biểu tượng cỡ trung bình.</a:t>
            </a:r>
            <a:endParaRPr lang="en-US" dirty="0">
              <a:solidFill>
                <a:srgbClr val="002060"/>
              </a:solidFill>
              <a:latin typeface="+mj-lt"/>
              <a:ea typeface="Times New Roman" panose="02020603050405020304" pitchFamily="18" charset="0"/>
            </a:endParaRPr>
          </a:p>
          <a:p>
            <a:pPr marL="0" indent="0">
              <a:buNone/>
            </a:pPr>
            <a:r>
              <a:rPr lang="vi-VN" dirty="0">
                <a:solidFill>
                  <a:srgbClr val="002060"/>
                </a:solidFill>
                <a:latin typeface="+mj-lt"/>
                <a:ea typeface="Times New Roman" panose="02020603050405020304" pitchFamily="18" charset="0"/>
              </a:rPr>
              <a:t>- Các biểu tượng sắp xếp kiểu chi tiết.</a:t>
            </a:r>
            <a:endParaRPr lang="en-US" dirty="0">
              <a:solidFill>
                <a:srgbClr val="002060"/>
              </a:solidFill>
              <a:latin typeface="+mj-lt"/>
              <a:ea typeface="Times New Roman" panose="02020603050405020304" pitchFamily="18" charset="0"/>
            </a:endParaRPr>
          </a:p>
          <a:p>
            <a:pPr marL="0" indent="0">
              <a:buNone/>
            </a:pPr>
            <a:r>
              <a:rPr lang="en-US" dirty="0">
                <a:solidFill>
                  <a:srgbClr val="002060"/>
                </a:solidFill>
                <a:latin typeface="+mj-lt"/>
                <a:ea typeface="Times New Roman" panose="02020603050405020304" pitchFamily="18" charset="0"/>
              </a:rPr>
              <a:t>- </a:t>
            </a:r>
            <a:r>
              <a:rPr lang="vi-VN" dirty="0">
                <a:solidFill>
                  <a:srgbClr val="002060"/>
                </a:solidFill>
                <a:latin typeface="+mj-lt"/>
                <a:ea typeface="Times New Roman" panose="02020603050405020304" pitchFamily="18" charset="0"/>
              </a:rPr>
              <a:t>Các biểu tượng sắp xếp kiểu danh sách.</a:t>
            </a:r>
            <a:endParaRPr lang="en-US" dirty="0">
              <a:solidFill>
                <a:srgbClr val="002060"/>
              </a:solidFill>
              <a:latin typeface="+mj-lt"/>
              <a:ea typeface="Times New Roman" panose="02020603050405020304" pitchFamily="18" charset="0"/>
            </a:endParaRPr>
          </a:p>
        </p:txBody>
      </p:sp>
      <p:sp>
        <p:nvSpPr>
          <p:cNvPr id="4" name="Title 3"/>
          <p:cNvSpPr>
            <a:spLocks noGrp="1"/>
          </p:cNvSpPr>
          <p:nvPr>
            <p:ph type="title"/>
          </p:nvPr>
        </p:nvSpPr>
        <p:spPr>
          <a:xfrm>
            <a:off x="381000" y="609600"/>
            <a:ext cx="8229600" cy="1143000"/>
          </a:xfrm>
        </p:spPr>
        <p:txBody>
          <a:bodyPr/>
          <a:lstStyle/>
          <a:p>
            <a:pPr marL="0" indent="0" algn="just">
              <a:spcAft>
                <a:spcPts val="0"/>
              </a:spcAft>
              <a:tabLst>
                <a:tab pos="2743200" algn="ctr"/>
                <a:tab pos="5486400" algn="r"/>
                <a:tab pos="457200" algn="l"/>
              </a:tabLst>
            </a:pPr>
            <a:r>
              <a:rPr lang="en-US" sz="3200" dirty="0">
                <a:solidFill>
                  <a:srgbClr val="002060"/>
                </a:solidFill>
                <a:ea typeface="Times New Roman" panose="02020603050405020304" pitchFamily="18" charset="0"/>
              </a:rPr>
              <a:t>b) </a:t>
            </a:r>
            <a:r>
              <a:rPr lang="vi-VN" sz="3200" dirty="0">
                <a:solidFill>
                  <a:srgbClr val="002060"/>
                </a:solidFill>
                <a:ea typeface="Times New Roman" panose="02020603050405020304" pitchFamily="18" charset="0"/>
              </a:rPr>
              <a:t>Thay đổi cách hiển thị các biểu tượng trong ngăn</a:t>
            </a:r>
            <a:r>
              <a:rPr lang="en-US" sz="3200" dirty="0">
                <a:solidFill>
                  <a:srgbClr val="002060"/>
                </a:solidFill>
                <a:ea typeface="Times New Roman" panose="02020603050405020304" pitchFamily="18" charset="0"/>
              </a:rPr>
              <a:t> p</a:t>
            </a:r>
            <a:r>
              <a:rPr lang="vi-VN" sz="3200" dirty="0">
                <a:solidFill>
                  <a:srgbClr val="002060"/>
                </a:solidFill>
                <a:ea typeface="Times New Roman" panose="02020603050405020304" pitchFamily="18" charset="0"/>
              </a:rPr>
              <a:t>hải lần lượt theo các dạng sau:</a:t>
            </a:r>
            <a:endParaRPr lang="en-US" sz="3200" dirty="0">
              <a:solidFill>
                <a:srgbClr val="002060"/>
              </a:solidFill>
              <a:ea typeface="Times New Roman" panose="02020603050405020304" pitchFamily="18" charset="0"/>
            </a:endParaRPr>
          </a:p>
        </p:txBody>
      </p:sp>
    </p:spTree>
    <p:custDataLst>
      <p:tags r:id="rId1"/>
    </p:custDataLst>
    <p:extLst>
      <p:ext uri="{BB962C8B-B14F-4D97-AF65-F5344CB8AC3E}">
        <p14:creationId xmlns:p14="http://schemas.microsoft.com/office/powerpoint/2010/main" val="2443421794"/>
      </p:ext>
    </p:extLst>
  </p:cSld>
  <p:clrMapOvr>
    <a:masterClrMapping/>
  </p:clrMapOvr>
  <p:transition spd="slow" advTm="2230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6" y="838200"/>
            <a:ext cx="8458200" cy="4114800"/>
          </a:xfrm>
        </p:spPr>
        <p:txBody>
          <a:bodyPr/>
          <a:lstStyle/>
          <a:p>
            <a:pPr marL="0" indent="0" algn="just">
              <a:buNone/>
            </a:pPr>
            <a:r>
              <a:rPr lang="vi-VN" b="1" dirty="0">
                <a:solidFill>
                  <a:schemeClr val="accent6">
                    <a:lumMod val="75000"/>
                  </a:schemeClr>
                </a:solidFill>
              </a:rPr>
              <a:t>Phối hợp sử dụng 2 ngăn của cửa sổ, thực hiện các thao tác: tạo, mở, sao chép</a:t>
            </a:r>
            <a:r>
              <a:rPr lang="en-US" b="1" dirty="0">
                <a:solidFill>
                  <a:schemeClr val="accent6">
                    <a:lumMod val="75000"/>
                  </a:schemeClr>
                </a:solidFill>
              </a:rPr>
              <a:t>, </a:t>
            </a:r>
            <a:r>
              <a:rPr lang="en-US" b="1" dirty="0" err="1">
                <a:solidFill>
                  <a:schemeClr val="accent6">
                    <a:lumMod val="75000"/>
                  </a:schemeClr>
                </a:solidFill>
              </a:rPr>
              <a:t>xóa</a:t>
            </a:r>
            <a:r>
              <a:rPr lang="en-US" b="1" dirty="0">
                <a:solidFill>
                  <a:schemeClr val="accent6">
                    <a:lumMod val="75000"/>
                  </a:schemeClr>
                </a:solidFill>
              </a:rPr>
              <a:t> </a:t>
            </a:r>
            <a:r>
              <a:rPr lang="vi-VN" b="1" dirty="0">
                <a:solidFill>
                  <a:schemeClr val="accent6">
                    <a:lumMod val="75000"/>
                  </a:schemeClr>
                </a:solidFill>
              </a:rPr>
              <a:t>thư mục</a:t>
            </a:r>
            <a:r>
              <a:rPr lang="en-US" b="1" dirty="0">
                <a:solidFill>
                  <a:schemeClr val="accent6">
                    <a:lumMod val="75000"/>
                  </a:schemeClr>
                </a:solidFill>
              </a:rPr>
              <a:t>.</a:t>
            </a:r>
          </a:p>
          <a:p>
            <a:pPr marL="0" indent="0" algn="just">
              <a:buNone/>
            </a:pPr>
            <a:r>
              <a:rPr lang="vi-VN" dirty="0">
                <a:solidFill>
                  <a:schemeClr val="accent6">
                    <a:lumMod val="75000"/>
                  </a:schemeClr>
                </a:solidFill>
              </a:rPr>
              <a:t>a</a:t>
            </a:r>
            <a:r>
              <a:rPr lang="en-US" dirty="0">
                <a:solidFill>
                  <a:schemeClr val="accent6">
                    <a:lumMod val="75000"/>
                  </a:schemeClr>
                </a:solidFill>
              </a:rPr>
              <a:t>)</a:t>
            </a:r>
            <a:r>
              <a:rPr lang="vi-VN" dirty="0">
                <a:solidFill>
                  <a:schemeClr val="accent6">
                    <a:lumMod val="75000"/>
                  </a:schemeClr>
                </a:solidFill>
              </a:rPr>
              <a:t> Thực hiện sao chép thư mục KHIEM từ thư mục TO1 nằm trong thư mục LOP4A sang thư mục TO1 nằm trong thư mục LOP5A theo hướng dẫn.</a:t>
            </a:r>
            <a:endParaRPr lang="en-US" dirty="0">
              <a:solidFill>
                <a:schemeClr val="accent6">
                  <a:lumMod val="75000"/>
                </a:schemeClr>
              </a:solidFill>
            </a:endParaRPr>
          </a:p>
          <a:p>
            <a:pPr marL="0" indent="0" algn="just">
              <a:buNone/>
            </a:pPr>
            <a:r>
              <a:rPr lang="vi-VN" dirty="0">
                <a:solidFill>
                  <a:schemeClr val="accent6">
                    <a:lumMod val="75000"/>
                  </a:schemeClr>
                </a:solidFill>
              </a:rPr>
              <a:t>b</a:t>
            </a:r>
            <a:r>
              <a:rPr lang="en-US" dirty="0">
                <a:solidFill>
                  <a:schemeClr val="accent6">
                    <a:lumMod val="75000"/>
                  </a:schemeClr>
                </a:solidFill>
              </a:rPr>
              <a:t>)</a:t>
            </a:r>
            <a:r>
              <a:rPr lang="vi-VN" dirty="0">
                <a:solidFill>
                  <a:schemeClr val="accent6">
                    <a:lumMod val="75000"/>
                  </a:schemeClr>
                </a:solidFill>
              </a:rPr>
              <a:t> Thực hiện sao chép các thư mục AN, BINH từ thư mục TO1 nằm trong thư mục LOP4A sang thư mục TO1 nằm trong thư mục LOP5A tương tự như hướng dẫn ở trên.</a:t>
            </a:r>
            <a:endParaRPr lang="en-US" dirty="0">
              <a:solidFill>
                <a:schemeClr val="accent6">
                  <a:lumMod val="75000"/>
                </a:schemeClr>
              </a:solidFill>
            </a:endParaRPr>
          </a:p>
        </p:txBody>
      </p:sp>
      <p:sp>
        <p:nvSpPr>
          <p:cNvPr id="4" name="Title 3"/>
          <p:cNvSpPr>
            <a:spLocks noGrp="1"/>
          </p:cNvSpPr>
          <p:nvPr>
            <p:ph type="title"/>
          </p:nvPr>
        </p:nvSpPr>
        <p:spPr>
          <a:xfrm>
            <a:off x="381001" y="228600"/>
            <a:ext cx="8229600" cy="685800"/>
          </a:xfrm>
        </p:spPr>
        <p:txBody>
          <a:bodyPr/>
          <a:lstStyle/>
          <a:p>
            <a:r>
              <a:rPr lang="en-US" sz="3200" b="1" dirty="0" err="1">
                <a:solidFill>
                  <a:srgbClr val="002060"/>
                </a:solidFill>
              </a:rPr>
              <a:t>Bài</a:t>
            </a:r>
            <a:r>
              <a:rPr lang="en-US" sz="3200" b="1" dirty="0">
                <a:solidFill>
                  <a:srgbClr val="002060"/>
                </a:solidFill>
              </a:rPr>
              <a:t> 2 - SGK tr.15</a:t>
            </a:r>
            <a:endParaRPr lang="en-US" sz="3200" dirty="0"/>
          </a:p>
        </p:txBody>
      </p:sp>
      <p:cxnSp>
        <p:nvCxnSpPr>
          <p:cNvPr id="5" name="Straight Connector 4"/>
          <p:cNvCxnSpPr/>
          <p:nvPr/>
        </p:nvCxnSpPr>
        <p:spPr>
          <a:xfrm>
            <a:off x="3048000" y="28956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48400" y="291638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93873" y="3401290"/>
            <a:ext cx="13785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77000" y="38862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81745" y="4966855"/>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26827" y="4953000"/>
            <a:ext cx="19361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02525" y="5458691"/>
            <a:ext cx="602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07296" y="5893904"/>
            <a:ext cx="76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536873" y="5451765"/>
            <a:ext cx="1226127" cy="6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7926" y="64008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07125" y="3401290"/>
            <a:ext cx="602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16725" y="3886200"/>
            <a:ext cx="602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24529493"/>
      </p:ext>
    </p:extLst>
  </p:cSld>
  <p:clrMapOvr>
    <a:masterClrMapping/>
  </p:clrMapOvr>
  <p:transition spd="slow" advTm="29395">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0-#ppt_w/2"/>
                                          </p:val>
                                        </p:tav>
                                        <p:tav tm="100000">
                                          <p:val>
                                            <p:strVal val="#ppt_x"/>
                                          </p:val>
                                        </p:tav>
                                      </p:tavLst>
                                    </p:anim>
                                    <p:anim calcmode="lin" valueType="num">
                                      <p:cBhvr additive="base">
                                        <p:cTn id="33" dur="500" fill="hold"/>
                                        <p:tgtEl>
                                          <p:spTgt spid="25"/>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0-#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0-#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0-#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0-#ppt_w/2"/>
                                          </p:val>
                                        </p:tav>
                                        <p:tav tm="100000">
                                          <p:val>
                                            <p:strVal val="#ppt_x"/>
                                          </p:val>
                                        </p:tav>
                                      </p:tavLst>
                                    </p:anim>
                                    <p:anim calcmode="lin" valueType="num">
                                      <p:cBhvr additive="base">
                                        <p:cTn id="59" dur="500" fill="hold"/>
                                        <p:tgtEl>
                                          <p:spTgt spid="15"/>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0-#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0-#ppt_w/2"/>
                                          </p:val>
                                        </p:tav>
                                        <p:tav tm="100000">
                                          <p:val>
                                            <p:strVal val="#ppt_x"/>
                                          </p:val>
                                        </p:tav>
                                      </p:tavLst>
                                    </p:anim>
                                    <p:anim calcmode="lin" valueType="num">
                                      <p:cBhvr additive="base">
                                        <p:cTn id="67" dur="500" fill="hold"/>
                                        <p:tgtEl>
                                          <p:spTgt spid="17"/>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0-#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10600" cy="5029200"/>
          </a:xfrm>
        </p:spPr>
        <p:txBody>
          <a:bodyPr/>
          <a:lstStyle/>
          <a:p>
            <a:pPr algn="l">
              <a:lnSpc>
                <a:spcPct val="150000"/>
              </a:lnSpc>
              <a:spcBef>
                <a:spcPct val="20000"/>
              </a:spcBef>
            </a:pPr>
            <a:r>
              <a:rPr lang="en-US" sz="3200" dirty="0">
                <a:solidFill>
                  <a:srgbClr val="FF0000"/>
                </a:solidFill>
                <a:latin typeface="+mn-lt"/>
                <a:ea typeface="+mn-ea"/>
                <a:cs typeface="+mn-cs"/>
              </a:rPr>
              <a:t>* </a:t>
            </a:r>
            <a:r>
              <a:rPr lang="en-US" sz="3200" dirty="0" err="1">
                <a:solidFill>
                  <a:srgbClr val="FF0000"/>
                </a:solidFill>
                <a:latin typeface="+mn-lt"/>
                <a:ea typeface="+mn-ea"/>
                <a:cs typeface="+mn-cs"/>
              </a:rPr>
              <a:t>Lưu</a:t>
            </a:r>
            <a:r>
              <a:rPr lang="en-US" sz="3200" dirty="0">
                <a:solidFill>
                  <a:srgbClr val="FF0000"/>
                </a:solidFill>
                <a:latin typeface="+mn-lt"/>
                <a:ea typeface="+mn-ea"/>
                <a:cs typeface="+mn-cs"/>
              </a:rPr>
              <a:t> ý: </a:t>
            </a:r>
            <a:r>
              <a:rPr lang="en-US" sz="3200" dirty="0" err="1">
                <a:solidFill>
                  <a:schemeClr val="accent6">
                    <a:lumMod val="75000"/>
                  </a:schemeClr>
                </a:solidFill>
                <a:latin typeface="+mn-lt"/>
                <a:ea typeface="+mn-ea"/>
                <a:cs typeface="+mn-cs"/>
              </a:rPr>
              <a:t>Để</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thực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hành</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được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theo</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yêu</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cầu</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đầu</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tiên</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các</a:t>
            </a:r>
            <a:r>
              <a:rPr lang="en-US" sz="3200" dirty="0">
                <a:solidFill>
                  <a:schemeClr val="accent6">
                    <a:lumMod val="75000"/>
                  </a:schemeClr>
                </a:solidFill>
                <a:latin typeface="+mn-lt"/>
                <a:ea typeface="+mn-ea"/>
                <a:cs typeface="+mn-cs"/>
              </a:rPr>
              <a:t> con </a:t>
            </a:r>
            <a:r>
              <a:rPr lang="en-US" sz="3200" dirty="0" err="1">
                <a:solidFill>
                  <a:schemeClr val="accent6">
                    <a:lumMod val="75000"/>
                  </a:schemeClr>
                </a:solidFill>
                <a:latin typeface="+mn-lt"/>
                <a:ea typeface="+mn-ea"/>
                <a:cs typeface="+mn-cs"/>
              </a:rPr>
              <a:t>cần</a:t>
            </a:r>
            <a:r>
              <a:rPr lang="en-US" sz="3200" dirty="0">
                <a:solidFill>
                  <a:schemeClr val="accent6">
                    <a:lumMod val="75000"/>
                  </a:schemeClr>
                </a:solidFill>
                <a:latin typeface="+mn-lt"/>
                <a:ea typeface="+mn-ea"/>
                <a:cs typeface="+mn-cs"/>
              </a:rPr>
              <a:t>:</a:t>
            </a:r>
            <a:br>
              <a:rPr lang="en-US" sz="3200" dirty="0">
                <a:solidFill>
                  <a:schemeClr val="accent6">
                    <a:lumMod val="75000"/>
                  </a:schemeClr>
                </a:solidFill>
                <a:latin typeface="+mn-lt"/>
                <a:ea typeface="+mn-ea"/>
                <a:cs typeface="+mn-cs"/>
              </a:rPr>
            </a:b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Tạo</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LOP4A </a:t>
            </a:r>
            <a:r>
              <a:rPr lang="en-US" sz="3200" dirty="0" err="1">
                <a:solidFill>
                  <a:schemeClr val="accent6">
                    <a:lumMod val="75000"/>
                  </a:schemeClr>
                </a:solidFill>
                <a:latin typeface="+mn-lt"/>
                <a:ea typeface="+mn-ea"/>
                <a:cs typeface="+mn-cs"/>
              </a:rPr>
              <a:t>là</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trên</a:t>
            </a:r>
            <a:r>
              <a:rPr lang="en-US" sz="3200" dirty="0">
                <a:solidFill>
                  <a:schemeClr val="accent6">
                    <a:lumMod val="75000"/>
                  </a:schemeClr>
                </a:solidFill>
                <a:latin typeface="+mn-lt"/>
                <a:ea typeface="+mn-ea"/>
                <a:cs typeface="+mn-cs"/>
              </a:rPr>
              <a:t> ổ </a:t>
            </a:r>
            <a:r>
              <a:rPr lang="en-US" sz="3200" dirty="0" err="1">
                <a:solidFill>
                  <a:schemeClr val="accent6">
                    <a:lumMod val="75000"/>
                  </a:schemeClr>
                </a:solidFill>
                <a:latin typeface="+mn-lt"/>
                <a:ea typeface="+mn-ea"/>
                <a:cs typeface="+mn-cs"/>
              </a:rPr>
              <a:t>đĩa</a:t>
            </a:r>
            <a:r>
              <a:rPr lang="en-US" sz="3200" dirty="0">
                <a:solidFill>
                  <a:schemeClr val="accent6">
                    <a:lumMod val="75000"/>
                  </a:schemeClr>
                </a:solidFill>
                <a:latin typeface="+mn-lt"/>
                <a:ea typeface="+mn-ea"/>
                <a:cs typeface="+mn-cs"/>
              </a:rPr>
              <a:t> (D:)</a:t>
            </a:r>
            <a:br>
              <a:rPr lang="en-US" sz="3200" dirty="0">
                <a:solidFill>
                  <a:schemeClr val="accent6">
                    <a:lumMod val="75000"/>
                  </a:schemeClr>
                </a:solidFill>
                <a:latin typeface="+mn-lt"/>
                <a:ea typeface="+mn-ea"/>
                <a:cs typeface="+mn-cs"/>
              </a:rPr>
            </a:br>
            <a:r>
              <a:rPr lang="en-US" sz="3200" dirty="0">
                <a:solidFill>
                  <a:schemeClr val="accent6">
                    <a:lumMod val="75000"/>
                  </a:schemeClr>
                </a:solidFill>
                <a:latin typeface="+mn-lt"/>
                <a:ea typeface="+mn-ea"/>
                <a:cs typeface="+mn-cs"/>
              </a:rPr>
              <a:t>- </a:t>
            </a:r>
            <a:r>
              <a:rPr lang="en-SG" sz="3200" dirty="0">
                <a:solidFill>
                  <a:schemeClr val="accent6">
                    <a:lumMod val="75000"/>
                  </a:schemeClr>
                </a:solidFill>
                <a:latin typeface="+mn-lt"/>
                <a:ea typeface="+mn-ea"/>
                <a:cs typeface="+mn-cs"/>
              </a:rPr>
              <a:t>T</a:t>
            </a:r>
            <a:r>
              <a:rPr lang="en-US" sz="3200" dirty="0" err="1">
                <a:solidFill>
                  <a:schemeClr val="accent6">
                    <a:lumMod val="75000"/>
                  </a:schemeClr>
                </a:solidFill>
                <a:latin typeface="+mn-lt"/>
                <a:ea typeface="+mn-ea"/>
                <a:cs typeface="+mn-cs"/>
              </a:rPr>
              <a: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LOP4A </a:t>
            </a:r>
            <a:r>
              <a:rPr lang="en-US" sz="3200" dirty="0" err="1">
                <a:solidFill>
                  <a:schemeClr val="accent6">
                    <a:lumMod val="75000"/>
                  </a:schemeClr>
                </a:solidFill>
                <a:latin typeface="+mn-lt"/>
                <a:ea typeface="+mn-ea"/>
                <a:cs typeface="+mn-cs"/>
              </a:rPr>
              <a:t>có</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con: TO1</a:t>
            </a:r>
            <a:br>
              <a:rPr lang="en-US" sz="3200" dirty="0">
                <a:solidFill>
                  <a:schemeClr val="accent6">
                    <a:lumMod val="75000"/>
                  </a:schemeClr>
                </a:solidFill>
                <a:latin typeface="+mn-lt"/>
                <a:ea typeface="+mn-ea"/>
                <a:cs typeface="+mn-cs"/>
              </a:rPr>
            </a:b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TO1 </a:t>
            </a:r>
            <a:r>
              <a:rPr lang="en-US" sz="3200" dirty="0" err="1">
                <a:solidFill>
                  <a:schemeClr val="accent6">
                    <a:lumMod val="75000"/>
                  </a:schemeClr>
                </a:solidFill>
                <a:latin typeface="+mn-lt"/>
                <a:ea typeface="+mn-ea"/>
                <a:cs typeface="+mn-cs"/>
              </a:rPr>
              <a:t>có</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các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con: AN, BINH, KHIEM.</a:t>
            </a:r>
          </a:p>
        </p:txBody>
      </p:sp>
    </p:spTree>
    <p:extLst>
      <p:ext uri="{BB962C8B-B14F-4D97-AF65-F5344CB8AC3E}">
        <p14:creationId xmlns:p14="http://schemas.microsoft.com/office/powerpoint/2010/main" val="444401755"/>
      </p:ext>
    </p:extLst>
  </p:cSld>
  <p:clrMapOvr>
    <a:masterClrMapping/>
  </p:clrMapOvr>
  <p:transition spd="med" advTm="17233">
    <p:pull/>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2&quot;/&gt;&lt;property id=&quot;20307&quot; value=&quot;269&quot;/&gt;&lt;/object&gt;&lt;object type=&quot;3&quot; unique_id=&quot;10012&quot;&gt;&lt;property id=&quot;20148&quot; value=&quot;5&quot;/&gt;&lt;property id=&quot;20300&quot; value=&quot;Slide 3&quot;/&gt;&lt;property id=&quot;20307&quot; value=&quot;355&quot;/&gt;&lt;/object&gt;&lt;object type=&quot;3&quot; unique_id=&quot;10017&quot;&gt;&lt;property id=&quot;20148&quot; value=&quot;5&quot;/&gt;&lt;property id=&quot;20300&quot; value=&quot;Slide 7 - &amp;quot;B. HOẠT ĐỘNG ỨNG DỤNG, MỞ RỘNG&amp;quot;&quot;/&gt;&lt;property id=&quot;20307&quot; value=&quot;360&quot;/&gt;&lt;/object&gt;&lt;object type=&quot;3&quot; unique_id=&quot;10019&quot;&gt;&lt;property id=&quot;20148&quot; value=&quot;5&quot;/&gt;&lt;property id=&quot;20300&quot; value=&quot;Slide 9&quot;/&gt;&lt;property id=&quot;20307&quot; value=&quot;351&quot;/&gt;&lt;/object&gt;&lt;object type=&quot;3&quot; unique_id=&quot;10039&quot;&gt;&lt;property id=&quot;20148&quot; value=&quot;5&quot;/&gt;&lt;property id=&quot;20300&quot; value=&quot;Slide 1&quot;/&gt;&lt;property id=&quot;20307&quot; value=&quot;363&quot;/&gt;&lt;/object&gt;&lt;object type=&quot;3&quot; unique_id=&quot;10040&quot;&gt;&lt;property id=&quot;20148&quot; value=&quot;5&quot;/&gt;&lt;property id=&quot;20300&quot; value=&quot;Slide 5 - &amp;quot;A. HOẠT ĐỘNG THỰC HÀNH&amp;quot;&quot;/&gt;&lt;property id=&quot;20307&quot; value=&quot;365&quot;/&gt;&lt;/object&gt;&lt;object type=&quot;3&quot; unique_id=&quot;10041&quot;&gt;&lt;property id=&quot;20148&quot; value=&quot;5&quot;/&gt;&lt;property id=&quot;20300&quot; value=&quot;Slide 8&quot;/&gt;&lt;property id=&quot;20307&quot; value=&quot;364&quot;/&gt;&lt;/object&gt;&lt;object type=&quot;3&quot; unique_id=&quot;10091&quot;&gt;&lt;property id=&quot;20148&quot; value=&quot;5&quot;/&gt;&lt;property id=&quot;20300&quot; value=&quot;Slide 4 - &amp;quot;1. (Sgk/14)&amp;quot;&quot;/&gt;&lt;property id=&quot;20307&quot; value=&quot;366&quot;/&gt;&lt;/object&gt;&lt;object type=&quot;3&quot; unique_id=&quot;10092&quot;&gt;&lt;property id=&quot;20148&quot; value=&quot;5&quot;/&gt;&lt;property id=&quot;20300&quot; value=&quot;Slide 6&quot;/&gt;&lt;property id=&quot;20307&quot; value=&quot;367&quot;/&gt;&lt;/object&gt;&lt;/object&gt;&lt;object type=&quot;8&quot; unique_id=&quot;10038&quot;&gt;&lt;/object&gt;&lt;/object&gt;&lt;/database&gt;"/>
  <p:tag name="ISPRING_RESOURCE_PATHS_HASH_PRESENTER" val="aa5aaf9d779f11dd763cab6164d0ccfe4bacbc"/>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12.5|11.6"/>
</p:tagLst>
</file>

<file path=ppt/tags/tag11.xml><?xml version="1.0" encoding="utf-8"?>
<p:tagLst xmlns:a="http://schemas.openxmlformats.org/drawingml/2006/main" xmlns:r="http://schemas.openxmlformats.org/officeDocument/2006/relationships" xmlns:p="http://schemas.openxmlformats.org/presentationml/2006/main">
  <p:tag name="TIMING" val="|2.1"/>
</p:tagLst>
</file>

<file path=ppt/tags/tag2.xml><?xml version="1.0" encoding="utf-8"?>
<p:tagLst xmlns:a="http://schemas.openxmlformats.org/drawingml/2006/main" xmlns:r="http://schemas.openxmlformats.org/officeDocument/2006/relationships" xmlns:p="http://schemas.openxmlformats.org/presentationml/2006/main">
  <p:tag name="TIMING" val="|0.9|1.2|8.6"/>
</p:tagLst>
</file>

<file path=ppt/tags/tag3.xml><?xml version="1.0" encoding="utf-8"?>
<p:tagLst xmlns:a="http://schemas.openxmlformats.org/drawingml/2006/main" xmlns:r="http://schemas.openxmlformats.org/officeDocument/2006/relationships" xmlns:p="http://schemas.openxmlformats.org/presentationml/2006/main">
  <p:tag name="TIMING" val="|16.8|2.1|22.7"/>
</p:tagLst>
</file>

<file path=ppt/tags/tag4.xml><?xml version="1.0" encoding="utf-8"?>
<p:tagLst xmlns:a="http://schemas.openxmlformats.org/drawingml/2006/main" xmlns:r="http://schemas.openxmlformats.org/officeDocument/2006/relationships" xmlns:p="http://schemas.openxmlformats.org/presentationml/2006/main">
  <p:tag name="TIMING" val="|2.5|28.1"/>
</p:tagLst>
</file>

<file path=ppt/tags/tag5.xml><?xml version="1.0" encoding="utf-8"?>
<p:tagLst xmlns:a="http://schemas.openxmlformats.org/drawingml/2006/main" xmlns:r="http://schemas.openxmlformats.org/officeDocument/2006/relationships" xmlns:p="http://schemas.openxmlformats.org/presentationml/2006/main">
  <p:tag name="TIMING" val="|6.9"/>
</p:tagLst>
</file>

<file path=ppt/tags/tag6.xml><?xml version="1.0" encoding="utf-8"?>
<p:tagLst xmlns:a="http://schemas.openxmlformats.org/drawingml/2006/main" xmlns:r="http://schemas.openxmlformats.org/officeDocument/2006/relationships" xmlns:p="http://schemas.openxmlformats.org/presentationml/2006/main">
  <p:tag name="TIMING" val="|20.8"/>
</p:tagLst>
</file>

<file path=ppt/tags/tag7.xml><?xml version="1.0" encoding="utf-8"?>
<p:tagLst xmlns:a="http://schemas.openxmlformats.org/drawingml/2006/main" xmlns:r="http://schemas.openxmlformats.org/officeDocument/2006/relationships" xmlns:p="http://schemas.openxmlformats.org/presentationml/2006/main">
  <p:tag name="TIMING" val="|0|1.2"/>
</p:tagLst>
</file>

<file path=ppt/tags/tag8.xml><?xml version="1.0" encoding="utf-8"?>
<p:tagLst xmlns:a="http://schemas.openxmlformats.org/drawingml/2006/main" xmlns:r="http://schemas.openxmlformats.org/officeDocument/2006/relationships" xmlns:p="http://schemas.openxmlformats.org/presentationml/2006/main">
  <p:tag name="TIMING" val="|12.7"/>
</p:tagLst>
</file>

<file path=ppt/tags/tag9.xml><?xml version="1.0" encoding="utf-8"?>
<p:tagLst xmlns:a="http://schemas.openxmlformats.org/drawingml/2006/main" xmlns:r="http://schemas.openxmlformats.org/officeDocument/2006/relationships" xmlns:p="http://schemas.openxmlformats.org/presentationml/2006/main">
  <p:tag name="TIMING" val="|12.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3011</TotalTime>
  <Words>963</Words>
  <Application>Microsoft Office PowerPoint</Application>
  <PresentationFormat>On-screen Show (4:3)</PresentationFormat>
  <Paragraphs>65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Times New Roman</vt:lpstr>
      <vt:lpstr>Times New Roman (Headings)</vt:lpstr>
      <vt:lpstr>Wingdings</vt:lpstr>
      <vt:lpstr>Default Design</vt:lpstr>
      <vt:lpstr>PowerPoint Presentation</vt:lpstr>
      <vt:lpstr>PowerPoint Presentation</vt:lpstr>
      <vt:lpstr>PowerPoint Presentation</vt:lpstr>
      <vt:lpstr>PowerPoint Presentation</vt:lpstr>
      <vt:lpstr>KHỞI ĐỘNG</vt:lpstr>
      <vt:lpstr>PowerPoint Presentation</vt:lpstr>
      <vt:lpstr>b) Thay đổi cách hiển thị các biểu tượng trong ngăn phải lần lượt theo các dạng sau:</vt:lpstr>
      <vt:lpstr>Bài 2 - SGK tr.15</vt:lpstr>
      <vt:lpstr>* Lưu ý: Để thực hành được theo yêu cầu, đầu tiên các con cần: - Tạo thư mục LOP4A là thư mục trên ổ đĩa (D:) - Thư mục LOP4A có thư mục con: TO1 - Thư mục TO1 có các thư mục con: AN, BINH, KHIEM.</vt:lpstr>
      <vt:lpstr>PowerPoint Presentation</vt:lpstr>
      <vt:lpstr>PowerPoint Presentation</vt:lpstr>
      <vt:lpstr>B. HOẠT ĐỘNG ỨNG DỤNG, MỞ RỘNG</vt:lpstr>
      <vt:lpstr>* Lưu ý: Để thực hành được theo yêu cầu, đầu tiên các con cần: - Tạo thư mục SoanThao là thư mục con của KHIEM trong thư mục LOP4A - Tạo 2 tệp: Bai1SoanThao.docx và Bai2SoanThao.docx trong thư mục SoanThao</vt:lpstr>
      <vt:lpstr>HƯỚNG DẪN</vt:lpstr>
      <vt:lpstr>Lưu ý thao tác: nhấn giữ phím SHIFT  đồng thời nháy chọn hai tệp  Bai1SoanThao.docx và Bai2SoanThao.docx</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ADMIN</dc:creator>
  <dc:description>9Slide.vn</dc:description>
  <cp:lastModifiedBy>DELL</cp:lastModifiedBy>
  <cp:revision>333</cp:revision>
  <dcterms:created xsi:type="dcterms:W3CDTF">2009-02-23T22:49:59Z</dcterms:created>
  <dcterms:modified xsi:type="dcterms:W3CDTF">2021-09-12T09:17:09Z</dcterms:modified>
  <cp:category>9Slide.vn</cp:category>
</cp:coreProperties>
</file>