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274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78" r:id="rId10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F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4343" autoAdjust="0"/>
  </p:normalViewPr>
  <p:slideViewPr>
    <p:cSldViewPr snapToGrid="0">
      <p:cViewPr varScale="1">
        <p:scale>
          <a:sx n="75" d="100"/>
          <a:sy n="75" d="100"/>
        </p:scale>
        <p:origin x="300" y="66"/>
      </p:cViewPr>
      <p:guideLst/>
    </p:cSldViewPr>
  </p:slideViewPr>
  <p:outlineViewPr>
    <p:cViewPr>
      <p:scale>
        <a:sx n="33" d="100"/>
        <a:sy n="33" d="100"/>
      </p:scale>
      <p:origin x="0" y="-14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818"/>
    </p:cViewPr>
  </p:sorterViewPr>
  <p:notesViewPr>
    <p:cSldViewPr snapToGrid="0">
      <p:cViewPr>
        <p:scale>
          <a:sx n="93" d="100"/>
          <a:sy n="93" d="100"/>
        </p:scale>
        <p:origin x="66" y="-11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BC200-3814-4299-B011-8F19F0259713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22ADE-77ED-4523-A0E6-92D5B8664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42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00304-078E-4F42-BFC4-EDB98B7356A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A74B8-E807-42C4-A4AD-2F532B0B1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1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A74B8-E807-42C4-A4AD-2F532B0B14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81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gif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2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633" y="3343701"/>
            <a:ext cx="9144000" cy="1667516"/>
          </a:xfrm>
        </p:spPr>
        <p:txBody>
          <a:bodyPr anchor="ctr">
            <a:normAutofit/>
          </a:bodyPr>
          <a:lstStyle>
            <a:lvl1pPr algn="l">
              <a:defRPr sz="5400">
                <a:latin typeface="UTM Duepuntozero" panose="0204060305050602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633" y="5119007"/>
            <a:ext cx="9144000" cy="1237343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latin typeface="UTM Duepuntozero" panose="0204060305050602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186" b="93814" l="9756" r="95122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5948" y="4909688"/>
            <a:ext cx="1101981" cy="1340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5000" l="3297" r="93407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2554" y="1672202"/>
            <a:ext cx="1318587" cy="1360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747" b="89655" l="9375" r="97917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385" y="-1840438"/>
            <a:ext cx="1246496" cy="1242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124" b="97753" l="5495" r="97802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-2269636"/>
            <a:ext cx="1253758" cy="121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8851" l="0" r="96591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3241" y="2099867"/>
            <a:ext cx="1261281" cy="1243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5155" b="96907" l="2532" r="93671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1239" y="2039942"/>
            <a:ext cx="1230995" cy="1303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4" descr="Image result for magician clipart"/>
          <p:cNvPicPr>
            <a:picLocks noChangeAspect="1" noChangeArrowheads="1" noCrop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8773" y="743521"/>
            <a:ext cx="2308225" cy="160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2.59259E-6 L 0.0888 2.59259E-6 C 0.12852 2.59259E-6 0.17761 -0.19584 0.17761 -0.35463 L 0.17761 -0.70926 " pathEditMode="relative" rAng="0" ptsTypes="AAAA">
                                      <p:cBhvr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0" y="-3546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16 0.00717 L 0.29036 -0.0088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54" y="-81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9.97466E-18 L -0.01328 0.45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2236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44 0.04028 C -0.03216 0.06713 0.0056 0.15463 0.06354 0.23588 C 0.12383 0.31782 0.18125 0.36342 0.1931 0.33634 C 0.2056 0.30833 0.26211 0.35301 0.32214 0.43611 C 0.37969 0.51782 0.41875 0.60509 0.40703 0.63333 " pathEditMode="relative" rAng="2280000" ptsTypes="AAAAA">
                                      <p:cBhvr>
                                        <p:cTn id="1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80" y="2963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7.40741E-7 L -0.39779 0.0143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96" y="71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1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555 C -0.00716 -0.01759 -0.03164 -0.0294 -0.04063 -0.0294 C -0.09506 -0.0294 -0.15118 0.15949 -0.15118 0.34861 C -0.15118 0.25347 -0.1793 0.15949 -0.2056 0.15949 C -0.23373 0.15949 -0.26003 0.2544 -0.26003 0.34861 C -0.26003 0.30139 -0.27383 0.25347 -0.28802 0.25347 C -0.30209 0.25347 -0.31615 0.30023 -0.31615 0.34861 C -0.31615 0.32431 -0.32331 0.30139 -0.33021 0.30139 C -0.33724 0.30139 -0.34401 0.3257 -0.34401 0.34861 C -0.34401 0.33611 -0.34753 0.32431 -0.35118 0.32431 C -0.353 0.32431 -0.35821 0.33658 -0.35821 0.34861 C -0.35821 0.34259 -0.36003 0.33611 -0.36159 0.33611 C -0.36159 0.33495 -0.36511 0.34213 -0.36511 0.34861 C -0.36511 0.34514 -0.36511 0.34259 -0.3668 0.34259 C -0.3668 0.34421 -0.36875 0.34583 -0.36875 0.34861 C -0.36875 0.34699 -0.36875 0.34514 -0.36875 0.34421 C -0.37058 0.34421 -0.37058 0.34514 -0.37058 0.34699 C -0.3724 0.34699 -0.3724 0.34583 -0.3724 0.34421 C -0.37409 0.34421 -0.37409 0.34514 -0.37409 0.34699 " pathEditMode="relative" rAng="0" ptsTypes="AAAAAAAAAAAAAAAAAAA">
                                      <p:cBhvr>
                                        <p:cTn id="1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11" y="1650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4.44444E-6 L 1.17487 -4.44444E-6 " pathEditMode="relative" rAng="0" ptsTypes="AA">
                                      <p:cBhvr>
                                        <p:cTn id="18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7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995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138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-Bài 5- Phan 2-Chủ đề A-Nội d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D2B39-EB6D-4221-8FBC-AEF76462664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7AEF0F-3B20-4D09-BCE9-D55428049E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275744" y="795485"/>
            <a:ext cx="9784733" cy="777996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lang="en-US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lang="en-US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lang="en-US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 algn="ctr"/>
            <a:r>
              <a:rPr lang="en-US" dirty="0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886" y="5703452"/>
            <a:ext cx="806314" cy="11369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89350" y="0"/>
            <a:ext cx="1202650" cy="102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325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-Bài 5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424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lvl="0"/>
            <a:r>
              <a:rPr lang="en-US" smtClean="0"/>
              <a:t>Chủ đề B. Microsoft Word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848600" y="170428"/>
            <a:ext cx="2797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lvl="0"/>
            <a:r>
              <a:rPr lang="en-US" smtClean="0"/>
              <a:t>Bài 2. Tớ tạo bố cục cho tài liệu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409860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2000" smtClean="0">
                <a:solidFill>
                  <a:schemeClr val="bg2"/>
                </a:solidFill>
              </a:defRPr>
            </a:lvl1pPr>
            <a:lvl2pPr algn="ctr">
              <a:defRPr lang="en-US" smtClean="0">
                <a:solidFill>
                  <a:schemeClr val="bg2"/>
                </a:solidFill>
              </a:defRPr>
            </a:lvl2pPr>
            <a:lvl3pPr algn="ctr">
              <a:defRPr lang="en-US" sz="2000" smtClean="0">
                <a:solidFill>
                  <a:schemeClr val="bg2"/>
                </a:solidFill>
              </a:defRPr>
            </a:lvl3pPr>
            <a:lvl4pPr algn="ctr">
              <a:defRPr lang="en-US" sz="2000" smtClean="0">
                <a:solidFill>
                  <a:schemeClr val="bg2"/>
                </a:solidFill>
              </a:defRPr>
            </a:lvl4pPr>
            <a:lvl5pPr algn="ctr">
              <a:defRPr lang="en-US" sz="2000">
                <a:solidFill>
                  <a:schemeClr val="bg2"/>
                </a:solidFill>
              </a:defRPr>
            </a:lvl5pPr>
          </a:lstStyle>
          <a:p>
            <a:pPr lvl="0" algn="ctr"/>
            <a:r>
              <a:rPr lang="en-US" smtClean="0"/>
              <a:t>Click to edit Master text styles</a:t>
            </a:r>
          </a:p>
          <a:p>
            <a:pPr lvl="1" algn="ctr"/>
            <a:r>
              <a:rPr lang="en-US" smtClean="0"/>
              <a:t>Second level</a:t>
            </a:r>
          </a:p>
          <a:p>
            <a:pPr lvl="2" algn="ctr"/>
            <a:r>
              <a:rPr lang="en-US" smtClean="0"/>
              <a:t>Third level</a:t>
            </a:r>
          </a:p>
          <a:p>
            <a:pPr lvl="3" algn="ctr"/>
            <a:r>
              <a:rPr lang="en-US" smtClean="0"/>
              <a:t>Fourth level</a:t>
            </a:r>
          </a:p>
          <a:p>
            <a:pPr lvl="4" algn="ctr"/>
            <a:r>
              <a:rPr lang="en-US" smtClean="0"/>
              <a:t>Fifth level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0139" y="5141242"/>
            <a:ext cx="1333500" cy="12816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93663" y="5414628"/>
            <a:ext cx="1711528" cy="10082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81625" y="5414628"/>
            <a:ext cx="1428750" cy="140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83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4C1CA74-CAC5-4020-8697-079ED1D92C55}" type="datetimeFigureOut">
              <a:rPr lang="en-US" smtClean="0"/>
              <a:pPr>
                <a:defRPr/>
              </a:pPr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48389C3-C83B-4AD5-A21E-522DA13CFE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783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4C1CA74-CAC5-4020-8697-079ED1D92C55}" type="datetimeFigureOut">
              <a:rPr lang="en-US" smtClean="0"/>
              <a:pPr>
                <a:defRPr/>
              </a:pPr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48389C3-C83B-4AD5-A21E-522DA13CFE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2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476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192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081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884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680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alphaModFix amt="2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54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UTM Duepuntozero" panose="0204060305050602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583" y="95534"/>
            <a:ext cx="10828502" cy="97148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0" y="3794077"/>
            <a:ext cx="11737075" cy="1985749"/>
          </a:xfr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6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1</a:t>
            </a:r>
            <a:endParaRPr lang="en-US" sz="4000" b="1" dirty="0">
              <a:ln w="0"/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1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900" y="365125"/>
            <a:ext cx="10071100" cy="3190875"/>
          </a:xfrm>
        </p:spPr>
        <p:txBody>
          <a:bodyPr>
            <a:normAutofit/>
          </a:bodyPr>
          <a:lstStyle/>
          <a:p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 thi: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16 </a:t>
            </a:r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(Theo lịch của nhà trường)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thứ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thi: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 trực tuyến trên Microsoft Forms/Google </a:t>
            </a: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58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109537"/>
            <a:ext cx="10515600" cy="1325563"/>
          </a:xfrm>
        </p:spPr>
        <p:txBody>
          <a:bodyPr/>
          <a:lstStyle/>
          <a:p>
            <a:r>
              <a:rPr lang="vi-VN" b="1" dirty="0"/>
              <a:t>NỘI DUNG KIẾN THỨC</a:t>
            </a:r>
            <a:r>
              <a:rPr lang="vi-VN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5100"/>
            <a:ext cx="10896600" cy="53086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 err="1" smtClean="0"/>
              <a:t>Tuần</a:t>
            </a:r>
            <a:r>
              <a:rPr lang="en-US" b="1" dirty="0" smtClean="0"/>
              <a:t> 1 – </a:t>
            </a:r>
            <a:r>
              <a:rPr lang="en-US" b="1" dirty="0" err="1" smtClean="0"/>
              <a:t>Bài</a:t>
            </a:r>
            <a:r>
              <a:rPr lang="en-US" b="1" dirty="0" smtClean="0"/>
              <a:t> 1: </a:t>
            </a:r>
            <a:r>
              <a:rPr lang="en-US" b="1" dirty="0" err="1" smtClean="0"/>
              <a:t>Khám</a:t>
            </a:r>
            <a:r>
              <a:rPr lang="en-US" b="1" dirty="0" smtClean="0"/>
              <a:t> </a:t>
            </a:r>
            <a:r>
              <a:rPr lang="en-US" b="1" dirty="0" err="1" smtClean="0"/>
              <a:t>phá</a:t>
            </a:r>
            <a:r>
              <a:rPr lang="en-US" b="1" dirty="0" smtClean="0"/>
              <a:t> </a:t>
            </a:r>
            <a:r>
              <a:rPr lang="en-US" b="1" dirty="0" err="1" smtClean="0"/>
              <a:t>máy</a:t>
            </a:r>
            <a:r>
              <a:rPr lang="en-US" b="1" dirty="0" smtClean="0"/>
              <a:t> </a:t>
            </a:r>
            <a:r>
              <a:rPr lang="en-US" b="1" dirty="0" err="1" smtClean="0"/>
              <a:t>tính</a:t>
            </a:r>
            <a:endParaRPr lang="en-US" b="1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K</a:t>
            </a:r>
            <a:r>
              <a:rPr lang="vi-VN" dirty="0"/>
              <a:t>hởi động chương trình quản lí tệp và thư mục</a:t>
            </a:r>
            <a:r>
              <a:rPr lang="en-US" dirty="0"/>
              <a:t>? </a:t>
            </a:r>
          </a:p>
          <a:p>
            <a:pPr>
              <a:lnSpc>
                <a:spcPct val="120000"/>
              </a:lnSpc>
            </a:pP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, </a:t>
            </a:r>
            <a:r>
              <a:rPr lang="en-US" dirty="0" err="1"/>
              <a:t>soạn</a:t>
            </a:r>
            <a:r>
              <a:rPr lang="en-US" dirty="0"/>
              <a:t> </a:t>
            </a:r>
            <a:r>
              <a:rPr lang="en-US" dirty="0" err="1"/>
              <a:t>thảo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,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tin.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 err="1"/>
              <a:t>Tuần</a:t>
            </a:r>
            <a:r>
              <a:rPr lang="en-US" b="1" dirty="0"/>
              <a:t> 2 – </a:t>
            </a:r>
            <a:r>
              <a:rPr lang="en-US" b="1" dirty="0" err="1"/>
              <a:t>Bài</a:t>
            </a:r>
            <a:r>
              <a:rPr lang="en-US" b="1" dirty="0"/>
              <a:t> 2: </a:t>
            </a:r>
            <a:r>
              <a:rPr lang="en-US" b="1" dirty="0" err="1"/>
              <a:t>Luyện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endParaRPr lang="en-US" dirty="0"/>
          </a:p>
          <a:p>
            <a:pPr lvl="0">
              <a:lnSpc>
                <a:spcPct val="120000"/>
              </a:lnSpc>
            </a:pP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2 </a:t>
            </a:r>
            <a:r>
              <a:rPr lang="en-US" dirty="0" err="1"/>
              <a:t>ngăn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sổ</a:t>
            </a:r>
            <a:r>
              <a:rPr lang="en-US" dirty="0"/>
              <a:t> </a:t>
            </a:r>
            <a:r>
              <a:rPr lang="vi-VN" dirty="0"/>
              <a:t>chương trình quản lí tệp và thư mục</a:t>
            </a:r>
            <a:r>
              <a:rPr lang="en-US" dirty="0"/>
              <a:t>?</a:t>
            </a:r>
          </a:p>
          <a:p>
            <a:pPr lvl="0">
              <a:lnSpc>
                <a:spcPct val="120000"/>
              </a:lnSpc>
            </a:pP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lúc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sang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nháy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chép</a:t>
            </a:r>
            <a:r>
              <a:rPr lang="en-US" dirty="0"/>
              <a:t>?</a:t>
            </a:r>
          </a:p>
          <a:p>
            <a:pPr lvl="0">
              <a:lnSpc>
                <a:spcPct val="120000"/>
              </a:lnSpc>
            </a:pP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tương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nút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:</a:t>
            </a:r>
            <a:r>
              <a:rPr lang="vi-VN" dirty="0"/>
              <a:t> tạo mới (New), đổi tên (Rename), mở (Open) – đóng (Close), cách lựa chọn (Select), Sao chép (Copy, Paste) hoặc di chuyển (Cut, Paste), xóa (Delete</a:t>
            </a:r>
            <a:r>
              <a:rPr lang="vi-VN" dirty="0" smtClean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7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2100"/>
            <a:ext cx="10515600" cy="58848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vi-VN" b="1" dirty="0"/>
              <a:t>Tuần 3 – Bài 3: Thư điện tử</a:t>
            </a:r>
          </a:p>
          <a:p>
            <a:r>
              <a:rPr lang="vi-VN" dirty="0"/>
              <a:t>-	Cấu trúc của địa chỉ thư điện tử  &lt;Tên người dùng&gt;@&lt;Tên nhà cung cấp dịch vụ&gt;</a:t>
            </a:r>
          </a:p>
          <a:p>
            <a:r>
              <a:rPr lang="vi-VN" dirty="0" smtClean="0"/>
              <a:t>Quy </a:t>
            </a:r>
            <a:r>
              <a:rPr lang="vi-VN" dirty="0"/>
              <a:t>ước khi đặt tên người dùng trong một địa chỉ thư điện tử ?</a:t>
            </a:r>
          </a:p>
          <a:p>
            <a:r>
              <a:rPr lang="vi-VN" dirty="0" smtClean="0"/>
              <a:t>Các </a:t>
            </a:r>
            <a:r>
              <a:rPr lang="vi-VN" dirty="0"/>
              <a:t>bước đăng nhập thư điện tử Gmail?</a:t>
            </a:r>
          </a:p>
          <a:p>
            <a:r>
              <a:rPr lang="vi-VN" dirty="0" smtClean="0"/>
              <a:t>Các </a:t>
            </a:r>
            <a:r>
              <a:rPr lang="vi-VN" dirty="0"/>
              <a:t>bước gửi thư điện tử, để gửi thư cho người nhận em cần biết thông tin nào của người nhận?</a:t>
            </a:r>
          </a:p>
          <a:p>
            <a:pPr marL="0" indent="0">
              <a:buNone/>
            </a:pPr>
            <a:r>
              <a:rPr lang="vi-VN" b="1" dirty="0" smtClean="0"/>
              <a:t>Tuần 4 – Bài 4: Thư điện tử (tiếp theo)</a:t>
            </a:r>
          </a:p>
          <a:p>
            <a:r>
              <a:rPr lang="vi-VN" dirty="0" smtClean="0"/>
              <a:t>Các </a:t>
            </a:r>
            <a:r>
              <a:rPr lang="vi-VN" dirty="0"/>
              <a:t>bước gửi thư có đính kèm tệp  </a:t>
            </a:r>
          </a:p>
          <a:p>
            <a:r>
              <a:rPr lang="vi-VN" dirty="0" smtClean="0"/>
              <a:t>Phân biệt các nội dung thư đã được soạn thảo và gửi đi: Thư đã gửi, các thư soạn thảo nhưng chưa gửi đi: Thư nháp</a:t>
            </a:r>
          </a:p>
          <a:p>
            <a:r>
              <a:rPr lang="vi-VN" dirty="0" smtClean="0"/>
              <a:t>Các </a:t>
            </a:r>
            <a:r>
              <a:rPr lang="vi-VN" dirty="0"/>
              <a:t>bước "Đăng xuất" khỏi hộp thư của em</a:t>
            </a:r>
          </a:p>
        </p:txBody>
      </p:sp>
    </p:spTree>
    <p:extLst>
      <p:ext uri="{BB962C8B-B14F-4D97-AF65-F5344CB8AC3E}">
        <p14:creationId xmlns:p14="http://schemas.microsoft.com/office/powerpoint/2010/main" val="204929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900"/>
            <a:ext cx="10515600" cy="59610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b="1" dirty="0"/>
              <a:t>Tuần 5</a:t>
            </a:r>
            <a:r>
              <a:rPr lang="en-US" b="1" dirty="0"/>
              <a:t> + 6 – </a:t>
            </a:r>
            <a:r>
              <a:rPr lang="en-US" b="1" dirty="0" err="1"/>
              <a:t>Soạn</a:t>
            </a:r>
            <a:r>
              <a:rPr lang="en-US" b="1" dirty="0"/>
              <a:t> </a:t>
            </a:r>
            <a:r>
              <a:rPr lang="en-US" b="1" dirty="0" err="1"/>
              <a:t>thảo</a:t>
            </a:r>
            <a:r>
              <a:rPr lang="en-US" b="1" dirty="0"/>
              <a:t> </a:t>
            </a:r>
            <a:r>
              <a:rPr lang="en-US" b="1" dirty="0" err="1"/>
              <a:t>văn</a:t>
            </a:r>
            <a:r>
              <a:rPr lang="en-US" b="1" dirty="0"/>
              <a:t> </a:t>
            </a:r>
            <a:r>
              <a:rPr lang="en-US" b="1" dirty="0" err="1"/>
              <a:t>bản</a:t>
            </a:r>
            <a:r>
              <a:rPr lang="en-US" b="1" dirty="0"/>
              <a:t>- </a:t>
            </a:r>
            <a:r>
              <a:rPr lang="en-US" b="1" dirty="0" err="1"/>
              <a:t>Bài</a:t>
            </a:r>
            <a:r>
              <a:rPr lang="en-US" b="1" dirty="0"/>
              <a:t> 1: </a:t>
            </a:r>
            <a:r>
              <a:rPr lang="en-US" b="1" dirty="0" err="1"/>
              <a:t>Những</a:t>
            </a:r>
            <a:r>
              <a:rPr lang="en-US" b="1" dirty="0"/>
              <a:t> </a:t>
            </a:r>
            <a:r>
              <a:rPr lang="en-US" b="1" dirty="0" err="1"/>
              <a:t>gì</a:t>
            </a:r>
            <a:r>
              <a:rPr lang="en-US" b="1" dirty="0"/>
              <a:t> </a:t>
            </a:r>
            <a:r>
              <a:rPr lang="en-US" b="1" dirty="0" err="1"/>
              <a:t>em</a:t>
            </a:r>
            <a:r>
              <a:rPr lang="en-US" b="1" dirty="0"/>
              <a:t> </a:t>
            </a:r>
            <a:r>
              <a:rPr lang="en-US" b="1" dirty="0" err="1"/>
              <a:t>đã</a:t>
            </a:r>
            <a:r>
              <a:rPr lang="en-US" b="1" dirty="0"/>
              <a:t> </a:t>
            </a:r>
            <a:r>
              <a:rPr lang="en-US" b="1" dirty="0" err="1"/>
              <a:t>biết</a:t>
            </a:r>
            <a:endParaRPr lang="en-US" dirty="0"/>
          </a:p>
          <a:p>
            <a:pPr lvl="0"/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tiếng</a:t>
            </a:r>
            <a:r>
              <a:rPr lang="en-US" dirty="0"/>
              <a:t> </a:t>
            </a:r>
            <a:r>
              <a:rPr lang="en-US" dirty="0" err="1"/>
              <a:t>Việt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hay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 C</a:t>
            </a:r>
            <a:r>
              <a:rPr lang="vi-VN" dirty="0"/>
              <a:t>họn và điều chỉnh được chế độ gõ Tiếng Việt và Tiếng Anh.</a:t>
            </a:r>
            <a:endParaRPr lang="en-US" dirty="0"/>
          </a:p>
          <a:p>
            <a:pPr lvl="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nút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lề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soạn</a:t>
            </a:r>
            <a:r>
              <a:rPr lang="en-US" dirty="0"/>
              <a:t> </a:t>
            </a:r>
            <a:r>
              <a:rPr lang="en-US" dirty="0" err="1"/>
              <a:t>thảo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Word: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lề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, </a:t>
            </a:r>
            <a:r>
              <a:rPr lang="en-US" dirty="0" err="1"/>
              <a:t>phải</a:t>
            </a:r>
            <a:r>
              <a:rPr lang="en-US" dirty="0"/>
              <a:t>, </a:t>
            </a:r>
            <a:r>
              <a:rPr lang="en-US" dirty="0" err="1"/>
              <a:t>giữa</a:t>
            </a:r>
            <a:r>
              <a:rPr lang="en-US" dirty="0"/>
              <a:t>,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bên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cỡ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?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- </a:t>
            </a:r>
            <a:r>
              <a:rPr lang="en-US" dirty="0" err="1"/>
              <a:t>Nháy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ở ô </a:t>
            </a:r>
            <a:r>
              <a:rPr lang="en-US" dirty="0" err="1"/>
              <a:t>cỡ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-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cỡ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.</a:t>
            </a:r>
          </a:p>
          <a:p>
            <a:pPr lvl="0"/>
            <a:r>
              <a:rPr lang="vi-VN" dirty="0"/>
              <a:t>Chức năng của phím Tab, công cụ Format Painter.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Tuần</a:t>
            </a:r>
            <a:r>
              <a:rPr lang="en-US" b="1" dirty="0"/>
              <a:t> 7 – </a:t>
            </a:r>
            <a:r>
              <a:rPr lang="en-US" b="1" dirty="0" err="1"/>
              <a:t>Bài</a:t>
            </a:r>
            <a:r>
              <a:rPr lang="en-US" b="1" dirty="0"/>
              <a:t> 2: </a:t>
            </a:r>
            <a:r>
              <a:rPr lang="en-US" b="1" dirty="0" err="1"/>
              <a:t>Kĩ</a:t>
            </a:r>
            <a:r>
              <a:rPr lang="en-US" b="1" dirty="0"/>
              <a:t> </a:t>
            </a:r>
            <a:r>
              <a:rPr lang="en-US" b="1" dirty="0" err="1"/>
              <a:t>thuật</a:t>
            </a:r>
            <a:r>
              <a:rPr lang="en-US" b="1" dirty="0"/>
              <a:t> </a:t>
            </a:r>
            <a:r>
              <a:rPr lang="en-US" b="1" dirty="0" err="1"/>
              <a:t>điều</a:t>
            </a:r>
            <a:r>
              <a:rPr lang="en-US" b="1" dirty="0"/>
              <a:t> </a:t>
            </a:r>
            <a:r>
              <a:rPr lang="en-US" b="1" dirty="0" err="1"/>
              <a:t>chỉnh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đoạn</a:t>
            </a:r>
            <a:r>
              <a:rPr lang="en-US" b="1" dirty="0"/>
              <a:t> </a:t>
            </a:r>
            <a:r>
              <a:rPr lang="en-US" b="1" dirty="0" err="1"/>
              <a:t>văn</a:t>
            </a:r>
            <a:r>
              <a:rPr lang="en-US" b="1" dirty="0"/>
              <a:t> </a:t>
            </a:r>
            <a:r>
              <a:rPr lang="en-US" b="1" dirty="0" err="1"/>
              <a:t>bản</a:t>
            </a:r>
            <a:endParaRPr lang="en-US" dirty="0"/>
          </a:p>
          <a:p>
            <a:pPr lvl="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vi-VN" dirty="0"/>
              <a:t> giãn dòng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vi-VN" dirty="0"/>
              <a:t>, </a:t>
            </a:r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khoảng</a:t>
            </a:r>
            <a:r>
              <a:rPr lang="en-US" dirty="0"/>
              <a:t> </a:t>
            </a:r>
            <a:r>
              <a:rPr lang="en-US" dirty="0" err="1"/>
              <a:t>trống</a:t>
            </a:r>
            <a:r>
              <a:rPr lang="en-US" dirty="0"/>
              <a:t> </a:t>
            </a:r>
            <a:r>
              <a:rPr lang="en-US" dirty="0" err="1"/>
              <a:t>phía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,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, </a:t>
            </a:r>
            <a:r>
              <a:rPr lang="vi-VN" dirty="0"/>
              <a:t>giảm, tăng kích thước thụt lề</a:t>
            </a:r>
            <a:r>
              <a:rPr lang="en-US" dirty="0"/>
              <a:t>,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lề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,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0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5948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Tuần</a:t>
            </a:r>
            <a:r>
              <a:rPr lang="en-US" b="1" dirty="0"/>
              <a:t> 8 – </a:t>
            </a:r>
            <a:r>
              <a:rPr lang="en-US" b="1" dirty="0" err="1"/>
              <a:t>Bài</a:t>
            </a:r>
            <a:r>
              <a:rPr lang="en-US" b="1" dirty="0"/>
              <a:t> 3: </a:t>
            </a:r>
            <a:r>
              <a:rPr lang="en-US" b="1" dirty="0" err="1"/>
              <a:t>Chọn</a:t>
            </a:r>
            <a:r>
              <a:rPr lang="en-US" b="1" dirty="0"/>
              <a:t> </a:t>
            </a:r>
            <a:r>
              <a:rPr lang="en-US" b="1" dirty="0" err="1"/>
              <a:t>kiểu</a:t>
            </a:r>
            <a:r>
              <a:rPr lang="en-US" b="1" dirty="0"/>
              <a:t> </a:t>
            </a:r>
            <a:r>
              <a:rPr lang="en-US" b="1" dirty="0" err="1"/>
              <a:t>trình</a:t>
            </a:r>
            <a:r>
              <a:rPr lang="en-US" b="1" dirty="0"/>
              <a:t> </a:t>
            </a:r>
            <a:r>
              <a:rPr lang="en-US" b="1" dirty="0" err="1"/>
              <a:t>bày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sẵn</a:t>
            </a:r>
            <a:r>
              <a:rPr lang="en-US" b="1" dirty="0"/>
              <a:t> </a:t>
            </a:r>
            <a:r>
              <a:rPr lang="en-US" b="1" dirty="0" err="1"/>
              <a:t>cho</a:t>
            </a:r>
            <a:r>
              <a:rPr lang="en-US" b="1" dirty="0"/>
              <a:t> </a:t>
            </a:r>
            <a:r>
              <a:rPr lang="en-US" b="1" dirty="0" err="1"/>
              <a:t>đoạn</a:t>
            </a:r>
            <a:r>
              <a:rPr lang="en-US" b="1" dirty="0"/>
              <a:t> </a:t>
            </a:r>
            <a:r>
              <a:rPr lang="en-US" b="1" dirty="0" err="1"/>
              <a:t>văn</a:t>
            </a:r>
            <a:r>
              <a:rPr lang="en-US" b="1" dirty="0"/>
              <a:t> </a:t>
            </a:r>
            <a:r>
              <a:rPr lang="en-US" b="1" dirty="0" err="1"/>
              <a:t>bản</a:t>
            </a:r>
            <a:endParaRPr lang="en-US" b="1" dirty="0"/>
          </a:p>
          <a:p>
            <a:r>
              <a:rPr lang="en-US" dirty="0" smtClean="0"/>
              <a:t>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endParaRPr lang="en-US" dirty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thẻ</a:t>
            </a:r>
            <a:r>
              <a:rPr lang="en-US" dirty="0"/>
              <a:t> Home, </a:t>
            </a:r>
            <a:r>
              <a:rPr lang="en-US" dirty="0" err="1"/>
              <a:t>nhóm</a:t>
            </a:r>
            <a:r>
              <a:rPr lang="en-US" dirty="0"/>
              <a:t> Styles </a:t>
            </a:r>
          </a:p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lúc</a:t>
            </a:r>
            <a:r>
              <a:rPr lang="en-US" dirty="0"/>
              <a:t>: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nháy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Styles.</a:t>
            </a:r>
          </a:p>
          <a:p>
            <a:pPr marL="0" indent="0">
              <a:buNone/>
            </a:pPr>
            <a:r>
              <a:rPr lang="en-US" b="1" dirty="0" err="1"/>
              <a:t>Tuần</a:t>
            </a:r>
            <a:r>
              <a:rPr lang="en-US" b="1" dirty="0"/>
              <a:t> 9 – </a:t>
            </a:r>
            <a:r>
              <a:rPr lang="en-US" b="1" dirty="0" err="1"/>
              <a:t>Bài</a:t>
            </a:r>
            <a:r>
              <a:rPr lang="en-US" b="1" dirty="0"/>
              <a:t> 4: </a:t>
            </a:r>
            <a:r>
              <a:rPr lang="en-US" b="1" dirty="0" err="1"/>
              <a:t>Định</a:t>
            </a:r>
            <a:r>
              <a:rPr lang="en-US" b="1" dirty="0"/>
              <a:t> </a:t>
            </a:r>
            <a:r>
              <a:rPr lang="en-US" b="1" dirty="0" err="1"/>
              <a:t>dạng</a:t>
            </a:r>
            <a:r>
              <a:rPr lang="en-US" b="1" dirty="0"/>
              <a:t> </a:t>
            </a:r>
            <a:r>
              <a:rPr lang="en-US" b="1" dirty="0" err="1"/>
              <a:t>trang</a:t>
            </a:r>
            <a:r>
              <a:rPr lang="en-US" b="1" dirty="0"/>
              <a:t> </a:t>
            </a:r>
            <a:r>
              <a:rPr lang="en-US" b="1" dirty="0" err="1"/>
              <a:t>văn</a:t>
            </a:r>
            <a:r>
              <a:rPr lang="en-US" b="1" dirty="0"/>
              <a:t> </a:t>
            </a:r>
            <a:r>
              <a:rPr lang="en-US" b="1" dirty="0" err="1"/>
              <a:t>bản</a:t>
            </a:r>
            <a:r>
              <a:rPr lang="en-US" b="1" dirty="0"/>
              <a:t>, </a:t>
            </a:r>
            <a:r>
              <a:rPr lang="en-US" b="1" dirty="0" err="1"/>
              <a:t>đánh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trang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văn</a:t>
            </a:r>
            <a:r>
              <a:rPr lang="en-US" b="1" dirty="0"/>
              <a:t> </a:t>
            </a:r>
            <a:r>
              <a:rPr lang="en-US" b="1" dirty="0" err="1"/>
              <a:t>bản</a:t>
            </a:r>
            <a:endParaRPr lang="en-US" dirty="0"/>
          </a:p>
          <a:p>
            <a:pPr lvl="0"/>
            <a:r>
              <a:rPr lang="vi-VN" dirty="0"/>
              <a:t>Các lệnh đã học trong thẻ Page Layout: Tạo đường viền, thay đổi màu nền cho văn bản, thay đổi hướng, kích thước trang giấy.</a:t>
            </a:r>
            <a:endParaRPr lang="en-US" dirty="0"/>
          </a:p>
          <a:p>
            <a:pPr lvl="0"/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: Insert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Page Number,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56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00"/>
            <a:ext cx="10515600" cy="5922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Tuần</a:t>
            </a:r>
            <a:r>
              <a:rPr lang="en-US" b="1" dirty="0"/>
              <a:t> 10 + 11 – </a:t>
            </a:r>
            <a:r>
              <a:rPr lang="en-US" b="1" dirty="0" err="1"/>
              <a:t>Bài</a:t>
            </a:r>
            <a:r>
              <a:rPr lang="en-US" b="1" dirty="0"/>
              <a:t> 5: </a:t>
            </a:r>
            <a:r>
              <a:rPr lang="en-US" b="1" dirty="0" err="1"/>
              <a:t>Thực</a:t>
            </a:r>
            <a:r>
              <a:rPr lang="en-US" b="1" dirty="0"/>
              <a:t> </a:t>
            </a:r>
            <a:r>
              <a:rPr lang="en-US" b="1" dirty="0" err="1"/>
              <a:t>hành</a:t>
            </a:r>
            <a:r>
              <a:rPr lang="en-US" b="1" dirty="0"/>
              <a:t> </a:t>
            </a:r>
            <a:r>
              <a:rPr lang="en-US" b="1" dirty="0" err="1"/>
              <a:t>tổng</a:t>
            </a:r>
            <a:r>
              <a:rPr lang="en-US" b="1" dirty="0"/>
              <a:t> </a:t>
            </a:r>
            <a:r>
              <a:rPr lang="en-US" b="1" dirty="0" err="1"/>
              <a:t>hợp</a:t>
            </a:r>
            <a:endParaRPr lang="en-US" dirty="0"/>
          </a:p>
          <a:p>
            <a:pPr lvl="0"/>
            <a:r>
              <a:rPr lang="vi-VN" dirty="0"/>
              <a:t>Các lệnh đã học trong thẻ Insert: chèn tranh, hình vẽ có sẵn, tạo bảng, đánh số trang, Header và Footer, chèn công thức toán học,…</a:t>
            </a:r>
            <a:endParaRPr lang="en-US" dirty="0"/>
          </a:p>
          <a:p>
            <a:pPr lvl="0"/>
            <a:r>
              <a:rPr lang="en-US" dirty="0"/>
              <a:t>Sao </a:t>
            </a:r>
            <a:r>
              <a:rPr lang="en-US" dirty="0" err="1"/>
              <a:t>chép</a:t>
            </a:r>
            <a:r>
              <a:rPr lang="en-US" dirty="0"/>
              <a:t>, di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….</a:t>
            </a:r>
          </a:p>
          <a:p>
            <a:pPr marL="0" indent="0">
              <a:buNone/>
            </a:pPr>
            <a:r>
              <a:rPr lang="en-US" b="1" dirty="0" err="1"/>
              <a:t>Tuần</a:t>
            </a:r>
            <a:r>
              <a:rPr lang="en-US" b="1" dirty="0"/>
              <a:t> 12 – </a:t>
            </a:r>
            <a:r>
              <a:rPr lang="en-US" b="1" dirty="0" err="1"/>
              <a:t>Thiết</a:t>
            </a:r>
            <a:r>
              <a:rPr lang="en-US" b="1" dirty="0"/>
              <a:t> </a:t>
            </a:r>
            <a:r>
              <a:rPr lang="en-US" b="1" dirty="0" err="1"/>
              <a:t>kế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trình</a:t>
            </a:r>
            <a:r>
              <a:rPr lang="en-US" b="1" dirty="0"/>
              <a:t> </a:t>
            </a:r>
            <a:r>
              <a:rPr lang="en-US" b="1" dirty="0" err="1"/>
              <a:t>chiếu</a:t>
            </a:r>
            <a:r>
              <a:rPr lang="en-US" b="1" dirty="0"/>
              <a:t> - </a:t>
            </a:r>
            <a:r>
              <a:rPr lang="en-US" b="1" dirty="0" err="1"/>
              <a:t>Bài</a:t>
            </a:r>
            <a:r>
              <a:rPr lang="en-US" b="1" dirty="0"/>
              <a:t> 1: </a:t>
            </a:r>
            <a:r>
              <a:rPr lang="en-US" b="1" dirty="0" err="1"/>
              <a:t>Những</a:t>
            </a:r>
            <a:r>
              <a:rPr lang="en-US" b="1" dirty="0"/>
              <a:t> </a:t>
            </a:r>
            <a:r>
              <a:rPr lang="en-US" b="1" dirty="0" err="1"/>
              <a:t>gì</a:t>
            </a:r>
            <a:r>
              <a:rPr lang="en-US" b="1" dirty="0"/>
              <a:t> </a:t>
            </a:r>
            <a:r>
              <a:rPr lang="en-US" b="1" dirty="0" err="1"/>
              <a:t>em</a:t>
            </a:r>
            <a:r>
              <a:rPr lang="en-US" b="1" dirty="0"/>
              <a:t> </a:t>
            </a:r>
            <a:r>
              <a:rPr lang="en-US" b="1" dirty="0" err="1"/>
              <a:t>đã</a:t>
            </a:r>
            <a:r>
              <a:rPr lang="en-US" b="1" dirty="0"/>
              <a:t> </a:t>
            </a:r>
            <a:r>
              <a:rPr lang="en-US" b="1" dirty="0" err="1"/>
              <a:t>biết</a:t>
            </a:r>
            <a:endParaRPr lang="en-US" dirty="0"/>
          </a:p>
          <a:p>
            <a:pPr lvl="0"/>
            <a:r>
              <a:rPr lang="en-US" dirty="0" err="1"/>
              <a:t>Khởi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dự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giới</a:t>
            </a:r>
            <a:r>
              <a:rPr lang="en-US" dirty="0"/>
              <a:t> </a:t>
            </a:r>
            <a:r>
              <a:rPr lang="en-US" dirty="0" err="1"/>
              <a:t>thiệu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dự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Phím</a:t>
            </a:r>
            <a:r>
              <a:rPr lang="en-US" dirty="0"/>
              <a:t> </a:t>
            </a:r>
            <a:r>
              <a:rPr lang="en-US" dirty="0" err="1"/>
              <a:t>tắt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tiên</a:t>
            </a:r>
            <a:r>
              <a:rPr lang="en-US" dirty="0"/>
              <a:t>: F5,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: Shift + F5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7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000"/>
            <a:ext cx="10515600" cy="6731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vi-VN" b="1" dirty="0"/>
              <a:t>Tuần 13 – Bài 2: Mở rộng hiệu ứng chuyển động</a:t>
            </a:r>
          </a:p>
          <a:p>
            <a:r>
              <a:rPr lang="vi-VN" dirty="0" smtClean="0"/>
              <a:t>Để </a:t>
            </a:r>
            <a:r>
              <a:rPr lang="vi-VN" dirty="0"/>
              <a:t>tạo hiệu ứng cho văn bản hoặc hình ảnh trong trang trình chiếu em chọn thẻ lệnh Animations</a:t>
            </a:r>
          </a:p>
          <a:p>
            <a:r>
              <a:rPr lang="vi-VN" dirty="0" smtClean="0"/>
              <a:t>Có </a:t>
            </a:r>
            <a:r>
              <a:rPr lang="vi-VN" dirty="0"/>
              <a:t>các nhóm hiệu ứng: Hiệu ứng thoát, nổi bật, xuất hiện và chuyển động theo đường dẫn</a:t>
            </a:r>
          </a:p>
          <a:p>
            <a:r>
              <a:rPr lang="vi-VN" dirty="0" smtClean="0"/>
              <a:t>Chọn </a:t>
            </a:r>
            <a:r>
              <a:rPr lang="vi-VN" dirty="0"/>
              <a:t>hiệu ứng phù hợp cho từng chú ong để đưa Ong về tổ? </a:t>
            </a:r>
          </a:p>
          <a:p>
            <a:r>
              <a:rPr lang="vi-VN" dirty="0" smtClean="0"/>
              <a:t>Cách </a:t>
            </a:r>
            <a:r>
              <a:rPr lang="vi-VN" dirty="0"/>
              <a:t>tạo hiệu ứng chuyển động cho hình ảnh theo ý em: ta chọn Animations/ Add Animations/ Motion Paths/ Custom Path sau đó em vẽ đường chuyển động của hình ảnh, Nháy đúp chuột để kết thúc thao tác vẽ.</a:t>
            </a:r>
          </a:p>
          <a:p>
            <a:pPr marL="0" indent="0">
              <a:buNone/>
            </a:pPr>
            <a:r>
              <a:rPr lang="vi-VN" b="1" dirty="0"/>
              <a:t>Tuần 14 – Bài 3: Chèn âm thanh vào bài trình chiếu + Bài 4: Chèn đoạn video vào bài trình chiếu</a:t>
            </a:r>
          </a:p>
          <a:p>
            <a:r>
              <a:rPr lang="vi-VN" dirty="0" smtClean="0"/>
              <a:t>Nút </a:t>
            </a:r>
            <a:r>
              <a:rPr lang="vi-VN" dirty="0"/>
              <a:t>lệnh để chèn âm thanh , đoạn video  vào bài trình chiếu  	</a:t>
            </a:r>
          </a:p>
          <a:p>
            <a:r>
              <a:rPr lang="vi-VN" dirty="0" smtClean="0"/>
              <a:t>Các </a:t>
            </a:r>
            <a:r>
              <a:rPr lang="vi-VN" dirty="0"/>
              <a:t>bước chèn âm thanh, đoạn video vào trang trình chiếu.</a:t>
            </a:r>
          </a:p>
          <a:p>
            <a:r>
              <a:rPr lang="vi-VN" dirty="0" smtClean="0"/>
              <a:t>Ý </a:t>
            </a:r>
            <a:r>
              <a:rPr lang="vi-VN" dirty="0"/>
              <a:t>nghĩa của Nút lệnh: </a:t>
            </a:r>
            <a:endParaRPr lang="en-US" dirty="0" smtClean="0"/>
          </a:p>
          <a:p>
            <a:pPr lvl="1"/>
            <a:r>
              <a:rPr lang="vi-VN" dirty="0" smtClean="0"/>
              <a:t>When </a:t>
            </a:r>
            <a:r>
              <a:rPr lang="vi-VN" dirty="0"/>
              <a:t>Clicked: Nháy vào biểu tượng âm thanh hoặc nháy vào video thì âm thanh hoặc video mới được phát.</a:t>
            </a:r>
          </a:p>
          <a:p>
            <a:pPr lvl="1"/>
            <a:r>
              <a:rPr lang="vi-VN" dirty="0" smtClean="0"/>
              <a:t>Automatically</a:t>
            </a:r>
            <a:r>
              <a:rPr lang="vi-VN" dirty="0"/>
              <a:t>: Khi trang trình chiếu hiện ra thì bài hát hoặc video cũng được phát một cách tự động.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92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38083" y="3448476"/>
            <a:ext cx="9144000" cy="1667516"/>
          </a:xfrm>
        </p:spPr>
        <p:txBody>
          <a:bodyPr>
            <a:noAutofit/>
          </a:bodyPr>
          <a:lstStyle/>
          <a:p>
            <a:r>
              <a:rPr lang="en-US" sz="13800" dirty="0" err="1" smtClean="0"/>
              <a:t>Cảm</a:t>
            </a:r>
            <a:r>
              <a:rPr lang="en-US" sz="13800" dirty="0" smtClean="0"/>
              <a:t> </a:t>
            </a:r>
            <a:r>
              <a:rPr lang="en-US" sz="13800" dirty="0" err="1" smtClean="0"/>
              <a:t>ơn</a:t>
            </a:r>
            <a:r>
              <a:rPr lang="en-US" sz="13800" dirty="0" smtClean="0"/>
              <a:t> </a:t>
            </a:r>
            <a:r>
              <a:rPr lang="en-US" sz="13800" dirty="0" err="1" smtClean="0"/>
              <a:t>các</a:t>
            </a:r>
            <a:r>
              <a:rPr lang="en-US" sz="13800" dirty="0" smtClean="0"/>
              <a:t> </a:t>
            </a:r>
            <a:r>
              <a:rPr lang="en-US" sz="13800" dirty="0" err="1" smtClean="0"/>
              <a:t>em</a:t>
            </a:r>
            <a:r>
              <a:rPr lang="en-US" sz="13800" dirty="0" smtClean="0"/>
              <a:t>!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237854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Tin 4 - Tuần 12"/>
  <p:tag name="ISPRING_FIRST_PUBLISH" val="1"/>
</p:tagLst>
</file>

<file path=ppt/theme/theme1.xml><?xml version="1.0" encoding="utf-8"?>
<a:theme xmlns:a="http://schemas.openxmlformats.org/drawingml/2006/main" name="IC3 Spark">
  <a:themeElements>
    <a:clrScheme name="Custom 1">
      <a:dk1>
        <a:srgbClr val="FF0000"/>
      </a:dk1>
      <a:lt1>
        <a:srgbClr val="002060"/>
      </a:lt1>
      <a:dk2>
        <a:srgbClr val="FFFFFF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3 Spark" id="{F708D391-5E25-4EA8-8D84-6B4D7E82B245}" vid="{99BD5698-61F0-43FB-A25E-A119831677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813</Words>
  <Application>Microsoft Office PowerPoint</Application>
  <PresentationFormat>Widescreen</PresentationFormat>
  <Paragraphs>54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UTM Duepuntozero</vt:lpstr>
      <vt:lpstr>Wingdings</vt:lpstr>
      <vt:lpstr>IC3 Spark</vt:lpstr>
      <vt:lpstr>Tin 5 - Tuần 15</vt:lpstr>
      <vt:lpstr>Thời gian thi: Tuần 16 (Theo lịch của nhà trường) Hình thức thi: Trắc nghiệm trực tuyến trên Microsoft Forms/Google Forms</vt:lpstr>
      <vt:lpstr>NỘI DUNG KIẾN THỨC: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2021-12-03T09:37:22Z</dcterms:created>
  <dcterms:modified xsi:type="dcterms:W3CDTF">2021-12-12T10:19:50Z</dcterms:modified>
</cp:coreProperties>
</file>