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360" r:id="rId2"/>
    <p:sldId id="265" r:id="rId3"/>
    <p:sldId id="271" r:id="rId4"/>
    <p:sldId id="266" r:id="rId5"/>
    <p:sldId id="362" r:id="rId6"/>
    <p:sldId id="361" r:id="rId7"/>
    <p:sldId id="272" r:id="rId8"/>
    <p:sldId id="319" r:id="rId9"/>
    <p:sldId id="322" r:id="rId10"/>
    <p:sldId id="323" r:id="rId11"/>
    <p:sldId id="343" r:id="rId12"/>
    <p:sldId id="359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784A"/>
    <a:srgbClr val="2C9298"/>
    <a:srgbClr val="30A4DC"/>
    <a:srgbClr val="6FB3D5"/>
    <a:srgbClr val="B4C234"/>
    <a:srgbClr val="E8AF41"/>
    <a:srgbClr val="CF9C39"/>
    <a:srgbClr val="D24459"/>
    <a:srgbClr val="F4C35B"/>
    <a:srgbClr val="24B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3066" autoAdjust="0"/>
  </p:normalViewPr>
  <p:slideViewPr>
    <p:cSldViewPr snapToGrid="0">
      <p:cViewPr varScale="1">
        <p:scale>
          <a:sx n="67" d="100"/>
          <a:sy n="67" d="100"/>
        </p:scale>
        <p:origin x="9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CE5D-CA8F-4F64-970C-1893990B6229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2DDC-5723-4348-B74C-D46FE223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hủ Đề - Mục tiêu chủ đ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312868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057" y="2298714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48" y="4308222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788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9175" y="5232165"/>
            <a:ext cx="2533650" cy="1555814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8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áo hiệu Bài tậ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2980" y="262439"/>
            <a:ext cx="1289022" cy="132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58643" y="579185"/>
            <a:ext cx="1764536" cy="1010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00" y="1044000"/>
            <a:ext cx="7470001" cy="47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1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ài 1-Quyển 1-HĐ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618" y="2059012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30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257" y="288963"/>
            <a:ext cx="1015668" cy="1341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18051" y="375835"/>
            <a:ext cx="1726132" cy="1131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03192" y="4459663"/>
            <a:ext cx="4210415" cy="2398337"/>
          </a:xfrm>
          <a:prstGeom prst="rect">
            <a:avLst/>
          </a:prstGeom>
        </p:spPr>
      </p:pic>
      <p:pic>
        <p:nvPicPr>
          <p:cNvPr id="12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0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hủ đề A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Bài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Căn</a:t>
            </a:r>
            <a:r>
              <a:rPr lang="en-US" baseline="0" dirty="0" smtClean="0"/>
              <a:t> bản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hành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91507" y="149154"/>
            <a:ext cx="5283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Chủ</a:t>
            </a:r>
            <a:r>
              <a:rPr lang="en-US" baseline="0" smtClean="0"/>
              <a:t> đề A. Hệ điều hành – bạn là ai và có chức năng gì?</a:t>
            </a:r>
            <a:endParaRPr lang="en-US" smtClean="0"/>
          </a:p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55769" y="5297317"/>
            <a:ext cx="2680462" cy="1526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3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</a:t>
            </a: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19675" y="5758404"/>
            <a:ext cx="2152650" cy="10995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5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-Bài 1-Chủ đề C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10139" y="161842"/>
            <a:ext cx="305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Bài</a:t>
            </a:r>
            <a:r>
              <a:rPr lang="en-US" baseline="0" smtClean="0"/>
              <a:t> 1. Căn bản về hệ điều hành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248189" y="140957"/>
            <a:ext cx="7331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Chủ đề C. </a:t>
            </a:r>
            <a:r>
              <a:rPr lang="vi-VN" sz="1800" kern="1200" baseline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Mọi bí mật của tớ nằm trong tệp tin và thư mục máy tính</a:t>
            </a:r>
            <a:endParaRPr lang="en-US" sz="1800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 flipV="1">
            <a:off x="4125685" y="5730611"/>
            <a:ext cx="3940630" cy="10573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6821" y="5562028"/>
            <a:ext cx="672488" cy="8881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95250" y="5686097"/>
            <a:ext cx="1142898" cy="749286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êu Đề Chủ đề B-Quyển 1-Phần cứ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208" y="2100268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000" spc="1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7258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98" y="190035"/>
            <a:ext cx="951447" cy="125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142" y="5540344"/>
            <a:ext cx="551881" cy="776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9694" y="5540344"/>
            <a:ext cx="1246901" cy="8825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174981" y="5508020"/>
            <a:ext cx="808864" cy="8088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00096" y="5411473"/>
            <a:ext cx="1168181" cy="95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92358" y="278456"/>
            <a:ext cx="1575920" cy="1269698"/>
          </a:xfrm>
          <a:prstGeom prst="rect">
            <a:avLst/>
          </a:prstGeom>
        </p:spPr>
      </p:pic>
      <p:pic>
        <p:nvPicPr>
          <p:cNvPr id="16" name="Picture 2" descr="Image result for ic3 spark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388688"/>
            <a:ext cx="3983709" cy="1141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hủ đề B--Bài 1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631428"/>
            <a:ext cx="1114312" cy="897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0" y="5044171"/>
            <a:ext cx="2286000" cy="17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3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-Bài 2-Chủ đề B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t>27/12/2021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12192000" cy="693019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1606" y="5510662"/>
            <a:ext cx="690660" cy="9121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1243" y="5707628"/>
            <a:ext cx="1114312" cy="8977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9450" y="5851244"/>
            <a:ext cx="5753100" cy="970614"/>
          </a:xfrm>
          <a:prstGeom prst="rect">
            <a:avLst/>
          </a:prstGeom>
        </p:spPr>
      </p:pic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4572000"/>
          </a:xfrm>
        </p:spPr>
        <p:txBody>
          <a:bodyPr>
            <a:noAutofit/>
          </a:bodyPr>
          <a:lstStyle>
            <a:lvl1pPr marL="0" indent="0" algn="ctr">
              <a:buClr>
                <a:schemeClr val="bg2"/>
              </a:buClr>
              <a:buNone/>
              <a:defRPr sz="32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1313" indent="-341313" algn="l">
              <a:buClr>
                <a:schemeClr val="bg2"/>
              </a:buClr>
              <a:buFont typeface="Wingdings 2" panose="05020102010507070707" pitchFamily="18" charset="2"/>
              <a:buChar char=""/>
              <a:defRPr sz="3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27063" indent="-285750" algn="l">
              <a:buClr>
                <a:schemeClr val="bg2"/>
              </a:buClr>
              <a:buFont typeface="Wingdings 2" panose="05020102010507070707" pitchFamily="18" charset="2"/>
              <a:buChar char="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14400" indent="-287338" algn="l">
              <a:buClr>
                <a:schemeClr val="bg2"/>
              </a:buClr>
              <a:buFont typeface="Wingdings 2" panose="05020102010507070707" pitchFamily="18" charset="2"/>
              <a:buChar char=""/>
              <a:defRPr sz="26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309688" indent="-395288" algn="l">
              <a:buClr>
                <a:schemeClr val="bg2"/>
              </a:buClr>
              <a:buFont typeface="Wingdings 2" panose="05020102010507070707" pitchFamily="18" charset="2"/>
              <a:buChar char="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7BD2B39-EB6D-4221-8FBC-AEF76462664C}" type="datetimeFigureOut">
              <a:rPr lang="en-US" smtClean="0"/>
              <a:pPr/>
              <a:t>27/12/2021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72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685" r:id="rId3"/>
    <p:sldLayoutId id="2147483686" r:id="rId4"/>
    <p:sldLayoutId id="2147483704" r:id="rId5"/>
    <p:sldLayoutId id="2147483705" r:id="rId6"/>
    <p:sldLayoutId id="2147483696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 2" panose="05020102010507070707" pitchFamily="18" charset="2"/>
        <a:buChar char="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2625" indent="-341313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736600" indent="-2794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23938" indent="-338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0968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 2" panose="05020102010507070707" pitchFamily="18" charset="2"/>
        <a:buChar char="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624" y="2536425"/>
            <a:ext cx="11982734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/>
              <a:t>CPU </a:t>
            </a:r>
            <a:r>
              <a:rPr lang="en-US" sz="3200" b="1" dirty="0" err="1"/>
              <a:t>xử</a:t>
            </a:r>
            <a:r>
              <a:rPr lang="en-US" sz="3200" b="1" dirty="0"/>
              <a:t> </a:t>
            </a:r>
            <a:r>
              <a:rPr lang="en-US" sz="3200" b="1" dirty="0" err="1"/>
              <a:t>lý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nhanh</a:t>
            </a:r>
            <a:r>
              <a:rPr lang="en-US" sz="3200" b="1" dirty="0"/>
              <a:t> hay </a:t>
            </a:r>
            <a:r>
              <a:rPr lang="en-US" sz="3200" b="1" dirty="0" err="1"/>
              <a:t>chậm</a:t>
            </a:r>
            <a:r>
              <a:rPr lang="en-US" sz="3200" b="1" dirty="0"/>
              <a:t> </a:t>
            </a:r>
            <a:r>
              <a:rPr lang="en-US" sz="3200" b="1" dirty="0" smtClean="0"/>
              <a:t>?</a:t>
            </a:r>
            <a:br>
              <a:rPr lang="en-US" sz="3200" b="1" dirty="0" smtClean="0"/>
            </a:b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bộ</a:t>
            </a:r>
            <a:r>
              <a:rPr lang="en-US" sz="3200" b="1" dirty="0"/>
              <a:t> </a:t>
            </a:r>
            <a:r>
              <a:rPr lang="en-US" sz="3200" b="1" dirty="0" err="1"/>
              <a:t>nhớ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r>
              <a:rPr lang="en-US" sz="3200" b="1" dirty="0" err="1"/>
              <a:t>thống</a:t>
            </a:r>
            <a:r>
              <a:rPr lang="en-US" sz="3200" b="1" dirty="0"/>
              <a:t> (System memory)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3191" y="1471850"/>
            <a:ext cx="10515600" cy="1174639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TIN 3 - TUẦN 17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CPU là viết tắt của những cụm từ nào?</a:t>
            </a:r>
          </a:p>
          <a:p>
            <a:pPr lvl="1" algn="just">
              <a:lnSpc>
                <a:spcPct val="150000"/>
              </a:lnSpc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Unit.</a:t>
            </a:r>
          </a:p>
          <a:p>
            <a:pPr lvl="1" algn="just">
              <a:lnSpc>
                <a:spcPct val="150000"/>
              </a:lnSpc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Creative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Unit.</a:t>
            </a:r>
          </a:p>
          <a:p>
            <a:pPr lvl="1" algn="just">
              <a:lnSpc>
                <a:spcPct val="150000"/>
              </a:lnSpc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Unit.</a:t>
            </a:r>
          </a:p>
          <a:p>
            <a:pPr lvl="1" algn="just">
              <a:lnSpc>
                <a:spcPct val="150000"/>
              </a:lnSpc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Unit</a:t>
            </a: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em, tùy chọn nào mô tả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của CPU?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 Internet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mọi hoạt động của máy tính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 tập tin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thông tin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sắp xếp các đơn vị đo dung lượng RAM theo thứ tự từ bé đến lớn.</a:t>
            </a:r>
          </a:p>
          <a:p>
            <a:pPr lvl="1" algn="just">
              <a:lnSpc>
                <a:spcPct val="150000"/>
              </a:lnSpc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Kilobyte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(KB)</a:t>
            </a:r>
          </a:p>
          <a:p>
            <a:pPr lvl="1" algn="just">
              <a:lnSpc>
                <a:spcPct val="150000"/>
              </a:lnSpc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</a:t>
            </a:r>
            <a:endParaRPr lang="vi-VN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Gigabyte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(GB)</a:t>
            </a:r>
          </a:p>
          <a:p>
            <a:pPr lvl="1" algn="just">
              <a:lnSpc>
                <a:spcPct val="150000"/>
              </a:lnSpc>
            </a:pPr>
            <a:r>
              <a:rPr lang="vi-VN" sz="26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Megabyte </a:t>
            </a:r>
            <a:r>
              <a:rPr lang="vi-VN" sz="26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(MB)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39645" y="3298835"/>
            <a:ext cx="522515" cy="5225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9645" y="2714172"/>
            <a:ext cx="522515" cy="5225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9645" y="4468162"/>
            <a:ext cx="522515" cy="5225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9645" y="3883498"/>
            <a:ext cx="522515" cy="5225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3735533" y="3319314"/>
            <a:ext cx="4720933" cy="1740310"/>
          </a:xfrm>
          <a:custGeom>
            <a:avLst/>
            <a:gdLst>
              <a:gd name="connsiteX0" fmla="*/ 2360466 w 4720933"/>
              <a:gd name="connsiteY0" fmla="*/ 0 h 1740310"/>
              <a:gd name="connsiteX1" fmla="*/ 4719759 w 4720933"/>
              <a:gd name="connsiteY1" fmla="*/ 1735747 h 1740310"/>
              <a:gd name="connsiteX2" fmla="*/ 4720933 w 4720933"/>
              <a:gd name="connsiteY2" fmla="*/ 1740310 h 1740310"/>
              <a:gd name="connsiteX3" fmla="*/ 0 w 4720933"/>
              <a:gd name="connsiteY3" fmla="*/ 1740310 h 1740310"/>
              <a:gd name="connsiteX4" fmla="*/ 1173 w 4720933"/>
              <a:gd name="connsiteY4" fmla="*/ 1735747 h 1740310"/>
              <a:gd name="connsiteX5" fmla="*/ 2360466 w 4720933"/>
              <a:gd name="connsiteY5" fmla="*/ 0 h 17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20933" h="1740310">
                <a:moveTo>
                  <a:pt x="2360466" y="0"/>
                </a:moveTo>
                <a:cubicBezTo>
                  <a:pt x="3468992" y="0"/>
                  <a:pt x="4406984" y="730144"/>
                  <a:pt x="4719759" y="1735747"/>
                </a:cubicBezTo>
                <a:lnTo>
                  <a:pt x="4720933" y="1740310"/>
                </a:lnTo>
                <a:lnTo>
                  <a:pt x="0" y="1740310"/>
                </a:lnTo>
                <a:lnTo>
                  <a:pt x="1173" y="1735747"/>
                </a:lnTo>
                <a:cubicBezTo>
                  <a:pt x="313949" y="730144"/>
                  <a:pt x="1251941" y="0"/>
                  <a:pt x="2360466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8075" y="784470"/>
            <a:ext cx="10515600" cy="4572000"/>
          </a:xfrm>
        </p:spPr>
        <p:txBody>
          <a:bodyPr/>
          <a:lstStyle/>
          <a:p>
            <a:pPr algn="l"/>
            <a:r>
              <a:rPr lang="en-US" b="1" dirty="0" smtClean="0"/>
              <a:t>1. CPU </a:t>
            </a:r>
            <a:r>
              <a:rPr lang="en-US" b="1" dirty="0" err="1"/>
              <a:t>xử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nhanh</a:t>
            </a:r>
            <a:r>
              <a:rPr lang="en-US" b="1" dirty="0"/>
              <a:t> hay </a:t>
            </a:r>
            <a:r>
              <a:rPr lang="en-US" b="1" dirty="0" err="1"/>
              <a:t>chậm</a:t>
            </a:r>
            <a:r>
              <a:rPr lang="en-US" b="1" dirty="0"/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820" y="1531324"/>
            <a:ext cx="1263649" cy="237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4421875" y="1321266"/>
            <a:ext cx="3493826" cy="2786710"/>
          </a:xfrm>
          <a:prstGeom prst="ellipse">
            <a:avLst/>
          </a:prstGeom>
          <a:solidFill>
            <a:srgbClr val="C1D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CPU</a:t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Hertz Hz).</a:t>
            </a:r>
          </a:p>
          <a:p>
            <a:pPr algn="ctr"/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1600"/>
              </a:lnSpc>
            </a:pPr>
            <a:endParaRPr lang="en-US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97727" y="3858247"/>
            <a:ext cx="2858492" cy="2699601"/>
          </a:xfrm>
          <a:prstGeom prst="ellipse">
            <a:avLst/>
          </a:prstGeom>
          <a:solidFill>
            <a:srgbClr val="1A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231048" y="3901394"/>
            <a:ext cx="2741989" cy="2590419"/>
          </a:xfrm>
          <a:prstGeom prst="ellipse">
            <a:avLst/>
          </a:prstGeom>
          <a:solidFill>
            <a:srgbClr val="1A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32-bit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x86)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(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x64)</a:t>
            </a:r>
          </a:p>
        </p:txBody>
      </p:sp>
      <p:pic>
        <p:nvPicPr>
          <p:cNvPr id="3076" name="Picture 4" descr="Image result for chip in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21" y="2010523"/>
            <a:ext cx="3079909" cy="17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b="1" dirty="0" smtClean="0"/>
              <a:t>1. CPU </a:t>
            </a:r>
            <a:r>
              <a:rPr lang="en-US" b="1" dirty="0" err="1"/>
              <a:t>xử</a:t>
            </a:r>
            <a:r>
              <a:rPr lang="en-US" b="1" dirty="0"/>
              <a:t> </a:t>
            </a:r>
            <a:r>
              <a:rPr lang="en-US" b="1" dirty="0" err="1"/>
              <a:t>lý</a:t>
            </a:r>
            <a:r>
              <a:rPr lang="en-US" b="1" dirty="0"/>
              <a:t> </a:t>
            </a:r>
            <a:r>
              <a:rPr lang="en-US" b="1" dirty="0" err="1"/>
              <a:t>thông</a:t>
            </a:r>
            <a:r>
              <a:rPr lang="en-US" b="1" dirty="0"/>
              <a:t> tin </a:t>
            </a:r>
            <a:r>
              <a:rPr lang="en-US" b="1" dirty="0" err="1"/>
              <a:t>nhanh</a:t>
            </a:r>
            <a:r>
              <a:rPr lang="en-US" b="1" dirty="0"/>
              <a:t> hay </a:t>
            </a:r>
            <a:r>
              <a:rPr lang="en-US" b="1" dirty="0" err="1"/>
              <a:t>chậm</a:t>
            </a:r>
            <a:r>
              <a:rPr lang="en-US" b="1" dirty="0"/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31410" y="1023583"/>
            <a:ext cx="4392268" cy="4233494"/>
            <a:chOff x="3115304" y="2316643"/>
            <a:chExt cx="3660643" cy="3660643"/>
          </a:xfrm>
        </p:grpSpPr>
        <p:sp>
          <p:nvSpPr>
            <p:cNvPr id="7" name="Oval 6"/>
            <p:cNvSpPr/>
            <p:nvPr/>
          </p:nvSpPr>
          <p:spPr>
            <a:xfrm>
              <a:off x="3115304" y="2316643"/>
              <a:ext cx="3660643" cy="3660643"/>
            </a:xfrm>
            <a:prstGeom prst="ellipse">
              <a:avLst/>
            </a:prstGeom>
            <a:solidFill>
              <a:srgbClr val="D1EC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2C597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3639" y="3243804"/>
              <a:ext cx="3362632" cy="18001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6213" indent="-176213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Hz: 1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176213" indent="-176213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Kilohertz (KHz): 1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176213" indent="-176213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Megahertz (MHz): 1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176213" indent="-176213" algn="just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Gigahertz (GHz): 1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tỷ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400" dirty="0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2C597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endParaRPr lang="en-US" sz="2400" dirty="0">
                <a:solidFill>
                  <a:srgbClr val="2C597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1029344" y="1596433"/>
            <a:ext cx="3660643" cy="3660643"/>
          </a:xfrm>
          <a:prstGeom prst="ellipse">
            <a:avLst/>
          </a:prstGeom>
          <a:solidFill>
            <a:srgbClr val="2C5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(Dual-core)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(quad-core)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Dual core c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11" y="3742924"/>
            <a:ext cx="28575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881" y="1822908"/>
            <a:ext cx="1907560" cy="169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59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78061" y="716298"/>
            <a:ext cx="10515600" cy="1550124"/>
          </a:xfrm>
        </p:spPr>
        <p:txBody>
          <a:bodyPr/>
          <a:lstStyle/>
          <a:p>
            <a:pPr algn="r"/>
            <a:r>
              <a:rPr lang="en-US" b="1" dirty="0" smtClean="0"/>
              <a:t>2.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nhớ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(System memory)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79541" y="2133227"/>
            <a:ext cx="6121684" cy="4799940"/>
            <a:chOff x="7158038" y="1143660"/>
            <a:chExt cx="5033962" cy="479994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8038" y="1143660"/>
              <a:ext cx="5033962" cy="479994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923120" y="2349566"/>
              <a:ext cx="3949794" cy="2985242"/>
            </a:xfrm>
            <a:prstGeom prst="rect">
              <a:avLst/>
            </a:prstGeom>
            <a:solidFill>
              <a:srgbClr val="F7EF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bit (b):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 hay 1 </a:t>
              </a:r>
            </a:p>
            <a:p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Byte (B):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bit (1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Kilobyte (KB): 1.024 </a:t>
              </a:r>
              <a:r>
                <a:rPr lang="en-US" sz="2400" dirty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Byte</a:t>
              </a:r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Megabyte (MB): 1.024 Kilobyte.</a:t>
              </a:r>
            </a:p>
            <a:p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Gigabyte (GB): 1.024 Megabyte.</a:t>
              </a:r>
            </a:p>
            <a:p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Terabyte (TB): 1.024 Gigabyte.</a:t>
              </a:r>
            </a:p>
            <a:p>
              <a:r>
                <a:rPr lang="en-US" sz="2400" dirty="0" smtClean="0">
                  <a:solidFill>
                    <a:schemeClr val="accent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Petabyte (PB): 1.024 Terabyte   </a:t>
              </a:r>
              <a:endPara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9385" y="1200151"/>
            <a:ext cx="11794275" cy="1866154"/>
            <a:chOff x="299387" y="1465689"/>
            <a:chExt cx="6884568" cy="1172795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387" y="1465689"/>
              <a:ext cx="6884568" cy="117279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2573855" y="1521556"/>
              <a:ext cx="4600575" cy="1116928"/>
            </a:xfrm>
            <a:prstGeom prst="rect">
              <a:avLst/>
            </a:prstGeom>
            <a:solidFill>
              <a:srgbClr val="30A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trữ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tạm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ổ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đĩa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CD-ROM,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48" y="-128587"/>
            <a:ext cx="11439525" cy="498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2" y="4924425"/>
            <a:ext cx="98583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78061" y="716298"/>
            <a:ext cx="10515600" cy="1550124"/>
          </a:xfrm>
        </p:spPr>
        <p:txBody>
          <a:bodyPr/>
          <a:lstStyle/>
          <a:p>
            <a:pPr algn="r"/>
            <a:r>
              <a:rPr lang="en-US" b="1" dirty="0" smtClean="0"/>
              <a:t>2.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nhớ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(System memory)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05" y="1862906"/>
            <a:ext cx="4603768" cy="411817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5927174" y="2473997"/>
            <a:ext cx="5602839" cy="2419127"/>
            <a:chOff x="5927174" y="2473997"/>
            <a:chExt cx="5602839" cy="2419127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957" y="2950863"/>
              <a:ext cx="4332959" cy="194226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27174" y="2473997"/>
              <a:ext cx="5602839" cy="2419127"/>
            </a:xfrm>
            <a:prstGeom prst="rect">
              <a:avLst/>
            </a:prstGeom>
            <a:solidFill>
              <a:srgbClr val="FAAE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ROM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chứa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dữ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ROM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luôn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tồn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1286260" y="5244221"/>
            <a:ext cx="4852697" cy="12137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(Read Only Memory)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199" y="876223"/>
            <a:ext cx="11134725" cy="4572000"/>
          </a:xfrm>
        </p:spPr>
        <p:txBody>
          <a:bodyPr/>
          <a:lstStyle/>
          <a:p>
            <a:pPr algn="r"/>
            <a:r>
              <a:rPr lang="en-US" b="1" dirty="0" smtClean="0"/>
              <a:t>2. </a:t>
            </a:r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bộ</a:t>
            </a:r>
            <a:r>
              <a:rPr lang="en-US" b="1" dirty="0"/>
              <a:t> </a:t>
            </a:r>
            <a:r>
              <a:rPr lang="en-US" b="1" dirty="0" err="1"/>
              <a:t>nhớ</a:t>
            </a:r>
            <a:r>
              <a:rPr lang="en-US" b="1" dirty="0"/>
              <a:t> </a:t>
            </a:r>
            <a:r>
              <a:rPr lang="en-US" b="1" dirty="0" err="1"/>
              <a:t>hệ</a:t>
            </a:r>
            <a:r>
              <a:rPr lang="en-US" b="1" dirty="0"/>
              <a:t> </a:t>
            </a:r>
            <a:r>
              <a:rPr lang="en-US" b="1" dirty="0" err="1"/>
              <a:t>thống</a:t>
            </a:r>
            <a:r>
              <a:rPr lang="en-US" b="1" dirty="0"/>
              <a:t> (System memory)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"/>
          <a:stretch/>
        </p:blipFill>
        <p:spPr>
          <a:xfrm>
            <a:off x="5894554" y="2921168"/>
            <a:ext cx="4077269" cy="9821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3" y="1596721"/>
            <a:ext cx="5660571" cy="31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0286" y="4933837"/>
            <a:ext cx="5604268" cy="7204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(Random Access Memory)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4554" y="1908661"/>
            <a:ext cx="5993779" cy="2406840"/>
          </a:xfrm>
          <a:prstGeom prst="rect">
            <a:avLst/>
          </a:prstGeom>
          <a:solidFill>
            <a:srgbClr val="6FC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6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Câu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hỏi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ôn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tập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phép tính và các phép toán logic?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xử </a:t>
            </a:r>
            <a:r>
              <a:rPr lang="vi-VN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(Microprocessor)</a:t>
            </a:r>
            <a:endParaRPr lang="vi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cứng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(Hard drive)</a:t>
            </a:r>
            <a:endParaRPr lang="vi-VN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</a:pP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</a:t>
            </a:r>
          </a:p>
          <a:p>
            <a:pPr lvl="1" algn="just">
              <a:lnSpc>
                <a:spcPct val="150000"/>
              </a:lnSpc>
            </a:pP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ảng </a:t>
            </a:r>
            <a:r>
              <a:rPr lang="vi-VN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9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38200" y="876223"/>
            <a:ext cx="10515600" cy="607803"/>
          </a:xfrm>
        </p:spPr>
        <p:txBody>
          <a:bodyPr/>
          <a:lstStyle/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75588"/>
            <a:ext cx="420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4833" y="175588"/>
            <a:ext cx="459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 algn="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46" y="1722996"/>
            <a:ext cx="112576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</a:t>
            </a:r>
            <a:r>
              <a:rPr lang="vi-VN" sz="2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nào dưới đây mô tả về mục đích của CPU?</a:t>
            </a:r>
          </a:p>
          <a:p>
            <a:pPr marL="1023938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soát mọi thứ trong máy tính.</a:t>
            </a:r>
          </a:p>
          <a:p>
            <a:pPr marL="1023938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lưu trữ cho máy tính.</a:t>
            </a:r>
          </a:p>
          <a:p>
            <a:pPr marL="1023938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hình.</a:t>
            </a:r>
          </a:p>
          <a:p>
            <a:pPr marL="1023938" lvl="1" indent="-514350" algn="just">
              <a:lnSpc>
                <a:spcPct val="150000"/>
              </a:lnSpc>
              <a:buFont typeface="+mj-lt"/>
              <a:buAutoNum type="alphaLcPeriod"/>
            </a:pPr>
            <a:r>
              <a:rPr lang="vi-VN" sz="28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tìm kiếm.</a:t>
            </a:r>
            <a:endParaRPr lang="en-US" sz="26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7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" presetClass="emph" presetSubtype="0" repeatCount="indefinite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ont chuẩn">
      <a:majorFont>
        <a:latin typeface="UTM Duepuntozero"/>
        <a:ea typeface=""/>
        <a:cs typeface=""/>
      </a:majorFont>
      <a:minorFont>
        <a:latin typeface="UTM Duepuntozero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11725</TotalTime>
  <Words>774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UTM Duepuntozero</vt:lpstr>
      <vt:lpstr>Wingdings</vt:lpstr>
      <vt:lpstr>Wingdings 2</vt:lpstr>
      <vt:lpstr>Banded</vt:lpstr>
      <vt:lpstr>CPU xử lý thông tin nhanh hay chậm ? Tìm hiểu về bộ nhớ hệ thống (System memory)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Thanh Trung</dc:creator>
  <cp:lastModifiedBy>TOPICA</cp:lastModifiedBy>
  <cp:revision>240</cp:revision>
  <dcterms:created xsi:type="dcterms:W3CDTF">2014-06-09T03:12:12Z</dcterms:created>
  <dcterms:modified xsi:type="dcterms:W3CDTF">2021-12-27T00:56:11Z</dcterms:modified>
</cp:coreProperties>
</file>