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75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7" r:id="rId11"/>
    <p:sldId id="265" r:id="rId12"/>
    <p:sldId id="273" r:id="rId13"/>
    <p:sldId id="266" r:id="rId14"/>
    <p:sldId id="269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7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hủ đề B--Bài 1-Nội du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2B39-EB6D-4221-8FBC-AEF76462664C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AEF0F-3B20-4D09-BCE9-D55428049E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93019"/>
          </a:xfrm>
          <a:prstGeom prst="rect">
            <a:avLst/>
          </a:prstGeom>
          <a:solidFill>
            <a:srgbClr val="33A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876223"/>
            <a:ext cx="10515600" cy="4572000"/>
          </a:xfrm>
        </p:spPr>
        <p:txBody>
          <a:bodyPr>
            <a:noAutofit/>
          </a:bodyPr>
          <a:lstStyle>
            <a:lvl1pPr marL="0" indent="0" algn="ctr">
              <a:buClr>
                <a:schemeClr val="bg2"/>
              </a:buClr>
              <a:buNone/>
              <a:defRPr sz="32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1313" indent="-341313" algn="l">
              <a:buClr>
                <a:schemeClr val="bg2"/>
              </a:buClr>
              <a:buFont typeface="Wingdings 2" panose="05020102010507070707" pitchFamily="18" charset="2"/>
              <a:buChar char=""/>
              <a:defRPr sz="3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27063" indent="-285750" algn="l">
              <a:buClr>
                <a:schemeClr val="bg2"/>
              </a:buClr>
              <a:buFont typeface="Wingdings 2" panose="05020102010507070707" pitchFamily="18" charset="2"/>
              <a:buChar char=""/>
              <a:defRPr sz="28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914400" indent="-287338" algn="l">
              <a:buClr>
                <a:schemeClr val="bg2"/>
              </a:buClr>
              <a:buFont typeface="Wingdings 2" panose="05020102010507070707" pitchFamily="18" charset="2"/>
              <a:buChar char=""/>
              <a:defRPr sz="26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09688" indent="-395288" algn="l">
              <a:buClr>
                <a:schemeClr val="bg2"/>
              </a:buClr>
              <a:buFont typeface="Wingdings 2" panose="05020102010507070707" pitchFamily="18" charset="2"/>
              <a:buChar char=""/>
              <a:defRPr sz="24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1606" y="5510662"/>
            <a:ext cx="690660" cy="912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91243" y="5631428"/>
            <a:ext cx="1114312" cy="8977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53000" y="5044171"/>
            <a:ext cx="2286000" cy="17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2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7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5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9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2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5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8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8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46F47-AC82-4936-B316-E5DDAB4BF7D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7F880-04C8-4EAE-A289-02FE08C6E4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719" y="118959"/>
            <a:ext cx="551881" cy="77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45099" y="65974"/>
            <a:ext cx="1246901" cy="882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5168" y="5981599"/>
            <a:ext cx="808864" cy="808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63074" y="5900035"/>
            <a:ext cx="1168181" cy="9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677" y="237413"/>
            <a:ext cx="9144000" cy="88683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Tin 3 – </a:t>
            </a:r>
            <a:r>
              <a:rPr lang="en-US" b="1" dirty="0" err="1" smtClean="0">
                <a:solidFill>
                  <a:srgbClr val="002060"/>
                </a:solidFill>
              </a:rPr>
              <a:t>Tuần</a:t>
            </a:r>
            <a:r>
              <a:rPr lang="en-US" b="1" dirty="0" smtClean="0">
                <a:solidFill>
                  <a:srgbClr val="002060"/>
                </a:solidFill>
              </a:rPr>
              <a:t> 14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" y="2156692"/>
            <a:ext cx="11925299" cy="2415308"/>
          </a:xfrm>
        </p:spPr>
        <p:txBody>
          <a:bodyPr>
            <a:noAutofit/>
          </a:bodyPr>
          <a:lstStyle/>
          <a:p>
            <a:r>
              <a:rPr lang="en-US" sz="54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Bên</a:t>
            </a:r>
            <a:r>
              <a:rPr lang="en-US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trong</a:t>
            </a:r>
            <a:r>
              <a:rPr lang="en-US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máy</a:t>
            </a:r>
            <a:r>
              <a:rPr lang="en-US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tính</a:t>
            </a:r>
            <a:r>
              <a:rPr lang="en-US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gì</a:t>
            </a:r>
            <a:r>
              <a:rPr lang="en-US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nhỉ</a:t>
            </a:r>
            <a:r>
              <a:rPr lang="en-US" sz="5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  <a:p>
            <a:r>
              <a:rPr lang="it-IT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Chíp vi xử lý (Microprocessor Chip</a:t>
            </a:r>
            <a:r>
              <a:rPr lang="it-IT" sz="5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  <a:p>
            <a:r>
              <a:rPr lang="it-IT" sz="5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(SGK </a:t>
            </a:r>
            <a:r>
              <a:rPr lang="it-IT" sz="5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tập 2 trang </a:t>
            </a:r>
            <a:r>
              <a:rPr lang="it-IT" sz="5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8)</a:t>
            </a:r>
            <a:endParaRPr lang="en-US" sz="5400" b="1" dirty="0">
              <a:ln w="66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85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Power" descr="Image result for Power Supp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3" y="210832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Fan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0" y="2351520"/>
            <a:ext cx="27051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FD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1" y="2604643"/>
            <a:ext cx="339634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HDD" descr="Image result for HD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01" y="2267998"/>
            <a:ext cx="25645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Optical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8" y="2985576"/>
            <a:ext cx="3610967" cy="23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ROM" descr="Image result for R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2" y="2660947"/>
            <a:ext cx="2798520" cy="21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RAM" descr="Image result for Computer R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5" y="2939372"/>
            <a:ext cx="3345913" cy="188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Chip" descr="Image result for Chip CP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66" y="2473557"/>
            <a:ext cx="3417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Mainboard" descr="Image result for mainboar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6" y="2482875"/>
            <a:ext cx="274427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omputer cas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873" y="1708533"/>
            <a:ext cx="5112910" cy="383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xtMainboard"/>
          <p:cNvSpPr txBox="1"/>
          <p:nvPr/>
        </p:nvSpPr>
        <p:spPr>
          <a:xfrm>
            <a:off x="6908805" y="4851522"/>
            <a:ext cx="362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(Mainboard)</a:t>
            </a:r>
          </a:p>
        </p:txBody>
      </p:sp>
      <p:sp>
        <p:nvSpPr>
          <p:cNvPr id="29" name="txtChip"/>
          <p:cNvSpPr txBox="1"/>
          <p:nvPr/>
        </p:nvSpPr>
        <p:spPr>
          <a:xfrm>
            <a:off x="6287108" y="4851522"/>
            <a:ext cx="487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(CPU: Central Processing Unit)</a:t>
            </a:r>
          </a:p>
        </p:txBody>
      </p:sp>
      <p:sp>
        <p:nvSpPr>
          <p:cNvPr id="31" name="txtRAM"/>
          <p:cNvSpPr txBox="1"/>
          <p:nvPr/>
        </p:nvSpPr>
        <p:spPr>
          <a:xfrm>
            <a:off x="5252542" y="4851522"/>
            <a:ext cx="693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(RAM: Random Access Memory)</a:t>
            </a:r>
          </a:p>
        </p:txBody>
      </p:sp>
      <p:sp>
        <p:nvSpPr>
          <p:cNvPr id="38" name="txtROM"/>
          <p:cNvSpPr txBox="1"/>
          <p:nvPr/>
        </p:nvSpPr>
        <p:spPr>
          <a:xfrm>
            <a:off x="6604926" y="4851522"/>
            <a:ext cx="4234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(ROM: Read Only Memory)</a:t>
            </a:r>
          </a:p>
        </p:txBody>
      </p:sp>
      <p:sp>
        <p:nvSpPr>
          <p:cNvPr id="39" name="txtOptical"/>
          <p:cNvSpPr txBox="1"/>
          <p:nvPr/>
        </p:nvSpPr>
        <p:spPr>
          <a:xfrm>
            <a:off x="6103058" y="4851522"/>
            <a:ext cx="523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(Optical Drive)</a:t>
            </a:r>
          </a:p>
        </p:txBody>
      </p:sp>
      <p:sp>
        <p:nvSpPr>
          <p:cNvPr id="40" name="txtHDD"/>
          <p:cNvSpPr txBox="1"/>
          <p:nvPr/>
        </p:nvSpPr>
        <p:spPr>
          <a:xfrm>
            <a:off x="6103058" y="4851522"/>
            <a:ext cx="523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(Hard Drive)</a:t>
            </a:r>
          </a:p>
        </p:txBody>
      </p:sp>
      <p:sp>
        <p:nvSpPr>
          <p:cNvPr id="41" name="txtFD"/>
          <p:cNvSpPr txBox="1"/>
          <p:nvPr/>
        </p:nvSpPr>
        <p:spPr>
          <a:xfrm>
            <a:off x="6103058" y="4851522"/>
            <a:ext cx="523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(Floppy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xtFan"/>
          <p:cNvSpPr txBox="1"/>
          <p:nvPr/>
        </p:nvSpPr>
        <p:spPr>
          <a:xfrm>
            <a:off x="6103058" y="4851522"/>
            <a:ext cx="523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CPU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xtPower"/>
          <p:cNvSpPr txBox="1"/>
          <p:nvPr/>
        </p:nvSpPr>
        <p:spPr>
          <a:xfrm>
            <a:off x="6103058" y="4851522"/>
            <a:ext cx="523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4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(Power Supply)</a:t>
            </a:r>
            <a:endParaRPr lang="en-US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8" name="picComputer" descr="Related imag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01" y="2429127"/>
            <a:ext cx="3227497" cy="217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" action="ppaction://noaction"/>
          </p:cNvPr>
          <p:cNvSpPr txBox="1"/>
          <p:nvPr/>
        </p:nvSpPr>
        <p:spPr>
          <a:xfrm>
            <a:off x="3793419" y="3057055"/>
            <a:ext cx="80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ym typeface="Wingdings" panose="05000000000000000000" pitchFamily="2" charset="2"/>
              </a:rPr>
              <a:t></a:t>
            </a:r>
            <a:endParaRPr lang="en-US" sz="4000" dirty="0"/>
          </a:p>
        </p:txBody>
      </p:sp>
      <p:sp>
        <p:nvSpPr>
          <p:cNvPr id="24" name="Title 18"/>
          <p:cNvSpPr txBox="1">
            <a:spLocks/>
          </p:cNvSpPr>
          <p:nvPr/>
        </p:nvSpPr>
        <p:spPr>
          <a:xfrm>
            <a:off x="4548790" y="736137"/>
            <a:ext cx="7589970" cy="732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Duepuntozero" panose="02040603050506020204" pitchFamily="18" charset="0"/>
                <a:ea typeface="+mj-ea"/>
                <a:cs typeface="+mj-cs"/>
              </a:defRPr>
            </a:lvl1pPr>
          </a:lstStyle>
          <a:p>
            <a:pPr algn="r"/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132" y="403809"/>
            <a:ext cx="6899694" cy="684333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54961 -0.090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4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57735 -0.030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67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57773 -0.0696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80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59557 -0.1067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9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60834 -0.086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57852 -0.09328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10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58932 -0.105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0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58658 -0.0796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10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56667 -0.05602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2000" fill="hold"/>
                                        <p:tgtEl>
                                          <p:spTgt spid="10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9" grpId="0"/>
      <p:bldP spid="29" grpId="1"/>
      <p:bldP spid="31" grpId="0"/>
      <p:bldP spid="31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4" grpId="0"/>
      <p:bldP spid="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01255" y="7627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62615" y="1669470"/>
            <a:ext cx="8610933" cy="4609172"/>
            <a:chOff x="1873405" y="1401840"/>
            <a:chExt cx="8610933" cy="4609172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405" y="1401840"/>
              <a:ext cx="8610933" cy="460917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873405" y="4404731"/>
              <a:ext cx="8610933" cy="1606281"/>
            </a:xfrm>
            <a:prstGeom prst="rect">
              <a:avLst/>
            </a:prstGeom>
            <a:solidFill>
              <a:srgbClr val="007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285750" algn="just">
                <a:buFont typeface="Arial" panose="020B0604020202020204" pitchFamily="34" charset="0"/>
                <a:buChar char="•"/>
              </a:pP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285750" algn="just">
                <a:buFont typeface="Arial" panose="020B0604020202020204" pitchFamily="34" charset="0"/>
                <a:buChar char="•"/>
              </a:pP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phức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2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3647015" y="4134245"/>
            <a:ext cx="314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CPU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478494" y="2367180"/>
            <a:ext cx="222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999604" y="4657250"/>
            <a:ext cx="222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/>
          <p:cNvPicPr/>
          <p:nvPr/>
        </p:nvPicPr>
        <p:blipFill>
          <a:blip r:embed="rId2"/>
          <a:stretch>
            <a:fillRect/>
          </a:stretch>
        </p:blipFill>
        <p:spPr>
          <a:xfrm>
            <a:off x="2811943" y="1797170"/>
            <a:ext cx="6617832" cy="4964246"/>
          </a:xfrm>
          <a:prstGeom prst="rect">
            <a:avLst/>
          </a:prstGeom>
        </p:spPr>
      </p:pic>
      <p:pic>
        <p:nvPicPr>
          <p:cNvPr id="81" name="Picture 80"/>
          <p:cNvPicPr/>
          <p:nvPr/>
        </p:nvPicPr>
        <p:blipFill>
          <a:blip r:embed="rId3"/>
          <a:stretch>
            <a:fillRect/>
          </a:stretch>
        </p:blipFill>
        <p:spPr>
          <a:xfrm>
            <a:off x="2411893" y="3861391"/>
            <a:ext cx="309245" cy="219075"/>
          </a:xfrm>
          <a:prstGeom prst="rect">
            <a:avLst/>
          </a:prstGeom>
        </p:spPr>
      </p:pic>
      <p:sp>
        <p:nvSpPr>
          <p:cNvPr id="82" name="1"/>
          <p:cNvSpPr/>
          <p:nvPr/>
        </p:nvSpPr>
        <p:spPr>
          <a:xfrm>
            <a:off x="2237405" y="3193362"/>
            <a:ext cx="887104" cy="88710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Arrow Connector 83"/>
          <p:cNvCxnSpPr>
            <a:stCxn id="82" idx="6"/>
          </p:cNvCxnSpPr>
          <p:nvPr/>
        </p:nvCxnSpPr>
        <p:spPr>
          <a:xfrm>
            <a:off x="3124509" y="3636914"/>
            <a:ext cx="764275" cy="2047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2"/>
          <p:cNvSpPr/>
          <p:nvPr/>
        </p:nvSpPr>
        <p:spPr>
          <a:xfrm>
            <a:off x="3080633" y="874847"/>
            <a:ext cx="887104" cy="88710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Straight Arrow Connector 90"/>
          <p:cNvCxnSpPr>
            <a:stCxn id="86" idx="5"/>
          </p:cNvCxnSpPr>
          <p:nvPr/>
        </p:nvCxnSpPr>
        <p:spPr>
          <a:xfrm>
            <a:off x="3837824" y="1632038"/>
            <a:ext cx="733348" cy="34163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3"/>
          <p:cNvSpPr/>
          <p:nvPr/>
        </p:nvSpPr>
        <p:spPr>
          <a:xfrm>
            <a:off x="10004313" y="5390289"/>
            <a:ext cx="887104" cy="88710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4" name="Straight Arrow Connector 93"/>
          <p:cNvCxnSpPr>
            <a:stCxn id="92" idx="2"/>
          </p:cNvCxnSpPr>
          <p:nvPr/>
        </p:nvCxnSpPr>
        <p:spPr>
          <a:xfrm flipH="1" flipV="1">
            <a:off x="9429775" y="5822342"/>
            <a:ext cx="574538" cy="1149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9333"/>
            <a:ext cx="10515600" cy="750296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34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28399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00052 -0.1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20665 -0.0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347"/>
          </a:xfrm>
        </p:spPr>
        <p:txBody>
          <a:bodyPr>
            <a:normAutofit/>
          </a:bodyPr>
          <a:lstStyle/>
          <a:p>
            <a:r>
              <a:rPr lang="it-IT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Chíp vi xử lý (Microprocessor Chip)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366191" y="2057196"/>
            <a:ext cx="3814762" cy="3141663"/>
            <a:chOff x="7669213" y="1897063"/>
            <a:chExt cx="3814762" cy="3141663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672388" y="1909763"/>
              <a:ext cx="3811587" cy="303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09025" y="3105151"/>
              <a:ext cx="2605087" cy="193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563" y="3165476"/>
              <a:ext cx="1265237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7669213" y="2490788"/>
              <a:ext cx="1012825" cy="1285875"/>
            </a:xfrm>
            <a:custGeom>
              <a:avLst/>
              <a:gdLst>
                <a:gd name="T0" fmla="*/ 381 w 406"/>
                <a:gd name="T1" fmla="*/ 82 h 515"/>
                <a:gd name="T2" fmla="*/ 373 w 406"/>
                <a:gd name="T3" fmla="*/ 92 h 515"/>
                <a:gd name="T4" fmla="*/ 297 w 406"/>
                <a:gd name="T5" fmla="*/ 88 h 515"/>
                <a:gd name="T6" fmla="*/ 281 w 406"/>
                <a:gd name="T7" fmla="*/ 61 h 515"/>
                <a:gd name="T8" fmla="*/ 247 w 406"/>
                <a:gd name="T9" fmla="*/ 20 h 515"/>
                <a:gd name="T10" fmla="*/ 159 w 406"/>
                <a:gd name="T11" fmla="*/ 21 h 515"/>
                <a:gd name="T12" fmla="*/ 125 w 406"/>
                <a:gd name="T13" fmla="*/ 85 h 515"/>
                <a:gd name="T14" fmla="*/ 105 w 406"/>
                <a:gd name="T15" fmla="*/ 85 h 515"/>
                <a:gd name="T16" fmla="*/ 0 w 406"/>
                <a:gd name="T17" fmla="*/ 190 h 515"/>
                <a:gd name="T18" fmla="*/ 0 w 406"/>
                <a:gd name="T19" fmla="*/ 410 h 515"/>
                <a:gd name="T20" fmla="*/ 105 w 406"/>
                <a:gd name="T21" fmla="*/ 515 h 515"/>
                <a:gd name="T22" fmla="*/ 184 w 406"/>
                <a:gd name="T23" fmla="*/ 515 h 515"/>
                <a:gd name="T24" fmla="*/ 289 w 406"/>
                <a:gd name="T25" fmla="*/ 410 h 515"/>
                <a:gd name="T26" fmla="*/ 289 w 406"/>
                <a:gd name="T27" fmla="*/ 190 h 515"/>
                <a:gd name="T28" fmla="*/ 184 w 406"/>
                <a:gd name="T29" fmla="*/ 85 h 515"/>
                <a:gd name="T30" fmla="*/ 161 w 406"/>
                <a:gd name="T31" fmla="*/ 85 h 515"/>
                <a:gd name="T32" fmla="*/ 196 w 406"/>
                <a:gd name="T33" fmla="*/ 42 h 515"/>
                <a:gd name="T34" fmla="*/ 251 w 406"/>
                <a:gd name="T35" fmla="*/ 78 h 515"/>
                <a:gd name="T36" fmla="*/ 279 w 406"/>
                <a:gd name="T37" fmla="*/ 120 h 515"/>
                <a:gd name="T38" fmla="*/ 406 w 406"/>
                <a:gd name="T39" fmla="*/ 102 h 515"/>
                <a:gd name="T40" fmla="*/ 381 w 406"/>
                <a:gd name="T41" fmla="*/ 82 h 515"/>
                <a:gd name="T42" fmla="*/ 262 w 406"/>
                <a:gd name="T43" fmla="*/ 201 h 515"/>
                <a:gd name="T44" fmla="*/ 262 w 406"/>
                <a:gd name="T45" fmla="*/ 398 h 515"/>
                <a:gd name="T46" fmla="*/ 177 w 406"/>
                <a:gd name="T47" fmla="*/ 483 h 515"/>
                <a:gd name="T48" fmla="*/ 113 w 406"/>
                <a:gd name="T49" fmla="*/ 483 h 515"/>
                <a:gd name="T50" fmla="*/ 27 w 406"/>
                <a:gd name="T51" fmla="*/ 398 h 515"/>
                <a:gd name="T52" fmla="*/ 27 w 406"/>
                <a:gd name="T53" fmla="*/ 201 h 515"/>
                <a:gd name="T54" fmla="*/ 113 w 406"/>
                <a:gd name="T55" fmla="*/ 116 h 515"/>
                <a:gd name="T56" fmla="*/ 177 w 406"/>
                <a:gd name="T57" fmla="*/ 116 h 515"/>
                <a:gd name="T58" fmla="*/ 262 w 406"/>
                <a:gd name="T59" fmla="*/ 201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6" h="515">
                  <a:moveTo>
                    <a:pt x="381" y="82"/>
                  </a:moveTo>
                  <a:cubicBezTo>
                    <a:pt x="378" y="86"/>
                    <a:pt x="375" y="89"/>
                    <a:pt x="373" y="92"/>
                  </a:cubicBezTo>
                  <a:cubicBezTo>
                    <a:pt x="349" y="118"/>
                    <a:pt x="318" y="117"/>
                    <a:pt x="297" y="88"/>
                  </a:cubicBezTo>
                  <a:cubicBezTo>
                    <a:pt x="290" y="80"/>
                    <a:pt x="287" y="69"/>
                    <a:pt x="281" y="61"/>
                  </a:cubicBezTo>
                  <a:cubicBezTo>
                    <a:pt x="271" y="47"/>
                    <a:pt x="260" y="31"/>
                    <a:pt x="247" y="20"/>
                  </a:cubicBezTo>
                  <a:cubicBezTo>
                    <a:pt x="221" y="0"/>
                    <a:pt x="186" y="1"/>
                    <a:pt x="159" y="21"/>
                  </a:cubicBezTo>
                  <a:cubicBezTo>
                    <a:pt x="138" y="36"/>
                    <a:pt x="125" y="61"/>
                    <a:pt x="125" y="85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47" y="85"/>
                    <a:pt x="0" y="132"/>
                    <a:pt x="0" y="190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468"/>
                    <a:pt x="47" y="515"/>
                    <a:pt x="105" y="515"/>
                  </a:cubicBezTo>
                  <a:cubicBezTo>
                    <a:pt x="184" y="515"/>
                    <a:pt x="184" y="515"/>
                    <a:pt x="184" y="515"/>
                  </a:cubicBezTo>
                  <a:cubicBezTo>
                    <a:pt x="242" y="515"/>
                    <a:pt x="289" y="468"/>
                    <a:pt x="289" y="410"/>
                  </a:cubicBezTo>
                  <a:cubicBezTo>
                    <a:pt x="289" y="190"/>
                    <a:pt x="289" y="190"/>
                    <a:pt x="289" y="190"/>
                  </a:cubicBezTo>
                  <a:cubicBezTo>
                    <a:pt x="289" y="132"/>
                    <a:pt x="242" y="85"/>
                    <a:pt x="184" y="85"/>
                  </a:cubicBezTo>
                  <a:cubicBezTo>
                    <a:pt x="161" y="85"/>
                    <a:pt x="161" y="85"/>
                    <a:pt x="161" y="85"/>
                  </a:cubicBezTo>
                  <a:cubicBezTo>
                    <a:pt x="165" y="61"/>
                    <a:pt x="177" y="45"/>
                    <a:pt x="196" y="42"/>
                  </a:cubicBezTo>
                  <a:cubicBezTo>
                    <a:pt x="218" y="37"/>
                    <a:pt x="236" y="50"/>
                    <a:pt x="251" y="78"/>
                  </a:cubicBezTo>
                  <a:cubicBezTo>
                    <a:pt x="259" y="93"/>
                    <a:pt x="267" y="108"/>
                    <a:pt x="279" y="120"/>
                  </a:cubicBezTo>
                  <a:cubicBezTo>
                    <a:pt x="316" y="160"/>
                    <a:pt x="380" y="151"/>
                    <a:pt x="406" y="102"/>
                  </a:cubicBezTo>
                  <a:cubicBezTo>
                    <a:pt x="398" y="95"/>
                    <a:pt x="390" y="89"/>
                    <a:pt x="381" y="82"/>
                  </a:cubicBezTo>
                  <a:close/>
                  <a:moveTo>
                    <a:pt x="262" y="201"/>
                  </a:moveTo>
                  <a:cubicBezTo>
                    <a:pt x="262" y="398"/>
                    <a:pt x="262" y="398"/>
                    <a:pt x="262" y="398"/>
                  </a:cubicBezTo>
                  <a:cubicBezTo>
                    <a:pt x="262" y="445"/>
                    <a:pt x="224" y="483"/>
                    <a:pt x="177" y="483"/>
                  </a:cubicBezTo>
                  <a:cubicBezTo>
                    <a:pt x="113" y="483"/>
                    <a:pt x="113" y="483"/>
                    <a:pt x="113" y="483"/>
                  </a:cubicBezTo>
                  <a:cubicBezTo>
                    <a:pt x="65" y="483"/>
                    <a:pt x="27" y="445"/>
                    <a:pt x="27" y="398"/>
                  </a:cubicBezTo>
                  <a:cubicBezTo>
                    <a:pt x="27" y="201"/>
                    <a:pt x="27" y="201"/>
                    <a:pt x="27" y="201"/>
                  </a:cubicBezTo>
                  <a:cubicBezTo>
                    <a:pt x="27" y="154"/>
                    <a:pt x="65" y="116"/>
                    <a:pt x="113" y="116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224" y="116"/>
                    <a:pt x="262" y="154"/>
                    <a:pt x="262" y="201"/>
                  </a:cubicBezTo>
                  <a:close/>
                </a:path>
              </a:pathLst>
            </a:custGeom>
            <a:solidFill>
              <a:srgbClr val="F26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7789863" y="3214688"/>
              <a:ext cx="481012" cy="423863"/>
            </a:xfrm>
            <a:custGeom>
              <a:avLst/>
              <a:gdLst>
                <a:gd name="T0" fmla="*/ 0 w 193"/>
                <a:gd name="T1" fmla="*/ 100 h 170"/>
                <a:gd name="T2" fmla="*/ 70 w 193"/>
                <a:gd name="T3" fmla="*/ 170 h 170"/>
                <a:gd name="T4" fmla="*/ 123 w 193"/>
                <a:gd name="T5" fmla="*/ 170 h 170"/>
                <a:gd name="T6" fmla="*/ 193 w 193"/>
                <a:gd name="T7" fmla="*/ 100 h 170"/>
                <a:gd name="T8" fmla="*/ 193 w 193"/>
                <a:gd name="T9" fmla="*/ 0 h 170"/>
                <a:gd name="T10" fmla="*/ 0 w 193"/>
                <a:gd name="T11" fmla="*/ 0 h 170"/>
                <a:gd name="T12" fmla="*/ 0 w 193"/>
                <a:gd name="T13" fmla="*/ 100 h 170"/>
                <a:gd name="T14" fmla="*/ 26 w 193"/>
                <a:gd name="T15" fmla="*/ 23 h 170"/>
                <a:gd name="T16" fmla="*/ 167 w 193"/>
                <a:gd name="T17" fmla="*/ 23 h 170"/>
                <a:gd name="T18" fmla="*/ 167 w 193"/>
                <a:gd name="T19" fmla="*/ 96 h 170"/>
                <a:gd name="T20" fmla="*/ 116 w 193"/>
                <a:gd name="T21" fmla="*/ 147 h 170"/>
                <a:gd name="T22" fmla="*/ 77 w 193"/>
                <a:gd name="T23" fmla="*/ 147 h 170"/>
                <a:gd name="T24" fmla="*/ 26 w 193"/>
                <a:gd name="T25" fmla="*/ 96 h 170"/>
                <a:gd name="T26" fmla="*/ 26 w 193"/>
                <a:gd name="T27" fmla="*/ 2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170">
                  <a:moveTo>
                    <a:pt x="0" y="100"/>
                  </a:moveTo>
                  <a:cubicBezTo>
                    <a:pt x="0" y="139"/>
                    <a:pt x="31" y="170"/>
                    <a:pt x="70" y="170"/>
                  </a:cubicBezTo>
                  <a:cubicBezTo>
                    <a:pt x="123" y="170"/>
                    <a:pt x="123" y="170"/>
                    <a:pt x="123" y="170"/>
                  </a:cubicBezTo>
                  <a:cubicBezTo>
                    <a:pt x="162" y="170"/>
                    <a:pt x="193" y="139"/>
                    <a:pt x="193" y="10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0"/>
                  </a:lnTo>
                  <a:close/>
                  <a:moveTo>
                    <a:pt x="26" y="23"/>
                  </a:moveTo>
                  <a:cubicBezTo>
                    <a:pt x="167" y="23"/>
                    <a:pt x="167" y="23"/>
                    <a:pt x="167" y="23"/>
                  </a:cubicBezTo>
                  <a:cubicBezTo>
                    <a:pt x="167" y="96"/>
                    <a:pt x="167" y="96"/>
                    <a:pt x="167" y="96"/>
                  </a:cubicBezTo>
                  <a:cubicBezTo>
                    <a:pt x="167" y="124"/>
                    <a:pt x="144" y="147"/>
                    <a:pt x="116" y="147"/>
                  </a:cubicBezTo>
                  <a:cubicBezTo>
                    <a:pt x="77" y="147"/>
                    <a:pt x="77" y="147"/>
                    <a:pt x="77" y="147"/>
                  </a:cubicBezTo>
                  <a:cubicBezTo>
                    <a:pt x="49" y="147"/>
                    <a:pt x="26" y="124"/>
                    <a:pt x="26" y="96"/>
                  </a:cubicBezTo>
                  <a:lnTo>
                    <a:pt x="26" y="23"/>
                  </a:lnTo>
                  <a:close/>
                </a:path>
              </a:pathLst>
            </a:custGeom>
            <a:solidFill>
              <a:srgbClr val="F26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8056563" y="2860676"/>
              <a:ext cx="214312" cy="274638"/>
            </a:xfrm>
            <a:custGeom>
              <a:avLst/>
              <a:gdLst>
                <a:gd name="T0" fmla="*/ 43 w 86"/>
                <a:gd name="T1" fmla="*/ 110 h 110"/>
                <a:gd name="T2" fmla="*/ 86 w 86"/>
                <a:gd name="T3" fmla="*/ 71 h 110"/>
                <a:gd name="T4" fmla="*/ 86 w 86"/>
                <a:gd name="T5" fmla="*/ 39 h 110"/>
                <a:gd name="T6" fmla="*/ 43 w 86"/>
                <a:gd name="T7" fmla="*/ 0 h 110"/>
                <a:gd name="T8" fmla="*/ 0 w 86"/>
                <a:gd name="T9" fmla="*/ 39 h 110"/>
                <a:gd name="T10" fmla="*/ 0 w 86"/>
                <a:gd name="T11" fmla="*/ 71 h 110"/>
                <a:gd name="T12" fmla="*/ 43 w 86"/>
                <a:gd name="T13" fmla="*/ 110 h 110"/>
                <a:gd name="T14" fmla="*/ 18 w 86"/>
                <a:gd name="T15" fmla="*/ 46 h 110"/>
                <a:gd name="T16" fmla="*/ 43 w 86"/>
                <a:gd name="T17" fmla="*/ 23 h 110"/>
                <a:gd name="T18" fmla="*/ 69 w 86"/>
                <a:gd name="T19" fmla="*/ 46 h 110"/>
                <a:gd name="T20" fmla="*/ 69 w 86"/>
                <a:gd name="T21" fmla="*/ 65 h 110"/>
                <a:gd name="T22" fmla="*/ 43 w 86"/>
                <a:gd name="T23" fmla="*/ 88 h 110"/>
                <a:gd name="T24" fmla="*/ 18 w 86"/>
                <a:gd name="T25" fmla="*/ 65 h 110"/>
                <a:gd name="T26" fmla="*/ 18 w 86"/>
                <a:gd name="T27" fmla="*/ 4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110">
                  <a:moveTo>
                    <a:pt x="43" y="110"/>
                  </a:moveTo>
                  <a:cubicBezTo>
                    <a:pt x="67" y="110"/>
                    <a:pt x="86" y="93"/>
                    <a:pt x="86" y="71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18"/>
                    <a:pt x="67" y="0"/>
                    <a:pt x="43" y="0"/>
                  </a:cubicBezTo>
                  <a:cubicBezTo>
                    <a:pt x="19" y="0"/>
                    <a:pt x="0" y="18"/>
                    <a:pt x="0" y="3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3"/>
                    <a:pt x="19" y="110"/>
                    <a:pt x="43" y="110"/>
                  </a:cubicBezTo>
                  <a:close/>
                  <a:moveTo>
                    <a:pt x="18" y="46"/>
                  </a:moveTo>
                  <a:cubicBezTo>
                    <a:pt x="18" y="33"/>
                    <a:pt x="29" y="23"/>
                    <a:pt x="43" y="23"/>
                  </a:cubicBezTo>
                  <a:cubicBezTo>
                    <a:pt x="57" y="23"/>
                    <a:pt x="69" y="33"/>
                    <a:pt x="69" y="4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77"/>
                    <a:pt x="57" y="88"/>
                    <a:pt x="43" y="88"/>
                  </a:cubicBezTo>
                  <a:cubicBezTo>
                    <a:pt x="29" y="88"/>
                    <a:pt x="18" y="77"/>
                    <a:pt x="18" y="65"/>
                  </a:cubicBezTo>
                  <a:lnTo>
                    <a:pt x="18" y="46"/>
                  </a:lnTo>
                  <a:close/>
                </a:path>
              </a:pathLst>
            </a:custGeom>
            <a:solidFill>
              <a:srgbClr val="F26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7789863" y="2860676"/>
              <a:ext cx="214312" cy="274638"/>
            </a:xfrm>
            <a:custGeom>
              <a:avLst/>
              <a:gdLst>
                <a:gd name="T0" fmla="*/ 0 w 86"/>
                <a:gd name="T1" fmla="*/ 39 h 110"/>
                <a:gd name="T2" fmla="*/ 0 w 86"/>
                <a:gd name="T3" fmla="*/ 71 h 110"/>
                <a:gd name="T4" fmla="*/ 43 w 86"/>
                <a:gd name="T5" fmla="*/ 110 h 110"/>
                <a:gd name="T6" fmla="*/ 86 w 86"/>
                <a:gd name="T7" fmla="*/ 71 h 110"/>
                <a:gd name="T8" fmla="*/ 86 w 86"/>
                <a:gd name="T9" fmla="*/ 39 h 110"/>
                <a:gd name="T10" fmla="*/ 43 w 86"/>
                <a:gd name="T11" fmla="*/ 0 h 110"/>
                <a:gd name="T12" fmla="*/ 0 w 86"/>
                <a:gd name="T13" fmla="*/ 39 h 110"/>
                <a:gd name="T14" fmla="*/ 69 w 86"/>
                <a:gd name="T15" fmla="*/ 46 h 110"/>
                <a:gd name="T16" fmla="*/ 69 w 86"/>
                <a:gd name="T17" fmla="*/ 65 h 110"/>
                <a:gd name="T18" fmla="*/ 43 w 86"/>
                <a:gd name="T19" fmla="*/ 88 h 110"/>
                <a:gd name="T20" fmla="*/ 18 w 86"/>
                <a:gd name="T21" fmla="*/ 65 h 110"/>
                <a:gd name="T22" fmla="*/ 18 w 86"/>
                <a:gd name="T23" fmla="*/ 46 h 110"/>
                <a:gd name="T24" fmla="*/ 43 w 86"/>
                <a:gd name="T25" fmla="*/ 23 h 110"/>
                <a:gd name="T26" fmla="*/ 69 w 86"/>
                <a:gd name="T27" fmla="*/ 4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110">
                  <a:moveTo>
                    <a:pt x="0" y="39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93"/>
                    <a:pt x="19" y="110"/>
                    <a:pt x="43" y="110"/>
                  </a:cubicBezTo>
                  <a:cubicBezTo>
                    <a:pt x="67" y="110"/>
                    <a:pt x="86" y="93"/>
                    <a:pt x="86" y="71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18"/>
                    <a:pt x="67" y="0"/>
                    <a:pt x="43" y="0"/>
                  </a:cubicBezTo>
                  <a:cubicBezTo>
                    <a:pt x="19" y="0"/>
                    <a:pt x="0" y="18"/>
                    <a:pt x="0" y="39"/>
                  </a:cubicBezTo>
                  <a:close/>
                  <a:moveTo>
                    <a:pt x="69" y="46"/>
                  </a:moveTo>
                  <a:cubicBezTo>
                    <a:pt x="69" y="65"/>
                    <a:pt x="69" y="65"/>
                    <a:pt x="69" y="65"/>
                  </a:cubicBezTo>
                  <a:cubicBezTo>
                    <a:pt x="69" y="77"/>
                    <a:pt x="57" y="88"/>
                    <a:pt x="43" y="88"/>
                  </a:cubicBezTo>
                  <a:cubicBezTo>
                    <a:pt x="29" y="88"/>
                    <a:pt x="18" y="77"/>
                    <a:pt x="18" y="65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33"/>
                    <a:pt x="29" y="23"/>
                    <a:pt x="43" y="23"/>
                  </a:cubicBezTo>
                  <a:cubicBezTo>
                    <a:pt x="57" y="23"/>
                    <a:pt x="69" y="33"/>
                    <a:pt x="69" y="46"/>
                  </a:cubicBezTo>
                  <a:close/>
                </a:path>
              </a:pathLst>
            </a:custGeom>
            <a:solidFill>
              <a:srgbClr val="F26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8294688" y="3419476"/>
              <a:ext cx="638175" cy="546100"/>
            </a:xfrm>
            <a:custGeom>
              <a:avLst/>
              <a:gdLst>
                <a:gd name="T0" fmla="*/ 15 w 256"/>
                <a:gd name="T1" fmla="*/ 33 h 219"/>
                <a:gd name="T2" fmla="*/ 55 w 256"/>
                <a:gd name="T3" fmla="*/ 7 h 219"/>
                <a:gd name="T4" fmla="*/ 118 w 256"/>
                <a:gd name="T5" fmla="*/ 31 h 219"/>
                <a:gd name="T6" fmla="*/ 144 w 256"/>
                <a:gd name="T7" fmla="*/ 55 h 219"/>
                <a:gd name="T8" fmla="*/ 202 w 256"/>
                <a:gd name="T9" fmla="*/ 81 h 219"/>
                <a:gd name="T10" fmla="*/ 228 w 256"/>
                <a:gd name="T11" fmla="*/ 87 h 219"/>
                <a:gd name="T12" fmla="*/ 252 w 256"/>
                <a:gd name="T13" fmla="*/ 109 h 219"/>
                <a:gd name="T14" fmla="*/ 234 w 256"/>
                <a:gd name="T15" fmla="*/ 142 h 219"/>
                <a:gd name="T16" fmla="*/ 181 w 256"/>
                <a:gd name="T17" fmla="*/ 147 h 219"/>
                <a:gd name="T18" fmla="*/ 170 w 256"/>
                <a:gd name="T19" fmla="*/ 144 h 219"/>
                <a:gd name="T20" fmla="*/ 141 w 256"/>
                <a:gd name="T21" fmla="*/ 180 h 219"/>
                <a:gd name="T22" fmla="*/ 86 w 256"/>
                <a:gd name="T23" fmla="*/ 206 h 219"/>
                <a:gd name="T24" fmla="*/ 45 w 256"/>
                <a:gd name="T25" fmla="*/ 184 h 219"/>
                <a:gd name="T26" fmla="*/ 17 w 256"/>
                <a:gd name="T27" fmla="*/ 101 h 219"/>
                <a:gd name="T28" fmla="*/ 16 w 256"/>
                <a:gd name="T29" fmla="*/ 32 h 219"/>
                <a:gd name="T30" fmla="*/ 28 w 256"/>
                <a:gd name="T31" fmla="*/ 110 h 219"/>
                <a:gd name="T32" fmla="*/ 49 w 256"/>
                <a:gd name="T33" fmla="*/ 173 h 219"/>
                <a:gd name="T34" fmla="*/ 65 w 256"/>
                <a:gd name="T35" fmla="*/ 202 h 219"/>
                <a:gd name="T36" fmla="*/ 95 w 256"/>
                <a:gd name="T37" fmla="*/ 192 h 219"/>
                <a:gd name="T38" fmla="*/ 106 w 256"/>
                <a:gd name="T39" fmla="*/ 159 h 219"/>
                <a:gd name="T40" fmla="*/ 97 w 256"/>
                <a:gd name="T41" fmla="*/ 131 h 219"/>
                <a:gd name="T42" fmla="*/ 99 w 256"/>
                <a:gd name="T43" fmla="*/ 110 h 219"/>
                <a:gd name="T44" fmla="*/ 121 w 256"/>
                <a:gd name="T45" fmla="*/ 108 h 219"/>
                <a:gd name="T46" fmla="*/ 152 w 256"/>
                <a:gd name="T47" fmla="*/ 128 h 219"/>
                <a:gd name="T48" fmla="*/ 228 w 256"/>
                <a:gd name="T49" fmla="*/ 140 h 219"/>
                <a:gd name="T50" fmla="*/ 246 w 256"/>
                <a:gd name="T51" fmla="*/ 114 h 219"/>
                <a:gd name="T52" fmla="*/ 227 w 256"/>
                <a:gd name="T53" fmla="*/ 91 h 219"/>
                <a:gd name="T54" fmla="*/ 206 w 256"/>
                <a:gd name="T55" fmla="*/ 87 h 219"/>
                <a:gd name="T56" fmla="*/ 132 w 256"/>
                <a:gd name="T57" fmla="*/ 64 h 219"/>
                <a:gd name="T58" fmla="*/ 139 w 256"/>
                <a:gd name="T59" fmla="*/ 58 h 219"/>
                <a:gd name="T60" fmla="*/ 15 w 256"/>
                <a:gd name="T61" fmla="*/ 33 h 219"/>
                <a:gd name="T62" fmla="*/ 124 w 256"/>
                <a:gd name="T63" fmla="*/ 133 h 219"/>
                <a:gd name="T64" fmla="*/ 122 w 256"/>
                <a:gd name="T65" fmla="*/ 115 h 219"/>
                <a:gd name="T66" fmla="*/ 105 w 256"/>
                <a:gd name="T67" fmla="*/ 112 h 219"/>
                <a:gd name="T68" fmla="*/ 103 w 256"/>
                <a:gd name="T69" fmla="*/ 131 h 219"/>
                <a:gd name="T70" fmla="*/ 115 w 256"/>
                <a:gd name="T71" fmla="*/ 179 h 219"/>
                <a:gd name="T72" fmla="*/ 156 w 256"/>
                <a:gd name="T73" fmla="*/ 159 h 219"/>
                <a:gd name="T74" fmla="*/ 134 w 256"/>
                <a:gd name="T75" fmla="*/ 121 h 219"/>
                <a:gd name="T76" fmla="*/ 124 w 256"/>
                <a:gd name="T77" fmla="*/ 13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6" h="219">
                  <a:moveTo>
                    <a:pt x="15" y="33"/>
                  </a:moveTo>
                  <a:cubicBezTo>
                    <a:pt x="22" y="14"/>
                    <a:pt x="36" y="7"/>
                    <a:pt x="55" y="7"/>
                  </a:cubicBezTo>
                  <a:cubicBezTo>
                    <a:pt x="79" y="8"/>
                    <a:pt x="99" y="16"/>
                    <a:pt x="118" y="31"/>
                  </a:cubicBezTo>
                  <a:cubicBezTo>
                    <a:pt x="127" y="38"/>
                    <a:pt x="136" y="47"/>
                    <a:pt x="144" y="55"/>
                  </a:cubicBezTo>
                  <a:cubicBezTo>
                    <a:pt x="161" y="70"/>
                    <a:pt x="179" y="81"/>
                    <a:pt x="202" y="81"/>
                  </a:cubicBezTo>
                  <a:cubicBezTo>
                    <a:pt x="211" y="81"/>
                    <a:pt x="221" y="83"/>
                    <a:pt x="228" y="87"/>
                  </a:cubicBezTo>
                  <a:cubicBezTo>
                    <a:pt x="238" y="92"/>
                    <a:pt x="249" y="100"/>
                    <a:pt x="252" y="109"/>
                  </a:cubicBezTo>
                  <a:cubicBezTo>
                    <a:pt x="256" y="122"/>
                    <a:pt x="248" y="138"/>
                    <a:pt x="234" y="142"/>
                  </a:cubicBezTo>
                  <a:cubicBezTo>
                    <a:pt x="217" y="147"/>
                    <a:pt x="199" y="146"/>
                    <a:pt x="181" y="147"/>
                  </a:cubicBezTo>
                  <a:cubicBezTo>
                    <a:pt x="176" y="147"/>
                    <a:pt x="171" y="144"/>
                    <a:pt x="170" y="144"/>
                  </a:cubicBezTo>
                  <a:cubicBezTo>
                    <a:pt x="160" y="157"/>
                    <a:pt x="153" y="174"/>
                    <a:pt x="141" y="180"/>
                  </a:cubicBezTo>
                  <a:cubicBezTo>
                    <a:pt x="122" y="188"/>
                    <a:pt x="103" y="192"/>
                    <a:pt x="86" y="206"/>
                  </a:cubicBezTo>
                  <a:cubicBezTo>
                    <a:pt x="70" y="219"/>
                    <a:pt x="44" y="205"/>
                    <a:pt x="45" y="184"/>
                  </a:cubicBezTo>
                  <a:cubicBezTo>
                    <a:pt x="47" y="151"/>
                    <a:pt x="35" y="127"/>
                    <a:pt x="17" y="101"/>
                  </a:cubicBezTo>
                  <a:cubicBezTo>
                    <a:pt x="2" y="80"/>
                    <a:pt x="0" y="55"/>
                    <a:pt x="16" y="32"/>
                  </a:cubicBezTo>
                  <a:cubicBezTo>
                    <a:pt x="7" y="60"/>
                    <a:pt x="9" y="87"/>
                    <a:pt x="28" y="110"/>
                  </a:cubicBezTo>
                  <a:cubicBezTo>
                    <a:pt x="44" y="129"/>
                    <a:pt x="53" y="147"/>
                    <a:pt x="49" y="173"/>
                  </a:cubicBezTo>
                  <a:cubicBezTo>
                    <a:pt x="48" y="182"/>
                    <a:pt x="57" y="198"/>
                    <a:pt x="65" y="202"/>
                  </a:cubicBezTo>
                  <a:cubicBezTo>
                    <a:pt x="72" y="205"/>
                    <a:pt x="89" y="199"/>
                    <a:pt x="95" y="192"/>
                  </a:cubicBezTo>
                  <a:cubicBezTo>
                    <a:pt x="102" y="184"/>
                    <a:pt x="105" y="170"/>
                    <a:pt x="106" y="159"/>
                  </a:cubicBezTo>
                  <a:cubicBezTo>
                    <a:pt x="106" y="150"/>
                    <a:pt x="99" y="141"/>
                    <a:pt x="97" y="131"/>
                  </a:cubicBezTo>
                  <a:cubicBezTo>
                    <a:pt x="96" y="124"/>
                    <a:pt x="95" y="114"/>
                    <a:pt x="99" y="110"/>
                  </a:cubicBezTo>
                  <a:cubicBezTo>
                    <a:pt x="103" y="106"/>
                    <a:pt x="115" y="105"/>
                    <a:pt x="121" y="108"/>
                  </a:cubicBezTo>
                  <a:cubicBezTo>
                    <a:pt x="132" y="113"/>
                    <a:pt x="142" y="121"/>
                    <a:pt x="152" y="128"/>
                  </a:cubicBezTo>
                  <a:cubicBezTo>
                    <a:pt x="176" y="144"/>
                    <a:pt x="200" y="152"/>
                    <a:pt x="228" y="140"/>
                  </a:cubicBezTo>
                  <a:cubicBezTo>
                    <a:pt x="239" y="135"/>
                    <a:pt x="246" y="127"/>
                    <a:pt x="246" y="114"/>
                  </a:cubicBezTo>
                  <a:cubicBezTo>
                    <a:pt x="247" y="101"/>
                    <a:pt x="238" y="95"/>
                    <a:pt x="227" y="91"/>
                  </a:cubicBezTo>
                  <a:cubicBezTo>
                    <a:pt x="220" y="89"/>
                    <a:pt x="213" y="88"/>
                    <a:pt x="206" y="87"/>
                  </a:cubicBezTo>
                  <a:cubicBezTo>
                    <a:pt x="180" y="83"/>
                    <a:pt x="154" y="83"/>
                    <a:pt x="132" y="64"/>
                  </a:cubicBezTo>
                  <a:cubicBezTo>
                    <a:pt x="135" y="62"/>
                    <a:pt x="137" y="60"/>
                    <a:pt x="139" y="58"/>
                  </a:cubicBezTo>
                  <a:cubicBezTo>
                    <a:pt x="92" y="8"/>
                    <a:pt x="53" y="0"/>
                    <a:pt x="15" y="33"/>
                  </a:cubicBezTo>
                  <a:close/>
                  <a:moveTo>
                    <a:pt x="124" y="133"/>
                  </a:moveTo>
                  <a:cubicBezTo>
                    <a:pt x="123" y="126"/>
                    <a:pt x="125" y="118"/>
                    <a:pt x="122" y="115"/>
                  </a:cubicBezTo>
                  <a:cubicBezTo>
                    <a:pt x="119" y="111"/>
                    <a:pt x="111" y="113"/>
                    <a:pt x="105" y="112"/>
                  </a:cubicBezTo>
                  <a:cubicBezTo>
                    <a:pt x="105" y="119"/>
                    <a:pt x="102" y="125"/>
                    <a:pt x="103" y="131"/>
                  </a:cubicBezTo>
                  <a:cubicBezTo>
                    <a:pt x="107" y="147"/>
                    <a:pt x="111" y="162"/>
                    <a:pt x="115" y="179"/>
                  </a:cubicBezTo>
                  <a:cubicBezTo>
                    <a:pt x="135" y="182"/>
                    <a:pt x="149" y="175"/>
                    <a:pt x="156" y="159"/>
                  </a:cubicBezTo>
                  <a:cubicBezTo>
                    <a:pt x="165" y="136"/>
                    <a:pt x="145" y="131"/>
                    <a:pt x="134" y="121"/>
                  </a:cubicBezTo>
                  <a:cubicBezTo>
                    <a:pt x="130" y="125"/>
                    <a:pt x="127" y="129"/>
                    <a:pt x="124" y="133"/>
                  </a:cubicBezTo>
                  <a:close/>
                </a:path>
              </a:pathLst>
            </a:custGeom>
            <a:solidFill>
              <a:srgbClr val="F26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12150" y="3419476"/>
              <a:ext cx="598487" cy="511175"/>
            </a:xfrm>
            <a:custGeom>
              <a:avLst/>
              <a:gdLst>
                <a:gd name="T0" fmla="*/ 8 w 240"/>
                <a:gd name="T1" fmla="*/ 33 h 205"/>
                <a:gd name="T2" fmla="*/ 132 w 240"/>
                <a:gd name="T3" fmla="*/ 58 h 205"/>
                <a:gd name="T4" fmla="*/ 125 w 240"/>
                <a:gd name="T5" fmla="*/ 64 h 205"/>
                <a:gd name="T6" fmla="*/ 199 w 240"/>
                <a:gd name="T7" fmla="*/ 87 h 205"/>
                <a:gd name="T8" fmla="*/ 220 w 240"/>
                <a:gd name="T9" fmla="*/ 91 h 205"/>
                <a:gd name="T10" fmla="*/ 239 w 240"/>
                <a:gd name="T11" fmla="*/ 114 h 205"/>
                <a:gd name="T12" fmla="*/ 221 w 240"/>
                <a:gd name="T13" fmla="*/ 140 h 205"/>
                <a:gd name="T14" fmla="*/ 145 w 240"/>
                <a:gd name="T15" fmla="*/ 128 h 205"/>
                <a:gd name="T16" fmla="*/ 114 w 240"/>
                <a:gd name="T17" fmla="*/ 108 h 205"/>
                <a:gd name="T18" fmla="*/ 92 w 240"/>
                <a:gd name="T19" fmla="*/ 110 h 205"/>
                <a:gd name="T20" fmla="*/ 90 w 240"/>
                <a:gd name="T21" fmla="*/ 131 h 205"/>
                <a:gd name="T22" fmla="*/ 99 w 240"/>
                <a:gd name="T23" fmla="*/ 159 h 205"/>
                <a:gd name="T24" fmla="*/ 88 w 240"/>
                <a:gd name="T25" fmla="*/ 192 h 205"/>
                <a:gd name="T26" fmla="*/ 58 w 240"/>
                <a:gd name="T27" fmla="*/ 202 h 205"/>
                <a:gd name="T28" fmla="*/ 42 w 240"/>
                <a:gd name="T29" fmla="*/ 173 h 205"/>
                <a:gd name="T30" fmla="*/ 21 w 240"/>
                <a:gd name="T31" fmla="*/ 110 h 205"/>
                <a:gd name="T32" fmla="*/ 9 w 240"/>
                <a:gd name="T33" fmla="*/ 32 h 205"/>
                <a:gd name="T34" fmla="*/ 8 w 240"/>
                <a:gd name="T35" fmla="*/ 3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05">
                  <a:moveTo>
                    <a:pt x="8" y="33"/>
                  </a:moveTo>
                  <a:cubicBezTo>
                    <a:pt x="46" y="0"/>
                    <a:pt x="85" y="8"/>
                    <a:pt x="132" y="58"/>
                  </a:cubicBezTo>
                  <a:cubicBezTo>
                    <a:pt x="130" y="60"/>
                    <a:pt x="128" y="62"/>
                    <a:pt x="125" y="64"/>
                  </a:cubicBezTo>
                  <a:cubicBezTo>
                    <a:pt x="147" y="83"/>
                    <a:pt x="173" y="83"/>
                    <a:pt x="199" y="87"/>
                  </a:cubicBezTo>
                  <a:cubicBezTo>
                    <a:pt x="206" y="88"/>
                    <a:pt x="213" y="89"/>
                    <a:pt x="220" y="91"/>
                  </a:cubicBezTo>
                  <a:cubicBezTo>
                    <a:pt x="231" y="95"/>
                    <a:pt x="240" y="101"/>
                    <a:pt x="239" y="114"/>
                  </a:cubicBezTo>
                  <a:cubicBezTo>
                    <a:pt x="239" y="127"/>
                    <a:pt x="232" y="135"/>
                    <a:pt x="221" y="140"/>
                  </a:cubicBezTo>
                  <a:cubicBezTo>
                    <a:pt x="193" y="152"/>
                    <a:pt x="169" y="144"/>
                    <a:pt x="145" y="128"/>
                  </a:cubicBezTo>
                  <a:cubicBezTo>
                    <a:pt x="135" y="121"/>
                    <a:pt x="125" y="113"/>
                    <a:pt x="114" y="108"/>
                  </a:cubicBezTo>
                  <a:cubicBezTo>
                    <a:pt x="108" y="105"/>
                    <a:pt x="96" y="106"/>
                    <a:pt x="92" y="110"/>
                  </a:cubicBezTo>
                  <a:cubicBezTo>
                    <a:pt x="88" y="114"/>
                    <a:pt x="89" y="124"/>
                    <a:pt x="90" y="131"/>
                  </a:cubicBezTo>
                  <a:cubicBezTo>
                    <a:pt x="92" y="141"/>
                    <a:pt x="99" y="150"/>
                    <a:pt x="99" y="159"/>
                  </a:cubicBezTo>
                  <a:cubicBezTo>
                    <a:pt x="98" y="170"/>
                    <a:pt x="95" y="184"/>
                    <a:pt x="88" y="192"/>
                  </a:cubicBezTo>
                  <a:cubicBezTo>
                    <a:pt x="82" y="199"/>
                    <a:pt x="65" y="205"/>
                    <a:pt x="58" y="202"/>
                  </a:cubicBezTo>
                  <a:cubicBezTo>
                    <a:pt x="50" y="198"/>
                    <a:pt x="41" y="182"/>
                    <a:pt x="42" y="173"/>
                  </a:cubicBezTo>
                  <a:cubicBezTo>
                    <a:pt x="46" y="147"/>
                    <a:pt x="37" y="129"/>
                    <a:pt x="21" y="110"/>
                  </a:cubicBezTo>
                  <a:cubicBezTo>
                    <a:pt x="2" y="87"/>
                    <a:pt x="0" y="60"/>
                    <a:pt x="9" y="32"/>
                  </a:cubicBezTo>
                  <a:lnTo>
                    <a:pt x="8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548688" y="3695701"/>
              <a:ext cx="157162" cy="177800"/>
            </a:xfrm>
            <a:custGeom>
              <a:avLst/>
              <a:gdLst>
                <a:gd name="T0" fmla="*/ 22 w 63"/>
                <a:gd name="T1" fmla="*/ 22 h 71"/>
                <a:gd name="T2" fmla="*/ 32 w 63"/>
                <a:gd name="T3" fmla="*/ 10 h 71"/>
                <a:gd name="T4" fmla="*/ 54 w 63"/>
                <a:gd name="T5" fmla="*/ 48 h 71"/>
                <a:gd name="T6" fmla="*/ 13 w 63"/>
                <a:gd name="T7" fmla="*/ 68 h 71"/>
                <a:gd name="T8" fmla="*/ 1 w 63"/>
                <a:gd name="T9" fmla="*/ 20 h 71"/>
                <a:gd name="T10" fmla="*/ 3 w 63"/>
                <a:gd name="T11" fmla="*/ 1 h 71"/>
                <a:gd name="T12" fmla="*/ 20 w 63"/>
                <a:gd name="T13" fmla="*/ 4 h 71"/>
                <a:gd name="T14" fmla="*/ 22 w 63"/>
                <a:gd name="T15" fmla="*/ 2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71">
                  <a:moveTo>
                    <a:pt x="22" y="22"/>
                  </a:moveTo>
                  <a:cubicBezTo>
                    <a:pt x="25" y="18"/>
                    <a:pt x="28" y="14"/>
                    <a:pt x="32" y="10"/>
                  </a:cubicBezTo>
                  <a:cubicBezTo>
                    <a:pt x="43" y="20"/>
                    <a:pt x="63" y="25"/>
                    <a:pt x="54" y="48"/>
                  </a:cubicBezTo>
                  <a:cubicBezTo>
                    <a:pt x="47" y="64"/>
                    <a:pt x="33" y="71"/>
                    <a:pt x="13" y="68"/>
                  </a:cubicBezTo>
                  <a:cubicBezTo>
                    <a:pt x="9" y="51"/>
                    <a:pt x="5" y="36"/>
                    <a:pt x="1" y="20"/>
                  </a:cubicBezTo>
                  <a:cubicBezTo>
                    <a:pt x="0" y="14"/>
                    <a:pt x="3" y="8"/>
                    <a:pt x="3" y="1"/>
                  </a:cubicBezTo>
                  <a:cubicBezTo>
                    <a:pt x="9" y="2"/>
                    <a:pt x="17" y="0"/>
                    <a:pt x="20" y="4"/>
                  </a:cubicBezTo>
                  <a:cubicBezTo>
                    <a:pt x="23" y="7"/>
                    <a:pt x="21" y="15"/>
                    <a:pt x="22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0228263" y="2611438"/>
              <a:ext cx="879475" cy="41275"/>
            </a:xfrm>
            <a:custGeom>
              <a:avLst/>
              <a:gdLst>
                <a:gd name="T0" fmla="*/ 0 w 353"/>
                <a:gd name="T1" fmla="*/ 17 h 17"/>
                <a:gd name="T2" fmla="*/ 353 w 353"/>
                <a:gd name="T3" fmla="*/ 17 h 17"/>
                <a:gd name="T4" fmla="*/ 353 w 353"/>
                <a:gd name="T5" fmla="*/ 0 h 17"/>
                <a:gd name="T6" fmla="*/ 0 w 353"/>
                <a:gd name="T7" fmla="*/ 0 h 17"/>
                <a:gd name="T8" fmla="*/ 0 w 353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17">
                  <a:moveTo>
                    <a:pt x="0" y="17"/>
                  </a:moveTo>
                  <a:cubicBezTo>
                    <a:pt x="118" y="17"/>
                    <a:pt x="236" y="17"/>
                    <a:pt x="353" y="17"/>
                  </a:cubicBezTo>
                  <a:cubicBezTo>
                    <a:pt x="353" y="11"/>
                    <a:pt x="353" y="6"/>
                    <a:pt x="353" y="0"/>
                  </a:cubicBezTo>
                  <a:cubicBezTo>
                    <a:pt x="235" y="0"/>
                    <a:pt x="118" y="0"/>
                    <a:pt x="0" y="0"/>
                  </a:cubicBezTo>
                  <a:cubicBezTo>
                    <a:pt x="0" y="6"/>
                    <a:pt x="0" y="11"/>
                    <a:pt x="0" y="17"/>
                  </a:cubicBezTo>
                  <a:close/>
                </a:path>
              </a:pathLst>
            </a:custGeom>
            <a:solidFill>
              <a:srgbClr val="33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0874375" y="2420938"/>
              <a:ext cx="41275" cy="42863"/>
            </a:xfrm>
            <a:custGeom>
              <a:avLst/>
              <a:gdLst>
                <a:gd name="T0" fmla="*/ 17 w 17"/>
                <a:gd name="T1" fmla="*/ 0 h 17"/>
                <a:gd name="T2" fmla="*/ 0 w 17"/>
                <a:gd name="T3" fmla="*/ 0 h 17"/>
                <a:gd name="T4" fmla="*/ 0 w 17"/>
                <a:gd name="T5" fmla="*/ 17 h 17"/>
                <a:gd name="T6" fmla="*/ 17 w 17"/>
                <a:gd name="T7" fmla="*/ 17 h 17"/>
                <a:gd name="T8" fmla="*/ 17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0" y="6"/>
                    <a:pt x="0" y="12"/>
                    <a:pt x="0" y="17"/>
                  </a:cubicBezTo>
                  <a:cubicBezTo>
                    <a:pt x="6" y="17"/>
                    <a:pt x="12" y="17"/>
                    <a:pt x="17" y="17"/>
                  </a:cubicBezTo>
                  <a:cubicBezTo>
                    <a:pt x="17" y="11"/>
                    <a:pt x="17" y="5"/>
                    <a:pt x="17" y="0"/>
                  </a:cubicBezTo>
                  <a:close/>
                </a:path>
              </a:pathLst>
            </a:custGeom>
            <a:solidFill>
              <a:srgbClr val="33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0412413" y="2420938"/>
              <a:ext cx="42862" cy="42863"/>
            </a:xfrm>
            <a:custGeom>
              <a:avLst/>
              <a:gdLst>
                <a:gd name="T0" fmla="*/ 17 w 17"/>
                <a:gd name="T1" fmla="*/ 17 h 17"/>
                <a:gd name="T2" fmla="*/ 17 w 17"/>
                <a:gd name="T3" fmla="*/ 0 h 17"/>
                <a:gd name="T4" fmla="*/ 0 w 17"/>
                <a:gd name="T5" fmla="*/ 0 h 17"/>
                <a:gd name="T6" fmla="*/ 0 w 17"/>
                <a:gd name="T7" fmla="*/ 17 h 17"/>
                <a:gd name="T8" fmla="*/ 17 w 17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7"/>
                  </a:moveTo>
                  <a:cubicBezTo>
                    <a:pt x="17" y="11"/>
                    <a:pt x="17" y="6"/>
                    <a:pt x="17" y="0"/>
                  </a:cubicBezTo>
                  <a:cubicBezTo>
                    <a:pt x="11" y="0"/>
                    <a:pt x="6" y="0"/>
                    <a:pt x="0" y="0"/>
                  </a:cubicBezTo>
                  <a:cubicBezTo>
                    <a:pt x="0" y="6"/>
                    <a:pt x="0" y="11"/>
                    <a:pt x="0" y="17"/>
                  </a:cubicBezTo>
                  <a:cubicBezTo>
                    <a:pt x="6" y="17"/>
                    <a:pt x="12" y="17"/>
                    <a:pt x="17" y="17"/>
                  </a:cubicBezTo>
                  <a:close/>
                </a:path>
              </a:pathLst>
            </a:custGeom>
            <a:solidFill>
              <a:srgbClr val="33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228263" y="2332038"/>
              <a:ext cx="227012" cy="41275"/>
            </a:xfrm>
            <a:custGeom>
              <a:avLst/>
              <a:gdLst>
                <a:gd name="T0" fmla="*/ 91 w 91"/>
                <a:gd name="T1" fmla="*/ 0 h 17"/>
                <a:gd name="T2" fmla="*/ 0 w 91"/>
                <a:gd name="T3" fmla="*/ 0 h 17"/>
                <a:gd name="T4" fmla="*/ 0 w 91"/>
                <a:gd name="T5" fmla="*/ 17 h 17"/>
                <a:gd name="T6" fmla="*/ 91 w 91"/>
                <a:gd name="T7" fmla="*/ 17 h 17"/>
                <a:gd name="T8" fmla="*/ 91 w 9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7">
                  <a:moveTo>
                    <a:pt x="91" y="0"/>
                  </a:moveTo>
                  <a:cubicBezTo>
                    <a:pt x="58" y="0"/>
                    <a:pt x="29" y="0"/>
                    <a:pt x="0" y="0"/>
                  </a:cubicBezTo>
                  <a:cubicBezTo>
                    <a:pt x="0" y="6"/>
                    <a:pt x="0" y="11"/>
                    <a:pt x="0" y="17"/>
                  </a:cubicBezTo>
                  <a:cubicBezTo>
                    <a:pt x="31" y="17"/>
                    <a:pt x="60" y="17"/>
                    <a:pt x="91" y="17"/>
                  </a:cubicBezTo>
                  <a:cubicBezTo>
                    <a:pt x="91" y="11"/>
                    <a:pt x="91" y="6"/>
                    <a:pt x="91" y="0"/>
                  </a:cubicBezTo>
                  <a:close/>
                </a:path>
              </a:pathLst>
            </a:custGeom>
            <a:solidFill>
              <a:srgbClr val="33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0874375" y="2332038"/>
              <a:ext cx="225425" cy="41275"/>
            </a:xfrm>
            <a:custGeom>
              <a:avLst/>
              <a:gdLst>
                <a:gd name="T0" fmla="*/ 91 w 91"/>
                <a:gd name="T1" fmla="*/ 0 h 17"/>
                <a:gd name="T2" fmla="*/ 0 w 91"/>
                <a:gd name="T3" fmla="*/ 0 h 17"/>
                <a:gd name="T4" fmla="*/ 0 w 91"/>
                <a:gd name="T5" fmla="*/ 17 h 17"/>
                <a:gd name="T6" fmla="*/ 91 w 91"/>
                <a:gd name="T7" fmla="*/ 17 h 17"/>
                <a:gd name="T8" fmla="*/ 91 w 9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7">
                  <a:moveTo>
                    <a:pt x="91" y="0"/>
                  </a:moveTo>
                  <a:cubicBezTo>
                    <a:pt x="58" y="0"/>
                    <a:pt x="29" y="0"/>
                    <a:pt x="0" y="0"/>
                  </a:cubicBezTo>
                  <a:cubicBezTo>
                    <a:pt x="0" y="6"/>
                    <a:pt x="0" y="11"/>
                    <a:pt x="0" y="17"/>
                  </a:cubicBezTo>
                  <a:cubicBezTo>
                    <a:pt x="31" y="17"/>
                    <a:pt x="60" y="17"/>
                    <a:pt x="91" y="17"/>
                  </a:cubicBezTo>
                  <a:cubicBezTo>
                    <a:pt x="91" y="11"/>
                    <a:pt x="91" y="6"/>
                    <a:pt x="91" y="0"/>
                  </a:cubicBezTo>
                  <a:close/>
                </a:path>
              </a:pathLst>
            </a:custGeom>
            <a:solidFill>
              <a:srgbClr val="33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9966325" y="1897063"/>
              <a:ext cx="1403350" cy="936625"/>
            </a:xfrm>
            <a:custGeom>
              <a:avLst/>
              <a:gdLst>
                <a:gd name="T0" fmla="*/ 503 w 563"/>
                <a:gd name="T1" fmla="*/ 102 h 375"/>
                <a:gd name="T2" fmla="*/ 466 w 563"/>
                <a:gd name="T3" fmla="*/ 102 h 375"/>
                <a:gd name="T4" fmla="*/ 475 w 563"/>
                <a:gd name="T5" fmla="*/ 69 h 375"/>
                <a:gd name="T6" fmla="*/ 409 w 563"/>
                <a:gd name="T7" fmla="*/ 10 h 375"/>
                <a:gd name="T8" fmla="*/ 387 w 563"/>
                <a:gd name="T9" fmla="*/ 16 h 375"/>
                <a:gd name="T10" fmla="*/ 318 w 563"/>
                <a:gd name="T11" fmla="*/ 5 h 375"/>
                <a:gd name="T12" fmla="*/ 312 w 563"/>
                <a:gd name="T13" fmla="*/ 5 h 375"/>
                <a:gd name="T14" fmla="*/ 314 w 563"/>
                <a:gd name="T15" fmla="*/ 23 h 375"/>
                <a:gd name="T16" fmla="*/ 373 w 563"/>
                <a:gd name="T17" fmla="*/ 36 h 375"/>
                <a:gd name="T18" fmla="*/ 420 w 563"/>
                <a:gd name="T19" fmla="*/ 24 h 375"/>
                <a:gd name="T20" fmla="*/ 460 w 563"/>
                <a:gd name="T21" fmla="*/ 54 h 375"/>
                <a:gd name="T22" fmla="*/ 452 w 563"/>
                <a:gd name="T23" fmla="*/ 93 h 375"/>
                <a:gd name="T24" fmla="*/ 446 w 563"/>
                <a:gd name="T25" fmla="*/ 102 h 375"/>
                <a:gd name="T26" fmla="*/ 60 w 563"/>
                <a:gd name="T27" fmla="*/ 102 h 375"/>
                <a:gd name="T28" fmla="*/ 0 w 563"/>
                <a:gd name="T29" fmla="*/ 161 h 375"/>
                <a:gd name="T30" fmla="*/ 0 w 563"/>
                <a:gd name="T31" fmla="*/ 315 h 375"/>
                <a:gd name="T32" fmla="*/ 60 w 563"/>
                <a:gd name="T33" fmla="*/ 375 h 375"/>
                <a:gd name="T34" fmla="*/ 503 w 563"/>
                <a:gd name="T35" fmla="*/ 375 h 375"/>
                <a:gd name="T36" fmla="*/ 563 w 563"/>
                <a:gd name="T37" fmla="*/ 315 h 375"/>
                <a:gd name="T38" fmla="*/ 563 w 563"/>
                <a:gd name="T39" fmla="*/ 161 h 375"/>
                <a:gd name="T40" fmla="*/ 503 w 563"/>
                <a:gd name="T41" fmla="*/ 102 h 375"/>
                <a:gd name="T42" fmla="*/ 548 w 563"/>
                <a:gd name="T43" fmla="*/ 306 h 375"/>
                <a:gd name="T44" fmla="*/ 492 w 563"/>
                <a:gd name="T45" fmla="*/ 362 h 375"/>
                <a:gd name="T46" fmla="*/ 71 w 563"/>
                <a:gd name="T47" fmla="*/ 362 h 375"/>
                <a:gd name="T48" fmla="*/ 16 w 563"/>
                <a:gd name="T49" fmla="*/ 306 h 375"/>
                <a:gd name="T50" fmla="*/ 16 w 563"/>
                <a:gd name="T51" fmla="*/ 170 h 375"/>
                <a:gd name="T52" fmla="*/ 71 w 563"/>
                <a:gd name="T53" fmla="*/ 115 h 375"/>
                <a:gd name="T54" fmla="*/ 206 w 563"/>
                <a:gd name="T55" fmla="*/ 115 h 375"/>
                <a:gd name="T56" fmla="*/ 492 w 563"/>
                <a:gd name="T57" fmla="*/ 115 h 375"/>
                <a:gd name="T58" fmla="*/ 548 w 563"/>
                <a:gd name="T59" fmla="*/ 170 h 375"/>
                <a:gd name="T60" fmla="*/ 548 w 563"/>
                <a:gd name="T61" fmla="*/ 30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3" h="375">
                  <a:moveTo>
                    <a:pt x="503" y="102"/>
                  </a:moveTo>
                  <a:cubicBezTo>
                    <a:pt x="466" y="102"/>
                    <a:pt x="466" y="102"/>
                    <a:pt x="466" y="102"/>
                  </a:cubicBezTo>
                  <a:cubicBezTo>
                    <a:pt x="470" y="90"/>
                    <a:pt x="474" y="80"/>
                    <a:pt x="475" y="69"/>
                  </a:cubicBezTo>
                  <a:cubicBezTo>
                    <a:pt x="481" y="27"/>
                    <a:pt x="450" y="0"/>
                    <a:pt x="409" y="10"/>
                  </a:cubicBezTo>
                  <a:cubicBezTo>
                    <a:pt x="402" y="11"/>
                    <a:pt x="395" y="13"/>
                    <a:pt x="387" y="16"/>
                  </a:cubicBezTo>
                  <a:cubicBezTo>
                    <a:pt x="362" y="25"/>
                    <a:pt x="339" y="22"/>
                    <a:pt x="318" y="5"/>
                  </a:cubicBezTo>
                  <a:cubicBezTo>
                    <a:pt x="316" y="5"/>
                    <a:pt x="314" y="5"/>
                    <a:pt x="312" y="5"/>
                  </a:cubicBezTo>
                  <a:cubicBezTo>
                    <a:pt x="305" y="13"/>
                    <a:pt x="305" y="16"/>
                    <a:pt x="314" y="23"/>
                  </a:cubicBezTo>
                  <a:cubicBezTo>
                    <a:pt x="332" y="35"/>
                    <a:pt x="352" y="40"/>
                    <a:pt x="373" y="36"/>
                  </a:cubicBezTo>
                  <a:cubicBezTo>
                    <a:pt x="389" y="32"/>
                    <a:pt x="404" y="27"/>
                    <a:pt x="420" y="24"/>
                  </a:cubicBezTo>
                  <a:cubicBezTo>
                    <a:pt x="440" y="20"/>
                    <a:pt x="457" y="34"/>
                    <a:pt x="460" y="54"/>
                  </a:cubicBezTo>
                  <a:cubicBezTo>
                    <a:pt x="461" y="68"/>
                    <a:pt x="456" y="80"/>
                    <a:pt x="452" y="93"/>
                  </a:cubicBezTo>
                  <a:cubicBezTo>
                    <a:pt x="450" y="97"/>
                    <a:pt x="448" y="99"/>
                    <a:pt x="446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27" y="102"/>
                    <a:pt x="0" y="128"/>
                    <a:pt x="0" y="161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348"/>
                    <a:pt x="27" y="375"/>
                    <a:pt x="60" y="375"/>
                  </a:cubicBezTo>
                  <a:cubicBezTo>
                    <a:pt x="503" y="375"/>
                    <a:pt x="503" y="375"/>
                    <a:pt x="503" y="375"/>
                  </a:cubicBezTo>
                  <a:cubicBezTo>
                    <a:pt x="536" y="375"/>
                    <a:pt x="563" y="348"/>
                    <a:pt x="563" y="315"/>
                  </a:cubicBezTo>
                  <a:cubicBezTo>
                    <a:pt x="563" y="161"/>
                    <a:pt x="563" y="161"/>
                    <a:pt x="563" y="161"/>
                  </a:cubicBezTo>
                  <a:cubicBezTo>
                    <a:pt x="563" y="128"/>
                    <a:pt x="536" y="102"/>
                    <a:pt x="503" y="102"/>
                  </a:cubicBezTo>
                  <a:close/>
                  <a:moveTo>
                    <a:pt x="548" y="306"/>
                  </a:moveTo>
                  <a:cubicBezTo>
                    <a:pt x="548" y="337"/>
                    <a:pt x="523" y="362"/>
                    <a:pt x="492" y="362"/>
                  </a:cubicBezTo>
                  <a:cubicBezTo>
                    <a:pt x="71" y="362"/>
                    <a:pt x="71" y="362"/>
                    <a:pt x="71" y="362"/>
                  </a:cubicBezTo>
                  <a:cubicBezTo>
                    <a:pt x="41" y="362"/>
                    <a:pt x="16" y="337"/>
                    <a:pt x="16" y="306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40"/>
                    <a:pt x="41" y="115"/>
                    <a:pt x="71" y="115"/>
                  </a:cubicBezTo>
                  <a:cubicBezTo>
                    <a:pt x="206" y="115"/>
                    <a:pt x="206" y="115"/>
                    <a:pt x="206" y="115"/>
                  </a:cubicBezTo>
                  <a:cubicBezTo>
                    <a:pt x="492" y="115"/>
                    <a:pt x="492" y="115"/>
                    <a:pt x="492" y="115"/>
                  </a:cubicBezTo>
                  <a:cubicBezTo>
                    <a:pt x="523" y="115"/>
                    <a:pt x="548" y="140"/>
                    <a:pt x="548" y="170"/>
                  </a:cubicBezTo>
                  <a:lnTo>
                    <a:pt x="548" y="306"/>
                  </a:lnTo>
                  <a:close/>
                </a:path>
              </a:pathLst>
            </a:custGeom>
            <a:solidFill>
              <a:srgbClr val="33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11060113" y="2519363"/>
              <a:ext cx="423862" cy="503238"/>
            </a:xfrm>
            <a:custGeom>
              <a:avLst/>
              <a:gdLst>
                <a:gd name="T0" fmla="*/ 163 w 170"/>
                <a:gd name="T1" fmla="*/ 155 h 202"/>
                <a:gd name="T2" fmla="*/ 156 w 170"/>
                <a:gd name="T3" fmla="*/ 149 h 202"/>
                <a:gd name="T4" fmla="*/ 158 w 170"/>
                <a:gd name="T5" fmla="*/ 97 h 202"/>
                <a:gd name="T6" fmla="*/ 103 w 170"/>
                <a:gd name="T7" fmla="*/ 124 h 202"/>
                <a:gd name="T8" fmla="*/ 119 w 170"/>
                <a:gd name="T9" fmla="*/ 156 h 202"/>
                <a:gd name="T10" fmla="*/ 156 w 170"/>
                <a:gd name="T11" fmla="*/ 148 h 202"/>
                <a:gd name="T12" fmla="*/ 107 w 170"/>
                <a:gd name="T13" fmla="*/ 159 h 202"/>
                <a:gd name="T14" fmla="*/ 111 w 170"/>
                <a:gd name="T15" fmla="*/ 185 h 202"/>
                <a:gd name="T16" fmla="*/ 139 w 170"/>
                <a:gd name="T17" fmla="*/ 192 h 202"/>
                <a:gd name="T18" fmla="*/ 164 w 170"/>
                <a:gd name="T19" fmla="*/ 173 h 202"/>
                <a:gd name="T20" fmla="*/ 144 w 170"/>
                <a:gd name="T21" fmla="*/ 194 h 202"/>
                <a:gd name="T22" fmla="*/ 65 w 170"/>
                <a:gd name="T23" fmla="*/ 181 h 202"/>
                <a:gd name="T24" fmla="*/ 27 w 170"/>
                <a:gd name="T25" fmla="*/ 100 h 202"/>
                <a:gd name="T26" fmla="*/ 10 w 170"/>
                <a:gd name="T27" fmla="*/ 41 h 202"/>
                <a:gd name="T28" fmla="*/ 23 w 170"/>
                <a:gd name="T29" fmla="*/ 7 h 202"/>
                <a:gd name="T30" fmla="*/ 69 w 170"/>
                <a:gd name="T31" fmla="*/ 33 h 202"/>
                <a:gd name="T32" fmla="*/ 75 w 170"/>
                <a:gd name="T33" fmla="*/ 61 h 202"/>
                <a:gd name="T34" fmla="*/ 104 w 170"/>
                <a:gd name="T35" fmla="*/ 46 h 202"/>
                <a:gd name="T36" fmla="*/ 158 w 170"/>
                <a:gd name="T37" fmla="*/ 70 h 202"/>
                <a:gd name="T38" fmla="*/ 167 w 170"/>
                <a:gd name="T39" fmla="*/ 108 h 202"/>
                <a:gd name="T40" fmla="*/ 167 w 170"/>
                <a:gd name="T41" fmla="*/ 170 h 202"/>
                <a:gd name="T42" fmla="*/ 164 w 170"/>
                <a:gd name="T43" fmla="*/ 174 h 202"/>
                <a:gd name="T44" fmla="*/ 163 w 170"/>
                <a:gd name="T45" fmla="*/ 155 h 202"/>
                <a:gd name="T46" fmla="*/ 52 w 170"/>
                <a:gd name="T47" fmla="*/ 150 h 202"/>
                <a:gd name="T48" fmla="*/ 102 w 170"/>
                <a:gd name="T49" fmla="*/ 187 h 202"/>
                <a:gd name="T50" fmla="*/ 102 w 170"/>
                <a:gd name="T51" fmla="*/ 159 h 202"/>
                <a:gd name="T52" fmla="*/ 99 w 170"/>
                <a:gd name="T53" fmla="*/ 150 h 202"/>
                <a:gd name="T54" fmla="*/ 87 w 170"/>
                <a:gd name="T55" fmla="*/ 94 h 202"/>
                <a:gd name="T56" fmla="*/ 105 w 170"/>
                <a:gd name="T57" fmla="*/ 68 h 202"/>
                <a:gd name="T58" fmla="*/ 109 w 170"/>
                <a:gd name="T59" fmla="*/ 71 h 202"/>
                <a:gd name="T60" fmla="*/ 102 w 170"/>
                <a:gd name="T61" fmla="*/ 78 h 202"/>
                <a:gd name="T62" fmla="*/ 92 w 170"/>
                <a:gd name="T63" fmla="*/ 105 h 202"/>
                <a:gd name="T64" fmla="*/ 120 w 170"/>
                <a:gd name="T65" fmla="*/ 122 h 202"/>
                <a:gd name="T66" fmla="*/ 154 w 170"/>
                <a:gd name="T67" fmla="*/ 92 h 202"/>
                <a:gd name="T68" fmla="*/ 142 w 170"/>
                <a:gd name="T69" fmla="*/ 51 h 202"/>
                <a:gd name="T70" fmla="*/ 101 w 170"/>
                <a:gd name="T71" fmla="*/ 51 h 202"/>
                <a:gd name="T72" fmla="*/ 74 w 170"/>
                <a:gd name="T73" fmla="*/ 65 h 202"/>
                <a:gd name="T74" fmla="*/ 75 w 170"/>
                <a:gd name="T75" fmla="*/ 74 h 202"/>
                <a:gd name="T76" fmla="*/ 71 w 170"/>
                <a:gd name="T77" fmla="*/ 72 h 202"/>
                <a:gd name="T78" fmla="*/ 68 w 170"/>
                <a:gd name="T79" fmla="*/ 45 h 202"/>
                <a:gd name="T80" fmla="*/ 33 w 170"/>
                <a:gd name="T81" fmla="*/ 10 h 202"/>
                <a:gd name="T82" fmla="*/ 14 w 170"/>
                <a:gd name="T83" fmla="*/ 36 h 202"/>
                <a:gd name="T84" fmla="*/ 33 w 170"/>
                <a:gd name="T85" fmla="*/ 107 h 202"/>
                <a:gd name="T86" fmla="*/ 67 w 170"/>
                <a:gd name="T87" fmla="*/ 151 h 202"/>
                <a:gd name="T88" fmla="*/ 52 w 170"/>
                <a:gd name="T8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0" h="202">
                  <a:moveTo>
                    <a:pt x="163" y="155"/>
                  </a:moveTo>
                  <a:cubicBezTo>
                    <a:pt x="162" y="152"/>
                    <a:pt x="158" y="151"/>
                    <a:pt x="156" y="149"/>
                  </a:cubicBezTo>
                  <a:cubicBezTo>
                    <a:pt x="165" y="133"/>
                    <a:pt x="170" y="116"/>
                    <a:pt x="158" y="97"/>
                  </a:cubicBezTo>
                  <a:cubicBezTo>
                    <a:pt x="144" y="118"/>
                    <a:pt x="128" y="132"/>
                    <a:pt x="103" y="124"/>
                  </a:cubicBezTo>
                  <a:cubicBezTo>
                    <a:pt x="95" y="141"/>
                    <a:pt x="101" y="155"/>
                    <a:pt x="119" y="156"/>
                  </a:cubicBezTo>
                  <a:cubicBezTo>
                    <a:pt x="131" y="157"/>
                    <a:pt x="144" y="151"/>
                    <a:pt x="156" y="148"/>
                  </a:cubicBezTo>
                  <a:cubicBezTo>
                    <a:pt x="143" y="166"/>
                    <a:pt x="125" y="161"/>
                    <a:pt x="107" y="159"/>
                  </a:cubicBezTo>
                  <a:cubicBezTo>
                    <a:pt x="102" y="169"/>
                    <a:pt x="105" y="177"/>
                    <a:pt x="111" y="185"/>
                  </a:cubicBezTo>
                  <a:cubicBezTo>
                    <a:pt x="118" y="194"/>
                    <a:pt x="129" y="196"/>
                    <a:pt x="139" y="192"/>
                  </a:cubicBezTo>
                  <a:cubicBezTo>
                    <a:pt x="148" y="187"/>
                    <a:pt x="156" y="179"/>
                    <a:pt x="164" y="173"/>
                  </a:cubicBezTo>
                  <a:cubicBezTo>
                    <a:pt x="158" y="180"/>
                    <a:pt x="152" y="193"/>
                    <a:pt x="144" y="194"/>
                  </a:cubicBezTo>
                  <a:cubicBezTo>
                    <a:pt x="117" y="196"/>
                    <a:pt x="86" y="202"/>
                    <a:pt x="65" y="181"/>
                  </a:cubicBezTo>
                  <a:cubicBezTo>
                    <a:pt x="44" y="160"/>
                    <a:pt x="29" y="131"/>
                    <a:pt x="27" y="100"/>
                  </a:cubicBezTo>
                  <a:cubicBezTo>
                    <a:pt x="25" y="78"/>
                    <a:pt x="23" y="59"/>
                    <a:pt x="10" y="41"/>
                  </a:cubicBezTo>
                  <a:cubicBezTo>
                    <a:pt x="0" y="27"/>
                    <a:pt x="7" y="12"/>
                    <a:pt x="23" y="7"/>
                  </a:cubicBezTo>
                  <a:cubicBezTo>
                    <a:pt x="43" y="0"/>
                    <a:pt x="63" y="11"/>
                    <a:pt x="69" y="33"/>
                  </a:cubicBezTo>
                  <a:cubicBezTo>
                    <a:pt x="72" y="41"/>
                    <a:pt x="73" y="50"/>
                    <a:pt x="75" y="61"/>
                  </a:cubicBezTo>
                  <a:cubicBezTo>
                    <a:pt x="86" y="55"/>
                    <a:pt x="95" y="50"/>
                    <a:pt x="104" y="46"/>
                  </a:cubicBezTo>
                  <a:cubicBezTo>
                    <a:pt x="128" y="33"/>
                    <a:pt x="155" y="44"/>
                    <a:pt x="158" y="70"/>
                  </a:cubicBezTo>
                  <a:cubicBezTo>
                    <a:pt x="160" y="83"/>
                    <a:pt x="164" y="95"/>
                    <a:pt x="167" y="108"/>
                  </a:cubicBezTo>
                  <a:cubicBezTo>
                    <a:pt x="170" y="128"/>
                    <a:pt x="168" y="149"/>
                    <a:pt x="167" y="170"/>
                  </a:cubicBezTo>
                  <a:cubicBezTo>
                    <a:pt x="167" y="171"/>
                    <a:pt x="165" y="172"/>
                    <a:pt x="164" y="174"/>
                  </a:cubicBezTo>
                  <a:cubicBezTo>
                    <a:pt x="164" y="167"/>
                    <a:pt x="164" y="161"/>
                    <a:pt x="163" y="155"/>
                  </a:cubicBezTo>
                  <a:close/>
                  <a:moveTo>
                    <a:pt x="52" y="150"/>
                  </a:moveTo>
                  <a:cubicBezTo>
                    <a:pt x="57" y="178"/>
                    <a:pt x="78" y="193"/>
                    <a:pt x="102" y="187"/>
                  </a:cubicBezTo>
                  <a:cubicBezTo>
                    <a:pt x="102" y="177"/>
                    <a:pt x="103" y="168"/>
                    <a:pt x="102" y="159"/>
                  </a:cubicBezTo>
                  <a:cubicBezTo>
                    <a:pt x="102" y="156"/>
                    <a:pt x="100" y="153"/>
                    <a:pt x="99" y="150"/>
                  </a:cubicBezTo>
                  <a:cubicBezTo>
                    <a:pt x="95" y="132"/>
                    <a:pt x="92" y="113"/>
                    <a:pt x="87" y="94"/>
                  </a:cubicBezTo>
                  <a:cubicBezTo>
                    <a:pt x="85" y="87"/>
                    <a:pt x="99" y="77"/>
                    <a:pt x="105" y="68"/>
                  </a:cubicBezTo>
                  <a:cubicBezTo>
                    <a:pt x="107" y="69"/>
                    <a:pt x="108" y="70"/>
                    <a:pt x="109" y="71"/>
                  </a:cubicBezTo>
                  <a:cubicBezTo>
                    <a:pt x="107" y="73"/>
                    <a:pt x="104" y="76"/>
                    <a:pt x="102" y="78"/>
                  </a:cubicBezTo>
                  <a:cubicBezTo>
                    <a:pt x="92" y="85"/>
                    <a:pt x="87" y="93"/>
                    <a:pt x="92" y="105"/>
                  </a:cubicBezTo>
                  <a:cubicBezTo>
                    <a:pt x="97" y="117"/>
                    <a:pt x="107" y="123"/>
                    <a:pt x="120" y="122"/>
                  </a:cubicBezTo>
                  <a:cubicBezTo>
                    <a:pt x="134" y="121"/>
                    <a:pt x="149" y="107"/>
                    <a:pt x="154" y="92"/>
                  </a:cubicBezTo>
                  <a:cubicBezTo>
                    <a:pt x="158" y="78"/>
                    <a:pt x="153" y="60"/>
                    <a:pt x="142" y="51"/>
                  </a:cubicBezTo>
                  <a:cubicBezTo>
                    <a:pt x="131" y="42"/>
                    <a:pt x="116" y="43"/>
                    <a:pt x="101" y="51"/>
                  </a:cubicBezTo>
                  <a:cubicBezTo>
                    <a:pt x="92" y="56"/>
                    <a:pt x="84" y="60"/>
                    <a:pt x="74" y="65"/>
                  </a:cubicBezTo>
                  <a:cubicBezTo>
                    <a:pt x="74" y="67"/>
                    <a:pt x="75" y="70"/>
                    <a:pt x="75" y="74"/>
                  </a:cubicBezTo>
                  <a:cubicBezTo>
                    <a:pt x="73" y="73"/>
                    <a:pt x="72" y="72"/>
                    <a:pt x="71" y="72"/>
                  </a:cubicBezTo>
                  <a:cubicBezTo>
                    <a:pt x="70" y="63"/>
                    <a:pt x="69" y="54"/>
                    <a:pt x="68" y="45"/>
                  </a:cubicBezTo>
                  <a:cubicBezTo>
                    <a:pt x="65" y="23"/>
                    <a:pt x="52" y="10"/>
                    <a:pt x="33" y="10"/>
                  </a:cubicBezTo>
                  <a:cubicBezTo>
                    <a:pt x="16" y="9"/>
                    <a:pt x="4" y="23"/>
                    <a:pt x="14" y="36"/>
                  </a:cubicBezTo>
                  <a:cubicBezTo>
                    <a:pt x="31" y="58"/>
                    <a:pt x="30" y="83"/>
                    <a:pt x="33" y="107"/>
                  </a:cubicBezTo>
                  <a:cubicBezTo>
                    <a:pt x="35" y="128"/>
                    <a:pt x="43" y="145"/>
                    <a:pt x="67" y="151"/>
                  </a:cubicBezTo>
                  <a:cubicBezTo>
                    <a:pt x="62" y="150"/>
                    <a:pt x="57" y="150"/>
                    <a:pt x="52" y="150"/>
                  </a:cubicBezTo>
                  <a:close/>
                </a:path>
              </a:pathLst>
            </a:custGeom>
            <a:solidFill>
              <a:srgbClr val="33A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071225" y="2541588"/>
              <a:ext cx="382587" cy="458788"/>
            </a:xfrm>
            <a:custGeom>
              <a:avLst/>
              <a:gdLst>
                <a:gd name="T0" fmla="*/ 63 w 154"/>
                <a:gd name="T1" fmla="*/ 142 h 184"/>
                <a:gd name="T2" fmla="*/ 48 w 154"/>
                <a:gd name="T3" fmla="*/ 141 h 184"/>
                <a:gd name="T4" fmla="*/ 98 w 154"/>
                <a:gd name="T5" fmla="*/ 178 h 184"/>
                <a:gd name="T6" fmla="*/ 98 w 154"/>
                <a:gd name="T7" fmla="*/ 150 h 184"/>
                <a:gd name="T8" fmla="*/ 95 w 154"/>
                <a:gd name="T9" fmla="*/ 141 h 184"/>
                <a:gd name="T10" fmla="*/ 83 w 154"/>
                <a:gd name="T11" fmla="*/ 85 h 184"/>
                <a:gd name="T12" fmla="*/ 101 w 154"/>
                <a:gd name="T13" fmla="*/ 59 h 184"/>
                <a:gd name="T14" fmla="*/ 105 w 154"/>
                <a:gd name="T15" fmla="*/ 62 h 184"/>
                <a:gd name="T16" fmla="*/ 98 w 154"/>
                <a:gd name="T17" fmla="*/ 69 h 184"/>
                <a:gd name="T18" fmla="*/ 88 w 154"/>
                <a:gd name="T19" fmla="*/ 96 h 184"/>
                <a:gd name="T20" fmla="*/ 116 w 154"/>
                <a:gd name="T21" fmla="*/ 113 h 184"/>
                <a:gd name="T22" fmla="*/ 150 w 154"/>
                <a:gd name="T23" fmla="*/ 83 h 184"/>
                <a:gd name="T24" fmla="*/ 138 w 154"/>
                <a:gd name="T25" fmla="*/ 42 h 184"/>
                <a:gd name="T26" fmla="*/ 97 w 154"/>
                <a:gd name="T27" fmla="*/ 42 h 184"/>
                <a:gd name="T28" fmla="*/ 70 w 154"/>
                <a:gd name="T29" fmla="*/ 56 h 184"/>
                <a:gd name="T30" fmla="*/ 71 w 154"/>
                <a:gd name="T31" fmla="*/ 65 h 184"/>
                <a:gd name="T32" fmla="*/ 67 w 154"/>
                <a:gd name="T33" fmla="*/ 63 h 184"/>
                <a:gd name="T34" fmla="*/ 64 w 154"/>
                <a:gd name="T35" fmla="*/ 36 h 184"/>
                <a:gd name="T36" fmla="*/ 29 w 154"/>
                <a:gd name="T37" fmla="*/ 1 h 184"/>
                <a:gd name="T38" fmla="*/ 10 w 154"/>
                <a:gd name="T39" fmla="*/ 27 h 184"/>
                <a:gd name="T40" fmla="*/ 29 w 154"/>
                <a:gd name="T41" fmla="*/ 98 h 184"/>
                <a:gd name="T42" fmla="*/ 63 w 154"/>
                <a:gd name="T43" fmla="*/ 14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184">
                  <a:moveTo>
                    <a:pt x="63" y="142"/>
                  </a:moveTo>
                  <a:cubicBezTo>
                    <a:pt x="58" y="141"/>
                    <a:pt x="53" y="141"/>
                    <a:pt x="48" y="141"/>
                  </a:cubicBezTo>
                  <a:cubicBezTo>
                    <a:pt x="53" y="169"/>
                    <a:pt x="74" y="184"/>
                    <a:pt x="98" y="178"/>
                  </a:cubicBezTo>
                  <a:cubicBezTo>
                    <a:pt x="98" y="168"/>
                    <a:pt x="99" y="159"/>
                    <a:pt x="98" y="150"/>
                  </a:cubicBezTo>
                  <a:cubicBezTo>
                    <a:pt x="98" y="147"/>
                    <a:pt x="96" y="144"/>
                    <a:pt x="95" y="141"/>
                  </a:cubicBezTo>
                  <a:cubicBezTo>
                    <a:pt x="91" y="123"/>
                    <a:pt x="88" y="104"/>
                    <a:pt x="83" y="85"/>
                  </a:cubicBezTo>
                  <a:cubicBezTo>
                    <a:pt x="81" y="78"/>
                    <a:pt x="95" y="68"/>
                    <a:pt x="101" y="59"/>
                  </a:cubicBezTo>
                  <a:cubicBezTo>
                    <a:pt x="103" y="60"/>
                    <a:pt x="104" y="61"/>
                    <a:pt x="105" y="62"/>
                  </a:cubicBezTo>
                  <a:cubicBezTo>
                    <a:pt x="103" y="64"/>
                    <a:pt x="100" y="67"/>
                    <a:pt x="98" y="69"/>
                  </a:cubicBezTo>
                  <a:cubicBezTo>
                    <a:pt x="88" y="76"/>
                    <a:pt x="83" y="84"/>
                    <a:pt x="88" y="96"/>
                  </a:cubicBezTo>
                  <a:cubicBezTo>
                    <a:pt x="93" y="108"/>
                    <a:pt x="103" y="114"/>
                    <a:pt x="116" y="113"/>
                  </a:cubicBezTo>
                  <a:cubicBezTo>
                    <a:pt x="130" y="112"/>
                    <a:pt x="145" y="98"/>
                    <a:pt x="150" y="83"/>
                  </a:cubicBezTo>
                  <a:cubicBezTo>
                    <a:pt x="154" y="69"/>
                    <a:pt x="149" y="51"/>
                    <a:pt x="138" y="42"/>
                  </a:cubicBezTo>
                  <a:cubicBezTo>
                    <a:pt x="127" y="33"/>
                    <a:pt x="112" y="34"/>
                    <a:pt x="97" y="42"/>
                  </a:cubicBezTo>
                  <a:cubicBezTo>
                    <a:pt x="88" y="47"/>
                    <a:pt x="80" y="51"/>
                    <a:pt x="70" y="56"/>
                  </a:cubicBezTo>
                  <a:cubicBezTo>
                    <a:pt x="70" y="58"/>
                    <a:pt x="71" y="61"/>
                    <a:pt x="71" y="65"/>
                  </a:cubicBezTo>
                  <a:cubicBezTo>
                    <a:pt x="69" y="64"/>
                    <a:pt x="68" y="63"/>
                    <a:pt x="67" y="63"/>
                  </a:cubicBezTo>
                  <a:cubicBezTo>
                    <a:pt x="66" y="54"/>
                    <a:pt x="65" y="45"/>
                    <a:pt x="64" y="36"/>
                  </a:cubicBezTo>
                  <a:cubicBezTo>
                    <a:pt x="61" y="14"/>
                    <a:pt x="48" y="1"/>
                    <a:pt x="29" y="1"/>
                  </a:cubicBezTo>
                  <a:cubicBezTo>
                    <a:pt x="12" y="0"/>
                    <a:pt x="0" y="14"/>
                    <a:pt x="10" y="27"/>
                  </a:cubicBezTo>
                  <a:cubicBezTo>
                    <a:pt x="27" y="49"/>
                    <a:pt x="26" y="74"/>
                    <a:pt x="29" y="98"/>
                  </a:cubicBezTo>
                  <a:cubicBezTo>
                    <a:pt x="31" y="119"/>
                    <a:pt x="39" y="136"/>
                    <a:pt x="63" y="1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1296650" y="2760663"/>
              <a:ext cx="187325" cy="149225"/>
            </a:xfrm>
            <a:custGeom>
              <a:avLst/>
              <a:gdLst>
                <a:gd name="T0" fmla="*/ 61 w 75"/>
                <a:gd name="T1" fmla="*/ 52 h 60"/>
                <a:gd name="T2" fmla="*/ 63 w 75"/>
                <a:gd name="T3" fmla="*/ 0 h 60"/>
                <a:gd name="T4" fmla="*/ 8 w 75"/>
                <a:gd name="T5" fmla="*/ 27 h 60"/>
                <a:gd name="T6" fmla="*/ 24 w 75"/>
                <a:gd name="T7" fmla="*/ 59 h 60"/>
                <a:gd name="T8" fmla="*/ 61 w 75"/>
                <a:gd name="T9" fmla="*/ 51 h 60"/>
                <a:gd name="T10" fmla="*/ 61 w 75"/>
                <a:gd name="T11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60">
                  <a:moveTo>
                    <a:pt x="61" y="52"/>
                  </a:moveTo>
                  <a:cubicBezTo>
                    <a:pt x="70" y="36"/>
                    <a:pt x="75" y="19"/>
                    <a:pt x="63" y="0"/>
                  </a:cubicBezTo>
                  <a:cubicBezTo>
                    <a:pt x="49" y="21"/>
                    <a:pt x="33" y="35"/>
                    <a:pt x="8" y="27"/>
                  </a:cubicBezTo>
                  <a:cubicBezTo>
                    <a:pt x="0" y="44"/>
                    <a:pt x="6" y="58"/>
                    <a:pt x="24" y="59"/>
                  </a:cubicBezTo>
                  <a:cubicBezTo>
                    <a:pt x="36" y="60"/>
                    <a:pt x="49" y="54"/>
                    <a:pt x="61" y="51"/>
                  </a:cubicBezTo>
                  <a:lnTo>
                    <a:pt x="6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314113" y="2887663"/>
              <a:ext cx="155575" cy="120650"/>
            </a:xfrm>
            <a:custGeom>
              <a:avLst/>
              <a:gdLst>
                <a:gd name="T0" fmla="*/ 62 w 62"/>
                <a:gd name="T1" fmla="*/ 26 h 48"/>
                <a:gd name="T2" fmla="*/ 61 w 62"/>
                <a:gd name="T3" fmla="*/ 7 h 48"/>
                <a:gd name="T4" fmla="*/ 54 w 62"/>
                <a:gd name="T5" fmla="*/ 1 h 48"/>
                <a:gd name="T6" fmla="*/ 54 w 62"/>
                <a:gd name="T7" fmla="*/ 0 h 48"/>
                <a:gd name="T8" fmla="*/ 5 w 62"/>
                <a:gd name="T9" fmla="*/ 11 h 48"/>
                <a:gd name="T10" fmla="*/ 9 w 62"/>
                <a:gd name="T11" fmla="*/ 37 h 48"/>
                <a:gd name="T12" fmla="*/ 37 w 62"/>
                <a:gd name="T13" fmla="*/ 44 h 48"/>
                <a:gd name="T14" fmla="*/ 62 w 62"/>
                <a:gd name="T15" fmla="*/ 25 h 48"/>
                <a:gd name="T16" fmla="*/ 62 w 62"/>
                <a:gd name="T17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48">
                  <a:moveTo>
                    <a:pt x="62" y="26"/>
                  </a:moveTo>
                  <a:cubicBezTo>
                    <a:pt x="62" y="19"/>
                    <a:pt x="62" y="13"/>
                    <a:pt x="61" y="7"/>
                  </a:cubicBezTo>
                  <a:cubicBezTo>
                    <a:pt x="60" y="4"/>
                    <a:pt x="56" y="3"/>
                    <a:pt x="54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1" y="18"/>
                    <a:pt x="23" y="13"/>
                    <a:pt x="5" y="11"/>
                  </a:cubicBezTo>
                  <a:cubicBezTo>
                    <a:pt x="0" y="21"/>
                    <a:pt x="3" y="29"/>
                    <a:pt x="9" y="37"/>
                  </a:cubicBezTo>
                  <a:cubicBezTo>
                    <a:pt x="16" y="46"/>
                    <a:pt x="27" y="48"/>
                    <a:pt x="37" y="44"/>
                  </a:cubicBezTo>
                  <a:cubicBezTo>
                    <a:pt x="46" y="39"/>
                    <a:pt x="54" y="31"/>
                    <a:pt x="62" y="25"/>
                  </a:cubicBezTo>
                  <a:lnTo>
                    <a:pt x="6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2832" y="1862727"/>
            <a:ext cx="8029597" cy="1633538"/>
            <a:chOff x="205625" y="2471041"/>
            <a:chExt cx="8029597" cy="16335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625" y="2471041"/>
              <a:ext cx="8029597" cy="163353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947259" y="2504474"/>
              <a:ext cx="5243513" cy="1521620"/>
            </a:xfrm>
            <a:prstGeom prst="rect">
              <a:avLst/>
            </a:prstGeom>
            <a:solidFill>
              <a:srgbClr val="33A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u="sn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u="sn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não</a:t>
              </a:r>
              <a:r>
                <a:rPr lang="en-US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CPU: Central Processing Unit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954" y="3833261"/>
            <a:ext cx="53149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hip" descr="Image result for Chip CP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0" y="2524600"/>
            <a:ext cx="3637534" cy="2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0483" y="4987863"/>
            <a:ext cx="4783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27662" y="1804858"/>
            <a:ext cx="77551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34579" y="649901"/>
            <a:ext cx="8457420" cy="922323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chip vi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4" name="Mickey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98" y="4004244"/>
            <a:ext cx="1580111" cy="19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14" y="323025"/>
            <a:ext cx="2514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Làm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đề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cương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ôn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tập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toàn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bộ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kiến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thức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đã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học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HK1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0" y="52498"/>
            <a:ext cx="2679700" cy="999114"/>
          </a:xfrm>
        </p:spPr>
        <p:txBody>
          <a:bodyPr>
            <a:normAutofit/>
          </a:bodyPr>
          <a:lstStyle/>
          <a:p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97200" y="1214836"/>
            <a:ext cx="5943600" cy="7315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 err="1" smtClean="0"/>
              <a:t>Phần</a:t>
            </a:r>
            <a:r>
              <a:rPr lang="en-US" sz="3200" dirty="0" smtClean="0"/>
              <a:t> </a:t>
            </a:r>
            <a:r>
              <a:rPr lang="en-US" sz="3200" dirty="0" err="1" smtClean="0"/>
              <a:t>cứng</a:t>
            </a:r>
            <a:r>
              <a:rPr lang="en-US" sz="3200" dirty="0" smtClean="0"/>
              <a:t> </a:t>
            </a:r>
            <a:r>
              <a:rPr lang="en-US" sz="3200" dirty="0" err="1" smtClean="0"/>
              <a:t>máy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endParaRPr lang="en-US" sz="32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97200" y="2272805"/>
            <a:ext cx="5943600" cy="7315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thiết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ngoại</a:t>
            </a:r>
            <a:r>
              <a:rPr lang="en-US" sz="3200" dirty="0" smtClean="0"/>
              <a:t> vi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97200" y="3330774"/>
            <a:ext cx="5943600" cy="7315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 err="1" smtClean="0"/>
              <a:t>Bên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máy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97200" y="4388743"/>
            <a:ext cx="5943600" cy="7315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 err="1" smtClean="0"/>
              <a:t>Khái</a:t>
            </a:r>
            <a:r>
              <a:rPr lang="en-US" sz="3200" dirty="0" smtClean="0"/>
              <a:t> </a:t>
            </a:r>
            <a:r>
              <a:rPr lang="en-US" sz="3200" dirty="0" err="1" smtClean="0"/>
              <a:t>niệm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Chip vi </a:t>
            </a:r>
            <a:r>
              <a:rPr lang="en-US" sz="3200" dirty="0" err="1" smtClean="0"/>
              <a:t>xử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endParaRPr lang="en-US" sz="32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97200" y="5446711"/>
            <a:ext cx="5943600" cy="7315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dirty="0" err="1" smtClean="0"/>
              <a:t>Chức</a:t>
            </a:r>
            <a:r>
              <a:rPr lang="en-US" sz="3200" dirty="0" smtClean="0"/>
              <a:t> </a:t>
            </a:r>
            <a:r>
              <a:rPr lang="en-US" sz="3200" dirty="0" err="1" smtClean="0"/>
              <a:t>năng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Chip vi </a:t>
            </a:r>
            <a:r>
              <a:rPr lang="en-US" sz="3200" dirty="0" err="1" smtClean="0"/>
              <a:t>xử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375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062" y="828294"/>
            <a:ext cx="10515600" cy="16764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bạn, tớ là máy tính</a:t>
            </a:r>
            <a:br>
              <a:rPr lang="vi-VN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222" y="3461600"/>
            <a:ext cx="11489778" cy="1664378"/>
          </a:xfrm>
        </p:spPr>
        <p:txBody>
          <a:bodyPr numCol="2">
            <a:noAutofit/>
          </a:bodyPr>
          <a:lstStyle/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Bits </a:t>
            </a:r>
            <a:r>
              <a:rPr lang="vi-VN" sz="2400" dirty="0">
                <a:solidFill>
                  <a:srgbClr val="002060"/>
                </a:solidFill>
              </a:rPr>
              <a:t>và bytes</a:t>
            </a:r>
          </a:p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Mega</a:t>
            </a:r>
            <a:r>
              <a:rPr lang="vi-VN" sz="2400" dirty="0">
                <a:solidFill>
                  <a:srgbClr val="002060"/>
                </a:solidFill>
              </a:rPr>
              <a:t>, giga, tera, hay peta</a:t>
            </a:r>
          </a:p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Hertz </a:t>
            </a:r>
            <a:r>
              <a:rPr lang="vi-VN" sz="2400" dirty="0">
                <a:solidFill>
                  <a:srgbClr val="002060"/>
                </a:solidFill>
              </a:rPr>
              <a:t>và gigahertz</a:t>
            </a:r>
          </a:p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Đơn </a:t>
            </a:r>
            <a:r>
              <a:rPr lang="vi-VN" sz="2400" dirty="0">
                <a:solidFill>
                  <a:srgbClr val="002060"/>
                </a:solidFill>
              </a:rPr>
              <a:t>vị xử lý trung tâm (CPU)</a:t>
            </a:r>
          </a:p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Chíp </a:t>
            </a:r>
            <a:r>
              <a:rPr lang="vi-VN" sz="2400" dirty="0">
                <a:solidFill>
                  <a:srgbClr val="002060"/>
                </a:solidFill>
              </a:rPr>
              <a:t>vi xử lý (Microprocessor Chip)</a:t>
            </a:r>
          </a:p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Bộ </a:t>
            </a:r>
            <a:r>
              <a:rPr lang="vi-VN" sz="2400" dirty="0">
                <a:solidFill>
                  <a:srgbClr val="002060"/>
                </a:solidFill>
              </a:rPr>
              <a:t>nhớ ROM và RAM</a:t>
            </a:r>
          </a:p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Kiểu </a:t>
            </a:r>
            <a:r>
              <a:rPr lang="vi-VN" sz="2400" dirty="0">
                <a:solidFill>
                  <a:srgbClr val="002060"/>
                </a:solidFill>
              </a:rPr>
              <a:t>lưu trữ “bốc hơi” và “không bốc hơi” </a:t>
            </a:r>
          </a:p>
          <a:p>
            <a:pPr marL="342900" indent="-342900" algn="l">
              <a:lnSpc>
                <a:spcPts val="2000"/>
              </a:lnSpc>
              <a:buClr>
                <a:schemeClr val="tx2"/>
              </a:buClr>
              <a:buFont typeface="Wingdings 2" panose="05020102010507070707" pitchFamily="18" charset="2"/>
              <a:buChar char=""/>
            </a:pPr>
            <a:r>
              <a:rPr lang="vi-VN" sz="2400" dirty="0" smtClean="0">
                <a:solidFill>
                  <a:srgbClr val="002060"/>
                </a:solidFill>
              </a:rPr>
              <a:t>Các </a:t>
            </a:r>
            <a:r>
              <a:rPr lang="vi-VN" sz="2400" dirty="0">
                <a:solidFill>
                  <a:srgbClr val="002060"/>
                </a:solidFill>
              </a:rPr>
              <a:t>loại thiết bị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982" y="2376475"/>
            <a:ext cx="10885168" cy="648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>
                <a:solidFill>
                  <a:schemeClr val="tx2"/>
                </a:solidFill>
              </a:defRPr>
            </a:lvl1pPr>
            <a:lvl2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này, bạn sẽ tìm hiểu các loại máy tính khác nhau và học một số thuật ngữ cơ bản về phần cứng máy tính:</a:t>
            </a:r>
          </a:p>
        </p:txBody>
      </p:sp>
    </p:spTree>
    <p:extLst>
      <p:ext uri="{BB962C8B-B14F-4D97-AF65-F5344CB8AC3E}">
        <p14:creationId xmlns:p14="http://schemas.microsoft.com/office/powerpoint/2010/main" val="2935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84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CỨNG MÁY TÍNH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984" y="2792340"/>
            <a:ext cx="6104488" cy="31466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452451" y="1343470"/>
            <a:ext cx="7317018" cy="1255520"/>
            <a:chOff x="2576398" y="1343470"/>
            <a:chExt cx="7317018" cy="1255520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398" y="1343470"/>
              <a:ext cx="7069124" cy="12555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864216" y="1380680"/>
              <a:ext cx="5029200" cy="1181100"/>
            </a:xfrm>
            <a:prstGeom prst="rect">
              <a:avLst/>
            </a:prstGeom>
            <a:solidFill>
              <a:srgbClr val="30A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ts val="1800"/>
                </a:lnSpc>
              </a:pP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kèm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ts val="1800"/>
                </a:lnSpc>
              </a:pP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kèm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(hardware)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48535" y="3121891"/>
            <a:ext cx="4946080" cy="2383105"/>
            <a:chOff x="6680433" y="3472381"/>
            <a:chExt cx="5340702" cy="2448251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433" y="3472381"/>
              <a:ext cx="5340702" cy="244825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005596" y="3690624"/>
              <a:ext cx="3004150" cy="1906695"/>
            </a:xfrm>
            <a:custGeom>
              <a:avLst/>
              <a:gdLst>
                <a:gd name="connsiteX0" fmla="*/ 0 w 2305049"/>
                <a:gd name="connsiteY0" fmla="*/ 0 h 1362075"/>
                <a:gd name="connsiteX1" fmla="*/ 2305049 w 2305049"/>
                <a:gd name="connsiteY1" fmla="*/ 0 h 1362075"/>
                <a:gd name="connsiteX2" fmla="*/ 2305049 w 2305049"/>
                <a:gd name="connsiteY2" fmla="*/ 1362075 h 1362075"/>
                <a:gd name="connsiteX3" fmla="*/ 0 w 2305049"/>
                <a:gd name="connsiteY3" fmla="*/ 1362075 h 1362075"/>
                <a:gd name="connsiteX4" fmla="*/ 0 w 2305049"/>
                <a:gd name="connsiteY4" fmla="*/ 0 h 1362075"/>
                <a:gd name="connsiteX0" fmla="*/ 0 w 2305049"/>
                <a:gd name="connsiteY0" fmla="*/ 0 h 1362075"/>
                <a:gd name="connsiteX1" fmla="*/ 2305049 w 2305049"/>
                <a:gd name="connsiteY1" fmla="*/ 0 h 1362075"/>
                <a:gd name="connsiteX2" fmla="*/ 2305049 w 2305049"/>
                <a:gd name="connsiteY2" fmla="*/ 1362075 h 1362075"/>
                <a:gd name="connsiteX3" fmla="*/ 114300 w 2305049"/>
                <a:gd name="connsiteY3" fmla="*/ 1343025 h 1362075"/>
                <a:gd name="connsiteX4" fmla="*/ 0 w 2305049"/>
                <a:gd name="connsiteY4" fmla="*/ 0 h 1362075"/>
                <a:gd name="connsiteX0" fmla="*/ 0 w 2305049"/>
                <a:gd name="connsiteY0" fmla="*/ 0 h 1343025"/>
                <a:gd name="connsiteX1" fmla="*/ 2305049 w 2305049"/>
                <a:gd name="connsiteY1" fmla="*/ 0 h 1343025"/>
                <a:gd name="connsiteX2" fmla="*/ 2219324 w 2305049"/>
                <a:gd name="connsiteY2" fmla="*/ 1333500 h 1343025"/>
                <a:gd name="connsiteX3" fmla="*/ 114300 w 2305049"/>
                <a:gd name="connsiteY3" fmla="*/ 1343025 h 1343025"/>
                <a:gd name="connsiteX4" fmla="*/ 0 w 2305049"/>
                <a:gd name="connsiteY4" fmla="*/ 0 h 1343025"/>
                <a:gd name="connsiteX0" fmla="*/ 0 w 2305049"/>
                <a:gd name="connsiteY0" fmla="*/ 0 h 1343025"/>
                <a:gd name="connsiteX1" fmla="*/ 2305049 w 2305049"/>
                <a:gd name="connsiteY1" fmla="*/ 0 h 1343025"/>
                <a:gd name="connsiteX2" fmla="*/ 2219324 w 2305049"/>
                <a:gd name="connsiteY2" fmla="*/ 1333500 h 1343025"/>
                <a:gd name="connsiteX3" fmla="*/ 142875 w 2305049"/>
                <a:gd name="connsiteY3" fmla="*/ 1343025 h 1343025"/>
                <a:gd name="connsiteX4" fmla="*/ 0 w 2305049"/>
                <a:gd name="connsiteY4" fmla="*/ 0 h 1343025"/>
                <a:gd name="connsiteX0" fmla="*/ 0 w 2305049"/>
                <a:gd name="connsiteY0" fmla="*/ 0 h 1343025"/>
                <a:gd name="connsiteX1" fmla="*/ 2305049 w 2305049"/>
                <a:gd name="connsiteY1" fmla="*/ 0 h 1343025"/>
                <a:gd name="connsiteX2" fmla="*/ 2181224 w 2305049"/>
                <a:gd name="connsiteY2" fmla="*/ 1323975 h 1343025"/>
                <a:gd name="connsiteX3" fmla="*/ 142875 w 2305049"/>
                <a:gd name="connsiteY3" fmla="*/ 1343025 h 1343025"/>
                <a:gd name="connsiteX4" fmla="*/ 0 w 2305049"/>
                <a:gd name="connsiteY4" fmla="*/ 0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049" h="1343025">
                  <a:moveTo>
                    <a:pt x="0" y="0"/>
                  </a:moveTo>
                  <a:lnTo>
                    <a:pt x="2305049" y="0"/>
                  </a:lnTo>
                  <a:lnTo>
                    <a:pt x="2181224" y="1323975"/>
                  </a:lnTo>
                  <a:lnTo>
                    <a:pt x="142875" y="134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bản:</a:t>
              </a:r>
            </a:p>
            <a:p>
              <a:pPr marL="171450" indent="-114300" algn="just">
                <a:buFont typeface="Arial" panose="020B0604020202020204" pitchFamily="34" charset="0"/>
                <a:buChar char="•"/>
              </a:pP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171450" indent="-114300" algn="just">
                <a:buFont typeface="Arial" panose="020B0604020202020204" pitchFamily="34" charset="0"/>
                <a:buChar char="•"/>
              </a:pP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8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iped Right Arrow 2"/>
          <p:cNvSpPr/>
          <p:nvPr/>
        </p:nvSpPr>
        <p:spPr>
          <a:xfrm>
            <a:off x="2456869" y="3646528"/>
            <a:ext cx="2061343" cy="1111209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Đưa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dữ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tính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Striped Right Arrow 27"/>
          <p:cNvSpPr/>
          <p:nvPr/>
        </p:nvSpPr>
        <p:spPr>
          <a:xfrm>
            <a:off x="5235161" y="3646529"/>
            <a:ext cx="2309372" cy="1126151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Máy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tính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xuất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dữ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86" y="5049480"/>
            <a:ext cx="2743200" cy="607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709" y="4495804"/>
            <a:ext cx="1891418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53" y="3653492"/>
            <a:ext cx="1620252" cy="109728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2134815"/>
            <a:ext cx="367104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anose="020406030505060202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(Input Device)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79225" y="1437089"/>
            <a:ext cx="361277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anose="020406030505060202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(Output Device)</a:t>
            </a:r>
          </a:p>
        </p:txBody>
      </p:sp>
      <p:pic>
        <p:nvPicPr>
          <p:cNvPr id="31" name="Picture 30"/>
          <p:cNvPicPr/>
          <p:nvPr/>
        </p:nvPicPr>
        <p:blipFill>
          <a:blip r:embed="rId5"/>
          <a:stretch>
            <a:fillRect/>
          </a:stretch>
        </p:blipFill>
        <p:spPr>
          <a:xfrm>
            <a:off x="9981176" y="2396812"/>
            <a:ext cx="2210824" cy="2098992"/>
          </a:xfrm>
          <a:prstGeom prst="rect">
            <a:avLst/>
          </a:prstGeom>
        </p:spPr>
      </p:pic>
      <p:pic>
        <p:nvPicPr>
          <p:cNvPr id="1028" name="Máy tính" descr="Image result for computer Anim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41" y="3101767"/>
            <a:ext cx="3046060" cy="257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7" action="ppaction://hlinksldjump" tooltip="Nhấp chuột vào hình này. Kết thúc Slide khi &quot;Chuột&quot; xuất hiện."/>
          </p:cNvPr>
          <p:cNvSpPr txBox="1"/>
          <p:nvPr/>
        </p:nvSpPr>
        <p:spPr>
          <a:xfrm>
            <a:off x="4219940" y="4594612"/>
            <a:ext cx="80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ym typeface="Wingdings" panose="05000000000000000000" pitchFamily="2" charset="2"/>
              </a:rPr>
              <a:t></a:t>
            </a:r>
            <a:endParaRPr lang="en-US" sz="4000" dirty="0"/>
          </a:p>
        </p:txBody>
      </p:sp>
      <p:sp>
        <p:nvSpPr>
          <p:cNvPr id="16" name="Title 1"/>
          <p:cNvSpPr txBox="1">
            <a:spLocks noGrp="1"/>
          </p:cNvSpPr>
          <p:nvPr>
            <p:ph type="title"/>
          </p:nvPr>
        </p:nvSpPr>
        <p:spPr>
          <a:xfrm>
            <a:off x="1401618" y="93226"/>
            <a:ext cx="10515600" cy="103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Duepuntozero" panose="02040603050506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THIẾT BỊ NGOẠI VI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0872 0.005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2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touchpad on lap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068878" y="1647016"/>
            <a:ext cx="3029527" cy="4061526"/>
            <a:chOff x="7068878" y="1647016"/>
            <a:chExt cx="3029527" cy="4061526"/>
          </a:xfrm>
        </p:grpSpPr>
        <p:pic>
          <p:nvPicPr>
            <p:cNvPr id="2056" name="picStylus" descr="Related imag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4015" y1="92184" x2="97929" y2="824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" r="6345" b="14988"/>
            <a:stretch/>
          </p:blipFill>
          <p:spPr bwMode="auto">
            <a:xfrm>
              <a:off x="7068878" y="1647016"/>
              <a:ext cx="3029527" cy="27862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xtStylus"/>
            <p:cNvSpPr txBox="1"/>
            <p:nvPr/>
          </p:nvSpPr>
          <p:spPr>
            <a:xfrm>
              <a:off x="7092097" y="4631324"/>
              <a:ext cx="2831657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>
                  <a:ln w="0"/>
                  <a:solidFill>
                    <a:schemeClr val="dk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Nokia Standard" panose="020406030505060202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(Stylus) 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715867" y="-4770"/>
            <a:ext cx="7368148" cy="920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Duepuntozer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THIẾT BỊ NGOẠI VI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7975" y="171951"/>
            <a:ext cx="4010730" cy="920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Duepuntozer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70013" y="1327057"/>
            <a:ext cx="4398865" cy="4443040"/>
            <a:chOff x="2670013" y="1327057"/>
            <a:chExt cx="4398865" cy="4443040"/>
          </a:xfrm>
        </p:grpSpPr>
        <p:grpSp>
          <p:nvGrpSpPr>
            <p:cNvPr id="9" name="Group 8"/>
            <p:cNvGrpSpPr/>
            <p:nvPr/>
          </p:nvGrpSpPr>
          <p:grpSpPr>
            <a:xfrm>
              <a:off x="2670013" y="1327057"/>
              <a:ext cx="4091709" cy="4443040"/>
              <a:chOff x="2670013" y="1327057"/>
              <a:chExt cx="4091709" cy="4443040"/>
            </a:xfrm>
          </p:grpSpPr>
          <p:pic>
            <p:nvPicPr>
              <p:cNvPr id="2062" name="picTouchPad" descr="Related image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11" t="-17226" b="-1"/>
              <a:stretch/>
            </p:blipFill>
            <p:spPr bwMode="auto">
              <a:xfrm>
                <a:off x="2670013" y="1327057"/>
                <a:ext cx="4091709" cy="347391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xtTouchPad"/>
              <p:cNvSpPr txBox="1"/>
              <p:nvPr/>
            </p:nvSpPr>
            <p:spPr>
              <a:xfrm>
                <a:off x="3084202" y="4569768"/>
                <a:ext cx="3336436" cy="12003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>
                    <a:ln w="0"/>
                    <a:solidFill>
                      <a:schemeClr val="dk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Nokia Standard" panose="0204060305050602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phím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1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30578" y="2147330"/>
              <a:ext cx="1638300" cy="166687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50641" y="2175243"/>
            <a:ext cx="1979335" cy="2581224"/>
            <a:chOff x="250641" y="2175243"/>
            <a:chExt cx="1979335" cy="25812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988" y="2175243"/>
              <a:ext cx="1524000" cy="1809750"/>
            </a:xfrm>
            <a:prstGeom prst="rect">
              <a:avLst/>
            </a:prstGeom>
          </p:spPr>
        </p:pic>
        <p:sp>
          <p:nvSpPr>
            <p:cNvPr id="17" name="txtTouchPad"/>
            <p:cNvSpPr txBox="1"/>
            <p:nvPr/>
          </p:nvSpPr>
          <p:spPr>
            <a:xfrm>
              <a:off x="250641" y="4110136"/>
              <a:ext cx="197933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>
                  <a:ln w="0"/>
                  <a:solidFill>
                    <a:schemeClr val="dk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Nokia Standard" panose="020406030505060202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ebcam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246658" y="2001491"/>
            <a:ext cx="1703265" cy="2568277"/>
            <a:chOff x="10042060" y="2298559"/>
            <a:chExt cx="2036669" cy="2568277"/>
          </a:xfrm>
        </p:grpSpPr>
        <p:sp>
          <p:nvSpPr>
            <p:cNvPr id="22" name="txtMicrophone"/>
            <p:cNvSpPr txBox="1"/>
            <p:nvPr/>
          </p:nvSpPr>
          <p:spPr>
            <a:xfrm>
              <a:off x="10042060" y="4220505"/>
              <a:ext cx="2036669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>
                  <a:ln w="0"/>
                  <a:solidFill>
                    <a:schemeClr val="dk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Nokia Standard" panose="020406030505060202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81108" y="2298559"/>
              <a:ext cx="971551" cy="181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1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touchpad on lap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7975" y="4331650"/>
            <a:ext cx="283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</a:p>
          <a:p>
            <a:pPr algn="ctr"/>
            <a:r>
              <a:rPr lang="en-US" sz="2800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(Speaker) </a:t>
            </a:r>
            <a:endParaRPr lang="en-US" sz="2800" spc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8442" y="3888372"/>
            <a:ext cx="310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ilk Script" panose="02040603050506020204" pitchFamily="18" charset="0"/>
              </a:defRPr>
            </a:lvl1pPr>
          </a:lstStyle>
          <a:p>
            <a:r>
              <a:rPr lang="en-US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(Projector) </a:t>
            </a:r>
          </a:p>
        </p:txBody>
      </p:sp>
      <p:pic>
        <p:nvPicPr>
          <p:cNvPr id="3074" name="Picture 2" descr="Image result for Spea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74202"/>
            <a:ext cx="3625367" cy="31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roj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05" y="1938827"/>
            <a:ext cx="3439381" cy="19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00740" y="157130"/>
            <a:ext cx="5871870" cy="553967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THIẾT BỊ NGOẠI VI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8"/>
          <p:cNvSpPr txBox="1">
            <a:spLocks/>
          </p:cNvSpPr>
          <p:nvPr/>
        </p:nvSpPr>
        <p:spPr>
          <a:xfrm>
            <a:off x="0" y="-15270"/>
            <a:ext cx="12191999" cy="954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4830" y="475527"/>
            <a:ext cx="2888512" cy="553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3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723" y="969478"/>
            <a:ext cx="297180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930" y="3836163"/>
            <a:ext cx="3981450" cy="25050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47024" y="3319401"/>
            <a:ext cx="28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3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spc="3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(Monitor) </a:t>
            </a:r>
            <a:endParaRPr lang="en-US" sz="1600" spc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740" y="6088559"/>
            <a:ext cx="2517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  <a:p>
            <a:pPr algn="ctr"/>
            <a:r>
              <a:rPr lang="en-US" sz="1600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(Printer) </a:t>
            </a:r>
            <a:endParaRPr lang="en-US" sz="1600" spc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3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847787" y="484251"/>
            <a:ext cx="10062948" cy="771153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4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(</a:t>
            </a:r>
            <a:r>
              <a:rPr lang="en-US" sz="4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Peripherals)</a:t>
            </a:r>
          </a:p>
        </p:txBody>
      </p:sp>
      <p:sp>
        <p:nvSpPr>
          <p:cNvPr id="25" name="Title 18"/>
          <p:cNvSpPr txBox="1">
            <a:spLocks/>
          </p:cNvSpPr>
          <p:nvPr/>
        </p:nvSpPr>
        <p:spPr>
          <a:xfrm>
            <a:off x="0" y="-15270"/>
            <a:ext cx="12191999" cy="765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pic>
        <p:nvPicPr>
          <p:cNvPr id="1026" name="Picture 2" descr="Image result for video ports comput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4997" y="2819897"/>
            <a:ext cx="7486650" cy="18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2846" y="1417852"/>
            <a:ext cx="8710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(Video Ports)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Image result for ethernet por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15" y="2671419"/>
            <a:ext cx="2047327" cy="31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294164" y="1417852"/>
            <a:ext cx="9065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(Network Ports)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Image result for wifi extender with ethernet port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20" y="2483185"/>
            <a:ext cx="2765425" cy="27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98301" y="1492077"/>
            <a:ext cx="7861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(Audio port)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Image result for audio por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62" y="2461962"/>
            <a:ext cx="4188459" cy="27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04200" y="1471090"/>
            <a:ext cx="8555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127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(USB – Universal Serial Bus)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Image result for usb ports imag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93" y="2785932"/>
            <a:ext cx="3382936" cy="25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6" grpId="0"/>
      <p:bldP spid="26" grpId="1"/>
      <p:bldP spid="27" grpId="0"/>
      <p:bldP spid="27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737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1740310"/>
            <a:ext cx="4451445" cy="345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45" y="1354643"/>
            <a:ext cx="3836218" cy="43325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3075" y="1354643"/>
            <a:ext cx="3389364" cy="4332549"/>
          </a:xfrm>
          <a:prstGeom prst="rect">
            <a:avLst/>
          </a:prstGeom>
          <a:solidFill>
            <a:srgbClr val="007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(case/chassis)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(motherboard/ system board)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ổ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flash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Microsoft Office PowerPoint</Application>
  <PresentationFormat>Widescreen</PresentationFormat>
  <Paragraphs>104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Wingdings</vt:lpstr>
      <vt:lpstr>Wingdings 2</vt:lpstr>
      <vt:lpstr>Office Theme</vt:lpstr>
      <vt:lpstr>Tin 3 – Tuần 14</vt:lpstr>
      <vt:lpstr>Nội dung</vt:lpstr>
      <vt:lpstr> Chủ đề B: Phần cứng máy tính Bài 1: Chào bạn, tớ là máy tính </vt:lpstr>
      <vt:lpstr>PHẦN CỨNG MÁY TÍNH</vt:lpstr>
      <vt:lpstr>CÁC THIẾT BỊ NGOẠI VI</vt:lpstr>
      <vt:lpstr>PowerPoint Presentation</vt:lpstr>
      <vt:lpstr>CÁC THIẾT BỊ NGOẠI VI</vt:lpstr>
      <vt:lpstr>Kết nối với các thiết bị ngoại vi (Peripherals)</vt:lpstr>
      <vt:lpstr>Bên trong máy tính có gì nhỉ?</vt:lpstr>
      <vt:lpstr>Bên trong máy tính có gì?</vt:lpstr>
      <vt:lpstr>Bên trong máy tính có gì nhỉ?</vt:lpstr>
      <vt:lpstr>Xác định tên của thiết bị?</vt:lpstr>
      <vt:lpstr>Chíp vi xử lý (Microprocessor Chip)</vt:lpstr>
      <vt:lpstr>Chức năng của chip vi xử lý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2021-12-03T09:36:55Z</dcterms:created>
  <dcterms:modified xsi:type="dcterms:W3CDTF">2021-12-05T22:23:46Z</dcterms:modified>
</cp:coreProperties>
</file>