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13"/>
  </p:notesMasterIdLst>
  <p:sldIdLst>
    <p:sldId id="256" r:id="rId2"/>
    <p:sldId id="272" r:id="rId3"/>
    <p:sldId id="266" r:id="rId4"/>
    <p:sldId id="279" r:id="rId5"/>
    <p:sldId id="280" r:id="rId6"/>
    <p:sldId id="281" r:id="rId7"/>
    <p:sldId id="282" r:id="rId8"/>
    <p:sldId id="283" r:id="rId9"/>
    <p:sldId id="285" r:id="rId10"/>
    <p:sldId id="290" r:id="rId11"/>
    <p:sldId id="28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003300"/>
    <a:srgbClr val="94C248"/>
    <a:srgbClr val="00B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15" autoAdjust="0"/>
    <p:restoredTop sz="86891" autoAdjust="0"/>
  </p:normalViewPr>
  <p:slideViewPr>
    <p:cSldViewPr snapToGrid="0">
      <p:cViewPr varScale="1">
        <p:scale>
          <a:sx n="62" d="100"/>
          <a:sy n="62" d="100"/>
        </p:scale>
        <p:origin x="720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52461-AE76-43FC-92EE-3C7A297C66DA}" type="datetimeFigureOut">
              <a:rPr lang="en-US" smtClean="0"/>
              <a:t>28/11/2021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3DAF5-23F2-478D-8991-4EBB8927D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72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3DAF5-23F2-478D-8991-4EBB8927D6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93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3DAF5-23F2-478D-8991-4EBB8927D6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95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3DAF5-23F2-478D-8991-4EBB8927D6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81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3DAF5-23F2-478D-8991-4EBB8927D6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37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3DAF5-23F2-478D-8991-4EBB8927D6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03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3DAF5-23F2-478D-8991-4EBB8927D6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54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gif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633" y="3343701"/>
            <a:ext cx="9144000" cy="1667516"/>
          </a:xfrm>
        </p:spPr>
        <p:txBody>
          <a:bodyPr anchor="ctr">
            <a:normAutofit/>
          </a:bodyPr>
          <a:lstStyle>
            <a:lvl1pPr algn="l">
              <a:defRPr sz="5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633" y="5119007"/>
            <a:ext cx="9144000" cy="1237343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4C1CA74-CAC5-4020-8697-079ED1D92C55}" type="datetimeFigureOut">
              <a:rPr lang="en-US" smtClean="0"/>
              <a:pPr/>
              <a:t>28/11/2021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48389C3-C83B-4AD5-A21E-522DA13CFE4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86" b="93814" l="9756" r="95122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5948" y="4909688"/>
            <a:ext cx="1101981" cy="1340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5000" l="3297" r="93407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2554" y="1672202"/>
            <a:ext cx="1318587" cy="136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47" b="89655" l="9375" r="97917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85" y="-1840438"/>
            <a:ext cx="1246496" cy="1242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24" b="97753" l="5495" r="97802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-2269636"/>
            <a:ext cx="1253758" cy="121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851" l="0" r="96591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241" y="2099867"/>
            <a:ext cx="1261281" cy="1243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155" b="96907" l="2532" r="93671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1239" y="2039942"/>
            <a:ext cx="1230995" cy="1303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4" descr="Image result for magician clipart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8773" y="743521"/>
            <a:ext cx="2308225" cy="160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/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86" b="93814" l="9756" r="95122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5948" y="4909688"/>
            <a:ext cx="1101981" cy="1340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5000" l="3297" r="93407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2554" y="1672202"/>
            <a:ext cx="1318587" cy="136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/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47" b="89655" l="9375" r="97917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85" y="-1840438"/>
            <a:ext cx="1246496" cy="1242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 userDrawn="1"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24" b="97753" l="5495" r="97802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-2269636"/>
            <a:ext cx="1253758" cy="121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/>
          <p:nvPr userDrawn="1"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851" l="0" r="96591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241" y="2099867"/>
            <a:ext cx="1261281" cy="1243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/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155" b="96907" l="2532" r="93671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1239" y="2039942"/>
            <a:ext cx="1230995" cy="13037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336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0.0888 2.59259E-6 C 0.12852 2.59259E-6 0.17761 -0.19584 0.17761 -0.35463 L 0.17761 -0.70926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354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6 0.00717 L 0.29036 -0.0088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54" y="-81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9.97466E-18 L -0.01328 0.45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2236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4 0.04028 C -0.03216 0.06713 0.0056 0.15463 0.06354 0.23588 C 0.12383 0.31782 0.18125 0.36342 0.1931 0.33634 C 0.2056 0.30833 0.26211 0.35301 0.32214 0.43611 C 0.37969 0.51782 0.41875 0.60509 0.40703 0.63333 " pathEditMode="relative" rAng="2280000" ptsTypes="AAA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0" y="2963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-0.39779 0.01435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71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555 C -0.00716 -0.01759 -0.03164 -0.0294 -0.04063 -0.0294 C -0.09506 -0.0294 -0.15118 0.15949 -0.15118 0.34861 C -0.15118 0.25347 -0.1793 0.15949 -0.2056 0.15949 C -0.23373 0.15949 -0.26003 0.2544 -0.26003 0.34861 C -0.26003 0.30139 -0.27383 0.25347 -0.28802 0.25347 C -0.30209 0.25347 -0.31615 0.30023 -0.31615 0.34861 C -0.31615 0.32431 -0.32331 0.30139 -0.33021 0.30139 C -0.33724 0.30139 -0.34401 0.3257 -0.34401 0.34861 C -0.34401 0.33611 -0.34753 0.32431 -0.35118 0.32431 C -0.353 0.32431 -0.35821 0.33658 -0.35821 0.34861 C -0.35821 0.34259 -0.36003 0.33611 -0.36159 0.33611 C -0.36159 0.33495 -0.36511 0.34213 -0.36511 0.34861 C -0.36511 0.34514 -0.36511 0.34259 -0.3668 0.34259 C -0.3668 0.34421 -0.36875 0.34583 -0.36875 0.34861 C -0.36875 0.34699 -0.36875 0.34514 -0.36875 0.34421 C -0.37058 0.34421 -0.37058 0.34514 -0.37058 0.34699 C -0.3724 0.34699 -0.3724 0.34583 -0.3724 0.34421 C -0.37409 0.34421 -0.37409 0.34514 -0.37409 0.34699 " pathEditMode="relative" rAng="0" ptsTypes="AAAAAAAAAAAAAAAAAAA">
                                      <p:cBhvr>
                                        <p:cTn id="1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11" y="1650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1.17487 -4.44444E-6 " pathEditMode="relative" rAng="0" ptsTypes="AA">
                                      <p:cBhvr>
                                        <p:cTn id="18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37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0.0888 2.59259E-6 C 0.12852 2.59259E-6 0.17761 -0.19584 0.17761 -0.35463 L 0.17761 -0.70926 " pathEditMode="relative" rAng="0" ptsTypes="AAAA">
                                      <p:cBhvr>
                                        <p:cTn id="2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3546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6 0.00717 L 0.29036 -0.0088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54" y="-81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9.97466E-18 L -0.01328 0.45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223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4 0.04028 C -0.03216 0.06713 0.0056 0.15463 0.06354 0.23588 C 0.12383 0.31782 0.18125 0.36342 0.1931 0.33634 C 0.2056 0.30833 0.26211 0.35301 0.32214 0.43611 C 0.37969 0.51782 0.41875 0.60509 0.40703 0.63333 " pathEditMode="relative" rAng="2280000" ptsTypes="AAAAA">
                                      <p:cBhvr>
                                        <p:cTn id="2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0" y="2963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-0.39779 0.014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71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555 C -0.00716 -0.01759 -0.03164 -0.0294 -0.04063 -0.0294 C -0.09506 -0.0294 -0.15118 0.15949 -0.15118 0.34861 C -0.15118 0.25347 -0.1793 0.15949 -0.2056 0.15949 C -0.23373 0.15949 -0.26003 0.2544 -0.26003 0.34861 C -0.26003 0.30139 -0.27383 0.25347 -0.28802 0.25347 C -0.30209 0.25347 -0.31615 0.30023 -0.31615 0.34861 C -0.31615 0.32431 -0.32331 0.30139 -0.33021 0.30139 C -0.33724 0.30139 -0.34401 0.3257 -0.34401 0.34861 C -0.34401 0.33611 -0.34753 0.32431 -0.35118 0.32431 C -0.353 0.32431 -0.35821 0.33658 -0.35821 0.34861 C -0.35821 0.34259 -0.36003 0.33611 -0.36159 0.33611 C -0.36159 0.33495 -0.36511 0.34213 -0.36511 0.34861 C -0.36511 0.34514 -0.36511 0.34259 -0.3668 0.34259 C -0.3668 0.34421 -0.36875 0.34583 -0.36875 0.34861 C -0.36875 0.34699 -0.36875 0.34514 -0.36875 0.34421 C -0.37058 0.34421 -0.37058 0.34514 -0.37058 0.34699 C -0.3724 0.34699 -0.3724 0.34583 -0.3724 0.34421 C -0.37409 0.34421 -0.37409 0.34514 -0.37409 0.34699 " pathEditMode="relative" rAng="0" ptsTypes="AAAAAAAAAAAAAAAAAAA">
                                      <p:cBhvr>
                                        <p:cTn id="3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11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28/11/2021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71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28/11/2021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06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Chủ đề A-Bài 3-Nội du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A3DC"/>
                </a:solidFill>
              </a:defRPr>
            </a:lvl1pPr>
          </a:lstStyle>
          <a:p>
            <a:fld id="{47BD2B39-EB6D-4221-8FBC-AEF76462664C}" type="datetimeFigureOut">
              <a:rPr lang="en-US" smtClean="0"/>
              <a:pPr/>
              <a:t>28/11/2021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A3DC"/>
                </a:solidFill>
              </a:defRPr>
            </a:lvl1pPr>
          </a:lstStyle>
          <a:p>
            <a:fld id="{AC7AEF0F-3B20-4D09-BCE9-D55428049E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75744" y="795485"/>
            <a:ext cx="9784733" cy="472446"/>
          </a:xfrm>
        </p:spPr>
        <p:txBody>
          <a:bodyPr>
            <a:noAutofit/>
          </a:bodyPr>
          <a:lstStyle>
            <a:lvl1pPr algn="ctr">
              <a:defRPr sz="3200">
                <a:solidFill>
                  <a:srgbClr val="FF0000"/>
                </a:solidFill>
              </a:defRPr>
            </a:lvl1pPr>
            <a:lvl2pPr algn="ctr">
              <a:defRPr sz="3200">
                <a:solidFill>
                  <a:srgbClr val="FF0000"/>
                </a:solidFill>
              </a:defRPr>
            </a:lvl2pPr>
            <a:lvl3pPr algn="ctr">
              <a:defRPr sz="3200">
                <a:solidFill>
                  <a:srgbClr val="FF0000"/>
                </a:solidFill>
              </a:defRPr>
            </a:lvl3pPr>
            <a:lvl4pPr algn="ctr">
              <a:defRPr sz="3200">
                <a:solidFill>
                  <a:srgbClr val="FF0000"/>
                </a:solidFill>
              </a:defRPr>
            </a:lvl4pPr>
            <a:lvl5pPr algn="ctr">
              <a:defRPr sz="3200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V="1">
            <a:off x="4125685" y="5730611"/>
            <a:ext cx="3940630" cy="1057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6821" y="5562028"/>
            <a:ext cx="672488" cy="88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595250" y="5686097"/>
            <a:ext cx="1142898" cy="749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531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28/11/2021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28/11/2021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67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28/11/2021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9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28/11/2021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87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28/11/2021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1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28/11/2021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46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28/11/2021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32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28/11/2021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68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4C1CA74-CAC5-4020-8697-079ED1D92C55}" type="datetimeFigureOut">
              <a:rPr lang="en-US" smtClean="0"/>
              <a:pPr/>
              <a:t>28/11/2021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48389C3-C83B-4AD5-A21E-522DA13CFE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06477" y="1670050"/>
            <a:ext cx="11798710" cy="25019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Tìm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hiểu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về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các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thiết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lập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liên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quan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đến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cấp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nguồn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điện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(Power Settings)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cho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máy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tính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xách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tay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Một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vài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thiết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lập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khác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(SGK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54)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275744" y="93119"/>
            <a:ext cx="9784733" cy="47244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TIN 3 – TUẦN 13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32840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5780" y="121321"/>
            <a:ext cx="9784733" cy="472446"/>
          </a:xfrm>
        </p:spPr>
        <p:txBody>
          <a:bodyPr/>
          <a:lstStyle/>
          <a:p>
            <a:pPr marL="0" indent="0" algn="l">
              <a:buNone/>
            </a:pPr>
            <a:r>
              <a:rPr lang="en-US" b="1" dirty="0"/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61901" y="0"/>
            <a:ext cx="5712114" cy="715089"/>
          </a:xfrm>
          <a:prstGeom prst="roundRect">
            <a:avLst/>
          </a:prstGeom>
          <a:solidFill>
            <a:srgbClr val="0033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829" y="795484"/>
            <a:ext cx="11309545" cy="954107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smtClean="0">
                <a:sym typeface="Wingdings" panose="05000000000000000000" pitchFamily="2" charset="2"/>
              </a:rPr>
              <a:t>Windows Color: </a:t>
            </a:r>
            <a:r>
              <a:rPr lang="en-US" sz="2800" dirty="0" err="1" smtClean="0">
                <a:sym typeface="Wingdings" panose="05000000000000000000" pitchFamily="2" charset="2"/>
              </a:rPr>
              <a:t>Thay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đổi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màu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sắc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cho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đường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viền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cửa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sổ</a:t>
            </a:r>
            <a:r>
              <a:rPr lang="en-US" sz="2800" dirty="0" smtClean="0">
                <a:sym typeface="Wingdings" panose="05000000000000000000" pitchFamily="2" charset="2"/>
              </a:rPr>
              <a:t>, </a:t>
            </a:r>
            <a:r>
              <a:rPr lang="en-US" sz="2800" dirty="0" err="1" smtClean="0">
                <a:sym typeface="Wingdings" panose="05000000000000000000" pitchFamily="2" charset="2"/>
              </a:rPr>
              <a:t>trình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đơn</a:t>
            </a:r>
            <a:r>
              <a:rPr lang="en-US" sz="2800" dirty="0" smtClean="0">
                <a:sym typeface="Wingdings" panose="05000000000000000000" pitchFamily="2" charset="2"/>
              </a:rPr>
              <a:t> Start </a:t>
            </a:r>
            <a:r>
              <a:rPr lang="en-US" sz="2800" dirty="0" err="1" smtClean="0">
                <a:sym typeface="Wingdings" panose="05000000000000000000" pitchFamily="2" charset="2"/>
              </a:rPr>
              <a:t>hoặc</a:t>
            </a:r>
            <a:r>
              <a:rPr lang="en-US" sz="2800" dirty="0" smtClean="0">
                <a:sym typeface="Wingdings" panose="05000000000000000000" pitchFamily="2" charset="2"/>
              </a:rPr>
              <a:t> Task bar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42324" y="1887730"/>
            <a:ext cx="5125055" cy="138499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smtClean="0">
                <a:sym typeface="Wingdings" panose="05000000000000000000" pitchFamily="2" charset="2"/>
              </a:rPr>
              <a:t>Sounds: </a:t>
            </a:r>
            <a:r>
              <a:rPr lang="en-US" sz="2800" dirty="0" err="1" smtClean="0">
                <a:sym typeface="Wingdings" panose="05000000000000000000" pitchFamily="2" charset="2"/>
              </a:rPr>
              <a:t>Để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á</a:t>
            </a:r>
            <a:r>
              <a:rPr lang="en-US" sz="2800" dirty="0" err="1" smtClean="0">
                <a:sym typeface="Wingdings" panose="05000000000000000000" pitchFamily="2" charset="2"/>
              </a:rPr>
              <a:t>p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dụng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một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nguyên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tắc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phối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hợp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âm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thanh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cụ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thể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cho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chủ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đề</a:t>
            </a:r>
            <a:r>
              <a:rPr lang="en-US" sz="2800" dirty="0" smtClean="0">
                <a:sym typeface="Wingdings" panose="05000000000000000000" pitchFamily="2" charset="2"/>
              </a:rPr>
              <a:t>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08828" y="3410865"/>
            <a:ext cx="5125055" cy="2246769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smtClean="0">
                <a:sym typeface="Wingdings" panose="05000000000000000000" pitchFamily="2" charset="2"/>
              </a:rPr>
              <a:t>Screen Saver: </a:t>
            </a:r>
            <a:r>
              <a:rPr lang="en-US" sz="2800" dirty="0" err="1" smtClean="0">
                <a:sym typeface="Wingdings" panose="05000000000000000000" pitchFamily="2" charset="2"/>
              </a:rPr>
              <a:t>Thiết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lập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màn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hình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bảo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vệ</a:t>
            </a:r>
            <a:r>
              <a:rPr lang="en-US" sz="2800" dirty="0" smtClean="0">
                <a:sym typeface="Wingdings" panose="05000000000000000000" pitchFamily="2" charset="2"/>
              </a:rPr>
              <a:t>, </a:t>
            </a:r>
            <a:r>
              <a:rPr lang="en-US" sz="2800" dirty="0" err="1" smtClean="0">
                <a:sym typeface="Wingdings" panose="05000000000000000000" pitchFamily="2" charset="2"/>
              </a:rPr>
              <a:t>khi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không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có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bất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kì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một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thao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tác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gì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trên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màn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hình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khoảng</a:t>
            </a:r>
            <a:r>
              <a:rPr lang="en-US" sz="2800" dirty="0" smtClean="0">
                <a:sym typeface="Wingdings" panose="05000000000000000000" pitchFamily="2" charset="2"/>
              </a:rPr>
              <a:t> 15 </a:t>
            </a:r>
            <a:r>
              <a:rPr lang="en-US" sz="2800" dirty="0" err="1" smtClean="0">
                <a:sym typeface="Wingdings" panose="05000000000000000000" pitchFamily="2" charset="2"/>
              </a:rPr>
              <a:t>giây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trở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lên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tùy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theo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cài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đặt</a:t>
            </a:r>
            <a:r>
              <a:rPr lang="en-US" sz="2800" dirty="0" smtClean="0">
                <a:sym typeface="Wingdings" panose="05000000000000000000" pitchFamily="2" charset="2"/>
              </a:rPr>
              <a:t>, </a:t>
            </a:r>
            <a:r>
              <a:rPr lang="en-US" sz="2800" dirty="0" err="1" smtClean="0">
                <a:sym typeface="Wingdings" panose="05000000000000000000" pitchFamily="2" charset="2"/>
              </a:rPr>
              <a:t>thì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chế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độ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chờ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sẽ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hiển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thị</a:t>
            </a:r>
            <a:r>
              <a:rPr lang="en-US" sz="2800" dirty="0" smtClean="0">
                <a:sym typeface="Wingdings" panose="05000000000000000000" pitchFamily="2" charset="2"/>
              </a:rPr>
              <a:t>.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150" y="1612490"/>
            <a:ext cx="6419850" cy="4724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819535" y="4758813"/>
            <a:ext cx="3087330" cy="89882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348353" y="779987"/>
            <a:ext cx="10301060" cy="486139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 err="1" smtClean="0"/>
              <a:t>Dặn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dò</a:t>
            </a:r>
            <a:r>
              <a:rPr lang="en-US" sz="3600" b="1" dirty="0" smtClean="0"/>
              <a:t>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chemeClr val="tx1"/>
                </a:solidFill>
              </a:rPr>
              <a:t>Chuẩn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bị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bài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sau</a:t>
            </a:r>
            <a:r>
              <a:rPr lang="en-US" sz="3600" dirty="0" smtClean="0">
                <a:solidFill>
                  <a:schemeClr val="tx1"/>
                </a:solidFill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sz="3600" dirty="0" err="1" smtClean="0">
                <a:solidFill>
                  <a:schemeClr val="tx1"/>
                </a:solidFill>
              </a:rPr>
              <a:t>Bên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trong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máy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tính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có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gì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nhỉ</a:t>
            </a:r>
            <a:r>
              <a:rPr lang="en-US" sz="3600" dirty="0" smtClean="0">
                <a:solidFill>
                  <a:schemeClr val="tx1"/>
                </a:solidFill>
              </a:rPr>
              <a:t>? </a:t>
            </a:r>
            <a:r>
              <a:rPr lang="en-US" sz="3600" dirty="0">
                <a:solidFill>
                  <a:schemeClr val="tx1"/>
                </a:solidFill>
              </a:rPr>
              <a:t>(SGK </a:t>
            </a:r>
            <a:r>
              <a:rPr lang="en-US" sz="3600" dirty="0" err="1">
                <a:solidFill>
                  <a:schemeClr val="tx1"/>
                </a:solidFill>
              </a:rPr>
              <a:t>tập</a:t>
            </a:r>
            <a:r>
              <a:rPr lang="en-US" sz="3600" dirty="0">
                <a:solidFill>
                  <a:schemeClr val="tx1"/>
                </a:solidFill>
              </a:rPr>
              <a:t> 2 </a:t>
            </a:r>
            <a:r>
              <a:rPr lang="en-US" sz="3600" dirty="0" err="1">
                <a:solidFill>
                  <a:schemeClr val="tx1"/>
                </a:solidFill>
              </a:rPr>
              <a:t>trang</a:t>
            </a:r>
            <a:r>
              <a:rPr lang="en-US" sz="3600" dirty="0">
                <a:solidFill>
                  <a:schemeClr val="tx1"/>
                </a:solidFill>
              </a:rPr>
              <a:t> 11)</a:t>
            </a:r>
          </a:p>
          <a:p>
            <a:pPr algn="just">
              <a:lnSpc>
                <a:spcPct val="150000"/>
              </a:lnSpc>
            </a:pPr>
            <a:r>
              <a:rPr lang="en-US" sz="3600" dirty="0" err="1" smtClean="0">
                <a:solidFill>
                  <a:schemeClr val="tx1"/>
                </a:solidFill>
              </a:rPr>
              <a:t>Chíp</a:t>
            </a:r>
            <a:r>
              <a:rPr lang="en-US" sz="3600" dirty="0" smtClean="0">
                <a:solidFill>
                  <a:schemeClr val="tx1"/>
                </a:solidFill>
              </a:rPr>
              <a:t> vi </a:t>
            </a:r>
            <a:r>
              <a:rPr lang="en-US" sz="3600" dirty="0" err="1" smtClean="0">
                <a:solidFill>
                  <a:schemeClr val="tx1"/>
                </a:solidFill>
              </a:rPr>
              <a:t>xử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lý</a:t>
            </a:r>
            <a:r>
              <a:rPr lang="en-US" sz="3600" dirty="0" smtClean="0">
                <a:solidFill>
                  <a:schemeClr val="tx1"/>
                </a:solidFill>
              </a:rPr>
              <a:t> (SGK </a:t>
            </a:r>
            <a:r>
              <a:rPr lang="en-US" sz="3600" dirty="0" err="1" smtClean="0">
                <a:solidFill>
                  <a:schemeClr val="tx1"/>
                </a:solidFill>
              </a:rPr>
              <a:t>tập</a:t>
            </a:r>
            <a:r>
              <a:rPr lang="en-US" sz="3600" dirty="0" smtClean="0">
                <a:solidFill>
                  <a:schemeClr val="tx1"/>
                </a:solidFill>
              </a:rPr>
              <a:t> 2 </a:t>
            </a:r>
            <a:r>
              <a:rPr lang="en-US" sz="3600" dirty="0" err="1" smtClean="0">
                <a:solidFill>
                  <a:schemeClr val="tx1"/>
                </a:solidFill>
              </a:rPr>
              <a:t>trang</a:t>
            </a:r>
            <a:r>
              <a:rPr lang="en-US" sz="3600" dirty="0" smtClean="0">
                <a:solidFill>
                  <a:schemeClr val="tx1"/>
                </a:solidFill>
              </a:rPr>
              <a:t> 11)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41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954311" y="490070"/>
            <a:ext cx="9784733" cy="760981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NỘI DUNG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9272" y="1042399"/>
            <a:ext cx="9144000" cy="715089"/>
          </a:xfrm>
          <a:prstGeom prst="round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68902" y="2034379"/>
            <a:ext cx="9144000" cy="715089"/>
          </a:xfrm>
          <a:prstGeom prst="roundRect">
            <a:avLst/>
          </a:prstGeom>
          <a:solidFill>
            <a:srgbClr val="0033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52015" y="3026360"/>
            <a:ext cx="9144000" cy="715089"/>
          </a:xfrm>
          <a:prstGeom prst="roundRect">
            <a:avLst/>
          </a:prstGeom>
          <a:solidFill>
            <a:srgbClr val="0033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27204" y="4018341"/>
            <a:ext cx="9144000" cy="715089"/>
          </a:xfrm>
          <a:prstGeom prst="roundRect">
            <a:avLst/>
          </a:prstGeom>
          <a:solidFill>
            <a:srgbClr val="0033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Personalization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6930" y="5000490"/>
            <a:ext cx="5712114" cy="715089"/>
          </a:xfrm>
          <a:prstGeom prst="roundRect">
            <a:avLst/>
          </a:prstGeom>
          <a:solidFill>
            <a:srgbClr val="0033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99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 idx="4294967295"/>
          </p:nvPr>
        </p:nvSpPr>
        <p:spPr>
          <a:xfrm>
            <a:off x="180974" y="-27518"/>
            <a:ext cx="9750425" cy="995362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dirty="0" smtClean="0">
                <a:ln/>
                <a:solidFill>
                  <a:srgbClr val="FF0000"/>
                </a:solidFill>
              </a:rPr>
              <a:t>1 </a:t>
            </a:r>
            <a:endParaRPr lang="en-US" sz="4000" b="1" dirty="0">
              <a:ln/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0" y="112619"/>
            <a:ext cx="9144000" cy="715089"/>
          </a:xfrm>
          <a:prstGeom prst="round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06" y="2025265"/>
            <a:ext cx="5682587" cy="269298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987"/>
          <a:stretch/>
        </p:blipFill>
        <p:spPr>
          <a:xfrm>
            <a:off x="180974" y="2025265"/>
            <a:ext cx="5734051" cy="26929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4743450" y="2025265"/>
            <a:ext cx="1145843" cy="3940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206706" y="3587365"/>
            <a:ext cx="2517444" cy="6607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180974" y="3585157"/>
            <a:ext cx="5734051" cy="61219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6705" y="1123933"/>
            <a:ext cx="5682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/>
              <a:t>Cách</a:t>
            </a:r>
            <a:r>
              <a:rPr lang="en-US" sz="2400" i="1" dirty="0" smtClean="0"/>
              <a:t> 1</a:t>
            </a:r>
            <a:r>
              <a:rPr lang="en-US" sz="2400" dirty="0" smtClean="0"/>
              <a:t>: Control Panel </a:t>
            </a:r>
            <a:r>
              <a:rPr lang="en-US" sz="2400" dirty="0" smtClean="0">
                <a:sym typeface="Wingdings" panose="05000000000000000000" pitchFamily="2" charset="2"/>
              </a:rPr>
              <a:t> Hardware and Sound  Power Options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6076949" y="1181100"/>
            <a:ext cx="5682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/>
              <a:t>Cách</a:t>
            </a:r>
            <a:r>
              <a:rPr lang="en-US" sz="2400" i="1" dirty="0" smtClean="0"/>
              <a:t> 2</a:t>
            </a:r>
            <a:r>
              <a:rPr lang="en-US" sz="2400" dirty="0" smtClean="0"/>
              <a:t>: Control Panel </a:t>
            </a:r>
            <a:r>
              <a:rPr lang="en-US" sz="2400" dirty="0" smtClean="0">
                <a:sym typeface="Wingdings" panose="05000000000000000000" pitchFamily="2" charset="2"/>
              </a:rPr>
              <a:t> Power Options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2682" y="1689854"/>
            <a:ext cx="5746264" cy="3363805"/>
          </a:xfrm>
          <a:prstGeom prst="rect">
            <a:avLst/>
          </a:prstGeom>
          <a:ln>
            <a:solidFill>
              <a:srgbClr val="5B9BD5"/>
            </a:solidFill>
          </a:ln>
        </p:spPr>
      </p:pic>
      <p:sp>
        <p:nvSpPr>
          <p:cNvPr id="35" name="Rounded Rectangle 34"/>
          <p:cNvSpPr/>
          <p:nvPr/>
        </p:nvSpPr>
        <p:spPr>
          <a:xfrm>
            <a:off x="6222682" y="3556582"/>
            <a:ext cx="1216343" cy="26294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10727993" y="1711210"/>
            <a:ext cx="1145843" cy="2849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0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6" grpId="0" animBg="1"/>
      <p:bldP spid="26" grpId="1" animBg="1"/>
      <p:bldP spid="33" grpId="0" animBg="1"/>
      <p:bldP spid="11" grpId="0"/>
      <p:bldP spid="34" grpId="0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622"/>
          <a:stretch/>
        </p:blipFill>
        <p:spPr>
          <a:xfrm>
            <a:off x="2088502" y="0"/>
            <a:ext cx="8159216" cy="608933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419937" y="1815502"/>
            <a:ext cx="2904689" cy="51238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419938" y="2408903"/>
            <a:ext cx="2904688" cy="46655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419938" y="3253281"/>
            <a:ext cx="2904688" cy="54757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701886" y="1794054"/>
            <a:ext cx="1327017" cy="46655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347" y="795485"/>
            <a:ext cx="5915025" cy="35528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0680" y="4310427"/>
            <a:ext cx="3971772" cy="1778906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4090680" y="5783283"/>
            <a:ext cx="2516597" cy="3060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7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001" y="0"/>
            <a:ext cx="8067675" cy="59531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081013" y="982982"/>
            <a:ext cx="1694574" cy="4328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3599" y="0"/>
            <a:ext cx="7019925" cy="597217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111374" y="2063416"/>
            <a:ext cx="4894973" cy="5421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40002" y="307237"/>
            <a:ext cx="9784733" cy="472446"/>
          </a:xfrm>
        </p:spPr>
        <p:txBody>
          <a:bodyPr/>
          <a:lstStyle/>
          <a:p>
            <a:pPr marL="0" indent="0" algn="l">
              <a:buNone/>
            </a:pPr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33600" y="185916"/>
            <a:ext cx="9920748" cy="715089"/>
          </a:xfrm>
          <a:prstGeom prst="roundRect">
            <a:avLst/>
          </a:prstGeom>
          <a:solidFill>
            <a:srgbClr val="0033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2687" y="1291081"/>
            <a:ext cx="5157780" cy="353943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ym typeface="Wingdings" panose="05000000000000000000" pitchFamily="2" charset="2"/>
              </a:rPr>
              <a:t>Power Options  Change when the computers  </a:t>
            </a:r>
            <a:r>
              <a:rPr lang="en-US" sz="2800" dirty="0" err="1" smtClean="0">
                <a:sym typeface="Wingdings" panose="05000000000000000000" pitchFamily="2" charset="2"/>
              </a:rPr>
              <a:t>các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thiết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lập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xuất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hiện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cả</a:t>
            </a:r>
            <a:r>
              <a:rPr lang="en-US" sz="2800" dirty="0" smtClean="0">
                <a:sym typeface="Wingdings" panose="05000000000000000000" pitchFamily="2" charset="2"/>
              </a:rPr>
              <a:t> 2 </a:t>
            </a:r>
            <a:r>
              <a:rPr lang="en-US" sz="2800" dirty="0" err="1" smtClean="0">
                <a:sym typeface="Wingdings" panose="05000000000000000000" pitchFamily="2" charset="2"/>
              </a:rPr>
              <a:t>trường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hợp</a:t>
            </a:r>
            <a:r>
              <a:rPr lang="en-US" sz="2800" dirty="0" smtClean="0">
                <a:sym typeface="Wingdings" panose="05000000000000000000" pitchFamily="2" charset="2"/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i="1" dirty="0" smtClean="0">
                <a:sym typeface="Wingdings" panose="05000000000000000000" pitchFamily="2" charset="2"/>
              </a:rPr>
              <a:t>On battery</a:t>
            </a:r>
            <a:r>
              <a:rPr lang="en-US" sz="2800" dirty="0" smtClean="0">
                <a:sym typeface="Wingdings" panose="05000000000000000000" pitchFamily="2" charset="2"/>
              </a:rPr>
              <a:t>: </a:t>
            </a:r>
            <a:r>
              <a:rPr lang="en-US" sz="2800" dirty="0" err="1" smtClean="0">
                <a:sym typeface="Wingdings" panose="05000000000000000000" pitchFamily="2" charset="2"/>
              </a:rPr>
              <a:t>dùng</a:t>
            </a:r>
            <a:r>
              <a:rPr lang="en-US" sz="2800" dirty="0" smtClean="0">
                <a:sym typeface="Wingdings" panose="05000000000000000000" pitchFamily="2" charset="2"/>
              </a:rPr>
              <a:t> pin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i="1" dirty="0" smtClean="0">
                <a:sym typeface="Wingdings" panose="05000000000000000000" pitchFamily="2" charset="2"/>
              </a:rPr>
              <a:t>Plugged in</a:t>
            </a:r>
            <a:r>
              <a:rPr lang="en-US" sz="2800" dirty="0" smtClean="0">
                <a:sym typeface="Wingdings" panose="05000000000000000000" pitchFamily="2" charset="2"/>
              </a:rPr>
              <a:t>: </a:t>
            </a:r>
            <a:r>
              <a:rPr lang="en-US" sz="2800" dirty="0" err="1" smtClean="0">
                <a:sym typeface="Wingdings" panose="05000000000000000000" pitchFamily="2" charset="2"/>
              </a:rPr>
              <a:t>dùng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điện</a:t>
            </a:r>
            <a:endParaRPr lang="en-US" sz="2800" dirty="0" smtClean="0">
              <a:sym typeface="Wingdings" panose="05000000000000000000" pitchFamily="2" charset="2"/>
            </a:endParaRPr>
          </a:p>
          <a:p>
            <a:pPr algn="just"/>
            <a:r>
              <a:rPr lang="en-US" sz="2800" dirty="0" err="1" smtClean="0">
                <a:sym typeface="Wingdings" panose="05000000000000000000" pitchFamily="2" charset="2"/>
              </a:rPr>
              <a:t>Tại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đây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có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các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phần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thiết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lập</a:t>
            </a:r>
            <a:endParaRPr lang="en-US" sz="2800" dirty="0" smtClean="0">
              <a:sym typeface="Wingdings" panose="05000000000000000000" pitchFamily="2" charset="2"/>
            </a:endParaRPr>
          </a:p>
          <a:p>
            <a:pPr algn="just"/>
            <a:r>
              <a:rPr lang="en-US" sz="2800" i="1" dirty="0" smtClean="0">
                <a:sym typeface="Wingdings" panose="05000000000000000000" pitchFamily="2" charset="2"/>
              </a:rPr>
              <a:t>Put the computer to sleep</a:t>
            </a:r>
            <a:r>
              <a:rPr lang="en-US" sz="2800" dirty="0" smtClean="0">
                <a:sym typeface="Wingdings" panose="05000000000000000000" pitchFamily="2" charset="2"/>
              </a:rPr>
              <a:t>: </a:t>
            </a:r>
            <a:r>
              <a:rPr lang="en-US" sz="2800" dirty="0" err="1" smtClean="0">
                <a:sym typeface="Wingdings" panose="05000000000000000000" pitchFamily="2" charset="2"/>
              </a:rPr>
              <a:t>Đặt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máy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tính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vào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trạng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thái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ngủ</a:t>
            </a:r>
            <a:r>
              <a:rPr lang="en-US" sz="2800" dirty="0" smtClean="0">
                <a:sym typeface="Wingdings" panose="05000000000000000000" pitchFamily="2" charset="2"/>
              </a:rPr>
              <a:t>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110" y="901004"/>
            <a:ext cx="6220594" cy="4598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925" t="903" b="1259"/>
          <a:stretch/>
        </p:blipFill>
        <p:spPr>
          <a:xfrm>
            <a:off x="5637110" y="909216"/>
            <a:ext cx="6220594" cy="594878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724729" y="2674130"/>
            <a:ext cx="3808510" cy="55085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7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3189" y="50987"/>
            <a:ext cx="9784733" cy="472446"/>
          </a:xfrm>
        </p:spPr>
        <p:txBody>
          <a:bodyPr/>
          <a:lstStyle/>
          <a:p>
            <a:pPr marL="0" indent="0" algn="l">
              <a:buNone/>
            </a:pPr>
            <a:r>
              <a:rPr lang="en-US" b="1" dirty="0" smtClean="0"/>
              <a:t>3</a:t>
            </a:r>
            <a:endParaRPr lang="en-US" b="1" dirty="0"/>
          </a:p>
        </p:txBody>
      </p:sp>
      <p:pic>
        <p:nvPicPr>
          <p:cNvPr id="3" name="picLaptop" descr="Image result for Windows Deskto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088" y="2012429"/>
            <a:ext cx="3878826" cy="293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31030" y="50987"/>
            <a:ext cx="8760970" cy="715089"/>
          </a:xfrm>
          <a:prstGeom prst="roundRect">
            <a:avLst/>
          </a:prstGeom>
          <a:solidFill>
            <a:srgbClr val="0033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687" y="1291081"/>
            <a:ext cx="6855532" cy="255454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i="1" dirty="0" err="1" smtClean="0">
                <a:sym typeface="Wingdings" panose="05000000000000000000" pitchFamily="2" charset="2"/>
              </a:rPr>
              <a:t>Điểm</a:t>
            </a:r>
            <a:r>
              <a:rPr lang="en-US" sz="3200" i="1" dirty="0" smtClean="0">
                <a:sym typeface="Wingdings" panose="05000000000000000000" pitchFamily="2" charset="2"/>
              </a:rPr>
              <a:t> </a:t>
            </a:r>
            <a:r>
              <a:rPr lang="en-US" sz="3200" i="1" dirty="0" err="1" smtClean="0">
                <a:sym typeface="Wingdings" panose="05000000000000000000" pitchFamily="2" charset="2"/>
              </a:rPr>
              <a:t>khác</a:t>
            </a:r>
            <a:r>
              <a:rPr lang="en-US" sz="3200" i="1" dirty="0" smtClean="0">
                <a:sym typeface="Wingdings" panose="05000000000000000000" pitchFamily="2" charset="2"/>
              </a:rPr>
              <a:t> </a:t>
            </a:r>
            <a:r>
              <a:rPr lang="en-US" sz="3200" i="1" dirty="0" err="1" smtClean="0">
                <a:sym typeface="Wingdings" panose="05000000000000000000" pitchFamily="2" charset="2"/>
              </a:rPr>
              <a:t>nhau</a:t>
            </a:r>
            <a:r>
              <a:rPr lang="en-US" sz="3200" i="1" dirty="0" smtClean="0">
                <a:sym typeface="Wingdings" panose="05000000000000000000" pitchFamily="2" charset="2"/>
              </a:rPr>
              <a:t> </a:t>
            </a:r>
            <a:r>
              <a:rPr lang="en-US" sz="3200" i="1" dirty="0" err="1" smtClean="0">
                <a:sym typeface="Wingdings" panose="05000000000000000000" pitchFamily="2" charset="2"/>
              </a:rPr>
              <a:t>giữa</a:t>
            </a:r>
            <a:r>
              <a:rPr lang="en-US" sz="3200" i="1" dirty="0" smtClean="0">
                <a:sym typeface="Wingdings" panose="05000000000000000000" pitchFamily="2" charset="2"/>
              </a:rPr>
              <a:t> </a:t>
            </a:r>
            <a:r>
              <a:rPr lang="en-US" sz="3200" i="1" dirty="0" err="1" smtClean="0">
                <a:sym typeface="Wingdings" panose="05000000000000000000" pitchFamily="2" charset="2"/>
              </a:rPr>
              <a:t>máy</a:t>
            </a:r>
            <a:r>
              <a:rPr lang="en-US" sz="3200" i="1" dirty="0" smtClean="0">
                <a:sym typeface="Wingdings" panose="05000000000000000000" pitchFamily="2" charset="2"/>
              </a:rPr>
              <a:t> </a:t>
            </a:r>
            <a:r>
              <a:rPr lang="en-US" sz="3200" i="1" dirty="0" err="1" smtClean="0">
                <a:sym typeface="Wingdings" panose="05000000000000000000" pitchFamily="2" charset="2"/>
              </a:rPr>
              <a:t>tính</a:t>
            </a:r>
            <a:r>
              <a:rPr lang="en-US" sz="3200" i="1" dirty="0" smtClean="0">
                <a:sym typeface="Wingdings" panose="05000000000000000000" pitchFamily="2" charset="2"/>
              </a:rPr>
              <a:t> </a:t>
            </a:r>
            <a:r>
              <a:rPr lang="en-US" sz="3200" i="1" dirty="0" err="1" smtClean="0">
                <a:sym typeface="Wingdings" panose="05000000000000000000" pitchFamily="2" charset="2"/>
              </a:rPr>
              <a:t>xách</a:t>
            </a:r>
            <a:r>
              <a:rPr lang="en-US" sz="3200" i="1" dirty="0" smtClean="0">
                <a:sym typeface="Wingdings" panose="05000000000000000000" pitchFamily="2" charset="2"/>
              </a:rPr>
              <a:t> </a:t>
            </a:r>
            <a:r>
              <a:rPr lang="en-US" sz="3200" i="1" dirty="0" err="1" smtClean="0">
                <a:sym typeface="Wingdings" panose="05000000000000000000" pitchFamily="2" charset="2"/>
              </a:rPr>
              <a:t>tay</a:t>
            </a:r>
            <a:r>
              <a:rPr lang="en-US" sz="3200" i="1" dirty="0" smtClean="0">
                <a:sym typeface="Wingdings" panose="05000000000000000000" pitchFamily="2" charset="2"/>
              </a:rPr>
              <a:t> </a:t>
            </a:r>
            <a:r>
              <a:rPr lang="en-US" sz="3200" i="1" dirty="0" err="1" smtClean="0">
                <a:sym typeface="Wingdings" panose="05000000000000000000" pitchFamily="2" charset="2"/>
              </a:rPr>
              <a:t>và</a:t>
            </a:r>
            <a:r>
              <a:rPr lang="en-US" sz="3200" i="1" dirty="0" smtClean="0">
                <a:sym typeface="Wingdings" panose="05000000000000000000" pitchFamily="2" charset="2"/>
              </a:rPr>
              <a:t> </a:t>
            </a:r>
            <a:r>
              <a:rPr lang="en-US" sz="3200" i="1" dirty="0" err="1" smtClean="0">
                <a:sym typeface="Wingdings" panose="05000000000000000000" pitchFamily="2" charset="2"/>
              </a:rPr>
              <a:t>máy</a:t>
            </a:r>
            <a:r>
              <a:rPr lang="en-US" sz="3200" i="1" dirty="0" smtClean="0">
                <a:sym typeface="Wingdings" panose="05000000000000000000" pitchFamily="2" charset="2"/>
              </a:rPr>
              <a:t> case (</a:t>
            </a:r>
            <a:r>
              <a:rPr lang="en-US" sz="3200" i="1" dirty="0" err="1" smtClean="0">
                <a:sym typeface="Wingdings" panose="05000000000000000000" pitchFamily="2" charset="2"/>
              </a:rPr>
              <a:t>để</a:t>
            </a:r>
            <a:r>
              <a:rPr lang="en-US" sz="3200" i="1" dirty="0" smtClean="0">
                <a:sym typeface="Wingdings" panose="05000000000000000000" pitchFamily="2" charset="2"/>
              </a:rPr>
              <a:t> </a:t>
            </a:r>
            <a:r>
              <a:rPr lang="en-US" sz="3200" i="1" dirty="0" err="1" smtClean="0">
                <a:sym typeface="Wingdings" panose="05000000000000000000" pitchFamily="2" charset="2"/>
              </a:rPr>
              <a:t>bàn</a:t>
            </a:r>
            <a:r>
              <a:rPr lang="en-US" sz="3200" i="1" dirty="0" smtClean="0">
                <a:sym typeface="Wingdings" panose="05000000000000000000" pitchFamily="2" charset="2"/>
              </a:rPr>
              <a:t>)</a:t>
            </a:r>
            <a:r>
              <a:rPr lang="en-US" sz="3200" dirty="0" smtClean="0">
                <a:sym typeface="Wingdings" panose="05000000000000000000" pitchFamily="2" charset="2"/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 smtClean="0">
                <a:sym typeface="Wingdings" panose="05000000000000000000" pitchFamily="2" charset="2"/>
              </a:rPr>
              <a:t>Nhỏ </a:t>
            </a:r>
            <a:r>
              <a:rPr lang="en-US" sz="3200" dirty="0" err="1" smtClean="0">
                <a:sym typeface="Wingdings" panose="05000000000000000000" pitchFamily="2" charset="2"/>
              </a:rPr>
              <a:t>gọn</a:t>
            </a:r>
            <a:r>
              <a:rPr lang="en-US" sz="3200" dirty="0" smtClean="0">
                <a:sym typeface="Wingdings" panose="05000000000000000000" pitchFamily="2" charset="2"/>
              </a:rPr>
              <a:t>, </a:t>
            </a:r>
            <a:r>
              <a:rPr lang="en-US" sz="3200" dirty="0" err="1" smtClean="0">
                <a:sym typeface="Wingdings" panose="05000000000000000000" pitchFamily="2" charset="2"/>
              </a:rPr>
              <a:t>tính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chuyên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dụng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cao</a:t>
            </a:r>
            <a:endParaRPr lang="en-US" sz="3200" dirty="0" smtClean="0">
              <a:sym typeface="Wingdings" panose="05000000000000000000" pitchFamily="2" charset="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 err="1" smtClean="0">
                <a:sym typeface="Wingdings" panose="05000000000000000000" pitchFamily="2" charset="2"/>
              </a:rPr>
              <a:t>Dùng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cả</a:t>
            </a:r>
            <a:r>
              <a:rPr lang="en-US" sz="3200" dirty="0" smtClean="0">
                <a:sym typeface="Wingdings" panose="05000000000000000000" pitchFamily="2" charset="2"/>
              </a:rPr>
              <a:t> pin </a:t>
            </a:r>
            <a:r>
              <a:rPr lang="en-US" sz="3200" dirty="0" err="1" smtClean="0">
                <a:sym typeface="Wingdings" panose="05000000000000000000" pitchFamily="2" charset="2"/>
              </a:rPr>
              <a:t>và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nguồn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điện</a:t>
            </a:r>
            <a:endParaRPr lang="en-US" sz="3200" dirty="0" smtClean="0">
              <a:sym typeface="Wingdings" panose="05000000000000000000" pitchFamily="2" charset="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 err="1" smtClean="0">
                <a:sym typeface="Wingdings" panose="05000000000000000000" pitchFamily="2" charset="2"/>
              </a:rPr>
              <a:t>Gấp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gọn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để</a:t>
            </a:r>
            <a:r>
              <a:rPr lang="en-US" sz="3200" dirty="0" smtClean="0">
                <a:sym typeface="Wingdings" panose="05000000000000000000" pitchFamily="2" charset="2"/>
              </a:rPr>
              <a:t> di </a:t>
            </a:r>
            <a:r>
              <a:rPr lang="en-US" sz="3200" dirty="0" err="1" smtClean="0">
                <a:sym typeface="Wingdings" panose="05000000000000000000" pitchFamily="2" charset="2"/>
              </a:rPr>
              <a:t>chuyển</a:t>
            </a:r>
            <a:endParaRPr lang="en-US" sz="3200" dirty="0"/>
          </a:p>
        </p:txBody>
      </p:sp>
      <p:sp>
        <p:nvSpPr>
          <p:cNvPr id="6" name="Cloud 5"/>
          <p:cNvSpPr/>
          <p:nvPr/>
        </p:nvSpPr>
        <p:spPr>
          <a:xfrm>
            <a:off x="455976" y="1005024"/>
            <a:ext cx="6508954" cy="312665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Theo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các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con,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khi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máy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tính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xách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tay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được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gấp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lại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thì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iều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xảy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ra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?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672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894"/>
          <a:stretch/>
        </p:blipFill>
        <p:spPr>
          <a:xfrm>
            <a:off x="6122213" y="933106"/>
            <a:ext cx="6069787" cy="442912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122213" y="2360303"/>
            <a:ext cx="1720645" cy="35396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213" y="848500"/>
            <a:ext cx="6069787" cy="4879733"/>
          </a:xfrm>
          <a:prstGeom prst="rect">
            <a:avLst/>
          </a:prstGeom>
        </p:spPr>
      </p:pic>
      <p:sp>
        <p:nvSpPr>
          <p:cNvPr id="4" name="Text Placeholder 1"/>
          <p:cNvSpPr txBox="1">
            <a:spLocks/>
          </p:cNvSpPr>
          <p:nvPr/>
        </p:nvSpPr>
        <p:spPr>
          <a:xfrm>
            <a:off x="253189" y="50987"/>
            <a:ext cx="9784733" cy="472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</a:pPr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31030" y="50987"/>
            <a:ext cx="8760970" cy="715089"/>
          </a:xfrm>
          <a:prstGeom prst="roundRect">
            <a:avLst/>
          </a:prstGeom>
          <a:solidFill>
            <a:srgbClr val="0033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2687" y="1291081"/>
            <a:ext cx="5839526" cy="353943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i="1" dirty="0" smtClean="0">
                <a:sym typeface="Wingdings" panose="05000000000000000000" pitchFamily="2" charset="2"/>
              </a:rPr>
              <a:t>Power Options  Choose what closing the lid dose  </a:t>
            </a:r>
            <a:r>
              <a:rPr lang="en-US" sz="3200" i="1" dirty="0" err="1" smtClean="0">
                <a:sym typeface="Wingdings" panose="05000000000000000000" pitchFamily="2" charset="2"/>
              </a:rPr>
              <a:t>Tùy</a:t>
            </a:r>
            <a:r>
              <a:rPr lang="en-US" sz="3200" i="1" dirty="0" smtClean="0">
                <a:sym typeface="Wingdings" panose="05000000000000000000" pitchFamily="2" charset="2"/>
              </a:rPr>
              <a:t> </a:t>
            </a:r>
            <a:r>
              <a:rPr lang="en-US" sz="3200" i="1" dirty="0" err="1" smtClean="0">
                <a:sym typeface="Wingdings" panose="05000000000000000000" pitchFamily="2" charset="2"/>
              </a:rPr>
              <a:t>chỉnh</a:t>
            </a:r>
            <a:endParaRPr lang="en-US" sz="3200" dirty="0" smtClean="0">
              <a:sym typeface="Wingdings" panose="05000000000000000000" pitchFamily="2" charset="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 smtClean="0">
                <a:sym typeface="Wingdings" panose="05000000000000000000" pitchFamily="2" charset="2"/>
              </a:rPr>
              <a:t>Sleep: </a:t>
            </a:r>
            <a:r>
              <a:rPr lang="en-US" sz="3200" dirty="0" err="1" smtClean="0">
                <a:sym typeface="Wingdings" panose="05000000000000000000" pitchFamily="2" charset="2"/>
              </a:rPr>
              <a:t>Chế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độ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ngủ</a:t>
            </a:r>
            <a:endParaRPr lang="en-US" sz="3200" dirty="0" smtClean="0">
              <a:sym typeface="Wingdings" panose="05000000000000000000" pitchFamily="2" charset="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 smtClean="0">
                <a:sym typeface="Wingdings" panose="05000000000000000000" pitchFamily="2" charset="2"/>
              </a:rPr>
              <a:t>Do nothing: </a:t>
            </a:r>
            <a:r>
              <a:rPr lang="en-US" sz="3200" dirty="0" err="1" smtClean="0">
                <a:sym typeface="Wingdings" panose="05000000000000000000" pitchFamily="2" charset="2"/>
              </a:rPr>
              <a:t>Không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gì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cả</a:t>
            </a:r>
            <a:endParaRPr lang="en-US" sz="3200" dirty="0" smtClean="0">
              <a:sym typeface="Wingdings" panose="05000000000000000000" pitchFamily="2" charset="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 smtClean="0">
                <a:sym typeface="Wingdings" panose="05000000000000000000" pitchFamily="2" charset="2"/>
              </a:rPr>
              <a:t>Hibernate: </a:t>
            </a:r>
            <a:r>
              <a:rPr lang="en-US" sz="3200" dirty="0" err="1" smtClean="0">
                <a:sym typeface="Wingdings" panose="05000000000000000000" pitchFamily="2" charset="2"/>
              </a:rPr>
              <a:t>Ngủ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đông</a:t>
            </a:r>
            <a:endParaRPr lang="en-US" sz="3200" dirty="0" smtClean="0">
              <a:sym typeface="Wingdings" panose="05000000000000000000" pitchFamily="2" charset="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 smtClean="0">
                <a:sym typeface="Wingdings" panose="05000000000000000000" pitchFamily="2" charset="2"/>
              </a:rPr>
              <a:t>Shut down: </a:t>
            </a:r>
            <a:r>
              <a:rPr lang="en-US" sz="3200" dirty="0" err="1" smtClean="0">
                <a:sym typeface="Wingdings" panose="05000000000000000000" pitchFamily="2" charset="2"/>
              </a:rPr>
              <a:t>Tắt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máy</a:t>
            </a:r>
            <a:endParaRPr lang="en-US" sz="3200" dirty="0" smtClean="0">
              <a:sym typeface="Wingdings" panose="05000000000000000000" pitchFamily="2" charset="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10" name="Rounded Rectangle 9"/>
          <p:cNvSpPr/>
          <p:nvPr/>
        </p:nvSpPr>
        <p:spPr>
          <a:xfrm>
            <a:off x="6566013" y="4247537"/>
            <a:ext cx="1791408" cy="41558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524568" y="3689726"/>
            <a:ext cx="1435510" cy="96356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uiExpand="1" build="p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87486" y="201717"/>
            <a:ext cx="9784733" cy="472446"/>
          </a:xfrm>
        </p:spPr>
        <p:txBody>
          <a:bodyPr/>
          <a:lstStyle/>
          <a:p>
            <a:pPr marL="0" indent="0" algn="l">
              <a:buNone/>
            </a:pPr>
            <a:r>
              <a:rPr lang="en-US" b="1" dirty="0"/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40361" y="80396"/>
            <a:ext cx="6042352" cy="715089"/>
          </a:xfrm>
          <a:prstGeom prst="roundRect">
            <a:avLst/>
          </a:prstGeom>
          <a:solidFill>
            <a:srgbClr val="0033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Personalization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0841" y="795484"/>
            <a:ext cx="11339043" cy="1077218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i="1" dirty="0" err="1" smtClean="0">
                <a:sym typeface="Wingdings" panose="05000000000000000000" pitchFamily="2" charset="2"/>
              </a:rPr>
              <a:t>Cách</a:t>
            </a:r>
            <a:r>
              <a:rPr lang="en-US" sz="3200" i="1" dirty="0" smtClean="0">
                <a:sym typeface="Wingdings" panose="05000000000000000000" pitchFamily="2" charset="2"/>
              </a:rPr>
              <a:t> 1: Start  Control Panel  Appearance and </a:t>
            </a:r>
            <a:r>
              <a:rPr lang="en-US" sz="3200" i="1" dirty="0" smtClean="0">
                <a:cs typeface="Times New Roman" panose="02020603050405020304" pitchFamily="18" charset="0"/>
              </a:rPr>
              <a:t>Personalization </a:t>
            </a:r>
            <a:r>
              <a:rPr lang="en-US" sz="3200" i="1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i="1" dirty="0" smtClean="0">
                <a:cs typeface="Times New Roman" panose="02020603050405020304" pitchFamily="18" charset="0"/>
              </a:rPr>
              <a:t>Personalization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90840" y="2012759"/>
            <a:ext cx="11339043" cy="1077218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i="1" dirty="0" err="1" smtClean="0">
                <a:sym typeface="Wingdings" panose="05000000000000000000" pitchFamily="2" charset="2"/>
              </a:rPr>
              <a:t>Cách</a:t>
            </a:r>
            <a:r>
              <a:rPr lang="en-US" sz="3200" i="1" dirty="0" smtClean="0">
                <a:sym typeface="Wingdings" panose="05000000000000000000" pitchFamily="2" charset="2"/>
              </a:rPr>
              <a:t> 2: Start  Control Panel  View by: Large icons </a:t>
            </a:r>
            <a:r>
              <a:rPr lang="en-US" sz="3200" i="1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i="1" dirty="0" smtClean="0">
                <a:cs typeface="Times New Roman" panose="02020603050405020304" pitchFamily="18" charset="0"/>
              </a:rPr>
              <a:t>Personalization </a:t>
            </a:r>
            <a:r>
              <a:rPr lang="en-US" sz="3200" i="1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i="1" dirty="0" err="1">
                <a:cs typeface="Times New Roman" panose="02020603050405020304" pitchFamily="18" charset="0"/>
                <a:sym typeface="Wingdings" panose="05000000000000000000" pitchFamily="2" charset="2"/>
              </a:rPr>
              <a:t>C</a:t>
            </a:r>
            <a:r>
              <a:rPr lang="en-US" sz="3200" i="1" dirty="0" err="1" smtClean="0">
                <a:cs typeface="Times New Roman" panose="02020603050405020304" pitchFamily="18" charset="0"/>
                <a:sym typeface="Wingdings" panose="05000000000000000000" pitchFamily="2" charset="2"/>
              </a:rPr>
              <a:t>ác</a:t>
            </a:r>
            <a:r>
              <a:rPr lang="en-US" sz="3200" i="1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 smtClean="0">
                <a:cs typeface="Times New Roman" panose="02020603050405020304" pitchFamily="18" charset="0"/>
                <a:sym typeface="Wingdings" panose="05000000000000000000" pitchFamily="2" charset="2"/>
              </a:rPr>
              <a:t>tùy</a:t>
            </a:r>
            <a:r>
              <a:rPr lang="en-US" sz="3200" i="1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 smtClean="0">
                <a:cs typeface="Times New Roman" panose="02020603050405020304" pitchFamily="18" charset="0"/>
                <a:sym typeface="Wingdings" panose="05000000000000000000" pitchFamily="2" charset="2"/>
              </a:rPr>
              <a:t>chọn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90840" y="3371536"/>
            <a:ext cx="11339043" cy="1077218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i="1" dirty="0" err="1" smtClean="0">
                <a:sym typeface="Wingdings" panose="05000000000000000000" pitchFamily="2" charset="2"/>
              </a:rPr>
              <a:t>Cách</a:t>
            </a:r>
            <a:r>
              <a:rPr lang="en-US" sz="3200" i="1" dirty="0" smtClean="0">
                <a:sym typeface="Wingdings" panose="05000000000000000000" pitchFamily="2" charset="2"/>
              </a:rPr>
              <a:t> 3: </a:t>
            </a:r>
            <a:r>
              <a:rPr lang="en-US" sz="3200" dirty="0" err="1" smtClean="0">
                <a:sym typeface="Wingdings" panose="05000000000000000000" pitchFamily="2" charset="2"/>
              </a:rPr>
              <a:t>Chuột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phải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ngoài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khoảng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trống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ngoài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màn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hình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i="1" dirty="0" smtClean="0">
                <a:sym typeface="Wingdings" panose="05000000000000000000" pitchFamily="2" charset="2"/>
              </a:rPr>
              <a:t> </a:t>
            </a:r>
            <a:r>
              <a:rPr lang="en-US" sz="3200" i="1" dirty="0" smtClean="0">
                <a:cs typeface="Times New Roman" panose="02020603050405020304" pitchFamily="18" charset="0"/>
              </a:rPr>
              <a:t>Personalize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8482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IC3 Sp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3 Spark" id="{767DEBA0-371E-4F75-B3A8-7361022FBB27}" vid="{34DBF90F-D203-4555-AEB7-070583CABD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IC3 Spark</Template>
  <TotalTime>0</TotalTime>
  <Words>437</Words>
  <Application>Microsoft Office PowerPoint</Application>
  <PresentationFormat>Widescreen</PresentationFormat>
  <Paragraphs>53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IC3 Spark</vt:lpstr>
      <vt:lpstr>Tìm hiểu về các thiết lập liên quan đến cấp nguồn điện (Power Settings) cho máy tính xách tay Một vài thiết lập khác (SGK trang 54)</vt:lpstr>
      <vt:lpstr>PowerPoint Presentation</vt:lpstr>
      <vt:lpstr>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/>
  <cp:revision>1</cp:revision>
  <dcterms:created xsi:type="dcterms:W3CDTF">2021-11-28T13:37:57Z</dcterms:created>
  <dcterms:modified xsi:type="dcterms:W3CDTF">2021-11-28T13:39:31Z</dcterms:modified>
</cp:coreProperties>
</file>