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8A6"/>
    <a:srgbClr val="26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AC4B-70AC-4CDA-81A1-E4F9FA8D8EC8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190CE-990D-4251-8028-776F94A3C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49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97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29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4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2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hủ đề A-Bài 2-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A3DC"/>
                </a:solidFill>
              </a:defRPr>
            </a:lvl1pPr>
          </a:lstStyle>
          <a:p>
            <a:fld id="{47BD2B39-EB6D-4221-8FBC-AEF76462664C}" type="datetimeFigureOut">
              <a:rPr lang="en-US" smtClean="0"/>
              <a:pPr/>
              <a:t>09/10/2021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A3DC"/>
                </a:solidFill>
              </a:defRPr>
            </a:lvl1pPr>
          </a:lstStyle>
          <a:p>
            <a:fld id="{AC7AEF0F-3B20-4D09-BCE9-D55428049E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75744" y="795485"/>
            <a:ext cx="9784733" cy="634290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260FB1"/>
                </a:solidFill>
              </a:defRPr>
            </a:lvl1pPr>
            <a:lvl2pPr algn="ctr">
              <a:defRPr sz="3200">
                <a:solidFill>
                  <a:srgbClr val="260FB1"/>
                </a:solidFill>
              </a:defRPr>
            </a:lvl2pPr>
            <a:lvl3pPr algn="ctr">
              <a:defRPr sz="3200">
                <a:solidFill>
                  <a:srgbClr val="260FB1"/>
                </a:solidFill>
              </a:defRPr>
            </a:lvl3pPr>
            <a:lvl4pPr algn="ctr">
              <a:defRPr sz="3200">
                <a:solidFill>
                  <a:srgbClr val="260FB1"/>
                </a:solidFill>
              </a:defRPr>
            </a:lvl4pPr>
            <a:lvl5pPr algn="ctr">
              <a:defRPr sz="3200">
                <a:solidFill>
                  <a:srgbClr val="260FB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96471" y="5688383"/>
            <a:ext cx="2152650" cy="109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821" y="5562028"/>
            <a:ext cx="672488" cy="88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5250" y="5686097"/>
            <a:ext cx="1142898" cy="74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56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1123950" y="1085850"/>
            <a:ext cx="9770363" cy="3390900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600615" y="165555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10109427" y="3096984"/>
            <a:ext cx="1339621" cy="14743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9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5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2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3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5EA6-FA2A-44AC-92CC-E0566C150CF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61A2-C7EB-46B5-BCD4-3DEA7681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2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9A35EA6-FA2A-44AC-92CC-E0566C150CF3}" type="datetimeFigureOut">
              <a:rPr lang="en-US" smtClean="0"/>
              <a:pPr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CFE61A2-C7EB-46B5-BCD4-3DEA768158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6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0FB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0FB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0FB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0FB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0FB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1529968" y="2173614"/>
            <a:ext cx="908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cửa sổ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 đầu làm việc với tệp tin và thư mục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tr.30)</a:t>
            </a:r>
            <a:endParaRPr kumimoji="1" lang="zh-CN" altLang="en-US" sz="3200" spc="-300" dirty="0">
              <a:solidFill>
                <a:srgbClr val="00206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6871905" y="858885"/>
            <a:ext cx="2536300" cy="641932"/>
            <a:chOff x="3790950" y="1549438"/>
            <a:chExt cx="2133600" cy="540012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4991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981450" y="1549438"/>
              <a:ext cx="1943100" cy="49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Tin 3 – </a:t>
              </a:r>
              <a:r>
                <a:rPr kumimoji="1" lang="en-US" altLang="zh-CN" sz="3200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Tuần</a:t>
              </a:r>
              <a:r>
                <a:rPr kumimoji="1" lang="en-US" altLang="zh-CN" sz="3200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 6</a:t>
              </a:r>
              <a:endParaRPr kumimoji="1" lang="zh-CN" altLang="en-US" sz="3200" spc="-300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9B080AEC-7EAF-D340-8CF4-77F9DB8EE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1963" y="7000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B</a:t>
            </a:r>
            <a:r>
              <a:rPr lang="vi-VN" b="1" dirty="0" smtClean="0">
                <a:solidFill>
                  <a:srgbClr val="C00000"/>
                </a:solidFill>
              </a:rPr>
              <a:t>ắt </a:t>
            </a:r>
            <a:r>
              <a:rPr lang="vi-VN" b="1" dirty="0">
                <a:solidFill>
                  <a:srgbClr val="C00000"/>
                </a:solidFill>
              </a:rPr>
              <a:t>đầu làm việc với các </a:t>
            </a:r>
            <a:r>
              <a:rPr lang="vi-VN" b="1" dirty="0" smtClean="0">
                <a:solidFill>
                  <a:srgbClr val="C00000"/>
                </a:solidFill>
              </a:rPr>
              <a:t>tệp tin </a:t>
            </a:r>
            <a:r>
              <a:rPr lang="vi-VN" b="1" dirty="0">
                <a:solidFill>
                  <a:srgbClr val="C00000"/>
                </a:solidFill>
              </a:rPr>
              <a:t>và thư mục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36" y="1429775"/>
            <a:ext cx="8785148" cy="45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Hoạt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động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thực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hành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và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nhận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xét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73727" y="1628578"/>
            <a:ext cx="11021291" cy="3785652"/>
            <a:chOff x="381000" y="1628578"/>
            <a:chExt cx="10679477" cy="3785652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1628578"/>
              <a:ext cx="1067947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ày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bạn sẽ thực hành làm việc với các nút Minimize, Maximize, Restore Down và Close.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Bấm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Start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 bấm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 đa hóa) ở góc trên cùng bên phải của cửa sổ.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nhỏ).</a:t>
              </a:r>
            </a:p>
            <a:p>
              <a:pPr lvl="1"/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rằng cửa sổ biến mất khỏi màn hình, nhưng được biểu thị bằng một nút trên thanh tác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Chèn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thanh tác vụ để hiển thị lại cửa sổ.</a:t>
              </a:r>
            </a:p>
            <a:p>
              <a:pPr lvl="1"/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 sổ hiện được phóng to, chiếm toàn bộ màn hình và nút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 phục xuống)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vi-VN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866" y="2753406"/>
              <a:ext cx="489696" cy="383816"/>
            </a:xfrm>
            <a:prstGeom prst="rect">
              <a:avLst/>
            </a:prstGeom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512" y="3144117"/>
              <a:ext cx="528901" cy="384655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910" y="4585856"/>
              <a:ext cx="527481" cy="356050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86" y="4941906"/>
              <a:ext cx="482053" cy="37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4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Hoạt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động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thực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hành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và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nhận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xét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5682" y="1840923"/>
            <a:ext cx="10567554" cy="3046988"/>
            <a:chOff x="571500" y="1771650"/>
            <a:chExt cx="10972800" cy="3046988"/>
          </a:xfrm>
        </p:grpSpPr>
        <p:sp>
          <p:nvSpPr>
            <p:cNvPr id="3" name="TextBox 2"/>
            <p:cNvSpPr txBox="1"/>
            <p:nvPr/>
          </p:nvSpPr>
          <p:spPr>
            <a:xfrm>
              <a:off x="571500" y="1771650"/>
              <a:ext cx="109728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 thị thanh trình đơn.</a:t>
              </a:r>
            </a:p>
            <a:p>
              <a:pPr marL="457200" indent="-457200">
                <a:buFont typeface="+mj-lt"/>
                <a:buAutoNum type="arabicPeriod" startAt="5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View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xem các tùy chọn trình đơn.</a:t>
              </a:r>
            </a:p>
            <a:p>
              <a:pPr marL="457200" indent="-457200">
                <a:buFont typeface="+mj-lt"/>
                <a:buAutoNum type="arabicPeriod" startAt="5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Refresh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àm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mới.</a:t>
              </a:r>
            </a:p>
            <a:p>
              <a:pPr lvl="1"/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thời điểm bạn đã chọn lệnh này, toàn bộ thanh trình đơn biến mất. Đây là một ví dụ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có thể kích hoạt thanh trình đơn khi cần.</a:t>
              </a:r>
            </a:p>
            <a:p>
              <a:pPr marL="457200" indent="-457200">
                <a:buFont typeface="+mj-lt"/>
                <a:buAutoNum type="arabicPeriod" startAt="5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 phục xuống).</a:t>
              </a:r>
            </a:p>
            <a:p>
              <a:pPr marL="457200" indent="-457200">
                <a:buFont typeface="+mj-lt"/>
                <a:buAutoNum type="arabicPeriod" startAt="5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Đóng).</a:t>
              </a:r>
            </a:p>
            <a:p>
              <a:pPr lvl="1"/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 sổ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bị xóa khỏi màn hình.</a:t>
              </a:r>
              <a:endParaRPr lang="en-US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641" y="3673367"/>
              <a:ext cx="413571" cy="257086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641" y="4008933"/>
              <a:ext cx="830761" cy="366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3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75744" y="690710"/>
            <a:ext cx="9784733" cy="557065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C00000"/>
                </a:solidFill>
              </a:rPr>
              <a:t>Làm quen với cửa sổ chứa </a:t>
            </a:r>
            <a:r>
              <a:rPr lang="vi-VN" b="1" dirty="0" smtClean="0">
                <a:solidFill>
                  <a:srgbClr val="C00000"/>
                </a:solidFill>
              </a:rPr>
              <a:t>tệp tin </a:t>
            </a:r>
            <a:r>
              <a:rPr lang="vi-VN" b="1" dirty="0">
                <a:solidFill>
                  <a:srgbClr val="C00000"/>
                </a:solidFill>
              </a:rPr>
              <a:t>và thư mục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7" name="Picture 26" descr="Image result for windows explorer window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23" y="1476443"/>
            <a:ext cx="6398506" cy="53815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726321" y="2267712"/>
            <a:ext cx="4362973" cy="4060788"/>
            <a:chOff x="1726321" y="2267712"/>
            <a:chExt cx="4362973" cy="4060788"/>
          </a:xfrm>
        </p:grpSpPr>
        <p:sp>
          <p:nvSpPr>
            <p:cNvPr id="28" name="Rectangle 27"/>
            <p:cNvSpPr/>
            <p:nvPr/>
          </p:nvSpPr>
          <p:spPr>
            <a:xfrm>
              <a:off x="3837437" y="2267712"/>
              <a:ext cx="2251857" cy="40607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260FB1"/>
                </a:solidFill>
              </a:endParaRPr>
            </a:p>
          </p:txBody>
        </p:sp>
        <p:sp>
          <p:nvSpPr>
            <p:cNvPr id="31" name="Rounded Rectangular Callout 30"/>
            <p:cNvSpPr/>
            <p:nvPr/>
          </p:nvSpPr>
          <p:spPr>
            <a:xfrm>
              <a:off x="1726321" y="4260188"/>
              <a:ext cx="1894466" cy="1353044"/>
            </a:xfrm>
            <a:prstGeom prst="wedgeRoundRectCallout">
              <a:avLst>
                <a:gd name="adj1" fmla="val 60249"/>
                <a:gd name="adj2" fmla="val 3879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1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hướng</a:t>
              </a:r>
              <a:endParaRPr lang="en-US" sz="1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truy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nhanh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đền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trí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tệp</a:t>
              </a:r>
              <a:r>
                <a:rPr lang="en-US" sz="14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endParaRPr lang="en-US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6154972" y="2267712"/>
            <a:ext cx="0" cy="408028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239417" y="2286779"/>
            <a:ext cx="3884225" cy="4070751"/>
            <a:chOff x="6239417" y="2286779"/>
            <a:chExt cx="3884225" cy="407075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6605344" y="5060992"/>
              <a:ext cx="2664144" cy="1076643"/>
            </a:xfrm>
            <a:prstGeom prst="wedgeRoundRectCallout">
              <a:avLst>
                <a:gd name="adj1" fmla="val 34758"/>
                <a:gd name="adj2" fmla="val 68699"/>
                <a:gd name="adj3" fmla="val 16667"/>
              </a:avLst>
            </a:prstGeom>
            <a:solidFill>
              <a:schemeClr val="accent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 </a:t>
              </a:r>
              <a:r>
                <a:rPr lang="en-US" sz="14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Hiển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tệp</a:t>
              </a:r>
              <a:r>
                <a:rPr lang="en-US" sz="14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14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hướng</a:t>
              </a:r>
              <a:endPara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39417" y="2286779"/>
              <a:ext cx="3884225" cy="40707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260FB1"/>
                </a:solidFill>
              </a:endParaRPr>
            </a:p>
          </p:txBody>
        </p:sp>
      </p:grpSp>
      <p:sp>
        <p:nvSpPr>
          <p:cNvPr id="35" name="Rounded Rectangular Callout 34"/>
          <p:cNvSpPr/>
          <p:nvPr/>
        </p:nvSpPr>
        <p:spPr>
          <a:xfrm>
            <a:off x="9551305" y="2546957"/>
            <a:ext cx="2120075" cy="1076643"/>
          </a:xfrm>
          <a:prstGeom prst="wedgeRoundRectCallout">
            <a:avLst>
              <a:gd name="adj1" fmla="val -211570"/>
              <a:gd name="adj2" fmla="val 103616"/>
              <a:gd name="adj3" fmla="val 16667"/>
            </a:avLst>
          </a:prstGeom>
          <a:solidFill>
            <a:srgbClr val="F2F8A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400" b="1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400" b="1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lang="en-US" sz="1400" b="1" dirty="0">
              <a:solidFill>
                <a:srgbClr val="260FB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400" dirty="0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60FB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endParaRPr lang="en-US" sz="1400" dirty="0">
              <a:solidFill>
                <a:srgbClr val="260FB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07554" y="1400175"/>
            <a:ext cx="2331046" cy="1147763"/>
            <a:chOff x="1707554" y="1400175"/>
            <a:chExt cx="2331046" cy="1147763"/>
          </a:xfrm>
        </p:grpSpPr>
        <p:sp>
          <p:nvSpPr>
            <p:cNvPr id="29" name="Rounded Rectangular Callout 28"/>
            <p:cNvSpPr/>
            <p:nvPr/>
          </p:nvSpPr>
          <p:spPr>
            <a:xfrm>
              <a:off x="1707554" y="1400175"/>
              <a:ext cx="1894466" cy="1076643"/>
            </a:xfrm>
            <a:prstGeom prst="wedgeRoundRectCallout">
              <a:avLst>
                <a:gd name="adj1" fmla="val 68668"/>
                <a:gd name="adj2" fmla="val 43906"/>
                <a:gd name="adj3" fmla="val 16667"/>
              </a:avLst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 </a:t>
              </a:r>
              <a:r>
                <a:rPr lang="en-US" sz="14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1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(Collapse)</a:t>
              </a:r>
              <a:endParaRPr lang="en-US" sz="14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Ẩn</a:t>
              </a:r>
              <a:r>
                <a:rPr lang="en-US" sz="1400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cấu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trúc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1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endParaRPr lang="en-US" sz="1400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876676" y="2324100"/>
              <a:ext cx="161924" cy="2238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98172" y="2763448"/>
            <a:ext cx="2421390" cy="1076643"/>
            <a:chOff x="1698172" y="2763448"/>
            <a:chExt cx="2421390" cy="1076643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1698172" y="2763448"/>
              <a:ext cx="1894466" cy="1076643"/>
            </a:xfrm>
            <a:prstGeom prst="wedgeRoundRectCallout">
              <a:avLst>
                <a:gd name="adj1" fmla="val 68852"/>
                <a:gd name="adj2" fmla="val 1692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1400" b="1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rộng</a:t>
              </a:r>
              <a:r>
                <a:rPr lang="en-US" sz="1400" b="1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(Expand)</a:t>
              </a:r>
              <a:endParaRPr lang="en-US" sz="1400" b="1" dirty="0">
                <a:solidFill>
                  <a:srgbClr val="260FB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Hiển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con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1400" dirty="0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solidFill>
                    <a:srgbClr val="260FB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endParaRPr lang="en-US" sz="1400" dirty="0">
                <a:solidFill>
                  <a:srgbClr val="260FB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957638" y="3390900"/>
              <a:ext cx="161924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77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Hoạt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động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thực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hành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và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nhận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xét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1382" y="1543871"/>
            <a:ext cx="10520218" cy="3785652"/>
            <a:chOff x="1011382" y="1543871"/>
            <a:chExt cx="10520218" cy="3785652"/>
          </a:xfrm>
        </p:grpSpPr>
        <p:grpSp>
          <p:nvGrpSpPr>
            <p:cNvPr id="7" name="Group 6"/>
            <p:cNvGrpSpPr/>
            <p:nvPr/>
          </p:nvGrpSpPr>
          <p:grpSpPr>
            <a:xfrm>
              <a:off x="1011382" y="1543871"/>
              <a:ext cx="10520218" cy="3785652"/>
              <a:chOff x="1011382" y="1543871"/>
              <a:chExt cx="10520218" cy="378565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011382" y="1543871"/>
                <a:ext cx="10520218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dirty="0" err="1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này, bạn sẽ di chuyển một cửa sổ xung quanh màn hình và sau đó thay đổi kích thước của nó.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Bấm </a:t>
                </a:r>
                <a:r>
                  <a:rPr lang="en-US" sz="2400" dirty="0" err="1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nút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 bấm </a:t>
                </a:r>
                <a:r>
                  <a:rPr lang="en-US" sz="2400" b="1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Computer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cửa sổ xuất hiện toàn màn hình, hãy nhấp vào nút giữa ở góc trên cùng bên phải 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Khôi phục xuống) 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ửa 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sổ </a:t>
                </a:r>
                <a:r>
                  <a:rPr lang="en-US" sz="2400" b="1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Computer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 vị con trỏ chuột trên thanh tiêu đề của cửa sổ </a:t>
                </a:r>
                <a:r>
                  <a:rPr lang="en-US" sz="2400" b="1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Computer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Nhấp và kéo cửa sổ đến vị trí mới trên màn hình.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 hành di chuyển cửa sổ xung quanh đến một số địa điểm khác nhau.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chuyển con trỏ chuột đến cạnh phải của cửa sổ và giữ chuột qua </a:t>
                </a:r>
                <a:r>
                  <a:rPr lang="en-US" sz="2400" dirty="0" err="1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 cho </a:t>
                </a:r>
                <a:r>
                  <a:rPr lang="vi-VN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 khi con 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trỏ</a:t>
                </a:r>
                <a:r>
                  <a:rPr lang="en-US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vi-VN" sz="2400" dirty="0" smtClean="0">
                    <a:solidFill>
                      <a:srgbClr val="260FB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" name="Picture 5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877779" y="4812132"/>
                <a:ext cx="265057" cy="522367"/>
              </a:xfrm>
              <a:prstGeom prst="rect">
                <a:avLst/>
              </a:prstGeom>
            </p:spPr>
          </p:pic>
        </p:grp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942" y="3098395"/>
              <a:ext cx="565385" cy="364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77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Hoạt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động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thực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hành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và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nhận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xét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1272" y="1543871"/>
            <a:ext cx="10700327" cy="3785652"/>
            <a:chOff x="831272" y="1543871"/>
            <a:chExt cx="10700327" cy="3785652"/>
          </a:xfrm>
        </p:grpSpPr>
        <p:sp>
          <p:nvSpPr>
            <p:cNvPr id="3" name="TextBox 2"/>
            <p:cNvSpPr txBox="1"/>
            <p:nvPr/>
          </p:nvSpPr>
          <p:spPr>
            <a:xfrm>
              <a:off x="831272" y="1543871"/>
              <a:ext cx="1070032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 đường viền đến khoảng một inch (2,5 cm) từ phía bên phải của màn hình.</a:t>
              </a: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 chuyển con trỏ chuột đến góc dưới bên phải của cửa sổ và kéo góc của cửa sổ cho đến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nửa kích thước hiện tại.</a:t>
              </a: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kích thước cửa sổ trở lại kích thước ban đầu của nó.</a:t>
              </a: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mũi tên ở dưới cùng của thanh cuộn dọc trong danh sách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Folders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 vào nút mũi tên ở đầu thanh cuộn.</a:t>
              </a: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 hộp cuộn lên và xuống để xem thông tin trong cửa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sổ.</a:t>
              </a:r>
              <a:endParaRPr lang="en-US" sz="2400" dirty="0" smtClean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 kích thước cửa sổ sao cho tất cả các nội dung có thể nhìn thấy và các thanh cuộn biến mất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457200" indent="-457200">
                <a:buFont typeface="+mj-lt"/>
                <a:buAutoNum type="arabicPeriod" startAt="7"/>
              </a:pP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Bấm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(Đóng) để đóng cửa sổ </a:t>
              </a:r>
              <a:r>
                <a:rPr lang="en-US" sz="2400" b="1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</a:t>
              </a:r>
              <a:r>
                <a:rPr lang="en-US" sz="2400" dirty="0" smtClean="0">
                  <a:solidFill>
                    <a:srgbClr val="260F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rgbClr val="260FB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68" y="4948319"/>
              <a:ext cx="631704" cy="28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4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1695450" y="2811724"/>
            <a:ext cx="874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&gt;&gt; 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 tr.31)</a:t>
            </a:r>
          </a:p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&gt;&gt; </a:t>
            </a:r>
            <a:r>
              <a:rPr lang="fr-FR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fr-FR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mục (SGK tr.33)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1859" y="967829"/>
            <a:ext cx="5126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1529968" y="2173614"/>
            <a:ext cx="908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kumimoji="1" lang="zh-CN" altLang="en-US" sz="5400" spc="-300" dirty="0">
              <a:solidFill>
                <a:srgbClr val="00206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6871905" y="858885"/>
            <a:ext cx="2536300" cy="641932"/>
            <a:chOff x="3790950" y="1549438"/>
            <a:chExt cx="2133600" cy="540012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4991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981450" y="1549438"/>
              <a:ext cx="1943100" cy="49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Tin 3 – </a:t>
              </a:r>
              <a:r>
                <a:rPr kumimoji="1" lang="en-US" altLang="zh-CN" sz="3200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Tuần</a:t>
              </a:r>
              <a:r>
                <a:rPr kumimoji="1" lang="en-US" altLang="zh-CN" sz="3200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itchFamily="2" charset="-122"/>
                  <a:cs typeface="Times New Roman" panose="02020603050405020304" pitchFamily="18" charset="0"/>
                </a:rPr>
                <a:t> 6</a:t>
              </a:r>
              <a:endParaRPr kumimoji="1" lang="zh-CN" altLang="en-US" sz="3200" spc="-300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8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452</Words>
  <Application>Microsoft Office PowerPoint</Application>
  <PresentationFormat>Widescreen</PresentationFormat>
  <Paragraphs>55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等线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TOPICA</dc:creator>
  <cp:lastModifiedBy>TOPICA</cp:lastModifiedBy>
  <cp:revision>17</cp:revision>
  <dcterms:created xsi:type="dcterms:W3CDTF">2021-10-09T04:28:08Z</dcterms:created>
  <dcterms:modified xsi:type="dcterms:W3CDTF">2021-10-09T05:14:10Z</dcterms:modified>
</cp:coreProperties>
</file>