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91" r:id="rId4"/>
    <p:sldId id="292" r:id="rId5"/>
    <p:sldId id="293" r:id="rId6"/>
    <p:sldId id="294" r:id="rId7"/>
    <p:sldId id="285" r:id="rId8"/>
    <p:sldId id="295" r:id="rId9"/>
    <p:sldId id="276" r:id="rId10"/>
    <p:sldId id="290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33CC"/>
    <a:srgbClr val="FF0000"/>
    <a:srgbClr val="9900CC"/>
    <a:srgbClr val="66FFFF"/>
    <a:srgbClr val="FF0066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3881" autoAdjust="0"/>
  </p:normalViewPr>
  <p:slideViewPr>
    <p:cSldViewPr>
      <p:cViewPr varScale="1">
        <p:scale>
          <a:sx n="74" d="100"/>
          <a:sy n="74" d="100"/>
        </p:scale>
        <p:origin x="2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38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2740E-694F-4F12-B6D4-95272AAA0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5A51B-8D12-4BE5-A384-130E0F02A4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1B5630-7DD8-44FA-9D94-E21263FB3F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8994A-D730-4096-B1AC-A4A6E8D6DE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00808-CFBA-4E17-AD1A-AD932C0636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E2B03-8897-483D-BCBF-A1947261FF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5DA17-D285-4D6B-BD13-37C74439A1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1DFCB-7742-45B4-BF54-D9B995DED4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4C1BC-B4EE-4DC1-B16F-6C9720E3C7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8A3E7-8B5E-4FFF-A07C-2CE09D9514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376DA-0153-44D8-B42A-926EB9D6AD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E419C-FABF-41B0-B776-7A904DC8E2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F2C795FC-1BAA-4696-940C-ABD6C65ECE5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458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u="sng" dirty="0" err="1">
                <a:solidFill>
                  <a:srgbClr val="0033CC"/>
                </a:solidFill>
              </a:rPr>
              <a:t>Khoa</a:t>
            </a:r>
            <a:r>
              <a:rPr lang="en-US" sz="2800" u="sng" dirty="0">
                <a:solidFill>
                  <a:srgbClr val="0033CC"/>
                </a:solidFill>
              </a:rPr>
              <a:t> </a:t>
            </a:r>
            <a:r>
              <a:rPr lang="en-US" sz="2800" u="sng" dirty="0" err="1">
                <a:solidFill>
                  <a:srgbClr val="0033CC"/>
                </a:solidFill>
              </a:rPr>
              <a:t>học</a:t>
            </a:r>
            <a:r>
              <a:rPr lang="en-US" sz="2800" dirty="0">
                <a:solidFill>
                  <a:srgbClr val="0033CC"/>
                </a:solidFill>
              </a:rPr>
              <a:t>:</a:t>
            </a:r>
          </a:p>
          <a:p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57200" y="19050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    </a:t>
            </a:r>
            <a:r>
              <a:rPr lang="en-US" sz="2800" u="sng" dirty="0" err="1">
                <a:solidFill>
                  <a:srgbClr val="0000FF"/>
                </a:solidFill>
              </a:rPr>
              <a:t>Câu</a:t>
            </a:r>
            <a:r>
              <a:rPr lang="en-US" sz="2800" u="sng" dirty="0">
                <a:solidFill>
                  <a:srgbClr val="0000FF"/>
                </a:solidFill>
              </a:rPr>
              <a:t> 1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>
                <a:solidFill>
                  <a:srgbClr val="0000FF"/>
                </a:solidFill>
              </a:rPr>
              <a:t>Không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khí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trò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</a:t>
            </a:r>
            <a:r>
              <a:rPr lang="en-US" sz="2800" dirty="0" err="1">
                <a:solidFill>
                  <a:srgbClr val="3333CC"/>
                </a:solidFill>
              </a:rPr>
              <a:t>ư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thế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nào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đối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đời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thực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vật</a:t>
            </a:r>
            <a:r>
              <a:rPr lang="en-US" sz="2800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   </a:t>
            </a:r>
            <a:r>
              <a:rPr lang="en-US" sz="2800" u="sng">
                <a:solidFill>
                  <a:srgbClr val="0000FF"/>
                </a:solidFill>
              </a:rPr>
              <a:t>Câu 2</a:t>
            </a:r>
            <a:r>
              <a:rPr lang="en-US" sz="2800">
                <a:solidFill>
                  <a:srgbClr val="0000FF"/>
                </a:solidFill>
              </a:rPr>
              <a:t>: Trong quá trình quang hợp, thực vật hút khí gì và thải ra khí gì ? </a:t>
            </a:r>
            <a:endParaRPr lang="en-US"/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381000" y="40386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    </a:t>
            </a:r>
            <a:r>
              <a:rPr lang="en-US" sz="2800" u="sng">
                <a:solidFill>
                  <a:srgbClr val="0000FF"/>
                </a:solidFill>
              </a:rPr>
              <a:t>Câu 3:</a:t>
            </a:r>
            <a:r>
              <a:rPr lang="en-US" sz="2800">
                <a:solidFill>
                  <a:srgbClr val="0000FF"/>
                </a:solidFill>
              </a:rPr>
              <a:t> Trong quá trình hô hấp, thực vật hút khí gì và thải ra khí gì ?</a:t>
            </a:r>
            <a:endParaRPr lang="en-US"/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990600" y="1295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 dirty="0" err="1" smtClean="0">
                <a:solidFill>
                  <a:srgbClr val="FF3300"/>
                </a:solidFill>
              </a:rPr>
              <a:t>Ôn</a:t>
            </a:r>
            <a:r>
              <a:rPr lang="en-US" sz="2800" u="sng" dirty="0" smtClean="0">
                <a:solidFill>
                  <a:srgbClr val="FF3300"/>
                </a:solidFill>
              </a:rPr>
              <a:t> </a:t>
            </a:r>
            <a:r>
              <a:rPr lang="en-US" sz="2800" u="sng" dirty="0" err="1" smtClean="0">
                <a:solidFill>
                  <a:srgbClr val="FF3300"/>
                </a:solidFill>
              </a:rPr>
              <a:t>bài</a:t>
            </a:r>
            <a:r>
              <a:rPr lang="en-US" sz="2800" u="sng" dirty="0" smtClean="0">
                <a:solidFill>
                  <a:srgbClr val="FF3300"/>
                </a:solidFill>
              </a:rPr>
              <a:t> </a:t>
            </a:r>
            <a:r>
              <a:rPr lang="en-US" sz="2800" u="sng" dirty="0" err="1">
                <a:solidFill>
                  <a:srgbClr val="FF3300"/>
                </a:solidFill>
              </a:rPr>
              <a:t>cũ</a:t>
            </a:r>
            <a:r>
              <a:rPr lang="en-US" sz="2800" u="sng" dirty="0">
                <a:solidFill>
                  <a:srgbClr val="FF3300"/>
                </a:solidFill>
              </a:rPr>
              <a:t>:</a:t>
            </a:r>
            <a:endParaRPr lang="en-US" dirty="0"/>
          </a:p>
        </p:txBody>
      </p:sp>
      <p:pic>
        <p:nvPicPr>
          <p:cNvPr id="7" name="Picture 9" descr="101 Dalmatian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187950" y="5539697"/>
            <a:ext cx="1060450" cy="121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30" descr="anh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622">
            <a:off x="-203902" y="101749"/>
            <a:ext cx="10366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0" descr="anh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622">
            <a:off x="5464" y="5816749"/>
            <a:ext cx="10366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" descr="anh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622">
            <a:off x="8025698" y="133841"/>
            <a:ext cx="10366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anh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622">
            <a:off x="8082664" y="5563658"/>
            <a:ext cx="10366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anh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9622">
            <a:off x="4044064" y="5639858"/>
            <a:ext cx="103663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5487" y="5503184"/>
            <a:ext cx="1712913" cy="133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2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526" y="5489193"/>
            <a:ext cx="1227138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" name="Picture 9" descr="101 Dalmatian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576771"/>
            <a:ext cx="1752600" cy="121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92" descr="frog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3201" y="817904"/>
            <a:ext cx="1320801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08" grpId="0"/>
      <p:bldP spid="128009" grpId="0"/>
      <p:bldP spid="1280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AutoShape 4"/>
          <p:cNvSpPr>
            <a:spLocks noChangeArrowheads="1"/>
          </p:cNvSpPr>
          <p:nvPr/>
        </p:nvSpPr>
        <p:spPr bwMode="auto">
          <a:xfrm>
            <a:off x="0" y="-228600"/>
            <a:ext cx="8991600" cy="7086600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-Về nhà học bài.</a:t>
            </a:r>
          </a:p>
          <a:p>
            <a:pPr algn="ctr"/>
            <a:r>
              <a:rPr lang="en-US" sz="2800">
                <a:solidFill>
                  <a:srgbClr val="0000FF"/>
                </a:solidFill>
              </a:rPr>
              <a:t>-Vẽ và trình bày lại sơ đồ trao đổi khí </a:t>
            </a:r>
          </a:p>
          <a:p>
            <a:pPr algn="ctr"/>
            <a:r>
              <a:rPr lang="en-US" sz="2800">
                <a:solidFill>
                  <a:srgbClr val="0000FF"/>
                </a:solidFill>
              </a:rPr>
              <a:t>và trao đổi thức ăn ở thực vật.</a:t>
            </a:r>
          </a:p>
          <a:p>
            <a:pPr algn="ctr"/>
            <a:r>
              <a:rPr lang="en-US" sz="2800">
                <a:solidFill>
                  <a:srgbClr val="0000FF"/>
                </a:solidFill>
              </a:rPr>
              <a:t>-Chuẩn bị bài:Thực vật </a:t>
            </a:r>
          </a:p>
          <a:p>
            <a:pPr algn="ctr"/>
            <a:r>
              <a:rPr lang="en-US" sz="2800">
                <a:solidFill>
                  <a:srgbClr val="0000FF"/>
                </a:solidFill>
              </a:rPr>
              <a:t>cần gì để sống 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1/ </a:t>
            </a:r>
            <a:r>
              <a:rPr lang="en-US" sz="2400" b="1" u="sng" dirty="0" err="1">
                <a:solidFill>
                  <a:srgbClr val="0033CC"/>
                </a:solidFill>
              </a:rPr>
              <a:t>Thế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nào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là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sự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trao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đổi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chất</a:t>
            </a:r>
            <a:r>
              <a:rPr lang="en-US" sz="2400" b="1" u="sng" dirty="0">
                <a:solidFill>
                  <a:srgbClr val="0033CC"/>
                </a:solidFill>
              </a:rPr>
              <a:t> ở </a:t>
            </a:r>
            <a:r>
              <a:rPr lang="en-US" sz="2400" b="1" u="sng" dirty="0" err="1">
                <a:solidFill>
                  <a:srgbClr val="0033CC"/>
                </a:solidFill>
              </a:rPr>
              <a:t>thực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vật</a:t>
            </a:r>
            <a:r>
              <a:rPr lang="en-US" sz="2400" b="1" u="sng" dirty="0">
                <a:solidFill>
                  <a:srgbClr val="0033CC"/>
                </a:solidFill>
              </a:rPr>
              <a:t>?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129031" name="Picture 7" descr="982EF5E7"/>
          <p:cNvPicPr>
            <a:picLocks noChangeAspect="1" noChangeArrowheads="1"/>
          </p:cNvPicPr>
          <p:nvPr/>
        </p:nvPicPr>
        <p:blipFill>
          <a:blip r:embed="rId2"/>
          <a:srcRect l="15591" t="25027" r="36559" b="14111"/>
          <a:stretch>
            <a:fillRect/>
          </a:stretch>
        </p:blipFill>
        <p:spPr bwMode="auto">
          <a:xfrm>
            <a:off x="228600" y="1752600"/>
            <a:ext cx="3886200" cy="4800600"/>
          </a:xfrm>
          <a:prstGeom prst="rect">
            <a:avLst/>
          </a:prstGeom>
          <a:solidFill>
            <a:srgbClr val="FF3300"/>
          </a:solidFill>
          <a:ln w="381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29032" name="Line 8"/>
          <p:cNvSpPr>
            <a:spLocks noChangeShapeType="1"/>
          </p:cNvSpPr>
          <p:nvPr/>
        </p:nvSpPr>
        <p:spPr bwMode="auto">
          <a:xfrm flipH="1" flipV="1">
            <a:off x="3657600" y="2286000"/>
            <a:ext cx="304800" cy="533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1447800" y="5638800"/>
            <a:ext cx="533400" cy="152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>
            <a:off x="2971800" y="6019800"/>
            <a:ext cx="381000" cy="21907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4343400" y="1752600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- Quan sát tranh, em hãy cho biết cây xanh sống đ</a:t>
            </a:r>
            <a:r>
              <a:rPr lang="en-US" sz="2400">
                <a:solidFill>
                  <a:srgbClr val="0033CC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ợc là nhờ những yếu tố</a:t>
            </a:r>
            <a:r>
              <a:rPr lang="en-US" sz="1600"/>
              <a:t> </a:t>
            </a:r>
            <a:r>
              <a:rPr lang="en-US" sz="2400">
                <a:solidFill>
                  <a:srgbClr val="0000FF"/>
                </a:solidFill>
              </a:rPr>
              <a:t>nào ?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4724400" y="38100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</a:rPr>
              <a:t>* </a:t>
            </a:r>
            <a:r>
              <a:rPr lang="en-US" sz="2400" dirty="0" err="1">
                <a:solidFill>
                  <a:srgbClr val="990099"/>
                </a:solidFill>
              </a:rPr>
              <a:t>Ánh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sáng</a:t>
            </a:r>
            <a:r>
              <a:rPr lang="en-US" sz="2400" dirty="0">
                <a:solidFill>
                  <a:srgbClr val="990099"/>
                </a:solidFill>
              </a:rPr>
              <a:t>.</a:t>
            </a:r>
            <a:endParaRPr lang="en-US" sz="1600" dirty="0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4724400" y="4191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99"/>
                </a:solidFill>
              </a:rPr>
              <a:t>* N</a:t>
            </a:r>
            <a:r>
              <a:rPr lang="en-US" sz="2400">
                <a:solidFill>
                  <a:srgbClr val="9900CC"/>
                </a:solidFill>
              </a:rPr>
              <a:t>ư</a:t>
            </a:r>
            <a:r>
              <a:rPr lang="en-US" sz="2400">
                <a:solidFill>
                  <a:srgbClr val="990099"/>
                </a:solidFill>
              </a:rPr>
              <a:t>ớc.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4724400" y="45720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99"/>
                </a:solidFill>
              </a:rPr>
              <a:t>* Chất khoáng c</a:t>
            </a:r>
            <a:r>
              <a:rPr lang="en-US" sz="2400">
                <a:solidFill>
                  <a:srgbClr val="9900CC"/>
                </a:solidFill>
              </a:rPr>
              <a:t>ó </a:t>
            </a:r>
            <a:r>
              <a:rPr lang="en-US" sz="2400">
                <a:solidFill>
                  <a:srgbClr val="990099"/>
                </a:solidFill>
              </a:rPr>
              <a:t>trong đất.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4724400" y="4953000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99"/>
                </a:solidFill>
              </a:rPr>
              <a:t>* Khí các-bô-níc và khí ô-xi có trong không khí.</a:t>
            </a:r>
            <a:endParaRPr lang="en-US" sz="1600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4267200" y="32004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990099"/>
                </a:solidFill>
              </a:rPr>
              <a:t>- Cây xanh sống đ</a:t>
            </a:r>
            <a:r>
              <a:rPr lang="en-US" sz="2400">
                <a:solidFill>
                  <a:srgbClr val="9900CC"/>
                </a:solidFill>
              </a:rPr>
              <a:t>ư</a:t>
            </a:r>
            <a:r>
              <a:rPr lang="en-US" sz="2400">
                <a:solidFill>
                  <a:srgbClr val="990099"/>
                </a:solidFill>
              </a:rPr>
              <a:t>ợc là nhờ: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2" grpId="0" animBg="1"/>
      <p:bldP spid="129033" grpId="0" animBg="1"/>
      <p:bldP spid="129034" grpId="0" animBg="1"/>
      <p:bldP spid="129035" grpId="0"/>
      <p:bldP spid="129036" grpId="0"/>
      <p:bldP spid="129037" grpId="0"/>
      <p:bldP spid="129038" grpId="0"/>
      <p:bldP spid="129039" grpId="0"/>
      <p:bldP spid="1290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inh_nen_trang_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" y="1"/>
            <a:ext cx="9144001" cy="68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</a:rPr>
              <a:t>1/ </a:t>
            </a:r>
            <a:r>
              <a:rPr lang="en-US" sz="2400" b="1" i="1" u="sng" dirty="0" err="1">
                <a:solidFill>
                  <a:srgbClr val="0033CC"/>
                </a:solidFill>
              </a:rPr>
              <a:t>Thế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nào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là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quá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trình</a:t>
            </a:r>
            <a:r>
              <a:rPr lang="en-US" sz="2400" b="1" i="1" u="sng" dirty="0">
                <a:solidFill>
                  <a:srgbClr val="0033CC"/>
                </a:solidFill>
              </a:rPr>
              <a:t>  </a:t>
            </a:r>
            <a:r>
              <a:rPr lang="en-US" sz="2400" b="1" i="1" u="sng" dirty="0" err="1">
                <a:solidFill>
                  <a:srgbClr val="0033CC"/>
                </a:solidFill>
              </a:rPr>
              <a:t>trao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đổi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chất</a:t>
            </a:r>
            <a:r>
              <a:rPr lang="en-US" sz="2400" b="1" i="1" u="sng" dirty="0">
                <a:solidFill>
                  <a:srgbClr val="0033CC"/>
                </a:solidFill>
              </a:rPr>
              <a:t> ở </a:t>
            </a:r>
            <a:r>
              <a:rPr lang="en-US" sz="2400" b="1" i="1" u="sng" dirty="0" err="1">
                <a:solidFill>
                  <a:srgbClr val="0033CC"/>
                </a:solidFill>
              </a:rPr>
              <a:t>thực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vật</a:t>
            </a:r>
            <a:r>
              <a:rPr lang="en-US" sz="2400" b="1" i="1" u="sng" dirty="0">
                <a:solidFill>
                  <a:srgbClr val="0033CC"/>
                </a:solidFill>
              </a:rPr>
              <a:t>?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85800" y="17526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-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quá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trình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sống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cây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phải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</a:t>
            </a:r>
            <a:r>
              <a:rPr lang="en-US" sz="2400" dirty="0" err="1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33CC"/>
                </a:solidFill>
              </a:rPr>
              <a:t>ờng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xuyên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lấy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từ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môi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</a:t>
            </a:r>
            <a:r>
              <a:rPr lang="en-US" sz="2400" dirty="0" err="1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33CC"/>
                </a:solidFill>
              </a:rPr>
              <a:t>ờng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và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thải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ra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môi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</a:t>
            </a:r>
            <a:r>
              <a:rPr lang="en-US" sz="2400" dirty="0" err="1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33CC"/>
                </a:solidFill>
              </a:rPr>
              <a:t>ờng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những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gì</a:t>
            </a:r>
            <a:r>
              <a:rPr lang="en-US" sz="2400" dirty="0">
                <a:solidFill>
                  <a:srgbClr val="0033CC"/>
                </a:solidFill>
              </a:rPr>
              <a:t> 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25146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</a:rPr>
              <a:t>* </a:t>
            </a:r>
            <a:r>
              <a:rPr lang="en-US" sz="2400" dirty="0" err="1">
                <a:solidFill>
                  <a:srgbClr val="990099"/>
                </a:solidFill>
              </a:rPr>
              <a:t>Trong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quá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trình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sống</a:t>
            </a:r>
            <a:r>
              <a:rPr lang="en-US" sz="2400" dirty="0">
                <a:solidFill>
                  <a:srgbClr val="990099"/>
                </a:solidFill>
              </a:rPr>
              <a:t>, </a:t>
            </a:r>
            <a:r>
              <a:rPr lang="en-US" sz="2400" dirty="0" err="1">
                <a:solidFill>
                  <a:srgbClr val="990099"/>
                </a:solidFill>
              </a:rPr>
              <a:t>cây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th</a:t>
            </a:r>
            <a:r>
              <a:rPr lang="en-US" sz="2400" dirty="0" err="1">
                <a:solidFill>
                  <a:srgbClr val="9900CC"/>
                </a:solidFill>
              </a:rPr>
              <a:t>ư</a:t>
            </a:r>
            <a:r>
              <a:rPr lang="en-US" sz="2400" dirty="0" err="1">
                <a:solidFill>
                  <a:srgbClr val="990099"/>
                </a:solidFill>
              </a:rPr>
              <a:t>ờng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xuyên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phải</a:t>
            </a:r>
            <a:r>
              <a:rPr lang="en-US" sz="2400" dirty="0">
                <a:solidFill>
                  <a:srgbClr val="990099"/>
                </a:solidFill>
              </a:rPr>
              <a:t>: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5800" y="29718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00CC"/>
                </a:solidFill>
              </a:rPr>
              <a:t>-</a:t>
            </a:r>
            <a:r>
              <a:rPr lang="en-US" sz="2400" dirty="0" err="1">
                <a:solidFill>
                  <a:srgbClr val="990099"/>
                </a:solidFill>
              </a:rPr>
              <a:t>Lấy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từ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môi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tr</a:t>
            </a:r>
            <a:r>
              <a:rPr lang="en-US" sz="2400" dirty="0" err="1">
                <a:solidFill>
                  <a:srgbClr val="9900CC"/>
                </a:solidFill>
              </a:rPr>
              <a:t>ư</a:t>
            </a:r>
            <a:r>
              <a:rPr lang="en-US" sz="2400" dirty="0" err="1">
                <a:solidFill>
                  <a:srgbClr val="990099"/>
                </a:solidFill>
              </a:rPr>
              <a:t>ờng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các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chất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khoáng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có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trong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đất</a:t>
            </a:r>
            <a:r>
              <a:rPr lang="en-US" sz="2400" dirty="0">
                <a:solidFill>
                  <a:srgbClr val="990099"/>
                </a:solidFill>
              </a:rPr>
              <a:t>, </a:t>
            </a:r>
            <a:r>
              <a:rPr lang="en-US" sz="2400" dirty="0" err="1">
                <a:solidFill>
                  <a:srgbClr val="990099"/>
                </a:solidFill>
              </a:rPr>
              <a:t>n</a:t>
            </a:r>
            <a:r>
              <a:rPr lang="en-US" sz="2400" dirty="0" err="1">
                <a:solidFill>
                  <a:srgbClr val="9900CC"/>
                </a:solidFill>
              </a:rPr>
              <a:t>ư</a:t>
            </a:r>
            <a:r>
              <a:rPr lang="en-US" sz="2400" dirty="0" err="1">
                <a:solidFill>
                  <a:srgbClr val="990099"/>
                </a:solidFill>
              </a:rPr>
              <a:t>ớc</a:t>
            </a:r>
            <a:r>
              <a:rPr lang="en-US" sz="2400" dirty="0">
                <a:solidFill>
                  <a:srgbClr val="990099"/>
                </a:solidFill>
              </a:rPr>
              <a:t>, </a:t>
            </a:r>
            <a:r>
              <a:rPr lang="en-US" sz="2400" dirty="0" err="1">
                <a:solidFill>
                  <a:srgbClr val="990099"/>
                </a:solidFill>
              </a:rPr>
              <a:t>khí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các-bô-níc</a:t>
            </a:r>
            <a:r>
              <a:rPr lang="en-US" sz="2400" dirty="0">
                <a:solidFill>
                  <a:srgbClr val="990099"/>
                </a:solidFill>
              </a:rPr>
              <a:t>, </a:t>
            </a:r>
            <a:r>
              <a:rPr lang="en-US" sz="2400" dirty="0" err="1">
                <a:solidFill>
                  <a:srgbClr val="990099"/>
                </a:solidFill>
              </a:rPr>
              <a:t>khí</a:t>
            </a:r>
            <a:r>
              <a:rPr lang="en-US" sz="2400" dirty="0">
                <a:solidFill>
                  <a:srgbClr val="990099"/>
                </a:solidFill>
              </a:rPr>
              <a:t> ô-xi.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2000" y="3733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</a:rPr>
              <a:t>-</a:t>
            </a:r>
            <a:r>
              <a:rPr lang="en-US" sz="2400" dirty="0" err="1">
                <a:solidFill>
                  <a:srgbClr val="990099"/>
                </a:solidFill>
              </a:rPr>
              <a:t>Thải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ra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môi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tr</a:t>
            </a:r>
            <a:r>
              <a:rPr lang="en-US" sz="2400" dirty="0" err="1">
                <a:solidFill>
                  <a:srgbClr val="9900CC"/>
                </a:solidFill>
              </a:rPr>
              <a:t>ư</a:t>
            </a:r>
            <a:r>
              <a:rPr lang="en-US" sz="2400" dirty="0" err="1">
                <a:solidFill>
                  <a:srgbClr val="990099"/>
                </a:solidFill>
              </a:rPr>
              <a:t>ờng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khí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các-bô-níc</a:t>
            </a:r>
            <a:r>
              <a:rPr lang="en-US" sz="2400" dirty="0">
                <a:solidFill>
                  <a:srgbClr val="990099"/>
                </a:solidFill>
              </a:rPr>
              <a:t>, </a:t>
            </a:r>
            <a:r>
              <a:rPr lang="en-US" sz="2400" dirty="0" err="1">
                <a:solidFill>
                  <a:srgbClr val="990099"/>
                </a:solidFill>
              </a:rPr>
              <a:t>h</a:t>
            </a:r>
            <a:r>
              <a:rPr lang="en-US" sz="2400" dirty="0" err="1">
                <a:solidFill>
                  <a:srgbClr val="9900CC"/>
                </a:solidFill>
              </a:rPr>
              <a:t>ơ</a:t>
            </a:r>
            <a:r>
              <a:rPr lang="en-US" sz="2400" dirty="0" err="1">
                <a:solidFill>
                  <a:srgbClr val="990099"/>
                </a:solidFill>
              </a:rPr>
              <a:t>i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n</a:t>
            </a:r>
            <a:r>
              <a:rPr lang="en-US" sz="2400" dirty="0" err="1">
                <a:solidFill>
                  <a:srgbClr val="9900CC"/>
                </a:solidFill>
              </a:rPr>
              <a:t>ư</a:t>
            </a:r>
            <a:r>
              <a:rPr lang="en-US" sz="2400" dirty="0" err="1">
                <a:solidFill>
                  <a:srgbClr val="990099"/>
                </a:solidFill>
              </a:rPr>
              <a:t>ớc</a:t>
            </a:r>
            <a:r>
              <a:rPr lang="en-US" sz="2400" dirty="0">
                <a:solidFill>
                  <a:srgbClr val="990099"/>
                </a:solidFill>
              </a:rPr>
              <a:t>, </a:t>
            </a:r>
            <a:r>
              <a:rPr lang="en-US" sz="2400" dirty="0" err="1">
                <a:solidFill>
                  <a:srgbClr val="990099"/>
                </a:solidFill>
              </a:rPr>
              <a:t>khí</a:t>
            </a:r>
            <a:r>
              <a:rPr lang="en-US" sz="2400" dirty="0">
                <a:solidFill>
                  <a:srgbClr val="990099"/>
                </a:solidFill>
              </a:rPr>
              <a:t> ô-xi </a:t>
            </a:r>
            <a:r>
              <a:rPr lang="en-US" sz="2400" dirty="0" err="1">
                <a:solidFill>
                  <a:srgbClr val="990099"/>
                </a:solidFill>
              </a:rPr>
              <a:t>và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các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chất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khoáng</a:t>
            </a:r>
            <a:r>
              <a:rPr lang="en-US" sz="2400" dirty="0">
                <a:solidFill>
                  <a:srgbClr val="990099"/>
                </a:solidFill>
              </a:rPr>
              <a:t> </a:t>
            </a:r>
            <a:r>
              <a:rPr lang="en-US" sz="2400" dirty="0" err="1">
                <a:solidFill>
                  <a:srgbClr val="990099"/>
                </a:solidFill>
              </a:rPr>
              <a:t>khác</a:t>
            </a:r>
            <a:r>
              <a:rPr lang="en-US" sz="2400" dirty="0">
                <a:solidFill>
                  <a:srgbClr val="990099"/>
                </a:solidFill>
              </a:rPr>
              <a:t>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14400" y="4572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3333CC"/>
                </a:solidFill>
              </a:rPr>
              <a:t>* </a:t>
            </a:r>
            <a:r>
              <a:rPr lang="en-US" sz="2400" b="1" i="1" dirty="0" err="1">
                <a:solidFill>
                  <a:srgbClr val="3333CC"/>
                </a:solidFill>
              </a:rPr>
              <a:t>Quá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trình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trên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được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gọi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là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quá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trình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trao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đổi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chất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của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thực</a:t>
            </a:r>
            <a:r>
              <a:rPr lang="en-US" sz="2400" b="1" i="1" dirty="0">
                <a:solidFill>
                  <a:srgbClr val="3333CC"/>
                </a:solidFill>
              </a:rPr>
              <a:t> </a:t>
            </a:r>
            <a:r>
              <a:rPr lang="en-US" sz="2400" b="1" i="1" dirty="0" err="1">
                <a:solidFill>
                  <a:srgbClr val="3333CC"/>
                </a:solidFill>
              </a:rPr>
              <a:t>vật</a:t>
            </a:r>
            <a:r>
              <a:rPr lang="en-US" sz="2400" b="1" i="1" dirty="0">
                <a:solidFill>
                  <a:srgbClr val="33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2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inh_nen_trang_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" y="1"/>
            <a:ext cx="9144001" cy="68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200" y="144938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3333CC"/>
                </a:solidFill>
              </a:rPr>
              <a:t>1/ </a:t>
            </a:r>
            <a:r>
              <a:rPr lang="en-US" sz="2400" b="1" i="1" u="sng" dirty="0" err="1">
                <a:solidFill>
                  <a:srgbClr val="3333CC"/>
                </a:solidFill>
              </a:rPr>
              <a:t>Thế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nào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là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quá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trình</a:t>
            </a:r>
            <a:r>
              <a:rPr lang="en-US" sz="2400" b="1" i="1" u="sng" dirty="0">
                <a:solidFill>
                  <a:srgbClr val="3333CC"/>
                </a:solidFill>
              </a:rPr>
              <a:t>  </a:t>
            </a:r>
            <a:r>
              <a:rPr lang="en-US" sz="2400" b="1" i="1" u="sng" dirty="0" err="1">
                <a:solidFill>
                  <a:srgbClr val="3333CC"/>
                </a:solidFill>
              </a:rPr>
              <a:t>trao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đổi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chất</a:t>
            </a:r>
            <a:r>
              <a:rPr lang="en-US" sz="2400" b="1" i="1" u="sng" dirty="0">
                <a:solidFill>
                  <a:srgbClr val="3333CC"/>
                </a:solidFill>
              </a:rPr>
              <a:t> ở </a:t>
            </a:r>
            <a:r>
              <a:rPr lang="en-US" sz="2400" b="1" i="1" u="sng" dirty="0" err="1">
                <a:solidFill>
                  <a:srgbClr val="3333CC"/>
                </a:solidFill>
              </a:rPr>
              <a:t>thực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vật</a:t>
            </a:r>
            <a:r>
              <a:rPr lang="en-US" sz="2400" b="1" i="1" u="sng" dirty="0">
                <a:solidFill>
                  <a:srgbClr val="3333CC"/>
                </a:solidFill>
              </a:rPr>
              <a:t>?</a:t>
            </a:r>
            <a:endParaRPr lang="en-US" sz="1600" dirty="0">
              <a:solidFill>
                <a:srgbClr val="3333CC"/>
              </a:solidFill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55172" y="2133600"/>
            <a:ext cx="8001000" cy="2513012"/>
            <a:chOff x="384" y="1056"/>
            <a:chExt cx="5040" cy="1584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384" y="1056"/>
              <a:ext cx="504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384" y="1056"/>
              <a:ext cx="0" cy="158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84" y="2640"/>
              <a:ext cx="504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5424" y="1056"/>
              <a:ext cx="0" cy="158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38200" y="2211388"/>
            <a:ext cx="7772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    </a:t>
            </a:r>
            <a:r>
              <a:rPr lang="en-US" sz="2400" dirty="0" err="1">
                <a:solidFill>
                  <a:srgbClr val="9900CC"/>
                </a:solidFill>
              </a:rPr>
              <a:t>Quá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trình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trao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đổi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chất</a:t>
            </a:r>
            <a:r>
              <a:rPr lang="en-US" sz="2400" dirty="0">
                <a:solidFill>
                  <a:srgbClr val="9900CC"/>
                </a:solidFill>
              </a:rPr>
              <a:t> ở </a:t>
            </a:r>
            <a:r>
              <a:rPr lang="en-US" sz="2400" dirty="0" err="1">
                <a:solidFill>
                  <a:srgbClr val="9900CC"/>
                </a:solidFill>
              </a:rPr>
              <a:t>thực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vật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là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quá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trình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cây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xanh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lấy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từ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môi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trường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các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chất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khoáng</a:t>
            </a:r>
            <a:r>
              <a:rPr lang="en-US" sz="2400" dirty="0">
                <a:solidFill>
                  <a:srgbClr val="9900CC"/>
                </a:solidFill>
              </a:rPr>
              <a:t>, </a:t>
            </a:r>
            <a:r>
              <a:rPr lang="en-US" sz="2400" dirty="0" err="1">
                <a:solidFill>
                  <a:srgbClr val="9900CC"/>
                </a:solidFill>
              </a:rPr>
              <a:t>khí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các-bô-níc</a:t>
            </a:r>
            <a:r>
              <a:rPr lang="en-US" sz="2400" dirty="0">
                <a:solidFill>
                  <a:srgbClr val="9900CC"/>
                </a:solidFill>
              </a:rPr>
              <a:t>, </a:t>
            </a:r>
            <a:r>
              <a:rPr lang="en-US" sz="2400" dirty="0" err="1">
                <a:solidFill>
                  <a:srgbClr val="9900CC"/>
                </a:solidFill>
              </a:rPr>
              <a:t>khí</a:t>
            </a:r>
            <a:r>
              <a:rPr lang="en-US" sz="2400" dirty="0">
                <a:solidFill>
                  <a:srgbClr val="9900CC"/>
                </a:solidFill>
              </a:rPr>
              <a:t> ô-xi, </a:t>
            </a:r>
            <a:r>
              <a:rPr lang="en-US" sz="2400" dirty="0" err="1">
                <a:solidFill>
                  <a:srgbClr val="9900CC"/>
                </a:solidFill>
              </a:rPr>
              <a:t>nước</a:t>
            </a:r>
            <a:r>
              <a:rPr lang="en-US" sz="2400" dirty="0">
                <a:solidFill>
                  <a:srgbClr val="9900CC"/>
                </a:solidFill>
              </a:rPr>
              <a:t>, </a:t>
            </a:r>
            <a:r>
              <a:rPr lang="en-US" sz="2400" dirty="0" err="1">
                <a:solidFill>
                  <a:srgbClr val="9900CC"/>
                </a:solidFill>
              </a:rPr>
              <a:t>và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thải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ra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môi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trường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khí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các-bô-níc</a:t>
            </a:r>
            <a:r>
              <a:rPr lang="en-US" sz="2400" dirty="0">
                <a:solidFill>
                  <a:srgbClr val="9900CC"/>
                </a:solidFill>
              </a:rPr>
              <a:t>, </a:t>
            </a:r>
            <a:r>
              <a:rPr lang="en-US" sz="2400" dirty="0" err="1">
                <a:solidFill>
                  <a:srgbClr val="9900CC"/>
                </a:solidFill>
              </a:rPr>
              <a:t>khí</a:t>
            </a:r>
            <a:r>
              <a:rPr lang="en-US" sz="2400" dirty="0">
                <a:solidFill>
                  <a:srgbClr val="9900CC"/>
                </a:solidFill>
              </a:rPr>
              <a:t> ô-xi, </a:t>
            </a:r>
            <a:r>
              <a:rPr lang="en-US" sz="2400" dirty="0" err="1">
                <a:solidFill>
                  <a:srgbClr val="9900CC"/>
                </a:solidFill>
              </a:rPr>
              <a:t>hơi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nước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và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các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chất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khoáng</a:t>
            </a:r>
            <a:r>
              <a:rPr lang="en-US" sz="2400" dirty="0">
                <a:solidFill>
                  <a:srgbClr val="9900CC"/>
                </a:solidFill>
              </a:rPr>
              <a:t> </a:t>
            </a:r>
            <a:r>
              <a:rPr lang="en-US" sz="2400" dirty="0" err="1">
                <a:solidFill>
                  <a:srgbClr val="9900CC"/>
                </a:solidFill>
              </a:rPr>
              <a:t>khác</a:t>
            </a:r>
            <a:r>
              <a:rPr lang="en-US" sz="2400" dirty="0">
                <a:solidFill>
                  <a:srgbClr val="9900CC"/>
                </a:solidFill>
              </a:rPr>
              <a:t>.</a:t>
            </a:r>
            <a:r>
              <a:rPr lang="en-US" sz="2400" b="1" dirty="0">
                <a:solidFill>
                  <a:srgbClr val="99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1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964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00050" y="12192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3333CC"/>
                </a:solidFill>
              </a:rPr>
              <a:t>2/ </a:t>
            </a:r>
            <a:r>
              <a:rPr lang="en-US" sz="2400" b="1" i="1" u="sng" dirty="0" err="1">
                <a:solidFill>
                  <a:srgbClr val="3333CC"/>
                </a:solidFill>
              </a:rPr>
              <a:t>Sự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trao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đổi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chất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giữa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thực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vật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và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môi</a:t>
            </a:r>
            <a:r>
              <a:rPr lang="en-US" sz="2400" b="1" i="1" u="sng" dirty="0">
                <a:solidFill>
                  <a:srgbClr val="3333CC"/>
                </a:solidFill>
              </a:rPr>
              <a:t> </a:t>
            </a:r>
            <a:r>
              <a:rPr lang="en-US" sz="2400" b="1" i="1" u="sng" dirty="0" err="1">
                <a:solidFill>
                  <a:srgbClr val="3333CC"/>
                </a:solidFill>
              </a:rPr>
              <a:t>trường</a:t>
            </a:r>
            <a:r>
              <a:rPr lang="en-US" sz="2400" b="1" i="1" dirty="0">
                <a:solidFill>
                  <a:srgbClr val="3333CC"/>
                </a:solidFill>
              </a:rPr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7200" y="16002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00CC"/>
                </a:solidFill>
              </a:rPr>
              <a:t>    a) </a:t>
            </a:r>
            <a:r>
              <a:rPr lang="en-US" sz="2400" u="sng" dirty="0" err="1">
                <a:solidFill>
                  <a:srgbClr val="9900CC"/>
                </a:solidFill>
              </a:rPr>
              <a:t>Sự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trao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đổi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khí</a:t>
            </a:r>
            <a:r>
              <a:rPr lang="en-US" sz="2400" u="sng" dirty="0">
                <a:solidFill>
                  <a:srgbClr val="9900CC"/>
                </a:solidFill>
              </a:rPr>
              <a:t> ở </a:t>
            </a:r>
            <a:r>
              <a:rPr lang="en-US" sz="2400" u="sng" dirty="0" err="1">
                <a:solidFill>
                  <a:srgbClr val="9900CC"/>
                </a:solidFill>
              </a:rPr>
              <a:t>thực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vật</a:t>
            </a:r>
            <a:r>
              <a:rPr lang="en-US" sz="2400" u="sng" dirty="0">
                <a:solidFill>
                  <a:srgbClr val="9900CC"/>
                </a:solidFill>
              </a:rPr>
              <a:t>:</a:t>
            </a:r>
            <a:endParaRPr lang="en-US" sz="16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66800" y="1976437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hấp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vật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thải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gì</a:t>
            </a:r>
            <a:r>
              <a:rPr lang="en-US" sz="2400" dirty="0">
                <a:solidFill>
                  <a:srgbClr val="0000FF"/>
                </a:solidFill>
              </a:rPr>
              <a:t> ?</a:t>
            </a:r>
            <a:endParaRPr lang="en-US" sz="16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66800" y="2436018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hấp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vật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hấp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thụ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khí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gì</a:t>
            </a:r>
            <a:r>
              <a:rPr lang="en-US" sz="2400" dirty="0">
                <a:solidFill>
                  <a:srgbClr val="0000FF"/>
                </a:solidFill>
              </a:rPr>
              <a:t> ?</a:t>
            </a:r>
            <a:endParaRPr lang="en-US" sz="1600" dirty="0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33400" y="3003550"/>
            <a:ext cx="8153400" cy="1797050"/>
            <a:chOff x="336" y="624"/>
            <a:chExt cx="5136" cy="1056"/>
          </a:xfrm>
        </p:grpSpPr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36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36" y="624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36" y="1680"/>
              <a:ext cx="5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472" y="624"/>
              <a:ext cx="0" cy="1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609600" y="3870325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990099"/>
                </a:solidFill>
              </a:rPr>
              <a:t>Khí</a:t>
            </a:r>
            <a:r>
              <a:rPr lang="en-US" sz="2000" dirty="0">
                <a:solidFill>
                  <a:srgbClr val="990099"/>
                </a:solidFill>
              </a:rPr>
              <a:t> ô-xi</a:t>
            </a:r>
            <a:endParaRPr lang="en-US" sz="1600" dirty="0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3810000" y="3981450"/>
            <a:ext cx="1600200" cy="468313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THỰC VẬT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6324600" y="3886200"/>
            <a:ext cx="2133600" cy="625475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990099"/>
                </a:solidFill>
              </a:rPr>
              <a:t>Khí</a:t>
            </a:r>
            <a:r>
              <a:rPr lang="en-US" sz="2000" dirty="0">
                <a:solidFill>
                  <a:srgbClr val="990099"/>
                </a:solidFill>
              </a:rPr>
              <a:t> </a:t>
            </a:r>
            <a:r>
              <a:rPr lang="en-US" sz="2000" dirty="0" err="1">
                <a:solidFill>
                  <a:srgbClr val="990099"/>
                </a:solidFill>
              </a:rPr>
              <a:t>các-bô-níc</a:t>
            </a:r>
            <a:endParaRPr lang="en-US" sz="1600" dirty="0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914400" y="311943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33CC"/>
                </a:solidFill>
              </a:rPr>
              <a:t>Hấp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thụ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781800" y="3195637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33CC"/>
                </a:solidFill>
              </a:rPr>
              <a:t>Thải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ra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2895600" y="4191000"/>
            <a:ext cx="685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562600" y="4191000"/>
            <a:ext cx="685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838200" y="5257800"/>
            <a:ext cx="731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</a:rPr>
              <a:t>*</a:t>
            </a:r>
            <a:r>
              <a:rPr lang="en-US" sz="2400" b="1" i="1" dirty="0" err="1">
                <a:solidFill>
                  <a:srgbClr val="0033CC"/>
                </a:solidFill>
              </a:rPr>
              <a:t>Sơ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đồ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sự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trao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đổi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khí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trong</a:t>
            </a:r>
            <a:r>
              <a:rPr lang="en-US" sz="1600" dirty="0"/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hô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hấp</a:t>
            </a:r>
            <a:r>
              <a:rPr lang="en-US" sz="2400" b="1" i="1" dirty="0">
                <a:solidFill>
                  <a:srgbClr val="0033CC"/>
                </a:solidFill>
              </a:rPr>
              <a:t> ở </a:t>
            </a:r>
            <a:r>
              <a:rPr lang="en-US" sz="2400" b="1" i="1" dirty="0" err="1">
                <a:solidFill>
                  <a:srgbClr val="0033CC"/>
                </a:solidFill>
              </a:rPr>
              <a:t>thực</a:t>
            </a:r>
            <a:r>
              <a:rPr lang="en-US" sz="2400" b="1" i="1" dirty="0">
                <a:solidFill>
                  <a:srgbClr val="0033CC"/>
                </a:solidFill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</a:rPr>
              <a:t>vật</a:t>
            </a:r>
            <a:r>
              <a:rPr lang="en-US" sz="2400" b="1" i="1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8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4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938"/>
            <a:ext cx="92964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233487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3333CC"/>
                </a:solidFill>
              </a:rPr>
              <a:t>2/ </a:t>
            </a:r>
            <a:r>
              <a:rPr lang="en-US" sz="2800" b="1" i="1" u="sng" dirty="0" err="1">
                <a:solidFill>
                  <a:srgbClr val="3333CC"/>
                </a:solidFill>
              </a:rPr>
              <a:t>Sự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trao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đổi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chất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giữa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thực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vật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và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môi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trường</a:t>
            </a:r>
            <a:r>
              <a:rPr lang="en-US" sz="2800" b="1" i="1" dirty="0">
                <a:solidFill>
                  <a:srgbClr val="3333CC"/>
                </a:solidFill>
              </a:rPr>
              <a:t>: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04800" y="1766887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9900CC"/>
                </a:solidFill>
              </a:rPr>
              <a:t>    a) </a:t>
            </a:r>
            <a:r>
              <a:rPr lang="en-US" sz="2800" u="sng" dirty="0" err="1">
                <a:solidFill>
                  <a:srgbClr val="9900CC"/>
                </a:solidFill>
              </a:rPr>
              <a:t>Sự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trao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đổi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khí</a:t>
            </a:r>
            <a:r>
              <a:rPr lang="en-US" sz="2800" u="sng" dirty="0">
                <a:solidFill>
                  <a:srgbClr val="9900CC"/>
                </a:solidFill>
              </a:rPr>
              <a:t> ở </a:t>
            </a:r>
            <a:r>
              <a:rPr lang="en-US" sz="2800" u="sng" dirty="0" err="1">
                <a:solidFill>
                  <a:srgbClr val="9900CC"/>
                </a:solidFill>
              </a:rPr>
              <a:t>thực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vật</a:t>
            </a:r>
            <a:r>
              <a:rPr lang="en-US" sz="2800" u="sng" dirty="0">
                <a:solidFill>
                  <a:srgbClr val="9900CC"/>
                </a:solidFill>
              </a:rPr>
              <a:t>:</a:t>
            </a:r>
            <a:endParaRPr lang="en-US" dirty="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304800" y="2514600"/>
            <a:ext cx="8397875" cy="2514600"/>
            <a:chOff x="230" y="1056"/>
            <a:chExt cx="5290" cy="1344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0" y="1056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4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240" y="2400"/>
              <a:ext cx="528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5520" y="1056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7200" y="26670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800080"/>
                </a:solidFill>
              </a:rPr>
              <a:t>- </a:t>
            </a:r>
            <a:r>
              <a:rPr lang="en-US" sz="2800" b="1" dirty="0" err="1" smtClean="0">
                <a:solidFill>
                  <a:srgbClr val="800080"/>
                </a:solidFill>
              </a:rPr>
              <a:t>Cũng</a:t>
            </a:r>
            <a:r>
              <a:rPr lang="en-US" sz="2800" b="1" dirty="0" smtClean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như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người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và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động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vật</a:t>
            </a:r>
            <a:r>
              <a:rPr lang="en-US" sz="2800" b="1" dirty="0">
                <a:solidFill>
                  <a:srgbClr val="800080"/>
                </a:solidFill>
              </a:rPr>
              <a:t>, </a:t>
            </a:r>
            <a:r>
              <a:rPr lang="en-US" sz="2800" b="1" dirty="0" err="1">
                <a:solidFill>
                  <a:srgbClr val="800080"/>
                </a:solidFill>
              </a:rPr>
              <a:t>thực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vật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cần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khí</a:t>
            </a:r>
            <a:r>
              <a:rPr lang="en-US" sz="2800" b="1" dirty="0">
                <a:solidFill>
                  <a:srgbClr val="800080"/>
                </a:solidFill>
              </a:rPr>
              <a:t> ô-xi </a:t>
            </a:r>
            <a:r>
              <a:rPr lang="en-US" sz="2800" b="1" dirty="0" err="1">
                <a:solidFill>
                  <a:srgbClr val="800080"/>
                </a:solidFill>
              </a:rPr>
              <a:t>để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hô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hấp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và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duy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trì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các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hoạt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động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sống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của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mình</a:t>
            </a:r>
            <a:r>
              <a:rPr lang="en-US" sz="2800" b="1" dirty="0">
                <a:solidFill>
                  <a:srgbClr val="800080"/>
                </a:solidFill>
              </a:rPr>
              <a:t>. </a:t>
            </a:r>
            <a:r>
              <a:rPr lang="en-US" sz="2800" b="1" dirty="0" err="1">
                <a:solidFill>
                  <a:srgbClr val="800080"/>
                </a:solidFill>
              </a:rPr>
              <a:t>Trong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quá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trình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hô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hấp</a:t>
            </a:r>
            <a:r>
              <a:rPr lang="en-US" sz="2800" b="1" dirty="0">
                <a:solidFill>
                  <a:srgbClr val="800080"/>
                </a:solidFill>
              </a:rPr>
              <a:t>, </a:t>
            </a:r>
            <a:r>
              <a:rPr lang="en-US" sz="2800" b="1" dirty="0" err="1">
                <a:solidFill>
                  <a:srgbClr val="800080"/>
                </a:solidFill>
              </a:rPr>
              <a:t>thực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vật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hấp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thụ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khí</a:t>
            </a:r>
            <a:r>
              <a:rPr lang="en-US" sz="2800" b="1" dirty="0">
                <a:solidFill>
                  <a:srgbClr val="800080"/>
                </a:solidFill>
              </a:rPr>
              <a:t> ô-xi </a:t>
            </a:r>
            <a:r>
              <a:rPr lang="en-US" sz="2800" b="1" dirty="0" err="1">
                <a:solidFill>
                  <a:srgbClr val="800080"/>
                </a:solidFill>
              </a:rPr>
              <a:t>và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thải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ra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khí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các-bô-níc</a:t>
            </a:r>
            <a:r>
              <a:rPr lang="en-US" sz="2800" b="1" dirty="0">
                <a:solidFill>
                  <a:srgbClr val="800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7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81000" y="533400"/>
            <a:ext cx="838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0033CC"/>
                </a:solidFill>
              </a:rPr>
              <a:t>2/ </a:t>
            </a:r>
            <a:r>
              <a:rPr lang="en-US" sz="2400" b="1" i="1" u="sng" dirty="0" err="1">
                <a:solidFill>
                  <a:srgbClr val="0033CC"/>
                </a:solidFill>
              </a:rPr>
              <a:t>Sự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trao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đổi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chất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giữa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thực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vật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và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môi</a:t>
            </a:r>
            <a:r>
              <a:rPr lang="en-US" sz="2400" b="1" i="1" u="sng" dirty="0">
                <a:solidFill>
                  <a:srgbClr val="0033CC"/>
                </a:solidFill>
              </a:rPr>
              <a:t> </a:t>
            </a:r>
            <a:r>
              <a:rPr lang="en-US" sz="2400" b="1" i="1" u="sng" dirty="0" err="1">
                <a:solidFill>
                  <a:srgbClr val="0033CC"/>
                </a:solidFill>
              </a:rPr>
              <a:t>trường</a:t>
            </a:r>
            <a:r>
              <a:rPr lang="en-US" sz="2400" b="1" i="1" dirty="0">
                <a:solidFill>
                  <a:srgbClr val="0033CC"/>
                </a:solidFill>
              </a:rPr>
              <a:t>: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762000" y="914400"/>
            <a:ext cx="510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9900CC"/>
                </a:solidFill>
              </a:rPr>
              <a:t>b)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Sự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trao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đổi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thức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ăn</a:t>
            </a:r>
            <a:r>
              <a:rPr lang="en-US" sz="2400" u="sng" dirty="0">
                <a:solidFill>
                  <a:srgbClr val="9900CC"/>
                </a:solidFill>
              </a:rPr>
              <a:t> ở </a:t>
            </a:r>
            <a:r>
              <a:rPr lang="en-US" sz="2400" u="sng" dirty="0" err="1">
                <a:solidFill>
                  <a:srgbClr val="9900CC"/>
                </a:solidFill>
              </a:rPr>
              <a:t>thực</a:t>
            </a:r>
            <a:r>
              <a:rPr lang="en-US" sz="2400" u="sng" dirty="0">
                <a:solidFill>
                  <a:srgbClr val="9900CC"/>
                </a:solidFill>
              </a:rPr>
              <a:t> </a:t>
            </a:r>
            <a:r>
              <a:rPr lang="en-US" sz="2400" u="sng" dirty="0" err="1">
                <a:solidFill>
                  <a:srgbClr val="9900CC"/>
                </a:solidFill>
              </a:rPr>
              <a:t>vật</a:t>
            </a:r>
            <a:r>
              <a:rPr lang="en-US" sz="2400" u="sng" dirty="0">
                <a:solidFill>
                  <a:srgbClr val="9900CC"/>
                </a:solidFill>
              </a:rPr>
              <a:t>:</a:t>
            </a:r>
            <a:endParaRPr lang="en-US" sz="1600" dirty="0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762000" y="19050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</a:t>
            </a:r>
            <a:r>
              <a:rPr lang="en-US" sz="2400" dirty="0" err="1">
                <a:solidFill>
                  <a:srgbClr val="0000FF"/>
                </a:solidFill>
              </a:rPr>
              <a:t>Quá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trình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quang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hợp</a:t>
            </a:r>
            <a:r>
              <a:rPr lang="en-US" sz="2400" dirty="0">
                <a:solidFill>
                  <a:srgbClr val="0000FF"/>
                </a:solidFill>
              </a:rPr>
              <a:t> ở </a:t>
            </a:r>
            <a:r>
              <a:rPr lang="en-US" sz="2400" dirty="0" err="1">
                <a:solidFill>
                  <a:srgbClr val="0000FF"/>
                </a:solidFill>
              </a:rPr>
              <a:t>thực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vật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chỉ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diễn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ra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điều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kiện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nào</a:t>
            </a:r>
            <a:r>
              <a:rPr lang="en-US" sz="2400" dirty="0">
                <a:solidFill>
                  <a:srgbClr val="0000FF"/>
                </a:solidFill>
              </a:rPr>
              <a:t> ?</a:t>
            </a:r>
            <a:endParaRPr lang="en-US" sz="1600" dirty="0"/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838200" y="1600200"/>
            <a:ext cx="830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-</a:t>
            </a:r>
            <a:r>
              <a:rPr lang="en-US" sz="2400" dirty="0" err="1">
                <a:solidFill>
                  <a:srgbClr val="0033CC"/>
                </a:solidFill>
              </a:rPr>
              <a:t>Dưới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mặt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trời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thực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vật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hấp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thụ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những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gì</a:t>
            </a:r>
            <a:r>
              <a:rPr lang="en-US" sz="2400" dirty="0">
                <a:solidFill>
                  <a:srgbClr val="0033CC"/>
                </a:solidFill>
              </a:rPr>
              <a:t> ?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-685800" y="894556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-Dýới ánh sáng mặt trời, thực vật thải ra những gì ?</a:t>
            </a:r>
            <a:endParaRPr lang="en-US" sz="1600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838200" y="1295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-</a:t>
            </a:r>
            <a:r>
              <a:rPr lang="en-US" sz="2400" dirty="0" err="1">
                <a:solidFill>
                  <a:srgbClr val="0033CC"/>
                </a:solidFill>
              </a:rPr>
              <a:t>Dưới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ánh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sáng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mặt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trời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dirty="0" err="1">
                <a:solidFill>
                  <a:srgbClr val="0033CC"/>
                </a:solidFill>
              </a:rPr>
              <a:t>thực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vật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thải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ra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những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gì</a:t>
            </a:r>
            <a:r>
              <a:rPr lang="en-US" sz="2400" dirty="0">
                <a:solidFill>
                  <a:srgbClr val="0033CC"/>
                </a:solidFill>
              </a:rPr>
              <a:t> ?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28600" y="2286000"/>
            <a:ext cx="8686800" cy="4038600"/>
            <a:chOff x="240" y="1824"/>
            <a:chExt cx="5280" cy="2352"/>
          </a:xfrm>
        </p:grpSpPr>
        <p:sp>
          <p:nvSpPr>
            <p:cNvPr id="9252" name="Line 15"/>
            <p:cNvSpPr>
              <a:spLocks noChangeShapeType="1"/>
            </p:cNvSpPr>
            <p:nvPr/>
          </p:nvSpPr>
          <p:spPr bwMode="auto">
            <a:xfrm>
              <a:off x="240" y="1824"/>
              <a:ext cx="0" cy="235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6"/>
            <p:cNvSpPr>
              <a:spLocks noChangeShapeType="1"/>
            </p:cNvSpPr>
            <p:nvPr/>
          </p:nvSpPr>
          <p:spPr bwMode="auto">
            <a:xfrm>
              <a:off x="240" y="1824"/>
              <a:ext cx="52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7"/>
            <p:cNvSpPr>
              <a:spLocks noChangeShapeType="1"/>
            </p:cNvSpPr>
            <p:nvPr/>
          </p:nvSpPr>
          <p:spPr bwMode="auto">
            <a:xfrm>
              <a:off x="240" y="4176"/>
              <a:ext cx="528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8"/>
            <p:cNvSpPr>
              <a:spLocks noChangeShapeType="1"/>
            </p:cNvSpPr>
            <p:nvPr/>
          </p:nvSpPr>
          <p:spPr bwMode="auto">
            <a:xfrm>
              <a:off x="5520" y="1824"/>
              <a:ext cx="0" cy="235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63" name="AutoShape 19"/>
          <p:cNvSpPr>
            <a:spLocks noChangeArrowheads="1"/>
          </p:cNvSpPr>
          <p:nvPr/>
        </p:nvSpPr>
        <p:spPr bwMode="auto">
          <a:xfrm>
            <a:off x="3810000" y="2511425"/>
            <a:ext cx="1828800" cy="1079500"/>
          </a:xfrm>
          <a:prstGeom prst="smileyFace">
            <a:avLst>
              <a:gd name="adj" fmla="val 4653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ÁNH SÁNG</a:t>
            </a:r>
          </a:p>
          <a:p>
            <a:pPr algn="ctr"/>
            <a:r>
              <a:rPr lang="en-US" b="1">
                <a:solidFill>
                  <a:schemeClr val="folHlink"/>
                </a:solidFill>
              </a:rPr>
              <a:t>MẶT TRỜI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34164" name="Line 20"/>
          <p:cNvSpPr>
            <a:spLocks noChangeShapeType="1"/>
          </p:cNvSpPr>
          <p:nvPr/>
        </p:nvSpPr>
        <p:spPr bwMode="auto">
          <a:xfrm flipH="1">
            <a:off x="3657600" y="3536950"/>
            <a:ext cx="457200" cy="4619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 flipH="1">
            <a:off x="4114800" y="3609975"/>
            <a:ext cx="228600" cy="617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 flipH="1">
            <a:off x="4572000" y="3717925"/>
            <a:ext cx="76200" cy="617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7" name="Line 23"/>
          <p:cNvSpPr>
            <a:spLocks noChangeShapeType="1"/>
          </p:cNvSpPr>
          <p:nvPr/>
        </p:nvSpPr>
        <p:spPr bwMode="auto">
          <a:xfrm>
            <a:off x="4953000" y="3749675"/>
            <a:ext cx="76200" cy="617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5181600" y="3686175"/>
            <a:ext cx="228600" cy="539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69" name="Line 25"/>
          <p:cNvSpPr>
            <a:spLocks noChangeShapeType="1"/>
          </p:cNvSpPr>
          <p:nvPr/>
        </p:nvSpPr>
        <p:spPr bwMode="auto">
          <a:xfrm>
            <a:off x="5334000" y="3609975"/>
            <a:ext cx="381000" cy="365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>
            <a:off x="4114800" y="4497388"/>
            <a:ext cx="1219200" cy="1093787"/>
          </a:xfrm>
          <a:prstGeom prst="ellipse">
            <a:avLst/>
          </a:prstGeom>
          <a:solidFill>
            <a:srgbClr val="CC99FF"/>
          </a:solidFill>
          <a:ln w="381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33CC"/>
                </a:solidFill>
              </a:rPr>
              <a:t>THỰC VẬT</a:t>
            </a:r>
            <a:endParaRPr lang="en-US" sz="1600">
              <a:solidFill>
                <a:srgbClr val="0033CC"/>
              </a:solidFill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762000" y="2662237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0033CC"/>
                </a:solidFill>
              </a:rPr>
              <a:t>Hấp thụ</a:t>
            </a:r>
            <a:endParaRPr lang="en-US" sz="1600">
              <a:solidFill>
                <a:srgbClr val="0033CC"/>
              </a:solidFill>
            </a:endParaRP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>
            <a:off x="6727371" y="26670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err="1">
                <a:solidFill>
                  <a:srgbClr val="0033CC"/>
                </a:solidFill>
              </a:rPr>
              <a:t>Thải</a:t>
            </a:r>
            <a:r>
              <a:rPr lang="en-US" sz="2400" b="1" u="sng" dirty="0">
                <a:solidFill>
                  <a:srgbClr val="0033CC"/>
                </a:solidFill>
              </a:rPr>
              <a:t> </a:t>
            </a:r>
            <a:r>
              <a:rPr lang="en-US" sz="2400" b="1" u="sng" dirty="0" err="1">
                <a:solidFill>
                  <a:srgbClr val="0033CC"/>
                </a:solidFill>
              </a:rPr>
              <a:t>ra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34173" name="AutoShape 29"/>
          <p:cNvSpPr>
            <a:spLocks noChangeArrowheads="1"/>
          </p:cNvSpPr>
          <p:nvPr/>
        </p:nvSpPr>
        <p:spPr bwMode="auto">
          <a:xfrm>
            <a:off x="304800" y="3657600"/>
            <a:ext cx="2362200" cy="847725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Khí các-bô-níc</a:t>
            </a:r>
            <a:endParaRPr lang="en-US" sz="1600">
              <a:solidFill>
                <a:srgbClr val="0033CC"/>
              </a:solidFill>
            </a:endParaRPr>
          </a:p>
        </p:txBody>
      </p:sp>
      <p:sp>
        <p:nvSpPr>
          <p:cNvPr id="134174" name="AutoShape 30"/>
          <p:cNvSpPr>
            <a:spLocks noChangeArrowheads="1"/>
          </p:cNvSpPr>
          <p:nvPr/>
        </p:nvSpPr>
        <p:spPr bwMode="auto">
          <a:xfrm>
            <a:off x="304800" y="4572000"/>
            <a:ext cx="2362200" cy="695325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Nước</a:t>
            </a:r>
          </a:p>
        </p:txBody>
      </p:sp>
      <p:sp>
        <p:nvSpPr>
          <p:cNvPr id="134175" name="AutoShape 31"/>
          <p:cNvSpPr>
            <a:spLocks noChangeArrowheads="1"/>
          </p:cNvSpPr>
          <p:nvPr/>
        </p:nvSpPr>
        <p:spPr bwMode="auto">
          <a:xfrm>
            <a:off x="304800" y="5334000"/>
            <a:ext cx="2362200" cy="771525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Các chất khoáng</a:t>
            </a:r>
            <a:endParaRPr lang="en-US" sz="1600">
              <a:solidFill>
                <a:srgbClr val="0033CC"/>
              </a:solidFill>
            </a:endParaRPr>
          </a:p>
        </p:txBody>
      </p:sp>
      <p:sp>
        <p:nvSpPr>
          <p:cNvPr id="134176" name="AutoShape 32"/>
          <p:cNvSpPr>
            <a:spLocks noChangeArrowheads="1"/>
          </p:cNvSpPr>
          <p:nvPr/>
        </p:nvSpPr>
        <p:spPr bwMode="auto">
          <a:xfrm>
            <a:off x="6629400" y="3733800"/>
            <a:ext cx="2209800" cy="849313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Khí ô-xi</a:t>
            </a:r>
            <a:endParaRPr lang="en-US" sz="1600">
              <a:solidFill>
                <a:srgbClr val="0033CC"/>
              </a:solidFill>
            </a:endParaRPr>
          </a:p>
        </p:txBody>
      </p:sp>
      <p:sp>
        <p:nvSpPr>
          <p:cNvPr id="134177" name="AutoShape 33"/>
          <p:cNvSpPr>
            <a:spLocks noChangeArrowheads="1"/>
          </p:cNvSpPr>
          <p:nvPr/>
        </p:nvSpPr>
        <p:spPr bwMode="auto">
          <a:xfrm>
            <a:off x="6477000" y="4643438"/>
            <a:ext cx="2362200" cy="771525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Hơi nước</a:t>
            </a:r>
          </a:p>
        </p:txBody>
      </p:sp>
      <p:sp>
        <p:nvSpPr>
          <p:cNvPr id="134178" name="AutoShape 34"/>
          <p:cNvSpPr>
            <a:spLocks noChangeArrowheads="1"/>
          </p:cNvSpPr>
          <p:nvPr/>
        </p:nvSpPr>
        <p:spPr bwMode="auto">
          <a:xfrm>
            <a:off x="6477000" y="5481638"/>
            <a:ext cx="2362200" cy="771525"/>
          </a:xfrm>
          <a:prstGeom prst="flowChartPreparation">
            <a:avLst/>
          </a:prstGeom>
          <a:solidFill>
            <a:srgbClr val="CCFFCC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33CC"/>
                </a:solidFill>
              </a:rPr>
              <a:t>Các chất</a:t>
            </a:r>
          </a:p>
          <a:p>
            <a:pPr algn="ctr"/>
            <a:r>
              <a:rPr lang="en-US" sz="2000">
                <a:solidFill>
                  <a:srgbClr val="0033CC"/>
                </a:solidFill>
              </a:rPr>
              <a:t> khoáng khác</a:t>
            </a:r>
            <a:endParaRPr lang="en-US" sz="1600">
              <a:solidFill>
                <a:srgbClr val="0033CC"/>
              </a:solidFill>
            </a:endParaRPr>
          </a:p>
        </p:txBody>
      </p:sp>
      <p:sp>
        <p:nvSpPr>
          <p:cNvPr id="134179" name="Line 35"/>
          <p:cNvSpPr>
            <a:spLocks noChangeShapeType="1"/>
          </p:cNvSpPr>
          <p:nvPr/>
        </p:nvSpPr>
        <p:spPr bwMode="auto">
          <a:xfrm>
            <a:off x="2895600" y="4191000"/>
            <a:ext cx="838200" cy="4445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80" name="Line 36"/>
          <p:cNvSpPr>
            <a:spLocks noChangeShapeType="1"/>
          </p:cNvSpPr>
          <p:nvPr/>
        </p:nvSpPr>
        <p:spPr bwMode="auto">
          <a:xfrm>
            <a:off x="2819400" y="4979988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434013"/>
            <a:ext cx="914400" cy="30797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82" name="Line 38"/>
          <p:cNvSpPr>
            <a:spLocks noChangeShapeType="1"/>
          </p:cNvSpPr>
          <p:nvPr/>
        </p:nvSpPr>
        <p:spPr bwMode="auto">
          <a:xfrm flipV="1">
            <a:off x="5562600" y="4219575"/>
            <a:ext cx="838200" cy="4619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83" name="Line 39"/>
          <p:cNvSpPr>
            <a:spLocks noChangeShapeType="1"/>
          </p:cNvSpPr>
          <p:nvPr/>
        </p:nvSpPr>
        <p:spPr bwMode="auto">
          <a:xfrm>
            <a:off x="5562600" y="495935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84" name="Line 40"/>
          <p:cNvSpPr>
            <a:spLocks noChangeShapeType="1"/>
          </p:cNvSpPr>
          <p:nvPr/>
        </p:nvSpPr>
        <p:spPr bwMode="auto">
          <a:xfrm>
            <a:off x="5562600" y="5362575"/>
            <a:ext cx="838200" cy="368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1752600" y="6262688"/>
            <a:ext cx="617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800080"/>
                </a:solidFill>
              </a:rPr>
              <a:t>* Sơ đồ sự trao đổi thức ăn ở thực vật.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4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3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3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13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2000"/>
                                        <p:tgtEl>
                                          <p:spTgt spid="1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/>
      <p:bldP spid="134153" grpId="0"/>
      <p:bldP spid="134153" grpId="1"/>
      <p:bldP spid="134154" grpId="0"/>
      <p:bldP spid="134154" grpId="1"/>
      <p:bldP spid="134157" grpId="0"/>
      <p:bldP spid="134157" grpId="1"/>
      <p:bldP spid="134163" grpId="0" animBg="1"/>
      <p:bldP spid="134164" grpId="0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/>
      <p:bldP spid="134172" grpId="0"/>
      <p:bldP spid="134173" grpId="0" animBg="1"/>
      <p:bldP spid="134174" grpId="0" animBg="1"/>
      <p:bldP spid="134175" grpId="0" animBg="1"/>
      <p:bldP spid="134176" grpId="0" animBg="1"/>
      <p:bldP spid="134177" grpId="0" animBg="1"/>
      <p:bldP spid="134178" grpId="0" animBg="1"/>
      <p:bldP spid="134179" grpId="0" animBg="1"/>
      <p:bldP spid="134180" grpId="0" animBg="1"/>
      <p:bldP spid="134181" grpId="0" animBg="1"/>
      <p:bldP spid="134182" grpId="0" animBg="1"/>
      <p:bldP spid="134183" grpId="0" animBg="1"/>
      <p:bldP spid="134184" grpId="0" animBg="1"/>
      <p:bldP spid="134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21" y="0"/>
            <a:ext cx="92964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1309687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>
                <a:solidFill>
                  <a:srgbClr val="3333CC"/>
                </a:solidFill>
              </a:rPr>
              <a:t>2/ </a:t>
            </a:r>
            <a:r>
              <a:rPr lang="en-US" sz="2800" b="1" i="1" u="sng" dirty="0" err="1">
                <a:solidFill>
                  <a:srgbClr val="3333CC"/>
                </a:solidFill>
              </a:rPr>
              <a:t>Sự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trao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đổi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chất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giữa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thực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vật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và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môi</a:t>
            </a:r>
            <a:r>
              <a:rPr lang="en-US" sz="2800" b="1" i="1" u="sng" dirty="0">
                <a:solidFill>
                  <a:srgbClr val="3333CC"/>
                </a:solidFill>
              </a:rPr>
              <a:t> </a:t>
            </a:r>
            <a:r>
              <a:rPr lang="en-US" sz="2800" b="1" i="1" u="sng" dirty="0" err="1">
                <a:solidFill>
                  <a:srgbClr val="3333CC"/>
                </a:solidFill>
              </a:rPr>
              <a:t>trường</a:t>
            </a:r>
            <a:r>
              <a:rPr lang="en-US" sz="2800" b="1" i="1" dirty="0">
                <a:solidFill>
                  <a:srgbClr val="3333CC"/>
                </a:solidFill>
              </a:rPr>
              <a:t>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8200" y="182880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u="sng" dirty="0">
                <a:solidFill>
                  <a:srgbClr val="9900CC"/>
                </a:solidFill>
              </a:rPr>
              <a:t>b) </a:t>
            </a:r>
            <a:r>
              <a:rPr lang="en-US" sz="2800" u="sng" dirty="0" err="1">
                <a:solidFill>
                  <a:srgbClr val="9900CC"/>
                </a:solidFill>
              </a:rPr>
              <a:t>Sự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trao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đổi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thức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ăn</a:t>
            </a:r>
            <a:r>
              <a:rPr lang="en-US" sz="2800" u="sng" dirty="0">
                <a:solidFill>
                  <a:srgbClr val="9900CC"/>
                </a:solidFill>
              </a:rPr>
              <a:t> ở </a:t>
            </a:r>
            <a:r>
              <a:rPr lang="en-US" sz="2800" u="sng" dirty="0" err="1">
                <a:solidFill>
                  <a:srgbClr val="9900CC"/>
                </a:solidFill>
              </a:rPr>
              <a:t>thực</a:t>
            </a:r>
            <a:r>
              <a:rPr lang="en-US" sz="2800" u="sng" dirty="0">
                <a:solidFill>
                  <a:srgbClr val="9900CC"/>
                </a:solidFill>
              </a:rPr>
              <a:t> </a:t>
            </a:r>
            <a:r>
              <a:rPr lang="en-US" sz="2800" u="sng" dirty="0" err="1">
                <a:solidFill>
                  <a:srgbClr val="9900CC"/>
                </a:solidFill>
              </a:rPr>
              <a:t>vật</a:t>
            </a:r>
            <a:r>
              <a:rPr lang="en-US" sz="2800" u="sng" dirty="0">
                <a:solidFill>
                  <a:srgbClr val="9900CC"/>
                </a:solidFill>
              </a:rPr>
              <a:t>:</a:t>
            </a:r>
            <a:endParaRPr lang="en-US" dirty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57200" y="2590800"/>
            <a:ext cx="8229600" cy="2667000"/>
            <a:chOff x="240" y="1680"/>
            <a:chExt cx="5184" cy="1344"/>
          </a:xfrm>
        </p:grpSpPr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40" y="1680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240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40" y="3024"/>
              <a:ext cx="5184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5424" y="1680"/>
              <a:ext cx="0" cy="134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3400" y="2797175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800080"/>
                </a:solidFill>
              </a:rPr>
              <a:t>*</a:t>
            </a:r>
            <a:r>
              <a:rPr lang="en-US" sz="2800" b="1" dirty="0" err="1">
                <a:solidFill>
                  <a:srgbClr val="800080"/>
                </a:solidFill>
              </a:rPr>
              <a:t>Thực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vật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dùng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năng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lượng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ánh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sáng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mặt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trời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để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tổng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hợp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các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chất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hữu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cơ</a:t>
            </a:r>
            <a:r>
              <a:rPr lang="en-US" sz="2800" b="1" dirty="0">
                <a:solidFill>
                  <a:srgbClr val="800080"/>
                </a:solidFill>
              </a:rPr>
              <a:t> (</a:t>
            </a:r>
            <a:r>
              <a:rPr lang="en-US" sz="2800" b="1" dirty="0" err="1">
                <a:solidFill>
                  <a:srgbClr val="800080"/>
                </a:solidFill>
              </a:rPr>
              <a:t>ví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dụ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chất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đường</a:t>
            </a:r>
            <a:r>
              <a:rPr lang="en-US" sz="2800" b="1" dirty="0">
                <a:solidFill>
                  <a:srgbClr val="800080"/>
                </a:solidFill>
              </a:rPr>
              <a:t>, </a:t>
            </a:r>
            <a:r>
              <a:rPr lang="en-US" sz="2800" b="1" dirty="0" err="1">
                <a:solidFill>
                  <a:srgbClr val="800080"/>
                </a:solidFill>
              </a:rPr>
              <a:t>bột</a:t>
            </a:r>
            <a:r>
              <a:rPr lang="en-US" sz="2800" b="1" dirty="0">
                <a:solidFill>
                  <a:srgbClr val="800080"/>
                </a:solidFill>
              </a:rPr>
              <a:t>) </a:t>
            </a:r>
            <a:r>
              <a:rPr lang="en-US" sz="2800" b="1" dirty="0" err="1">
                <a:solidFill>
                  <a:srgbClr val="800080"/>
                </a:solidFill>
              </a:rPr>
              <a:t>từ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các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chất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vô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cơ</a:t>
            </a:r>
            <a:r>
              <a:rPr lang="en-US" sz="2800" b="1" dirty="0">
                <a:solidFill>
                  <a:srgbClr val="800080"/>
                </a:solidFill>
              </a:rPr>
              <a:t> (</a:t>
            </a:r>
            <a:r>
              <a:rPr lang="en-US" sz="2800" b="1" dirty="0" err="1">
                <a:solidFill>
                  <a:srgbClr val="800080"/>
                </a:solidFill>
              </a:rPr>
              <a:t>nước</a:t>
            </a:r>
            <a:r>
              <a:rPr lang="en-US" sz="2800" b="1" dirty="0">
                <a:solidFill>
                  <a:srgbClr val="800080"/>
                </a:solidFill>
              </a:rPr>
              <a:t>, </a:t>
            </a:r>
            <a:r>
              <a:rPr lang="en-US" sz="2800" b="1" dirty="0" err="1">
                <a:solidFill>
                  <a:srgbClr val="800080"/>
                </a:solidFill>
              </a:rPr>
              <a:t>chất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khoáng</a:t>
            </a:r>
            <a:r>
              <a:rPr lang="en-US" sz="2800" b="1" dirty="0">
                <a:solidFill>
                  <a:srgbClr val="800080"/>
                </a:solidFill>
              </a:rPr>
              <a:t>, </a:t>
            </a:r>
            <a:r>
              <a:rPr lang="en-US" sz="2800" b="1" dirty="0" err="1">
                <a:solidFill>
                  <a:srgbClr val="800080"/>
                </a:solidFill>
              </a:rPr>
              <a:t>khí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các-bô-níc</a:t>
            </a:r>
            <a:r>
              <a:rPr lang="en-US" sz="2800" b="1" dirty="0">
                <a:solidFill>
                  <a:srgbClr val="800080"/>
                </a:solidFill>
              </a:rPr>
              <a:t>). </a:t>
            </a:r>
            <a:r>
              <a:rPr lang="en-US" sz="2800" b="1" dirty="0" err="1">
                <a:solidFill>
                  <a:srgbClr val="800080"/>
                </a:solidFill>
              </a:rPr>
              <a:t>Các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chất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hữu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cơ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này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được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dùng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để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nuôi</a:t>
            </a:r>
            <a:r>
              <a:rPr lang="en-US" sz="2800" b="1" dirty="0">
                <a:solidFill>
                  <a:srgbClr val="800080"/>
                </a:solidFill>
              </a:rPr>
              <a:t> </a:t>
            </a:r>
            <a:r>
              <a:rPr lang="en-US" sz="2800" b="1" dirty="0" err="1">
                <a:solidFill>
                  <a:srgbClr val="800080"/>
                </a:solidFill>
              </a:rPr>
              <a:t>cây</a:t>
            </a:r>
            <a:r>
              <a:rPr lang="en-US" sz="2800" b="1" dirty="0">
                <a:solidFill>
                  <a:srgbClr val="800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91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WordArt 2"/>
          <p:cNvSpPr>
            <a:spLocks noChangeArrowheads="1" noChangeShapeType="1" noTextEdit="1"/>
          </p:cNvSpPr>
          <p:nvPr/>
        </p:nvSpPr>
        <p:spPr bwMode="auto">
          <a:xfrm rot="5400000">
            <a:off x="-2174081" y="3693319"/>
            <a:ext cx="5567362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vi-VN" sz="3600" b="1" i="1" kern="1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00">
                    <a:alpha val="70195"/>
                  </a:srgbClr>
                </a:solidFill>
                <a:latin typeface="Arial"/>
                <a:cs typeface="Arial"/>
              </a:rPr>
              <a:t>TRÒ CHƠI Ô CHỮ</a:t>
            </a:r>
            <a:endParaRPr lang="en-US" sz="3600" b="1" i="1" kern="10" dirty="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FF0000">
                  <a:alpha val="70195"/>
                </a:srgbClr>
              </a:solidFill>
              <a:latin typeface="Arial"/>
              <a:cs typeface="Arial"/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1219200" y="1371600"/>
            <a:ext cx="231775" cy="5029200"/>
          </a:xfrm>
          <a:prstGeom prst="rect">
            <a:avLst/>
          </a:prstGeom>
          <a:solidFill>
            <a:srgbClr val="993366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1449388" y="1371600"/>
            <a:ext cx="7161212" cy="228600"/>
          </a:xfrm>
          <a:prstGeom prst="rect">
            <a:avLst/>
          </a:prstGeom>
          <a:solidFill>
            <a:srgbClr val="800080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1219200" y="6400800"/>
            <a:ext cx="7623175" cy="228600"/>
          </a:xfrm>
          <a:prstGeom prst="rect">
            <a:avLst/>
          </a:prstGeom>
          <a:solidFill>
            <a:srgbClr val="993366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8607425" y="1371600"/>
            <a:ext cx="231775" cy="5029200"/>
          </a:xfrm>
          <a:prstGeom prst="rect">
            <a:avLst/>
          </a:prstGeom>
          <a:solidFill>
            <a:srgbClr val="993366">
              <a:alpha val="39999"/>
            </a:srgbClr>
          </a:soli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7" name="WordArt 7"/>
          <p:cNvSpPr>
            <a:spLocks noChangeArrowheads="1" noChangeShapeType="1" noTextEdit="1"/>
          </p:cNvSpPr>
          <p:nvPr/>
        </p:nvSpPr>
        <p:spPr bwMode="auto">
          <a:xfrm>
            <a:off x="2743200" y="304800"/>
            <a:ext cx="3833813" cy="573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99FF">
                    <a:alpha val="30196"/>
                  </a:srgb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TRÒ CHƠI Ô CHỮ</a:t>
            </a:r>
            <a:endParaRPr lang="en-US" sz="2400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CC99FF">
                  <a:alpha val="30196"/>
                </a:srgbClr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957638" y="37480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4414838" y="37480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4872038" y="37480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5329238" y="37480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30432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35004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44148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48720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3292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57864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6243638" y="32908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4414838" y="1919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5786438" y="1919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6243638" y="1919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6700838" y="1919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3" name="Rectangle 23"/>
          <p:cNvSpPr>
            <a:spLocks noChangeArrowheads="1"/>
          </p:cNvSpPr>
          <p:nvPr/>
        </p:nvSpPr>
        <p:spPr bwMode="auto">
          <a:xfrm>
            <a:off x="3500438" y="4205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4" name="Rectangle 24"/>
          <p:cNvSpPr>
            <a:spLocks noChangeArrowheads="1"/>
          </p:cNvSpPr>
          <p:nvPr/>
        </p:nvSpPr>
        <p:spPr bwMode="auto">
          <a:xfrm>
            <a:off x="4414838" y="4205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5" name="Rectangle 25"/>
          <p:cNvSpPr>
            <a:spLocks noChangeArrowheads="1"/>
          </p:cNvSpPr>
          <p:nvPr/>
        </p:nvSpPr>
        <p:spPr bwMode="auto">
          <a:xfrm>
            <a:off x="30432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6" name="Rectangle 26"/>
          <p:cNvSpPr>
            <a:spLocks noChangeArrowheads="1"/>
          </p:cNvSpPr>
          <p:nvPr/>
        </p:nvSpPr>
        <p:spPr bwMode="auto">
          <a:xfrm>
            <a:off x="35004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7" name="Rectangle 27"/>
          <p:cNvSpPr>
            <a:spLocks noChangeArrowheads="1"/>
          </p:cNvSpPr>
          <p:nvPr/>
        </p:nvSpPr>
        <p:spPr bwMode="auto">
          <a:xfrm>
            <a:off x="44148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8" name="Rectangle 28"/>
          <p:cNvSpPr>
            <a:spLocks noChangeArrowheads="1"/>
          </p:cNvSpPr>
          <p:nvPr/>
        </p:nvSpPr>
        <p:spPr bwMode="auto">
          <a:xfrm>
            <a:off x="48720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09" name="Rectangle 29"/>
          <p:cNvSpPr>
            <a:spLocks noChangeArrowheads="1"/>
          </p:cNvSpPr>
          <p:nvPr/>
        </p:nvSpPr>
        <p:spPr bwMode="auto">
          <a:xfrm>
            <a:off x="53292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0" name="Rectangle 30"/>
          <p:cNvSpPr>
            <a:spLocks noChangeArrowheads="1"/>
          </p:cNvSpPr>
          <p:nvPr/>
        </p:nvSpPr>
        <p:spPr bwMode="auto">
          <a:xfrm>
            <a:off x="57864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1" name="Rectangle 31"/>
          <p:cNvSpPr>
            <a:spLocks noChangeArrowheads="1"/>
          </p:cNvSpPr>
          <p:nvPr/>
        </p:nvSpPr>
        <p:spPr bwMode="auto">
          <a:xfrm>
            <a:off x="62436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2" name="Rectangle 32"/>
          <p:cNvSpPr>
            <a:spLocks noChangeArrowheads="1"/>
          </p:cNvSpPr>
          <p:nvPr/>
        </p:nvSpPr>
        <p:spPr bwMode="auto">
          <a:xfrm>
            <a:off x="67008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3" name="Rectangle 33"/>
          <p:cNvSpPr>
            <a:spLocks noChangeArrowheads="1"/>
          </p:cNvSpPr>
          <p:nvPr/>
        </p:nvSpPr>
        <p:spPr bwMode="auto">
          <a:xfrm>
            <a:off x="71580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4" name="Rectangle 34"/>
          <p:cNvSpPr>
            <a:spLocks noChangeArrowheads="1"/>
          </p:cNvSpPr>
          <p:nvPr/>
        </p:nvSpPr>
        <p:spPr bwMode="auto">
          <a:xfrm>
            <a:off x="7615238" y="28336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5" name="Rectangle 35"/>
          <p:cNvSpPr>
            <a:spLocks noChangeArrowheads="1"/>
          </p:cNvSpPr>
          <p:nvPr/>
        </p:nvSpPr>
        <p:spPr bwMode="auto">
          <a:xfrm>
            <a:off x="3500438" y="23764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6" name="Rectangle 36"/>
          <p:cNvSpPr>
            <a:spLocks noChangeArrowheads="1"/>
          </p:cNvSpPr>
          <p:nvPr/>
        </p:nvSpPr>
        <p:spPr bwMode="auto">
          <a:xfrm>
            <a:off x="4414838" y="23764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7" name="Rectangle 37"/>
          <p:cNvSpPr>
            <a:spLocks noChangeArrowheads="1"/>
          </p:cNvSpPr>
          <p:nvPr/>
        </p:nvSpPr>
        <p:spPr bwMode="auto">
          <a:xfrm>
            <a:off x="4872038" y="23764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8" name="Rectangle 38"/>
          <p:cNvSpPr>
            <a:spLocks noChangeArrowheads="1"/>
          </p:cNvSpPr>
          <p:nvPr/>
        </p:nvSpPr>
        <p:spPr bwMode="auto">
          <a:xfrm>
            <a:off x="5329238" y="23764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19" name="Rectangle 39"/>
          <p:cNvSpPr>
            <a:spLocks noChangeArrowheads="1"/>
          </p:cNvSpPr>
          <p:nvPr/>
        </p:nvSpPr>
        <p:spPr bwMode="auto">
          <a:xfrm>
            <a:off x="5786438" y="23764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20" name="Rectangle 40"/>
          <p:cNvSpPr>
            <a:spLocks noChangeArrowheads="1"/>
          </p:cNvSpPr>
          <p:nvPr/>
        </p:nvSpPr>
        <p:spPr bwMode="auto">
          <a:xfrm>
            <a:off x="6243638" y="23764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21" name="Rectangle 41"/>
          <p:cNvSpPr>
            <a:spLocks noChangeArrowheads="1"/>
          </p:cNvSpPr>
          <p:nvPr/>
        </p:nvSpPr>
        <p:spPr bwMode="auto">
          <a:xfrm>
            <a:off x="3957638" y="32908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2" name="Rectangle 42"/>
          <p:cNvSpPr>
            <a:spLocks noChangeArrowheads="1"/>
          </p:cNvSpPr>
          <p:nvPr/>
        </p:nvSpPr>
        <p:spPr bwMode="auto">
          <a:xfrm>
            <a:off x="3957638" y="19192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3" name="Rectangle 43"/>
          <p:cNvSpPr>
            <a:spLocks noChangeArrowheads="1"/>
          </p:cNvSpPr>
          <p:nvPr/>
        </p:nvSpPr>
        <p:spPr bwMode="auto">
          <a:xfrm>
            <a:off x="3957638" y="42052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4" name="Rectangle 44"/>
          <p:cNvSpPr>
            <a:spLocks noChangeArrowheads="1"/>
          </p:cNvSpPr>
          <p:nvPr/>
        </p:nvSpPr>
        <p:spPr bwMode="auto">
          <a:xfrm>
            <a:off x="3957638" y="28336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3957638" y="2376488"/>
            <a:ext cx="385762" cy="38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6" name="Rectangle 46"/>
          <p:cNvSpPr>
            <a:spLocks noChangeArrowheads="1"/>
          </p:cNvSpPr>
          <p:nvPr/>
        </p:nvSpPr>
        <p:spPr bwMode="auto">
          <a:xfrm>
            <a:off x="4872038" y="1919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27" name="Rectangle 47"/>
          <p:cNvSpPr>
            <a:spLocks noChangeArrowheads="1"/>
          </p:cNvSpPr>
          <p:nvPr/>
        </p:nvSpPr>
        <p:spPr bwMode="auto">
          <a:xfrm>
            <a:off x="5329238" y="1919288"/>
            <a:ext cx="385762" cy="381000"/>
          </a:xfrm>
          <a:prstGeom prst="rect">
            <a:avLst/>
          </a:prstGeom>
          <a:solidFill>
            <a:srgbClr val="33CCCC">
              <a:alpha val="38823"/>
            </a:srgbClr>
          </a:solidFill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28" name="Text Box 48"/>
          <p:cNvSpPr txBox="1">
            <a:spLocks noChangeArrowheads="1"/>
          </p:cNvSpPr>
          <p:nvPr/>
        </p:nvSpPr>
        <p:spPr bwMode="auto">
          <a:xfrm>
            <a:off x="1747838" y="37338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122929" name="Text Box 49"/>
          <p:cNvSpPr txBox="1">
            <a:spLocks noChangeArrowheads="1"/>
          </p:cNvSpPr>
          <p:nvPr/>
        </p:nvSpPr>
        <p:spPr bwMode="auto">
          <a:xfrm>
            <a:off x="1747838" y="32766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22930" name="Text Box 50"/>
          <p:cNvSpPr txBox="1">
            <a:spLocks noChangeArrowheads="1"/>
          </p:cNvSpPr>
          <p:nvPr/>
        </p:nvSpPr>
        <p:spPr bwMode="auto">
          <a:xfrm>
            <a:off x="1752600" y="19050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1752600" y="42672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122932" name="Text Box 52"/>
          <p:cNvSpPr txBox="1">
            <a:spLocks noChangeArrowheads="1"/>
          </p:cNvSpPr>
          <p:nvPr/>
        </p:nvSpPr>
        <p:spPr bwMode="auto">
          <a:xfrm>
            <a:off x="1747838" y="2819400"/>
            <a:ext cx="38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2933" name="Text Box 53"/>
          <p:cNvSpPr txBox="1">
            <a:spLocks noChangeArrowheads="1"/>
          </p:cNvSpPr>
          <p:nvPr/>
        </p:nvSpPr>
        <p:spPr bwMode="auto">
          <a:xfrm>
            <a:off x="1752600" y="2362200"/>
            <a:ext cx="38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22934" name="Text Box 54"/>
          <p:cNvSpPr txBox="1">
            <a:spLocks noChangeArrowheads="1"/>
          </p:cNvSpPr>
          <p:nvPr/>
        </p:nvSpPr>
        <p:spPr bwMode="auto">
          <a:xfrm>
            <a:off x="3705225" y="37338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           Ử     L      Í</a:t>
            </a:r>
          </a:p>
        </p:txBody>
      </p:sp>
      <p:sp>
        <p:nvSpPr>
          <p:cNvPr id="122935" name="Text Box 55"/>
          <p:cNvSpPr txBox="1">
            <a:spLocks noChangeArrowheads="1"/>
          </p:cNvSpPr>
          <p:nvPr/>
        </p:nvSpPr>
        <p:spPr bwMode="auto">
          <a:xfrm>
            <a:off x="1603375" y="5197475"/>
            <a:ext cx="7007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33CC"/>
                </a:solidFill>
              </a:rPr>
              <a:t>Câu 5:</a:t>
            </a:r>
            <a:r>
              <a:rPr lang="en-US" sz="2400" b="1">
                <a:solidFill>
                  <a:srgbClr val="0033CC"/>
                </a:solidFill>
              </a:rPr>
              <a:t> Trước khi thải ra môi trường, chất thải phải qua quá trình gì?</a:t>
            </a:r>
          </a:p>
        </p:txBody>
      </p:sp>
      <p:sp>
        <p:nvSpPr>
          <p:cNvPr id="122936" name="Oval 56"/>
          <p:cNvSpPr>
            <a:spLocks noChangeArrowheads="1"/>
          </p:cNvSpPr>
          <p:nvPr/>
        </p:nvSpPr>
        <p:spPr bwMode="auto">
          <a:xfrm flipV="1">
            <a:off x="0" y="7010400"/>
            <a:ext cx="381000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85F99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7" name="Text Box 57"/>
          <p:cNvSpPr txBox="1">
            <a:spLocks noChangeArrowheads="1"/>
          </p:cNvSpPr>
          <p:nvPr/>
        </p:nvSpPr>
        <p:spPr bwMode="auto">
          <a:xfrm>
            <a:off x="2967038" y="3276600"/>
            <a:ext cx="4043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 K</a:t>
            </a:r>
            <a:r>
              <a:rPr lang="en-US" b="1">
                <a:solidFill>
                  <a:srgbClr val="003366"/>
                </a:solidFill>
              </a:rPr>
              <a:t>    </a:t>
            </a:r>
            <a:r>
              <a:rPr lang="en-US" b="1">
                <a:solidFill>
                  <a:srgbClr val="D60093"/>
                </a:solidFill>
              </a:rPr>
              <a:t>H          N     G     K    H     í</a:t>
            </a:r>
          </a:p>
        </p:txBody>
      </p:sp>
      <p:sp>
        <p:nvSpPr>
          <p:cNvPr id="122938" name="Text Box 58"/>
          <p:cNvSpPr txBox="1">
            <a:spLocks noChangeArrowheads="1"/>
          </p:cNvSpPr>
          <p:nvPr/>
        </p:nvSpPr>
        <p:spPr bwMode="auto">
          <a:xfrm>
            <a:off x="1603375" y="5197475"/>
            <a:ext cx="7007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0033CC"/>
                </a:solidFill>
              </a:rPr>
              <a:t>Câu 4:</a:t>
            </a:r>
            <a:r>
              <a:rPr lang="en-US" sz="2400" b="1">
                <a:solidFill>
                  <a:srgbClr val="0033CC"/>
                </a:solidFill>
              </a:rPr>
              <a:t> Thực vật cần gì</a:t>
            </a:r>
            <a:r>
              <a:rPr lang="en-US" b="1">
                <a:solidFill>
                  <a:srgbClr val="0033CC"/>
                </a:solidFill>
              </a:rPr>
              <a:t> </a:t>
            </a:r>
            <a:r>
              <a:rPr lang="en-US" sz="2400" b="1">
                <a:solidFill>
                  <a:srgbClr val="0033CC"/>
                </a:solidFill>
              </a:rPr>
              <a:t>để quang hợp và hô hấp?</a:t>
            </a:r>
          </a:p>
        </p:txBody>
      </p:sp>
      <p:sp>
        <p:nvSpPr>
          <p:cNvPr id="122939" name="Oval 59"/>
          <p:cNvSpPr>
            <a:spLocks noChangeArrowheads="1"/>
          </p:cNvSpPr>
          <p:nvPr/>
        </p:nvSpPr>
        <p:spPr bwMode="auto">
          <a:xfrm flipV="1">
            <a:off x="376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85F99"/>
            </a:prstShdw>
          </a:effectLst>
        </p:spPr>
        <p:txBody>
          <a:bodyPr rot="10800000"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40" name="Text Box 60"/>
          <p:cNvSpPr txBox="1">
            <a:spLocks noChangeArrowheads="1"/>
          </p:cNvSpPr>
          <p:nvPr/>
        </p:nvSpPr>
        <p:spPr bwMode="auto">
          <a:xfrm>
            <a:off x="1603375" y="5195888"/>
            <a:ext cx="700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Câu 1: </a:t>
            </a:r>
            <a:r>
              <a:rPr lang="en-US" sz="2400" b="1">
                <a:solidFill>
                  <a:srgbClr val="0033CC"/>
                </a:solidFill>
              </a:rPr>
              <a:t>Đây là khí không duy trì sự cháy?</a:t>
            </a:r>
          </a:p>
        </p:txBody>
      </p:sp>
      <p:sp>
        <p:nvSpPr>
          <p:cNvPr id="122941" name="Oval 61"/>
          <p:cNvSpPr>
            <a:spLocks noChangeArrowheads="1"/>
          </p:cNvSpPr>
          <p:nvPr/>
        </p:nvSpPr>
        <p:spPr bwMode="auto">
          <a:xfrm flipV="1">
            <a:off x="757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85F99"/>
            </a:prstShdw>
          </a:effectLst>
        </p:spPr>
        <p:txBody>
          <a:bodyPr rot="10800000"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42" name="Text Box 62"/>
          <p:cNvSpPr txBox="1">
            <a:spLocks noChangeArrowheads="1"/>
          </p:cNvSpPr>
          <p:nvPr/>
        </p:nvSpPr>
        <p:spPr bwMode="auto">
          <a:xfrm>
            <a:off x="4300538" y="1905000"/>
            <a:ext cx="4043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 H     Í     N     I      T     Ơ</a:t>
            </a:r>
          </a:p>
        </p:txBody>
      </p:sp>
      <p:sp>
        <p:nvSpPr>
          <p:cNvPr id="122943" name="Text Box 63"/>
          <p:cNvSpPr txBox="1">
            <a:spLocks noChangeArrowheads="1"/>
          </p:cNvSpPr>
          <p:nvPr/>
        </p:nvSpPr>
        <p:spPr bwMode="auto">
          <a:xfrm>
            <a:off x="1603375" y="5195888"/>
            <a:ext cx="700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Câu 6:</a:t>
            </a:r>
            <a:r>
              <a:rPr lang="en-US" sz="2800" b="1">
                <a:solidFill>
                  <a:srgbClr val="0033CC"/>
                </a:solidFill>
              </a:rPr>
              <a:t> Kh</a:t>
            </a:r>
            <a:r>
              <a:rPr lang="en-US" sz="2400" b="1">
                <a:solidFill>
                  <a:srgbClr val="0033CC"/>
                </a:solidFill>
              </a:rPr>
              <a:t>ông khí chuyển động tạo thành gì?</a:t>
            </a:r>
          </a:p>
        </p:txBody>
      </p:sp>
      <p:sp>
        <p:nvSpPr>
          <p:cNvPr id="122944" name="Oval 64"/>
          <p:cNvSpPr>
            <a:spLocks noChangeArrowheads="1"/>
          </p:cNvSpPr>
          <p:nvPr/>
        </p:nvSpPr>
        <p:spPr bwMode="auto">
          <a:xfrm flipV="1">
            <a:off x="1138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85F99"/>
            </a:prstShdw>
          </a:effectLst>
        </p:spPr>
        <p:txBody>
          <a:bodyPr rot="10800000"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3429000" y="4191000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 </a:t>
            </a:r>
            <a:r>
              <a:rPr lang="en-US" b="1">
                <a:solidFill>
                  <a:srgbClr val="D60093"/>
                </a:solidFill>
              </a:rPr>
              <a:t>G</a:t>
            </a:r>
            <a:r>
              <a:rPr lang="en-US" b="1">
                <a:solidFill>
                  <a:srgbClr val="003366"/>
                </a:solidFill>
              </a:rPr>
              <a:t>          </a:t>
            </a:r>
            <a:r>
              <a:rPr lang="en-US" b="1">
                <a:solidFill>
                  <a:srgbClr val="D60093"/>
                </a:solidFill>
              </a:rPr>
              <a:t>Ó</a:t>
            </a:r>
          </a:p>
        </p:txBody>
      </p:sp>
      <p:sp>
        <p:nvSpPr>
          <p:cNvPr id="122946" name="Text Box 66"/>
          <p:cNvSpPr txBox="1">
            <a:spLocks noChangeArrowheads="1"/>
          </p:cNvSpPr>
          <p:nvPr/>
        </p:nvSpPr>
        <p:spPr bwMode="auto">
          <a:xfrm>
            <a:off x="1600200" y="5181600"/>
            <a:ext cx="692943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33CC"/>
                </a:solidFill>
              </a:rPr>
              <a:t>Câu 3: </a:t>
            </a:r>
            <a:r>
              <a:rPr lang="en-US" sz="2400" b="1">
                <a:solidFill>
                  <a:srgbClr val="0033CC"/>
                </a:solidFill>
              </a:rPr>
              <a:t>Đây là khí thực vật thải ra trong quá trình hô hấp?</a:t>
            </a:r>
          </a:p>
        </p:txBody>
      </p:sp>
      <p:sp>
        <p:nvSpPr>
          <p:cNvPr id="122947" name="Oval 67"/>
          <p:cNvSpPr>
            <a:spLocks noChangeArrowheads="1"/>
          </p:cNvSpPr>
          <p:nvPr/>
        </p:nvSpPr>
        <p:spPr bwMode="auto">
          <a:xfrm flipV="1">
            <a:off x="1519238" y="7086600"/>
            <a:ext cx="385762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85F99"/>
            </a:prstShdw>
          </a:effectLst>
        </p:spPr>
        <p:txBody>
          <a:bodyPr rot="10800000"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48" name="Text Box 68"/>
          <p:cNvSpPr txBox="1">
            <a:spLocks noChangeArrowheads="1"/>
          </p:cNvSpPr>
          <p:nvPr/>
        </p:nvSpPr>
        <p:spPr bwMode="auto">
          <a:xfrm>
            <a:off x="2895600" y="2819400"/>
            <a:ext cx="569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 K</a:t>
            </a:r>
            <a:r>
              <a:rPr lang="en-US" b="1" dirty="0">
                <a:solidFill>
                  <a:srgbClr val="003366"/>
                </a:solidFill>
              </a:rPr>
              <a:t>   </a:t>
            </a:r>
            <a:r>
              <a:rPr lang="en-US" b="1" dirty="0">
                <a:solidFill>
                  <a:srgbClr val="D60093"/>
                </a:solidFill>
              </a:rPr>
              <a:t> H           C    A     C     B    Ô     N     I     C</a:t>
            </a:r>
            <a:r>
              <a:rPr lang="en-US" b="1" dirty="0"/>
              <a:t>   </a:t>
            </a:r>
          </a:p>
        </p:txBody>
      </p:sp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1603375" y="5181600"/>
            <a:ext cx="7007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solidFill>
                  <a:srgbClr val="0033CC"/>
                </a:solidFill>
              </a:rPr>
              <a:t>Câu</a:t>
            </a:r>
            <a:r>
              <a:rPr lang="en-US" sz="2400" b="1" u="sng" dirty="0">
                <a:solidFill>
                  <a:srgbClr val="0033CC"/>
                </a:solidFill>
              </a:rPr>
              <a:t> 2: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Cây</a:t>
            </a:r>
            <a:r>
              <a:rPr lang="en-US" sz="2400" b="1" dirty="0">
                <a:solidFill>
                  <a:srgbClr val="0033CC"/>
                </a:solidFill>
              </a:rPr>
              <a:t>, </a:t>
            </a:r>
            <a:r>
              <a:rPr lang="en-US" sz="2400" b="1" dirty="0" err="1">
                <a:solidFill>
                  <a:srgbClr val="0033CC"/>
                </a:solidFill>
              </a:rPr>
              <a:t>cỏ</a:t>
            </a:r>
            <a:r>
              <a:rPr lang="en-US" sz="2400" b="1" dirty="0">
                <a:solidFill>
                  <a:srgbClr val="0033CC"/>
                </a:solidFill>
              </a:rPr>
              <a:t>, </a:t>
            </a:r>
            <a:r>
              <a:rPr lang="en-US" sz="2400" b="1" dirty="0" err="1">
                <a:solidFill>
                  <a:srgbClr val="0033CC"/>
                </a:solidFill>
              </a:rPr>
              <a:t>rong</a:t>
            </a:r>
            <a:r>
              <a:rPr lang="en-US" sz="2400" b="1" dirty="0">
                <a:solidFill>
                  <a:srgbClr val="0033CC"/>
                </a:solidFill>
              </a:rPr>
              <a:t>, </a:t>
            </a:r>
            <a:r>
              <a:rPr lang="en-US" sz="2400" b="1" dirty="0" err="1">
                <a:solidFill>
                  <a:srgbClr val="0033CC"/>
                </a:solidFill>
              </a:rPr>
              <a:t>rêu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được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gọi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chung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là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dirty="0" err="1">
                <a:solidFill>
                  <a:srgbClr val="0033CC"/>
                </a:solidFill>
              </a:rPr>
              <a:t>gì</a:t>
            </a:r>
            <a:r>
              <a:rPr lang="en-US" sz="2400" b="1" dirty="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122950" name="Oval 70"/>
          <p:cNvSpPr>
            <a:spLocks noChangeArrowheads="1"/>
          </p:cNvSpPr>
          <p:nvPr/>
        </p:nvSpPr>
        <p:spPr bwMode="auto">
          <a:xfrm flipV="1">
            <a:off x="2057400" y="7162800"/>
            <a:ext cx="381000" cy="762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385F99"/>
            </a:prstShdw>
          </a:effectLst>
        </p:spPr>
        <p:txBody>
          <a:bodyPr rot="10800000" wrap="none" anchor="ctr"/>
          <a:lstStyle/>
          <a:p>
            <a:pPr algn="ctr" eaLnBrk="1" hangingPunct="1"/>
            <a:endParaRPr lang="en-US"/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3446463" y="2362200"/>
            <a:ext cx="5697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 T           Ự    C     V     Ậ     T</a:t>
            </a:r>
            <a:r>
              <a:rPr lang="en-US" b="1" dirty="0"/>
              <a:t>   </a:t>
            </a:r>
          </a:p>
        </p:txBody>
      </p:sp>
      <p:sp>
        <p:nvSpPr>
          <p:cNvPr id="122952" name="Oval 72"/>
          <p:cNvSpPr>
            <a:spLocks noChangeArrowheads="1"/>
          </p:cNvSpPr>
          <p:nvPr/>
        </p:nvSpPr>
        <p:spPr bwMode="auto">
          <a:xfrm>
            <a:off x="296863" y="228600"/>
            <a:ext cx="693737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953" name="Oval 73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954" name="Oval 74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2955" name="Oval 75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2956" name="Oval 76"/>
          <p:cNvSpPr>
            <a:spLocks noChangeArrowheads="1"/>
          </p:cNvSpPr>
          <p:nvPr/>
        </p:nvSpPr>
        <p:spPr bwMode="auto">
          <a:xfrm>
            <a:off x="304800" y="228600"/>
            <a:ext cx="693738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957" name="Oval 77"/>
          <p:cNvSpPr>
            <a:spLocks noChangeArrowheads="1"/>
          </p:cNvSpPr>
          <p:nvPr/>
        </p:nvSpPr>
        <p:spPr bwMode="auto">
          <a:xfrm>
            <a:off x="304800" y="2286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>
                <a:solidFill>
                  <a:srgbClr val="000000"/>
                </a:solidFill>
              </a:rPr>
              <a:t>0</a:t>
            </a:r>
          </a:p>
        </p:txBody>
      </p:sp>
      <p:pic>
        <p:nvPicPr>
          <p:cNvPr id="122958" name="chim797.wav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chimes.wav"/>
          </p:nvPr>
        </p:nvPicPr>
        <p:blipFill>
          <a:blip r:embed="rId9"/>
          <a:srcRect/>
          <a:stretch>
            <a:fillRect/>
          </a:stretch>
        </p:blipFill>
        <p:spPr>
          <a:xfrm>
            <a:off x="2514600" y="7467600"/>
            <a:ext cx="304800" cy="304800"/>
          </a:xfrm>
        </p:spPr>
      </p:pic>
      <p:pic>
        <p:nvPicPr>
          <p:cNvPr id="122959" name="chim79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8194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0" name="chim7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5052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1" name="chim80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1910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3" name="chim81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867400" y="701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4" name="Text Box 84"/>
          <p:cNvSpPr txBox="1">
            <a:spLocks noChangeArrowheads="1"/>
          </p:cNvSpPr>
          <p:nvPr/>
        </p:nvSpPr>
        <p:spPr bwMode="auto">
          <a:xfrm>
            <a:off x="3967163" y="1905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K</a:t>
            </a:r>
          </a:p>
        </p:txBody>
      </p:sp>
      <p:sp>
        <p:nvSpPr>
          <p:cNvPr id="122965" name="Text Box 85"/>
          <p:cNvSpPr txBox="1">
            <a:spLocks noChangeArrowheads="1"/>
          </p:cNvSpPr>
          <p:nvPr/>
        </p:nvSpPr>
        <p:spPr bwMode="auto">
          <a:xfrm>
            <a:off x="3962400" y="2362200"/>
            <a:ext cx="461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H</a:t>
            </a:r>
            <a:r>
              <a:rPr lang="en-US"/>
              <a:t> </a:t>
            </a:r>
          </a:p>
        </p:txBody>
      </p:sp>
      <p:sp>
        <p:nvSpPr>
          <p:cNvPr id="122966" name="Text Box 86"/>
          <p:cNvSpPr txBox="1">
            <a:spLocks noChangeArrowheads="1"/>
          </p:cNvSpPr>
          <p:nvPr/>
        </p:nvSpPr>
        <p:spPr bwMode="auto">
          <a:xfrm>
            <a:off x="3957638" y="2833688"/>
            <a:ext cx="461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 Í</a:t>
            </a:r>
            <a:r>
              <a:rPr lang="en-US"/>
              <a:t> </a:t>
            </a:r>
          </a:p>
        </p:txBody>
      </p:sp>
      <p:sp>
        <p:nvSpPr>
          <p:cNvPr id="122967" name="Text Box 87"/>
          <p:cNvSpPr txBox="1">
            <a:spLocks noChangeArrowheads="1"/>
          </p:cNvSpPr>
          <p:nvPr/>
        </p:nvSpPr>
        <p:spPr bwMode="auto">
          <a:xfrm>
            <a:off x="3962400" y="32766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Ô</a:t>
            </a:r>
            <a:r>
              <a:rPr lang="en-US"/>
              <a:t> </a:t>
            </a:r>
          </a:p>
        </p:txBody>
      </p:sp>
      <p:sp>
        <p:nvSpPr>
          <p:cNvPr id="122968" name="Text Box 88"/>
          <p:cNvSpPr txBox="1">
            <a:spLocks noChangeArrowheads="1"/>
          </p:cNvSpPr>
          <p:nvPr/>
        </p:nvSpPr>
        <p:spPr bwMode="auto">
          <a:xfrm>
            <a:off x="3962400" y="3733800"/>
            <a:ext cx="461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X</a:t>
            </a:r>
            <a:r>
              <a:rPr lang="en-US"/>
              <a:t> </a:t>
            </a:r>
          </a:p>
        </p:txBody>
      </p:sp>
      <p:sp>
        <p:nvSpPr>
          <p:cNvPr id="122969" name="Text Box 89"/>
          <p:cNvSpPr txBox="1">
            <a:spLocks noChangeArrowheads="1"/>
          </p:cNvSpPr>
          <p:nvPr/>
        </p:nvSpPr>
        <p:spPr bwMode="auto">
          <a:xfrm>
            <a:off x="3957638" y="4191000"/>
            <a:ext cx="461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 </a:t>
            </a:r>
            <a:r>
              <a:rPr lang="en-US" b="1">
                <a:solidFill>
                  <a:schemeClr val="tx2"/>
                </a:solidFill>
              </a:rPr>
              <a:t>I</a:t>
            </a:r>
            <a:r>
              <a:rPr lang="en-US"/>
              <a:t> </a:t>
            </a:r>
          </a:p>
        </p:txBody>
      </p:sp>
      <p:pic>
        <p:nvPicPr>
          <p:cNvPr id="122970" name="Picture 90" descr="Key"/>
          <p:cNvPicPr>
            <a:picLocks noChangeAspect="1" noChangeArrowheads="1"/>
          </p:cNvPicPr>
          <p:nvPr/>
        </p:nvPicPr>
        <p:blipFill>
          <a:blip r:embed="rId10"/>
          <a:srcRect t="24553" b="26343"/>
          <a:stretch>
            <a:fillRect/>
          </a:stretch>
        </p:blipFill>
        <p:spPr bwMode="auto">
          <a:xfrm rot="4484693">
            <a:off x="1547813" y="557212"/>
            <a:ext cx="990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1" name="Text Box 91"/>
          <p:cNvSpPr txBox="1">
            <a:spLocks noChangeArrowheads="1"/>
          </p:cNvSpPr>
          <p:nvPr/>
        </p:nvSpPr>
        <p:spPr bwMode="auto">
          <a:xfrm>
            <a:off x="3962400" y="1905000"/>
            <a:ext cx="7016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K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H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 Í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Ô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X 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</a:rPr>
              <a:t>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ckground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155" decel="100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155" decel="100000"/>
                                        <p:tgtEl>
                                          <p:spTgt spid="1228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155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1228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55" decel="100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155" decel="100000"/>
                                        <p:tgtEl>
                                          <p:spTgt spid="122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155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55" decel="100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155" decel="100000"/>
                                        <p:tgtEl>
                                          <p:spTgt spid="1228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155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155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55" decel="100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155" decel="100000"/>
                                        <p:tgtEl>
                                          <p:spTgt spid="122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155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155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155" decel="100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155" decel="100000"/>
                                        <p:tgtEl>
                                          <p:spTgt spid="122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1155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155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155" decel="100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155" decel="100000"/>
                                        <p:tgtEl>
                                          <p:spTgt spid="122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155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155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155" decel="100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155" decel="100000"/>
                                        <p:tgtEl>
                                          <p:spTgt spid="1228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1155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1155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155" decel="100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155" decel="100000"/>
                                        <p:tgtEl>
                                          <p:spTgt spid="1228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1155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1155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155" decel="100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155" decel="100000"/>
                                        <p:tgtEl>
                                          <p:spTgt spid="1228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1155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1155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155" decel="100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155" decel="100000"/>
                                        <p:tgtEl>
                                          <p:spTgt spid="1228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4" dur="1155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155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155" decel="1000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155" decel="100000"/>
                                        <p:tgtEl>
                                          <p:spTgt spid="1228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1155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1155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55" decel="100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155" decel="100000"/>
                                        <p:tgtEl>
                                          <p:spTgt spid="1229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2" dur="1155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4" dur="1155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155" decel="100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1155" decel="100000"/>
                                        <p:tgtEl>
                                          <p:spTgt spid="1229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1" dur="1155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1155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155" decel="1000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155" decel="100000"/>
                                        <p:tgtEl>
                                          <p:spTgt spid="1229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1155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1155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155" decel="1000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1155" decel="100000"/>
                                        <p:tgtEl>
                                          <p:spTgt spid="1229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1155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1155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155" decel="1000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1155" decel="100000"/>
                                        <p:tgtEl>
                                          <p:spTgt spid="1229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1155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1155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155" decel="100000"/>
                                        <p:tgtEl>
                                          <p:spTgt spid="1229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155" decel="100000"/>
                                        <p:tgtEl>
                                          <p:spTgt spid="1229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1155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1155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155" decel="1000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155" decel="100000"/>
                                        <p:tgtEl>
                                          <p:spTgt spid="1229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1155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1155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155" decel="1000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1155" decel="100000"/>
                                        <p:tgtEl>
                                          <p:spTgt spid="1229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1155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1155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155" decel="1000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1155" decel="100000"/>
                                        <p:tgtEl>
                                          <p:spTgt spid="1229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4" dur="1155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6" dur="1155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155" decel="100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1155" decel="100000"/>
                                        <p:tgtEl>
                                          <p:spTgt spid="1229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3" dur="1155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5" dur="1155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155" decel="100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1155" decel="100000"/>
                                        <p:tgtEl>
                                          <p:spTgt spid="1229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1155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1155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155" decel="100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1155" decel="100000"/>
                                        <p:tgtEl>
                                          <p:spTgt spid="1229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1155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1155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155" decel="100000"/>
                                        <p:tgtEl>
                                          <p:spTgt spid="122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1155" decel="100000"/>
                                        <p:tgtEl>
                                          <p:spTgt spid="1229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0" dur="1155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2" dur="1155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155" decel="100000"/>
                                        <p:tgtEl>
                                          <p:spTgt spid="1229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1155" decel="100000"/>
                                        <p:tgtEl>
                                          <p:spTgt spid="1229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9" dur="1155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1" dur="1155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155" decel="100000"/>
                                        <p:tgtEl>
                                          <p:spTgt spid="122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1155" decel="100000"/>
                                        <p:tgtEl>
                                          <p:spTgt spid="122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8" dur="1155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0" dur="1155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155" decel="100000"/>
                                        <p:tgtEl>
                                          <p:spTgt spid="122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1155" decel="100000"/>
                                        <p:tgtEl>
                                          <p:spTgt spid="1229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7" dur="1155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9" dur="1155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155" decel="100000"/>
                                        <p:tgtEl>
                                          <p:spTgt spid="122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1155" decel="100000"/>
                                        <p:tgtEl>
                                          <p:spTgt spid="122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6" dur="1155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8" dur="1155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155" decel="100000"/>
                                        <p:tgtEl>
                                          <p:spTgt spid="122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" dur="1155" decel="100000"/>
                                        <p:tgtEl>
                                          <p:spTgt spid="1229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5" dur="1155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7" dur="1155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155" decel="100000"/>
                                        <p:tgtEl>
                                          <p:spTgt spid="122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1155" decel="100000"/>
                                        <p:tgtEl>
                                          <p:spTgt spid="122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4" dur="1155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6" dur="1155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155" decel="100000"/>
                                        <p:tgtEl>
                                          <p:spTgt spid="122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1155" decel="100000"/>
                                        <p:tgtEl>
                                          <p:spTgt spid="1229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3" dur="1155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5" dur="1155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155" decel="100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" dur="1155" decel="100000"/>
                                        <p:tgtEl>
                                          <p:spTgt spid="1229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2" dur="1155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4" dur="1155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155" decel="100000"/>
                                        <p:tgtEl>
                                          <p:spTgt spid="122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" dur="1155" decel="100000"/>
                                        <p:tgtEl>
                                          <p:spTgt spid="1229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1" dur="1155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3" dur="1155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155" decel="100000"/>
                                        <p:tgtEl>
                                          <p:spTgt spid="122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1155" decel="100000"/>
                                        <p:tgtEl>
                                          <p:spTgt spid="122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0" dur="1155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2" dur="1155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155" decel="100000"/>
                                        <p:tgtEl>
                                          <p:spTgt spid="1229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1155" decel="100000"/>
                                        <p:tgtEl>
                                          <p:spTgt spid="1229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9" dur="1155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1" dur="1155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155" decel="100000"/>
                                        <p:tgtEl>
                                          <p:spTgt spid="122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1155" decel="100000"/>
                                        <p:tgtEl>
                                          <p:spTgt spid="1229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8" dur="1155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0" dur="1155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155" decel="100000"/>
                                        <p:tgtEl>
                                          <p:spTgt spid="122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1155" decel="100000"/>
                                        <p:tgtEl>
                                          <p:spTgt spid="1229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7" dur="1155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9" dur="1155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155" decel="100000"/>
                                        <p:tgtEl>
                                          <p:spTgt spid="122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1155" decel="100000"/>
                                        <p:tgtEl>
                                          <p:spTgt spid="1229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6" dur="1155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8" dur="1155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155" decel="100000"/>
                                        <p:tgtEl>
                                          <p:spTgt spid="122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" dur="1155" decel="100000"/>
                                        <p:tgtEl>
                                          <p:spTgt spid="1229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5" dur="1155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7" dur="1155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770" decel="1000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" dur="770" decel="100000"/>
                                        <p:tgtEl>
                                          <p:spTgt spid="1229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4" dur="77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6" dur="77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770" decel="100000"/>
                                        <p:tgtEl>
                                          <p:spTgt spid="122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770" decel="100000"/>
                                        <p:tgtEl>
                                          <p:spTgt spid="1229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3" dur="77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5" dur="77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770" decel="100000"/>
                                        <p:tgtEl>
                                          <p:spTgt spid="122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770" decel="100000"/>
                                        <p:tgtEl>
                                          <p:spTgt spid="1229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2" dur="77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4" dur="77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770" decel="1000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" dur="770" decel="100000"/>
                                        <p:tgtEl>
                                          <p:spTgt spid="1229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1" dur="77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3" dur="77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770" decel="100000"/>
                                        <p:tgtEl>
                                          <p:spTgt spid="122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" dur="770" decel="100000"/>
                                        <p:tgtEl>
                                          <p:spTgt spid="1229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0" dur="77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2" dur="770" fill="hold"/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770" decel="100000"/>
                                        <p:tgtEl>
                                          <p:spTgt spid="1229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770" decel="100000"/>
                                        <p:tgtEl>
                                          <p:spTgt spid="1229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9" dur="770" fill="hold"/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1" dur="770" fill="hold"/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770" decel="100000"/>
                                        <p:tgtEl>
                                          <p:spTgt spid="1229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770" decel="100000"/>
                                        <p:tgtEl>
                                          <p:spTgt spid="1229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8" dur="770" fill="hold"/>
                                        <p:tgtEl>
                                          <p:spTgt spid="12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0" dur="770" fill="hold"/>
                                        <p:tgtEl>
                                          <p:spTgt spid="12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22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 nodeType="clickPar">
                      <p:stCondLst>
                        <p:cond delay="0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8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1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2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3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6" dur="632" fill="hold"/>
                                        <p:tgtEl>
                                          <p:spTgt spid="122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1" dur="10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122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2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12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12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5" dur="5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8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122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 nodeType="clickPar">
                      <p:stCondLst>
                        <p:cond delay="0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1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6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8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1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2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3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6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8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1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2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3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6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7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8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1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2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3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6" dur="632" fill="hold"/>
                                        <p:tgtEl>
                                          <p:spTgt spid="1229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8" dur="5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 nodeType="clickPar">
                      <p:stCondLst>
                        <p:cond delay="indefinite"/>
                      </p:stCondLst>
                      <p:childTnLst>
                        <p:par>
                          <p:cTn id="5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10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 nodeType="clickPar">
                      <p:stCondLst>
                        <p:cond delay="indefinite"/>
                      </p:stCondLst>
                      <p:childTnLst>
                        <p:par>
                          <p:cTn id="5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22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122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1000"/>
                                        <p:tgtEl>
                                          <p:spTgt spid="12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3" dur="5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9"/>
                  </p:tgtEl>
                </p:cond>
              </p:nextCondLst>
            </p:seq>
            <p:seq concurrent="1" nextAc="seek">
              <p:cTn id="585" restart="whenNotActive" fill="hold" evtFilter="cancelBubble" nodeType="interactiveSeq">
                <p:stCondLst>
                  <p:cond evt="onClick" delay="0">
                    <p:tgtEl>
                      <p:spTgt spid="122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6" fill="hold" nodeType="clickPar">
                      <p:stCondLst>
                        <p:cond delay="0"/>
                      </p:stCondLst>
                      <p:childTnLst>
                        <p:par>
                          <p:cTn id="5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9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0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5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6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7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1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2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3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4" dur="500" fill="hold"/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7" dur="5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8" dur="5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9" dur="5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0" dur="500" fill="hold"/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3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4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9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4" dur="632" fill="hold"/>
                                        <p:tgtEl>
                                          <p:spTgt spid="122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 nodeType="afterGroup">
                            <p:stCondLst>
                              <p:cond delay="3132"/>
                            </p:stCondLst>
                            <p:childTnLst>
                              <p:par>
                                <p:cTn id="62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7" dur="5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8" dur="5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9" dur="5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 nodeType="clickPar">
                      <p:stCondLst>
                        <p:cond delay="indefinite"/>
                      </p:stCondLst>
                      <p:childTnLst>
                        <p:par>
                          <p:cTn id="6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1000" fill="hold"/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 fill="hold"/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7" dur="1000"/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 fill="hold"/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6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 nodeType="clickPar">
                      <p:stCondLst>
                        <p:cond delay="indefinite"/>
                      </p:stCondLst>
                      <p:childTnLst>
                        <p:par>
                          <p:cTn id="6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122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122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1000"/>
                                        <p:tgtEl>
                                          <p:spTgt spid="12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10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1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10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8" dur="500"/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0"/>
                  </p:tgtEl>
                </p:cond>
              </p:nextCondLst>
            </p:seq>
            <p:seq concurrent="1" nextAc="seek">
              <p:cTn id="670" restart="whenNotActive" fill="hold" evtFilter="cancelBubble" nodeType="interactiveSeq">
                <p:stCondLst>
                  <p:cond evt="onClick" delay="0">
                    <p:tgtEl>
                      <p:spTgt spid="122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1" fill="hold" nodeType="clickPar">
                      <p:stCondLst>
                        <p:cond delay="indefinite"/>
                      </p:stCondLst>
                      <p:childTnLst>
                        <p:par>
                          <p:cTn id="6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4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5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6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9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0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1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4" dur="632" fill="hold"/>
                                        <p:tgtEl>
                                          <p:spTgt spid="1229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6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7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8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 nodeType="clickPar">
                      <p:stCondLst>
                        <p:cond delay="indefinite"/>
                      </p:stCondLst>
                      <p:childTnLst>
                        <p:par>
                          <p:cTn id="6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6" dur="10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6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 nodeType="clickPar">
                      <p:stCondLst>
                        <p:cond delay="indefinite"/>
                      </p:stCondLst>
                      <p:childTnLst>
                        <p:par>
                          <p:cTn id="7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1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1000"/>
                                        <p:tgtEl>
                                          <p:spTgt spid="122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1000" fill="hold"/>
                                        <p:tgtEl>
                                          <p:spTgt spid="12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 fill="hold"/>
                                        <p:tgtEl>
                                          <p:spTgt spid="12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1000"/>
                                        <p:tgtEl>
                                          <p:spTgt spid="122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1" dur="5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1"/>
                  </p:tgtEl>
                </p:cond>
              </p:nextCondLst>
            </p:seq>
            <p:seq concurrent="1" nextAc="seek">
              <p:cTn id="723" restart="whenNotActive" fill="hold" evtFilter="cancelBubble" nodeType="interactiveSeq">
                <p:stCondLst>
                  <p:cond evt="onClick" delay="0">
                    <p:tgtEl>
                      <p:spTgt spid="1229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4" fill="hold" nodeType="clickPar">
                      <p:stCondLst>
                        <p:cond delay="0"/>
                      </p:stCondLst>
                      <p:childTnLst>
                        <p:par>
                          <p:cTn id="7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7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8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9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0" dur="5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2" dur="5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3" dur="5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4" dur="5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7" dur="5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8" dur="5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9" dur="5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0" dur="5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2" dur="5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3" dur="5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4" dur="5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7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8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9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2" dur="5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3" dur="5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4" dur="5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5" dur="500" fill="hold"/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7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8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9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0" dur="500" fill="hold"/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2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3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4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7" dur="5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8" dur="5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9" dur="5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0" dur="500" fill="hold"/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2" dur="5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3" dur="5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4" dur="5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7" dur="5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8" dur="5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9" dur="5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1" fill="hold" nodeType="clickPar">
                      <p:stCondLst>
                        <p:cond delay="indefinite"/>
                      </p:stCondLst>
                      <p:childTnLst>
                        <p:par>
                          <p:cTn id="7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5" dur="1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7" dur="100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7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hold" nodeType="clickPar">
                      <p:stCondLst>
                        <p:cond delay="indefinite"/>
                      </p:stCondLst>
                      <p:childTnLst>
                        <p:par>
                          <p:cTn id="7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1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4" dur="100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7" dur="1000" fill="hold"/>
                                        <p:tgtEl>
                                          <p:spTgt spid="122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1000" fill="hold"/>
                                        <p:tgtEl>
                                          <p:spTgt spid="122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1000"/>
                                        <p:tgtEl>
                                          <p:spTgt spid="12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2" dur="50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2"/>
                  </p:tgtEl>
                </p:cond>
              </p:nextCondLst>
            </p:seq>
            <p:seq concurrent="1" nextAc="seek">
              <p:cTn id="814" restart="whenNotActive" fill="hold" evtFilter="cancelBubble" nodeType="interactiveSeq">
                <p:stCondLst>
                  <p:cond evt="onClick" delay="0">
                    <p:tgtEl>
                      <p:spTgt spid="122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5" fill="hold" nodeType="clickPar">
                      <p:stCondLst>
                        <p:cond delay="indefinite"/>
                      </p:stCondLst>
                      <p:childTnLst>
                        <p:par>
                          <p:cTn id="8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8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9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0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122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3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4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5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8" dur="5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9" dur="5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0" dur="5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1" dur="500" fill="hold"/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3" dur="5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4" dur="5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5" dur="5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6" dur="5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8" dur="5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9" dur="5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0" dur="5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1" dur="5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3" dur="5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4" dur="5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5" dur="5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6" dur="500" fill="hold"/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8" dur="632" fill="hold"/>
                                        <p:tgtEl>
                                          <p:spTgt spid="1229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0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1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2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3" dur="500" fill="hold"/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4" fill="hold" nodeType="clickPar">
                      <p:stCondLst>
                        <p:cond delay="indefinite"/>
                      </p:stCondLst>
                      <p:childTnLst>
                        <p:par>
                          <p:cTn id="8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1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10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 fill="hold"/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 nodeType="clickPar">
                      <p:stCondLst>
                        <p:cond delay="indefinite"/>
                      </p:stCondLst>
                      <p:childTnLst>
                        <p:par>
                          <p:cTn id="8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5" dur="100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1000" fill="hold"/>
                                        <p:tgtEl>
                                          <p:spTgt spid="12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1000"/>
                                        <p:tgtEl>
                                          <p:spTgt spid="12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22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122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2" dur="1000"/>
                                        <p:tgtEl>
                                          <p:spTgt spid="12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5" dur="5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3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22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 nodeType="clickPar">
                      <p:stCondLst>
                        <p:cond delay="0"/>
                      </p:stCondLst>
                      <p:childTnLst>
                        <p:par>
                          <p:cTn id="8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2"/>
                  </p:tgtEl>
                </p:cond>
              </p:nextCondLst>
            </p:seq>
            <p:audio>
              <p:cMediaNode>
                <p:cTn id="9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8"/>
                </p:tgtEl>
              </p:cMediaNode>
            </p:audio>
            <p:audio>
              <p:cMediaNode>
                <p:cTn id="9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59"/>
                </p:tgtEl>
              </p:cMediaNode>
            </p:audio>
            <p:audio>
              <p:cMediaNode>
                <p:cTn id="9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0"/>
                </p:tgtEl>
              </p:cMediaNode>
            </p:audio>
            <p:audio>
              <p:cMediaNode>
                <p:cTn id="9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1"/>
                </p:tgtEl>
              </p:cMediaNode>
            </p:audio>
            <p:audio>
              <p:cMediaNode>
                <p:cTn id="9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3"/>
                </p:tgtEl>
              </p:cMediaNode>
            </p:audio>
            <p:seq concurrent="1" nextAc="seek">
              <p:cTn id="912" restart="whenNotActive" fill="hold" evtFilter="cancelBubble" nodeType="interactiveSeq">
                <p:stCondLst>
                  <p:cond evt="onClick" delay="0">
                    <p:tgtEl>
                      <p:spTgt spid="122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3" fill="hold" nodeType="clickPar">
                      <p:stCondLst>
                        <p:cond delay="0"/>
                      </p:stCondLst>
                      <p:childTnLst>
                        <p:par>
                          <p:cTn id="9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7" dur="500"/>
                                        <p:tgtEl>
                                          <p:spTgt spid="122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8" presetID="2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9" dur="1000" fill="hold"/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0" dur="1000" fill="hold"/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1" dur="1000" fill="hold"/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2" dur="1000" fill="hold"/>
                                        <p:tgtEl>
                                          <p:spTgt spid="1229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0"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 animBg="1"/>
      <p:bldP spid="122885" grpId="0" animBg="1"/>
      <p:bldP spid="122886" grpId="0" animBg="1"/>
      <p:bldP spid="122887" grpId="0" animBg="1"/>
      <p:bldP spid="122888" grpId="0" animBg="1"/>
      <p:bldP spid="122888" grpId="1" animBg="1"/>
      <p:bldP spid="122889" grpId="0" animBg="1"/>
      <p:bldP spid="122889" grpId="1" animBg="1"/>
      <p:bldP spid="122890" grpId="0" animBg="1"/>
      <p:bldP spid="122890" grpId="1" animBg="1"/>
      <p:bldP spid="122891" grpId="0" animBg="1"/>
      <p:bldP spid="122891" grpId="1" animBg="1"/>
      <p:bldP spid="122892" grpId="0" animBg="1"/>
      <p:bldP spid="122892" grpId="1" animBg="1"/>
      <p:bldP spid="122893" grpId="0" animBg="1"/>
      <p:bldP spid="122893" grpId="1" animBg="1"/>
      <p:bldP spid="122894" grpId="0" animBg="1"/>
      <p:bldP spid="122894" grpId="1" animBg="1"/>
      <p:bldP spid="122895" grpId="0" animBg="1"/>
      <p:bldP spid="122895" grpId="1" animBg="1"/>
      <p:bldP spid="122896" grpId="0" animBg="1"/>
      <p:bldP spid="122896" grpId="1" animBg="1"/>
      <p:bldP spid="122897" grpId="0" animBg="1"/>
      <p:bldP spid="122897" grpId="1" animBg="1"/>
      <p:bldP spid="122898" grpId="0" animBg="1"/>
      <p:bldP spid="122898" grpId="1" animBg="1"/>
      <p:bldP spid="122899" grpId="0" animBg="1"/>
      <p:bldP spid="122899" grpId="1" animBg="1"/>
      <p:bldP spid="122900" grpId="0" animBg="1"/>
      <p:bldP spid="122900" grpId="1" animBg="1"/>
      <p:bldP spid="122901" grpId="0" animBg="1"/>
      <p:bldP spid="122901" grpId="1" animBg="1"/>
      <p:bldP spid="122902" grpId="0" animBg="1"/>
      <p:bldP spid="122902" grpId="1" animBg="1"/>
      <p:bldP spid="122903" grpId="0" animBg="1"/>
      <p:bldP spid="122903" grpId="1" animBg="1"/>
      <p:bldP spid="122904" grpId="0" animBg="1"/>
      <p:bldP spid="122904" grpId="1" animBg="1"/>
      <p:bldP spid="122905" grpId="0" animBg="1"/>
      <p:bldP spid="122905" grpId="1" animBg="1"/>
      <p:bldP spid="122906" grpId="0" animBg="1"/>
      <p:bldP spid="122906" grpId="1" animBg="1"/>
      <p:bldP spid="122907" grpId="0" animBg="1"/>
      <p:bldP spid="122907" grpId="1" animBg="1"/>
      <p:bldP spid="122908" grpId="0" animBg="1"/>
      <p:bldP spid="122908" grpId="1" animBg="1"/>
      <p:bldP spid="122909" grpId="0" animBg="1"/>
      <p:bldP spid="122909" grpId="1" animBg="1"/>
      <p:bldP spid="122910" grpId="0" animBg="1"/>
      <p:bldP spid="122910" grpId="1" animBg="1"/>
      <p:bldP spid="122911" grpId="0" animBg="1"/>
      <p:bldP spid="122911" grpId="1" animBg="1"/>
      <p:bldP spid="122912" grpId="0" animBg="1"/>
      <p:bldP spid="122912" grpId="1" animBg="1"/>
      <p:bldP spid="122913" grpId="0" animBg="1"/>
      <p:bldP spid="122913" grpId="1" animBg="1"/>
      <p:bldP spid="122914" grpId="0" animBg="1"/>
      <p:bldP spid="122914" grpId="1" animBg="1"/>
      <p:bldP spid="122915" grpId="0" animBg="1"/>
      <p:bldP spid="122915" grpId="1" animBg="1"/>
      <p:bldP spid="122916" grpId="0" animBg="1"/>
      <p:bldP spid="122916" grpId="1" animBg="1"/>
      <p:bldP spid="122917" grpId="0" animBg="1"/>
      <p:bldP spid="122917" grpId="1" animBg="1"/>
      <p:bldP spid="122918" grpId="0" animBg="1"/>
      <p:bldP spid="122918" grpId="1" animBg="1"/>
      <p:bldP spid="122919" grpId="0" animBg="1"/>
      <p:bldP spid="122919" grpId="1" animBg="1"/>
      <p:bldP spid="122920" grpId="0" animBg="1"/>
      <p:bldP spid="122920" grpId="1" animBg="1"/>
      <p:bldP spid="122921" grpId="0" animBg="1"/>
      <p:bldP spid="122921" grpId="1" animBg="1"/>
      <p:bldP spid="122922" grpId="0" animBg="1"/>
      <p:bldP spid="122922" grpId="1" animBg="1"/>
      <p:bldP spid="122923" grpId="0" animBg="1"/>
      <p:bldP spid="122923" grpId="1" animBg="1"/>
      <p:bldP spid="122924" grpId="0" animBg="1"/>
      <p:bldP spid="122924" grpId="1" animBg="1"/>
      <p:bldP spid="122925" grpId="0" animBg="1"/>
      <p:bldP spid="122925" grpId="1" animBg="1"/>
      <p:bldP spid="122926" grpId="0" animBg="1"/>
      <p:bldP spid="122926" grpId="1" animBg="1"/>
      <p:bldP spid="122927" grpId="0" animBg="1"/>
      <p:bldP spid="122927" grpId="1" animBg="1"/>
      <p:bldP spid="122928" grpId="0"/>
      <p:bldP spid="122929" grpId="0"/>
      <p:bldP spid="122930" grpId="0"/>
      <p:bldP spid="122931" grpId="0"/>
      <p:bldP spid="122932" grpId="0"/>
      <p:bldP spid="122933" grpId="0"/>
      <p:bldP spid="122934" grpId="0"/>
      <p:bldP spid="122935" grpId="0"/>
      <p:bldP spid="122936" grpId="0" animBg="1"/>
      <p:bldP spid="122937" grpId="0"/>
      <p:bldP spid="122938" grpId="0"/>
      <p:bldP spid="122938" grpId="1"/>
      <p:bldP spid="122939" grpId="0" animBg="1"/>
      <p:bldP spid="122940" grpId="0"/>
      <p:bldP spid="122941" grpId="0" animBg="1"/>
      <p:bldP spid="122942" grpId="0"/>
      <p:bldP spid="122942" grpId="1"/>
      <p:bldP spid="122943" grpId="0"/>
      <p:bldP spid="122943" grpId="1"/>
      <p:bldP spid="122944" grpId="0" animBg="1"/>
      <p:bldP spid="122945" grpId="0"/>
      <p:bldP spid="122946" grpId="0"/>
      <p:bldP spid="122946" grpId="1"/>
      <p:bldP spid="122947" grpId="0" animBg="1"/>
      <p:bldP spid="122948" grpId="0"/>
      <p:bldP spid="122949" grpId="0"/>
      <p:bldP spid="122949" grpId="1"/>
      <p:bldP spid="122950" grpId="0" animBg="1"/>
      <p:bldP spid="122951" grpId="0"/>
      <p:bldP spid="122952" grpId="0" animBg="1" autoUpdateAnimBg="0"/>
      <p:bldP spid="122953" grpId="0" animBg="1" autoUpdateAnimBg="0"/>
      <p:bldP spid="122954" grpId="0" animBg="1" autoUpdateAnimBg="0"/>
      <p:bldP spid="122955" grpId="0" animBg="1" autoUpdateAnimBg="0"/>
      <p:bldP spid="122956" grpId="0" animBg="1" autoUpdateAnimBg="0"/>
      <p:bldP spid="122957" grpId="0" animBg="1" autoUpdateAnimBg="0"/>
      <p:bldP spid="122964" grpId="0"/>
      <p:bldP spid="122965" grpId="0"/>
      <p:bldP spid="122966" grpId="0"/>
      <p:bldP spid="122967" grpId="0"/>
      <p:bldP spid="122968" grpId="0"/>
      <p:bldP spid="122969" grpId="0"/>
      <p:bldP spid="122971" grpId="0"/>
      <p:bldP spid="12297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024019"/>
  <p:tag name="VIOLETTITLE" val="Bài 61: Trao đổi chất ở thực vật"/>
  <p:tag name="VIOLETLESSON" val="58"/>
  <p:tag name="VIOLETCATID" val="2228"/>
  <p:tag name="VIOLETSUBJECT" val="Khoa học 4"/>
  <p:tag name="VIOLETAUTHORID" val="11561877"/>
  <p:tag name="VIOLETAUTHORNAME" val="Lưu Thị Hiền"/>
  <p:tag name="VIOLETAUTHORAVATAR" val="no_avatar.jpg"/>
  <p:tag name="VIOLETAUTHORADDRESS" val="tiểu học 1 viên an - cà mau"/>
  <p:tag name="VIOLETDATE" val="2021-04-05 19:44:22"/>
  <p:tag name="VIOLETHIT" val="12"/>
  <p:tag name="VIOLETLIKE" val="0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829</Words>
  <Application>Microsoft Office PowerPoint</Application>
  <PresentationFormat>On-screen Show (4:3)</PresentationFormat>
  <Paragraphs>98</Paragraphs>
  <Slides>10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216</cp:revision>
  <cp:lastPrinted>1601-01-01T00:00:00Z</cp:lastPrinted>
  <dcterms:created xsi:type="dcterms:W3CDTF">2009-03-21T04:27:02Z</dcterms:created>
  <dcterms:modified xsi:type="dcterms:W3CDTF">2021-04-07T05:16:09Z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