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3" r:id="rId2"/>
    <p:sldId id="258" r:id="rId3"/>
    <p:sldId id="260" r:id="rId4"/>
    <p:sldId id="266" r:id="rId5"/>
    <p:sldId id="265" r:id="rId6"/>
    <p:sldId id="261" r:id="rId7"/>
    <p:sldId id="262" r:id="rId8"/>
    <p:sldId id="263" r:id="rId9"/>
    <p:sldId id="264" r:id="rId10"/>
    <p:sldId id="271" r:id="rId11"/>
    <p:sldId id="267" r:id="rId12"/>
    <p:sldId id="268" r:id="rId13"/>
    <p:sldId id="269" r:id="rId14"/>
    <p:sldId id="287" r:id="rId15"/>
    <p:sldId id="290" r:id="rId16"/>
    <p:sldId id="288" r:id="rId17"/>
    <p:sldId id="289" r:id="rId18"/>
    <p:sldId id="274" r:id="rId19"/>
    <p:sldId id="275" r:id="rId20"/>
    <p:sldId id="272" r:id="rId21"/>
    <p:sldId id="273" r:id="rId22"/>
    <p:sldId id="277" r:id="rId23"/>
    <p:sldId id="280" r:id="rId24"/>
    <p:sldId id="278" r:id="rId25"/>
    <p:sldId id="279" r:id="rId26"/>
    <p:sldId id="281" r:id="rId27"/>
    <p:sldId id="282" r:id="rId28"/>
    <p:sldId id="283"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3B52F7-B7FB-41AE-8382-12A7A75D24B7}" type="datetimeFigureOut">
              <a:rPr lang="vi-VN" smtClean="0"/>
              <a:t>23/04/2021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5BFF33-81A0-4ABC-939C-FE446282DF8C}" type="slidenum">
              <a:rPr lang="vi-VN" smtClean="0"/>
              <a:t>‹#›</a:t>
            </a:fld>
            <a:endParaRPr lang="vi-VN"/>
          </a:p>
        </p:txBody>
      </p:sp>
    </p:spTree>
    <p:extLst>
      <p:ext uri="{BB962C8B-B14F-4D97-AF65-F5344CB8AC3E}">
        <p14:creationId xmlns:p14="http://schemas.microsoft.com/office/powerpoint/2010/main" val="1946625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605BFF33-81A0-4ABC-939C-FE446282DF8C}" type="slidenum">
              <a:rPr lang="vi-VN" smtClean="0"/>
              <a:t>5</a:t>
            </a:fld>
            <a:endParaRPr lang="vi-VN"/>
          </a:p>
        </p:txBody>
      </p:sp>
    </p:spTree>
    <p:extLst>
      <p:ext uri="{BB962C8B-B14F-4D97-AF65-F5344CB8AC3E}">
        <p14:creationId xmlns:p14="http://schemas.microsoft.com/office/powerpoint/2010/main" val="41955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481EA0E6-20B2-41F2-9D07-50C6403226F4}" type="datetimeFigureOut">
              <a:rPr lang="vi-VN" smtClean="0"/>
              <a:t>23/04/2021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424F5-5C48-4217-AF4B-1FC6EB670F5D}" type="slidenum">
              <a:rPr lang="vi-VN" smtClean="0"/>
              <a:t>‹#›</a:t>
            </a:fld>
            <a:endParaRPr lang="vi-VN"/>
          </a:p>
        </p:txBody>
      </p:sp>
    </p:spTree>
    <p:extLst>
      <p:ext uri="{BB962C8B-B14F-4D97-AF65-F5344CB8AC3E}">
        <p14:creationId xmlns:p14="http://schemas.microsoft.com/office/powerpoint/2010/main" val="257842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81EA0E6-20B2-41F2-9D07-50C6403226F4}" type="datetimeFigureOut">
              <a:rPr lang="vi-VN" smtClean="0"/>
              <a:t>23/04/2021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424F5-5C48-4217-AF4B-1FC6EB670F5D}" type="slidenum">
              <a:rPr lang="vi-VN" smtClean="0"/>
              <a:t>‹#›</a:t>
            </a:fld>
            <a:endParaRPr lang="vi-VN"/>
          </a:p>
        </p:txBody>
      </p:sp>
    </p:spTree>
    <p:extLst>
      <p:ext uri="{BB962C8B-B14F-4D97-AF65-F5344CB8AC3E}">
        <p14:creationId xmlns:p14="http://schemas.microsoft.com/office/powerpoint/2010/main" val="360791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81EA0E6-20B2-41F2-9D07-50C6403226F4}" type="datetimeFigureOut">
              <a:rPr lang="vi-VN" smtClean="0"/>
              <a:t>23/04/2021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424F5-5C48-4217-AF4B-1FC6EB670F5D}" type="slidenum">
              <a:rPr lang="vi-VN" smtClean="0"/>
              <a:t>‹#›</a:t>
            </a:fld>
            <a:endParaRPr lang="vi-VN"/>
          </a:p>
        </p:txBody>
      </p:sp>
    </p:spTree>
    <p:extLst>
      <p:ext uri="{BB962C8B-B14F-4D97-AF65-F5344CB8AC3E}">
        <p14:creationId xmlns:p14="http://schemas.microsoft.com/office/powerpoint/2010/main" val="155013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81EA0E6-20B2-41F2-9D07-50C6403226F4}" type="datetimeFigureOut">
              <a:rPr lang="vi-VN" smtClean="0"/>
              <a:t>23/04/2021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424F5-5C48-4217-AF4B-1FC6EB670F5D}" type="slidenum">
              <a:rPr lang="vi-VN" smtClean="0"/>
              <a:t>‹#›</a:t>
            </a:fld>
            <a:endParaRPr lang="vi-VN"/>
          </a:p>
        </p:txBody>
      </p:sp>
    </p:spTree>
    <p:extLst>
      <p:ext uri="{BB962C8B-B14F-4D97-AF65-F5344CB8AC3E}">
        <p14:creationId xmlns:p14="http://schemas.microsoft.com/office/powerpoint/2010/main" val="242913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EA0E6-20B2-41F2-9D07-50C6403226F4}" type="datetimeFigureOut">
              <a:rPr lang="vi-VN" smtClean="0"/>
              <a:t>23/04/2021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E424F5-5C48-4217-AF4B-1FC6EB670F5D}" type="slidenum">
              <a:rPr lang="vi-VN" smtClean="0"/>
              <a:t>‹#›</a:t>
            </a:fld>
            <a:endParaRPr lang="vi-VN"/>
          </a:p>
        </p:txBody>
      </p:sp>
    </p:spTree>
    <p:extLst>
      <p:ext uri="{BB962C8B-B14F-4D97-AF65-F5344CB8AC3E}">
        <p14:creationId xmlns:p14="http://schemas.microsoft.com/office/powerpoint/2010/main" val="127719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481EA0E6-20B2-41F2-9D07-50C6403226F4}" type="datetimeFigureOut">
              <a:rPr lang="vi-VN" smtClean="0"/>
              <a:t>23/04/2021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E424F5-5C48-4217-AF4B-1FC6EB670F5D}" type="slidenum">
              <a:rPr lang="vi-VN" smtClean="0"/>
              <a:t>‹#›</a:t>
            </a:fld>
            <a:endParaRPr lang="vi-VN"/>
          </a:p>
        </p:txBody>
      </p:sp>
    </p:spTree>
    <p:extLst>
      <p:ext uri="{BB962C8B-B14F-4D97-AF65-F5344CB8AC3E}">
        <p14:creationId xmlns:p14="http://schemas.microsoft.com/office/powerpoint/2010/main" val="42656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481EA0E6-20B2-41F2-9D07-50C6403226F4}" type="datetimeFigureOut">
              <a:rPr lang="vi-VN" smtClean="0"/>
              <a:t>23/04/2021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E424F5-5C48-4217-AF4B-1FC6EB670F5D}" type="slidenum">
              <a:rPr lang="vi-VN" smtClean="0"/>
              <a:t>‹#›</a:t>
            </a:fld>
            <a:endParaRPr lang="vi-VN"/>
          </a:p>
        </p:txBody>
      </p:sp>
    </p:spTree>
    <p:extLst>
      <p:ext uri="{BB962C8B-B14F-4D97-AF65-F5344CB8AC3E}">
        <p14:creationId xmlns:p14="http://schemas.microsoft.com/office/powerpoint/2010/main" val="184640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481EA0E6-20B2-41F2-9D07-50C6403226F4}" type="datetimeFigureOut">
              <a:rPr lang="vi-VN" smtClean="0"/>
              <a:t>23/04/2021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E424F5-5C48-4217-AF4B-1FC6EB670F5D}" type="slidenum">
              <a:rPr lang="vi-VN" smtClean="0"/>
              <a:t>‹#›</a:t>
            </a:fld>
            <a:endParaRPr lang="vi-VN"/>
          </a:p>
        </p:txBody>
      </p:sp>
    </p:spTree>
    <p:extLst>
      <p:ext uri="{BB962C8B-B14F-4D97-AF65-F5344CB8AC3E}">
        <p14:creationId xmlns:p14="http://schemas.microsoft.com/office/powerpoint/2010/main" val="222668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EA0E6-20B2-41F2-9D07-50C6403226F4}" type="datetimeFigureOut">
              <a:rPr lang="vi-VN" smtClean="0"/>
              <a:t>23/04/2021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E424F5-5C48-4217-AF4B-1FC6EB670F5D}" type="slidenum">
              <a:rPr lang="vi-VN" smtClean="0"/>
              <a:t>‹#›</a:t>
            </a:fld>
            <a:endParaRPr lang="vi-VN"/>
          </a:p>
        </p:txBody>
      </p:sp>
    </p:spTree>
    <p:extLst>
      <p:ext uri="{BB962C8B-B14F-4D97-AF65-F5344CB8AC3E}">
        <p14:creationId xmlns:p14="http://schemas.microsoft.com/office/powerpoint/2010/main" val="360438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EA0E6-20B2-41F2-9D07-50C6403226F4}" type="datetimeFigureOut">
              <a:rPr lang="vi-VN" smtClean="0"/>
              <a:t>23/04/2021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E424F5-5C48-4217-AF4B-1FC6EB670F5D}" type="slidenum">
              <a:rPr lang="vi-VN" smtClean="0"/>
              <a:t>‹#›</a:t>
            </a:fld>
            <a:endParaRPr lang="vi-VN"/>
          </a:p>
        </p:txBody>
      </p:sp>
    </p:spTree>
    <p:extLst>
      <p:ext uri="{BB962C8B-B14F-4D97-AF65-F5344CB8AC3E}">
        <p14:creationId xmlns:p14="http://schemas.microsoft.com/office/powerpoint/2010/main" val="973836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EA0E6-20B2-41F2-9D07-50C6403226F4}" type="datetimeFigureOut">
              <a:rPr lang="vi-VN" smtClean="0"/>
              <a:t>23/04/2021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E424F5-5C48-4217-AF4B-1FC6EB670F5D}" type="slidenum">
              <a:rPr lang="vi-VN" smtClean="0"/>
              <a:t>‹#›</a:t>
            </a:fld>
            <a:endParaRPr lang="vi-VN"/>
          </a:p>
        </p:txBody>
      </p:sp>
    </p:spTree>
    <p:extLst>
      <p:ext uri="{BB962C8B-B14F-4D97-AF65-F5344CB8AC3E}">
        <p14:creationId xmlns:p14="http://schemas.microsoft.com/office/powerpoint/2010/main" val="2704894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EA0E6-20B2-41F2-9D07-50C6403226F4}" type="datetimeFigureOut">
              <a:rPr lang="vi-VN" smtClean="0"/>
              <a:t>23/04/2021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424F5-5C48-4217-AF4B-1FC6EB670F5D}" type="slidenum">
              <a:rPr lang="vi-VN" smtClean="0"/>
              <a:t>‹#›</a:t>
            </a:fld>
            <a:endParaRPr lang="vi-VN"/>
          </a:p>
        </p:txBody>
      </p:sp>
    </p:spTree>
    <p:extLst>
      <p:ext uri="{BB962C8B-B14F-4D97-AF65-F5344CB8AC3E}">
        <p14:creationId xmlns:p14="http://schemas.microsoft.com/office/powerpoint/2010/main" val="193520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145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165373" tIns="82687" rIns="165373" bIns="82687" anchor="ctr"/>
          <a:lstStyle/>
          <a:p>
            <a:pPr algn="ctr" eaLnBrk="1" hangingPunct="1">
              <a:lnSpc>
                <a:spcPts val="6872"/>
              </a:lnSpc>
              <a:defRPr/>
            </a:pPr>
            <a:r>
              <a:rPr lang="en-US" sz="2800" dirty="0">
                <a:solidFill>
                  <a:srgbClr val="FFFF00"/>
                </a:solidFill>
                <a:effectLst>
                  <a:outerShdw blurRad="38100" dist="38100" dir="2700000" algn="tl">
                    <a:srgbClr val="000000"/>
                  </a:outerShdw>
                </a:effectLst>
                <a:latin typeface="Times New Roman" pitchFamily="18" charset="0"/>
                <a:cs typeface="Times New Roman" pitchFamily="18" charset="0"/>
              </a:rPr>
              <a:t>PHÒNG GIÁO DỤC VÀ ĐÀO TẠO QUẬN LONG BIÊN</a:t>
            </a:r>
          </a:p>
          <a:p>
            <a:pPr algn="ctr" eaLnBrk="1" hangingPunct="1">
              <a:lnSpc>
                <a:spcPts val="6872"/>
              </a:lnSpc>
              <a:defRPr/>
            </a:pPr>
            <a:r>
              <a:rPr lang="en-US" sz="2800" dirty="0">
                <a:solidFill>
                  <a:srgbClr val="FFFF00"/>
                </a:solidFill>
                <a:effectLst>
                  <a:outerShdw blurRad="38100" dist="38100" dir="2700000" algn="tl">
                    <a:srgbClr val="000000"/>
                  </a:outerShdw>
                </a:effectLst>
                <a:latin typeface="Times New Roman" pitchFamily="18" charset="0"/>
                <a:cs typeface="Times New Roman" pitchFamily="18" charset="0"/>
              </a:rPr>
              <a:t>TRƯỜNG TIỂU HỌC ÁI MỘ A</a:t>
            </a:r>
          </a:p>
        </p:txBody>
      </p:sp>
      <p:sp>
        <p:nvSpPr>
          <p:cNvPr id="5" name="Rectangle 13"/>
          <p:cNvSpPr>
            <a:spLocks noChangeArrowheads="1"/>
          </p:cNvSpPr>
          <p:nvPr/>
        </p:nvSpPr>
        <p:spPr bwMode="auto">
          <a:xfrm>
            <a:off x="0" y="2819400"/>
            <a:ext cx="9144000" cy="1982788"/>
          </a:xfrm>
          <a:prstGeom prst="rect">
            <a:avLst/>
          </a:prstGeom>
          <a:blipFill>
            <a:blip r:embed="rId2"/>
            <a:tile tx="0" ty="0" sx="100000" sy="100000" flip="none" algn="tl"/>
          </a:blipFill>
          <a:ln>
            <a:noFill/>
            <a:prstDash val="dashDot"/>
            <a:headEnd/>
            <a:tailEnd/>
          </a:ln>
        </p:spPr>
        <p:style>
          <a:lnRef idx="2">
            <a:schemeClr val="accent2"/>
          </a:lnRef>
          <a:fillRef idx="1">
            <a:schemeClr val="lt1"/>
          </a:fillRef>
          <a:effectRef idx="0">
            <a:schemeClr val="accent2"/>
          </a:effectRef>
          <a:fontRef idx="minor">
            <a:schemeClr val="dk1"/>
          </a:fontRef>
        </p:style>
        <p:txBody>
          <a:bodyPr lIns="165373" tIns="82687" rIns="165373" bIns="82687">
            <a:spAutoFit/>
          </a:bodyPr>
          <a:lstStyle/>
          <a:p>
            <a:pPr algn="ctr" eaLnBrk="1" hangingPunct="1">
              <a:spcAft>
                <a:spcPts val="600"/>
              </a:spcAft>
              <a:defRPr/>
            </a:pPr>
            <a:r>
              <a:rPr lang="en-US" sz="3600" dirty="0" err="1">
                <a:solidFill>
                  <a:schemeClr val="tx1"/>
                </a:solidFill>
                <a:latin typeface="Times New Roman" pitchFamily="18" charset="0"/>
                <a:ea typeface="BankGothic-Medium"/>
                <a:cs typeface="Times New Roman" pitchFamily="18" charset="0"/>
              </a:rPr>
              <a:t>Bài</a:t>
            </a:r>
            <a:r>
              <a:rPr lang="en-US" sz="3600" dirty="0">
                <a:solidFill>
                  <a:schemeClr val="tx1"/>
                </a:solidFill>
                <a:latin typeface="Times New Roman" pitchFamily="18" charset="0"/>
                <a:ea typeface="BankGothic-Medium"/>
                <a:cs typeface="Times New Roman" pitchFamily="18" charset="0"/>
              </a:rPr>
              <a:t> </a:t>
            </a:r>
            <a:r>
              <a:rPr lang="en-US" sz="3600" dirty="0" err="1">
                <a:solidFill>
                  <a:schemeClr val="tx1"/>
                </a:solidFill>
                <a:latin typeface="Times New Roman" pitchFamily="18" charset="0"/>
                <a:ea typeface="BankGothic-Medium"/>
                <a:cs typeface="Times New Roman" pitchFamily="18" charset="0"/>
              </a:rPr>
              <a:t>giảng</a:t>
            </a:r>
            <a:r>
              <a:rPr lang="en-US" sz="3600" dirty="0">
                <a:solidFill>
                  <a:schemeClr val="tx1"/>
                </a:solidFill>
                <a:latin typeface="Times New Roman" pitchFamily="18" charset="0"/>
                <a:ea typeface="BankGothic-Medium"/>
                <a:cs typeface="Times New Roman" pitchFamily="18" charset="0"/>
              </a:rPr>
              <a:t> </a:t>
            </a:r>
            <a:r>
              <a:rPr lang="en-US" sz="3600" dirty="0" err="1">
                <a:solidFill>
                  <a:schemeClr val="tx1"/>
                </a:solidFill>
                <a:latin typeface="Times New Roman" pitchFamily="18" charset="0"/>
                <a:ea typeface="BankGothic-Medium"/>
                <a:cs typeface="Times New Roman" pitchFamily="18" charset="0"/>
              </a:rPr>
              <a:t>điện</a:t>
            </a:r>
            <a:r>
              <a:rPr lang="en-US" sz="3600" dirty="0">
                <a:solidFill>
                  <a:schemeClr val="tx1"/>
                </a:solidFill>
                <a:latin typeface="Times New Roman" pitchFamily="18" charset="0"/>
                <a:ea typeface="BankGothic-Medium"/>
                <a:cs typeface="Times New Roman" pitchFamily="18" charset="0"/>
              </a:rPr>
              <a:t> </a:t>
            </a:r>
            <a:r>
              <a:rPr lang="en-US" sz="3600" dirty="0" err="1">
                <a:solidFill>
                  <a:schemeClr val="tx1"/>
                </a:solidFill>
                <a:latin typeface="Times New Roman" pitchFamily="18" charset="0"/>
                <a:ea typeface="BankGothic-Medium"/>
                <a:cs typeface="Times New Roman" pitchFamily="18" charset="0"/>
              </a:rPr>
              <a:t>tử</a:t>
            </a:r>
            <a:endParaRPr lang="en-US" sz="3600" dirty="0">
              <a:solidFill>
                <a:schemeClr val="tx1"/>
              </a:solidFill>
              <a:latin typeface="Times New Roman" pitchFamily="18" charset="0"/>
              <a:ea typeface="BankGothic-Medium"/>
              <a:cs typeface="Times New Roman" pitchFamily="18" charset="0"/>
            </a:endParaRPr>
          </a:p>
          <a:p>
            <a:pPr algn="ctr" eaLnBrk="1" hangingPunct="1">
              <a:spcAft>
                <a:spcPts val="600"/>
              </a:spcAft>
              <a:defRPr/>
            </a:pPr>
            <a:r>
              <a:rPr lang="en-US" sz="3600" dirty="0" err="1">
                <a:solidFill>
                  <a:schemeClr val="tx1"/>
                </a:solidFill>
                <a:latin typeface="Times New Roman" pitchFamily="18" charset="0"/>
                <a:ea typeface="BankGothic-Medium"/>
                <a:cs typeface="Times New Roman" pitchFamily="18" charset="0"/>
              </a:rPr>
              <a:t>Môn</a:t>
            </a:r>
            <a:r>
              <a:rPr lang="en-US" sz="3600" dirty="0">
                <a:solidFill>
                  <a:schemeClr val="tx1"/>
                </a:solidFill>
                <a:latin typeface="Times New Roman" pitchFamily="18" charset="0"/>
                <a:ea typeface="BankGothic-Medium"/>
                <a:cs typeface="Times New Roman" pitchFamily="18" charset="0"/>
              </a:rPr>
              <a:t>: </a:t>
            </a:r>
            <a:r>
              <a:rPr lang="en-US" sz="3600" dirty="0" err="1">
                <a:solidFill>
                  <a:schemeClr val="tx1"/>
                </a:solidFill>
                <a:latin typeface="Times New Roman" pitchFamily="18" charset="0"/>
                <a:ea typeface="BankGothic-Medium"/>
                <a:cs typeface="Times New Roman" pitchFamily="18" charset="0"/>
              </a:rPr>
              <a:t>Tự</a:t>
            </a:r>
            <a:r>
              <a:rPr lang="en-US" sz="3600" dirty="0">
                <a:solidFill>
                  <a:schemeClr val="tx1"/>
                </a:solidFill>
                <a:latin typeface="Times New Roman" pitchFamily="18" charset="0"/>
                <a:ea typeface="BankGothic-Medium"/>
                <a:cs typeface="Times New Roman" pitchFamily="18" charset="0"/>
              </a:rPr>
              <a:t> </a:t>
            </a:r>
            <a:r>
              <a:rPr lang="en-US" sz="3600" dirty="0" err="1">
                <a:solidFill>
                  <a:schemeClr val="tx1"/>
                </a:solidFill>
                <a:latin typeface="Times New Roman" pitchFamily="18" charset="0"/>
                <a:ea typeface="BankGothic-Medium"/>
                <a:cs typeface="Times New Roman" pitchFamily="18" charset="0"/>
              </a:rPr>
              <a:t>nhiên</a:t>
            </a:r>
            <a:r>
              <a:rPr lang="en-US" sz="3600" dirty="0">
                <a:solidFill>
                  <a:schemeClr val="tx1"/>
                </a:solidFill>
                <a:latin typeface="Times New Roman" pitchFamily="18" charset="0"/>
                <a:ea typeface="BankGothic-Medium"/>
                <a:cs typeface="Times New Roman" pitchFamily="18" charset="0"/>
              </a:rPr>
              <a:t> </a:t>
            </a:r>
            <a:r>
              <a:rPr lang="en-US" sz="3600" dirty="0" err="1">
                <a:solidFill>
                  <a:schemeClr val="tx1"/>
                </a:solidFill>
                <a:latin typeface="Times New Roman" pitchFamily="18" charset="0"/>
                <a:ea typeface="BankGothic-Medium"/>
                <a:cs typeface="Times New Roman" pitchFamily="18" charset="0"/>
              </a:rPr>
              <a:t>và</a:t>
            </a:r>
            <a:r>
              <a:rPr lang="en-US" sz="3600" dirty="0">
                <a:solidFill>
                  <a:schemeClr val="tx1"/>
                </a:solidFill>
                <a:latin typeface="Times New Roman" pitchFamily="18" charset="0"/>
                <a:ea typeface="BankGothic-Medium"/>
                <a:cs typeface="Times New Roman" pitchFamily="18" charset="0"/>
              </a:rPr>
              <a:t> </a:t>
            </a:r>
            <a:r>
              <a:rPr lang="en-US" sz="3600" dirty="0" err="1">
                <a:solidFill>
                  <a:schemeClr val="tx1"/>
                </a:solidFill>
                <a:latin typeface="Times New Roman" pitchFamily="18" charset="0"/>
                <a:ea typeface="BankGothic-Medium"/>
                <a:cs typeface="Times New Roman" pitchFamily="18" charset="0"/>
              </a:rPr>
              <a:t>Xã</a:t>
            </a:r>
            <a:r>
              <a:rPr lang="en-US" sz="3600" dirty="0">
                <a:solidFill>
                  <a:schemeClr val="tx1"/>
                </a:solidFill>
                <a:latin typeface="Times New Roman" pitchFamily="18" charset="0"/>
                <a:ea typeface="BankGothic-Medium"/>
                <a:cs typeface="Times New Roman" pitchFamily="18" charset="0"/>
              </a:rPr>
              <a:t> </a:t>
            </a:r>
            <a:r>
              <a:rPr lang="en-US" sz="3600" dirty="0" err="1">
                <a:solidFill>
                  <a:schemeClr val="tx1"/>
                </a:solidFill>
                <a:latin typeface="Times New Roman" pitchFamily="18" charset="0"/>
                <a:ea typeface="BankGothic-Medium"/>
                <a:cs typeface="Times New Roman" pitchFamily="18" charset="0"/>
              </a:rPr>
              <a:t>hội</a:t>
            </a:r>
            <a:r>
              <a:rPr lang="en-US" sz="3600" dirty="0">
                <a:solidFill>
                  <a:schemeClr val="tx1"/>
                </a:solidFill>
                <a:latin typeface="Times New Roman" pitchFamily="18" charset="0"/>
                <a:ea typeface="BankGothic-Medium"/>
                <a:cs typeface="Times New Roman" pitchFamily="18" charset="0"/>
              </a:rPr>
              <a:t> – </a:t>
            </a:r>
            <a:r>
              <a:rPr lang="en-US" sz="3600" dirty="0" err="1">
                <a:solidFill>
                  <a:schemeClr val="tx1"/>
                </a:solidFill>
                <a:latin typeface="Times New Roman" pitchFamily="18" charset="0"/>
                <a:ea typeface="BankGothic-Medium"/>
                <a:cs typeface="Times New Roman" pitchFamily="18" charset="0"/>
              </a:rPr>
              <a:t>Lớp</a:t>
            </a:r>
            <a:r>
              <a:rPr lang="en-US" sz="3600" dirty="0">
                <a:solidFill>
                  <a:schemeClr val="tx1"/>
                </a:solidFill>
                <a:latin typeface="Times New Roman" pitchFamily="18" charset="0"/>
                <a:ea typeface="BankGothic-Medium"/>
                <a:cs typeface="Times New Roman" pitchFamily="18" charset="0"/>
              </a:rPr>
              <a:t> 2</a:t>
            </a:r>
          </a:p>
          <a:p>
            <a:pPr algn="ctr" eaLnBrk="1" hangingPunct="1">
              <a:spcAft>
                <a:spcPts val="600"/>
              </a:spcAft>
              <a:defRPr/>
            </a:pPr>
            <a:r>
              <a:rPr lang="en-US" sz="3600" dirty="0" err="1">
                <a:solidFill>
                  <a:schemeClr val="tx1"/>
                </a:solidFill>
                <a:latin typeface="Times New Roman" pitchFamily="18" charset="0"/>
                <a:ea typeface="BankGothic-Medium"/>
                <a:cs typeface="Times New Roman" pitchFamily="18" charset="0"/>
              </a:rPr>
              <a:t>Bài</a:t>
            </a:r>
            <a:r>
              <a:rPr lang="en-US" sz="3600" dirty="0">
                <a:solidFill>
                  <a:schemeClr val="tx1"/>
                </a:solidFill>
                <a:latin typeface="Times New Roman" pitchFamily="18" charset="0"/>
                <a:ea typeface="BankGothic-Medium"/>
                <a:cs typeface="Times New Roman" pitchFamily="18" charset="0"/>
              </a:rPr>
              <a:t> </a:t>
            </a:r>
            <a:r>
              <a:rPr lang="en-US" sz="3600" dirty="0" smtClean="0">
                <a:solidFill>
                  <a:schemeClr val="tx1"/>
                </a:solidFill>
                <a:latin typeface="Times New Roman" pitchFamily="18" charset="0"/>
                <a:ea typeface="BankGothic-Medium"/>
                <a:cs typeface="Times New Roman" pitchFamily="18" charset="0"/>
              </a:rPr>
              <a:t>30: </a:t>
            </a:r>
            <a:r>
              <a:rPr lang="en-US" sz="3600" dirty="0" err="1" smtClean="0">
                <a:solidFill>
                  <a:schemeClr val="tx1"/>
                </a:solidFill>
                <a:latin typeface="Times New Roman" pitchFamily="18" charset="0"/>
                <a:ea typeface="BankGothic-Medium"/>
                <a:cs typeface="Times New Roman" pitchFamily="18" charset="0"/>
              </a:rPr>
              <a:t>Nhận</a:t>
            </a:r>
            <a:r>
              <a:rPr lang="en-US" sz="3600" dirty="0" smtClean="0">
                <a:solidFill>
                  <a:schemeClr val="tx1"/>
                </a:solidFill>
                <a:latin typeface="Times New Roman" pitchFamily="18" charset="0"/>
                <a:ea typeface="BankGothic-Medium"/>
                <a:cs typeface="Times New Roman" pitchFamily="18" charset="0"/>
              </a:rPr>
              <a:t> </a:t>
            </a:r>
            <a:r>
              <a:rPr lang="en-US" sz="3600" dirty="0" err="1" smtClean="0">
                <a:solidFill>
                  <a:schemeClr val="tx1"/>
                </a:solidFill>
                <a:latin typeface="Times New Roman" pitchFamily="18" charset="0"/>
                <a:ea typeface="BankGothic-Medium"/>
                <a:cs typeface="Times New Roman" pitchFamily="18" charset="0"/>
              </a:rPr>
              <a:t>biết</a:t>
            </a:r>
            <a:r>
              <a:rPr lang="en-US" sz="3600" dirty="0" smtClean="0">
                <a:solidFill>
                  <a:schemeClr val="tx1"/>
                </a:solidFill>
                <a:latin typeface="Times New Roman" pitchFamily="18" charset="0"/>
                <a:ea typeface="BankGothic-Medium"/>
                <a:cs typeface="Times New Roman" pitchFamily="18" charset="0"/>
              </a:rPr>
              <a:t> </a:t>
            </a:r>
            <a:r>
              <a:rPr lang="en-US" sz="3600" dirty="0" err="1" smtClean="0">
                <a:solidFill>
                  <a:schemeClr val="tx1"/>
                </a:solidFill>
                <a:latin typeface="Times New Roman" pitchFamily="18" charset="0"/>
                <a:ea typeface="BankGothic-Medium"/>
                <a:cs typeface="Times New Roman" pitchFamily="18" charset="0"/>
              </a:rPr>
              <a:t>cây</a:t>
            </a:r>
            <a:r>
              <a:rPr lang="en-US" sz="3600" dirty="0" smtClean="0">
                <a:solidFill>
                  <a:schemeClr val="tx1"/>
                </a:solidFill>
                <a:latin typeface="Times New Roman" pitchFamily="18" charset="0"/>
                <a:ea typeface="BankGothic-Medium"/>
                <a:cs typeface="Times New Roman" pitchFamily="18" charset="0"/>
              </a:rPr>
              <a:t> </a:t>
            </a:r>
            <a:r>
              <a:rPr lang="en-US" sz="3600" dirty="0" err="1" smtClean="0">
                <a:solidFill>
                  <a:schemeClr val="tx1"/>
                </a:solidFill>
                <a:latin typeface="Times New Roman" pitchFamily="18" charset="0"/>
                <a:ea typeface="BankGothic-Medium"/>
                <a:cs typeface="Times New Roman" pitchFamily="18" charset="0"/>
              </a:rPr>
              <a:t>cối</a:t>
            </a:r>
            <a:r>
              <a:rPr lang="en-US" sz="3600" dirty="0" smtClean="0">
                <a:solidFill>
                  <a:schemeClr val="tx1"/>
                </a:solidFill>
                <a:latin typeface="Times New Roman" pitchFamily="18" charset="0"/>
                <a:ea typeface="BankGothic-Medium"/>
                <a:cs typeface="Times New Roman" pitchFamily="18" charset="0"/>
              </a:rPr>
              <a:t> </a:t>
            </a:r>
            <a:r>
              <a:rPr lang="en-US" sz="3600" dirty="0" err="1" smtClean="0">
                <a:solidFill>
                  <a:schemeClr val="tx1"/>
                </a:solidFill>
                <a:latin typeface="Times New Roman" pitchFamily="18" charset="0"/>
                <a:ea typeface="BankGothic-Medium"/>
                <a:cs typeface="Times New Roman" pitchFamily="18" charset="0"/>
              </a:rPr>
              <a:t>và</a:t>
            </a:r>
            <a:r>
              <a:rPr lang="en-US" sz="3600" dirty="0" smtClean="0">
                <a:solidFill>
                  <a:schemeClr val="tx1"/>
                </a:solidFill>
                <a:latin typeface="Times New Roman" pitchFamily="18" charset="0"/>
                <a:ea typeface="BankGothic-Medium"/>
                <a:cs typeface="Times New Roman" pitchFamily="18" charset="0"/>
              </a:rPr>
              <a:t> </a:t>
            </a:r>
            <a:r>
              <a:rPr lang="en-US" sz="3600" dirty="0" err="1" smtClean="0">
                <a:solidFill>
                  <a:schemeClr val="tx1"/>
                </a:solidFill>
                <a:latin typeface="Times New Roman" pitchFamily="18" charset="0"/>
                <a:ea typeface="BankGothic-Medium"/>
                <a:cs typeface="Times New Roman" pitchFamily="18" charset="0"/>
              </a:rPr>
              <a:t>các</a:t>
            </a:r>
            <a:r>
              <a:rPr lang="en-US" sz="3600" dirty="0" smtClean="0">
                <a:solidFill>
                  <a:schemeClr val="tx1"/>
                </a:solidFill>
                <a:latin typeface="Times New Roman" pitchFamily="18" charset="0"/>
                <a:ea typeface="BankGothic-Medium"/>
                <a:cs typeface="Times New Roman" pitchFamily="18" charset="0"/>
              </a:rPr>
              <a:t> con </a:t>
            </a:r>
            <a:r>
              <a:rPr lang="en-US" sz="3600" dirty="0" err="1" smtClean="0">
                <a:solidFill>
                  <a:schemeClr val="tx1"/>
                </a:solidFill>
                <a:latin typeface="Times New Roman" pitchFamily="18" charset="0"/>
                <a:ea typeface="BankGothic-Medium"/>
                <a:cs typeface="Times New Roman" pitchFamily="18" charset="0"/>
              </a:rPr>
              <a:t>vật</a:t>
            </a:r>
            <a:endParaRPr lang="en-US" sz="3600" dirty="0">
              <a:solidFill>
                <a:schemeClr val="tx1"/>
              </a:solidFill>
              <a:latin typeface="Times New Roman" pitchFamily="18" charset="0"/>
              <a:ea typeface="BankGothic-Medium"/>
              <a:cs typeface="Times New Roman" pitchFamily="18" charset="0"/>
            </a:endParaRPr>
          </a:p>
        </p:txBody>
      </p:sp>
    </p:spTree>
    <p:extLst>
      <p:ext uri="{BB962C8B-B14F-4D97-AF65-F5344CB8AC3E}">
        <p14:creationId xmlns:p14="http://schemas.microsoft.com/office/powerpoint/2010/main" val="3436438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7727" y="315495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600" b="1" u="sng" dirty="0" smtClean="0">
                <a:solidFill>
                  <a:srgbClr val="FF0000"/>
                </a:solidFill>
              </a:rPr>
              <a:t>Hoạt động 2:</a:t>
            </a:r>
            <a:r>
              <a:rPr lang="vi-VN" sz="3600" b="1" dirty="0" smtClean="0">
                <a:solidFill>
                  <a:schemeClr val="tx2">
                    <a:lumMod val="50000"/>
                  </a:schemeClr>
                </a:solidFill>
              </a:rPr>
              <a:t> Các con vật sống ở </a:t>
            </a:r>
            <a:r>
              <a:rPr lang="vi-VN" sz="3600" b="1" dirty="0" smtClean="0">
                <a:solidFill>
                  <a:schemeClr val="tx2">
                    <a:lumMod val="50000"/>
                  </a:schemeClr>
                </a:solidFill>
              </a:rPr>
              <a:t>đâu</a:t>
            </a:r>
            <a:r>
              <a:rPr lang="en-US" sz="3600" b="1" dirty="0" smtClean="0">
                <a:solidFill>
                  <a:schemeClr val="tx2">
                    <a:lumMod val="50000"/>
                  </a:schemeClr>
                </a:solidFill>
              </a:rPr>
              <a:t> ?</a:t>
            </a:r>
            <a:r>
              <a:rPr lang="vi-VN" sz="3600" b="1" dirty="0" smtClean="0">
                <a:solidFill>
                  <a:schemeClr val="tx2">
                    <a:lumMod val="50000"/>
                  </a:schemeClr>
                </a:solidFill>
              </a:rPr>
              <a:t> </a:t>
            </a:r>
            <a:endParaRPr lang="vi-VN" sz="3600" b="1" dirty="0">
              <a:solidFill>
                <a:schemeClr val="tx2">
                  <a:lumMod val="50000"/>
                </a:schemeClr>
              </a:solidFill>
            </a:endParaRPr>
          </a:p>
        </p:txBody>
      </p:sp>
    </p:spTree>
    <p:extLst>
      <p:ext uri="{BB962C8B-B14F-4D97-AF65-F5344CB8AC3E}">
        <p14:creationId xmlns:p14="http://schemas.microsoft.com/office/powerpoint/2010/main" val="377772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 name="Picture 20" descr="Kết quả hình ảnh cho ảnh con meo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9267" y="4797152"/>
            <a:ext cx="2814700" cy="1960023"/>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Kết quả hình ảnh cho ảnh con chim gõ kiế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498660"/>
            <a:ext cx="2940531" cy="21708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9" descr="lion11"/>
          <p:cNvPicPr preferRelativeResize="0">
            <a:picLocks noChangeAspect="1" noChangeArrowheads="1"/>
          </p:cNvPicPr>
          <p:nvPr/>
        </p:nvPicPr>
        <p:blipFill>
          <a:blip r:embed="rId4">
            <a:lum bright="-10000" contrast="10000"/>
            <a:extLst>
              <a:ext uri="{28A0092B-C50C-407E-A947-70E740481C1C}">
                <a14:useLocalDpi xmlns:a14="http://schemas.microsoft.com/office/drawing/2010/main" val="0"/>
              </a:ext>
            </a:extLst>
          </a:blip>
          <a:srcRect/>
          <a:stretch>
            <a:fillRect/>
          </a:stretch>
        </p:blipFill>
        <p:spPr bwMode="auto">
          <a:xfrm>
            <a:off x="35496" y="80868"/>
            <a:ext cx="2940530" cy="23400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2536992"/>
            <a:ext cx="2935267" cy="2136115"/>
          </a:xfrm>
          <a:prstGeom prst="rect">
            <a:avLst/>
          </a:prstGeom>
        </p:spPr>
      </p:pic>
      <p:pic>
        <p:nvPicPr>
          <p:cNvPr id="4100" name="Picture 4"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230" y="2498659"/>
            <a:ext cx="2829736" cy="217084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755576" y="332656"/>
            <a:ext cx="8229600"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800" dirty="0" smtClean="0">
                <a:solidFill>
                  <a:schemeClr val="tx2">
                    <a:lumMod val="50000"/>
                  </a:schemeClr>
                </a:solidFill>
              </a:rPr>
              <a:t>Nêu tên gọi của các con vật dưới </a:t>
            </a:r>
            <a:r>
              <a:rPr lang="vi-VN" sz="2800" dirty="0" smtClean="0">
                <a:solidFill>
                  <a:schemeClr val="tx1">
                    <a:lumMod val="95000"/>
                    <a:lumOff val="5000"/>
                  </a:schemeClr>
                </a:solidFill>
              </a:rPr>
              <a:t>đây :</a:t>
            </a:r>
            <a:endParaRPr lang="vi-VN" sz="2800" dirty="0">
              <a:solidFill>
                <a:schemeClr val="tx1">
                  <a:lumMod val="95000"/>
                  <a:lumOff val="5000"/>
                </a:schemeClr>
              </a:solidFill>
            </a:endParaRPr>
          </a:p>
        </p:txBody>
      </p:sp>
      <p:pic>
        <p:nvPicPr>
          <p:cNvPr id="4102" name="Picture 6" descr="Kết quả hình ảnh cho ảnh con só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7207" y="107759"/>
            <a:ext cx="2982228" cy="231312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có liên qu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7" y="4797152"/>
            <a:ext cx="2940530" cy="196855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Kết quả hình ảnh cho ảnh con tô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9266" y="107758"/>
            <a:ext cx="2814701" cy="2313129"/>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ình ảnh có liên qu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7208" y="4797153"/>
            <a:ext cx="2982228" cy="196855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73672" y="2045041"/>
            <a:ext cx="1839254" cy="375847"/>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Con sư tử</a:t>
            </a:r>
            <a:endParaRPr lang="vi-VN" b="1" dirty="0">
              <a:solidFill>
                <a:schemeClr val="accent1">
                  <a:lumMod val="50000"/>
                </a:schemeClr>
              </a:solidFill>
            </a:endParaRPr>
          </a:p>
        </p:txBody>
      </p:sp>
      <p:sp>
        <p:nvSpPr>
          <p:cNvPr id="17" name="Rectangle 16"/>
          <p:cNvSpPr/>
          <p:nvPr/>
        </p:nvSpPr>
        <p:spPr>
          <a:xfrm>
            <a:off x="3771587" y="6389857"/>
            <a:ext cx="1672050" cy="375847"/>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Con mèo </a:t>
            </a:r>
            <a:endParaRPr lang="vi-VN" b="1" dirty="0">
              <a:solidFill>
                <a:schemeClr val="accent1">
                  <a:lumMod val="50000"/>
                </a:schemeClr>
              </a:solidFill>
            </a:endParaRPr>
          </a:p>
        </p:txBody>
      </p:sp>
      <p:sp>
        <p:nvSpPr>
          <p:cNvPr id="18" name="Rectangle 17"/>
          <p:cNvSpPr/>
          <p:nvPr/>
        </p:nvSpPr>
        <p:spPr>
          <a:xfrm>
            <a:off x="577762" y="4271440"/>
            <a:ext cx="2023179" cy="375847"/>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Chim sẻ</a:t>
            </a:r>
            <a:endParaRPr lang="vi-VN" b="1" dirty="0">
              <a:solidFill>
                <a:schemeClr val="accent1">
                  <a:lumMod val="50000"/>
                </a:schemeClr>
              </a:solidFill>
            </a:endParaRPr>
          </a:p>
        </p:txBody>
      </p:sp>
      <p:sp>
        <p:nvSpPr>
          <p:cNvPr id="20" name="Rectangle 19"/>
          <p:cNvSpPr/>
          <p:nvPr/>
        </p:nvSpPr>
        <p:spPr>
          <a:xfrm>
            <a:off x="6716374" y="4293655"/>
            <a:ext cx="1672050" cy="375847"/>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Con cá</a:t>
            </a:r>
            <a:endParaRPr lang="vi-VN" b="1" dirty="0">
              <a:solidFill>
                <a:schemeClr val="accent1">
                  <a:lumMod val="50000"/>
                </a:schemeClr>
              </a:solidFill>
            </a:endParaRPr>
          </a:p>
        </p:txBody>
      </p:sp>
      <p:sp>
        <p:nvSpPr>
          <p:cNvPr id="21" name="Rectangle 20"/>
          <p:cNvSpPr/>
          <p:nvPr/>
        </p:nvSpPr>
        <p:spPr>
          <a:xfrm>
            <a:off x="3731953" y="4293655"/>
            <a:ext cx="1672050" cy="375847"/>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Con rùa</a:t>
            </a:r>
            <a:endParaRPr lang="vi-VN" b="1" dirty="0">
              <a:solidFill>
                <a:schemeClr val="accent1">
                  <a:lumMod val="50000"/>
                </a:schemeClr>
              </a:solidFill>
            </a:endParaRPr>
          </a:p>
        </p:txBody>
      </p:sp>
      <p:sp>
        <p:nvSpPr>
          <p:cNvPr id="22" name="Rectangle 21"/>
          <p:cNvSpPr/>
          <p:nvPr/>
        </p:nvSpPr>
        <p:spPr>
          <a:xfrm>
            <a:off x="6604958" y="2045041"/>
            <a:ext cx="1672050" cy="375847"/>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Con sóc</a:t>
            </a:r>
            <a:endParaRPr lang="vi-VN" b="1" dirty="0">
              <a:solidFill>
                <a:schemeClr val="accent1">
                  <a:lumMod val="50000"/>
                </a:schemeClr>
              </a:solidFill>
            </a:endParaRPr>
          </a:p>
        </p:txBody>
      </p:sp>
      <p:sp>
        <p:nvSpPr>
          <p:cNvPr id="23" name="Rectangle 22"/>
          <p:cNvSpPr/>
          <p:nvPr/>
        </p:nvSpPr>
        <p:spPr>
          <a:xfrm>
            <a:off x="622201" y="6381328"/>
            <a:ext cx="1672050" cy="375847"/>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Con ếch </a:t>
            </a:r>
            <a:endParaRPr lang="vi-VN" b="1" dirty="0">
              <a:solidFill>
                <a:schemeClr val="accent1">
                  <a:lumMod val="50000"/>
                </a:schemeClr>
              </a:solidFill>
            </a:endParaRPr>
          </a:p>
        </p:txBody>
      </p:sp>
      <p:sp>
        <p:nvSpPr>
          <p:cNvPr id="24" name="Rectangle 23"/>
          <p:cNvSpPr/>
          <p:nvPr/>
        </p:nvSpPr>
        <p:spPr>
          <a:xfrm>
            <a:off x="3764051" y="2045040"/>
            <a:ext cx="1672050" cy="375847"/>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Con tôm</a:t>
            </a:r>
            <a:endParaRPr lang="vi-VN" b="1" dirty="0">
              <a:solidFill>
                <a:schemeClr val="accent1">
                  <a:lumMod val="50000"/>
                </a:schemeClr>
              </a:solidFill>
            </a:endParaRPr>
          </a:p>
        </p:txBody>
      </p:sp>
      <p:sp>
        <p:nvSpPr>
          <p:cNvPr id="25" name="Rectangle 24"/>
          <p:cNvSpPr/>
          <p:nvPr/>
        </p:nvSpPr>
        <p:spPr>
          <a:xfrm>
            <a:off x="6665373" y="6381328"/>
            <a:ext cx="2023181" cy="375847"/>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Chim cánh cụt</a:t>
            </a:r>
            <a:endParaRPr lang="vi-VN" b="1" dirty="0">
              <a:solidFill>
                <a:schemeClr val="accent1">
                  <a:lumMod val="50000"/>
                </a:schemeClr>
              </a:solidFill>
            </a:endParaRPr>
          </a:p>
        </p:txBody>
      </p:sp>
    </p:spTree>
    <p:extLst>
      <p:ext uri="{BB962C8B-B14F-4D97-AF65-F5344CB8AC3E}">
        <p14:creationId xmlns:p14="http://schemas.microsoft.com/office/powerpoint/2010/main" val="330840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0"/>
                                  </p:stCondLst>
                                  <p:childTnLst>
                                    <p:set>
                                      <p:cBhvr>
                                        <p:cTn id="20" dur="1" fill="hold">
                                          <p:stCondLst>
                                            <p:cond delay="0"/>
                                          </p:stCondLst>
                                        </p:cTn>
                                        <p:tgtEl>
                                          <p:spTgt spid="4108"/>
                                        </p:tgtEl>
                                        <p:attrNameLst>
                                          <p:attrName>style.visibility</p:attrName>
                                        </p:attrNameLst>
                                      </p:cBhvr>
                                      <p:to>
                                        <p:strVal val="visible"/>
                                      </p:to>
                                    </p:set>
                                    <p:anim calcmode="lin" valueType="num">
                                      <p:cBhvr>
                                        <p:cTn id="21" dur="500" fill="hold"/>
                                        <p:tgtEl>
                                          <p:spTgt spid="4108"/>
                                        </p:tgtEl>
                                        <p:attrNameLst>
                                          <p:attrName>ppt_w</p:attrName>
                                        </p:attrNameLst>
                                      </p:cBhvr>
                                      <p:tavLst>
                                        <p:tav tm="0">
                                          <p:val>
                                            <p:fltVal val="0"/>
                                          </p:val>
                                        </p:tav>
                                        <p:tav tm="100000">
                                          <p:val>
                                            <p:strVal val="#ppt_w"/>
                                          </p:val>
                                        </p:tav>
                                      </p:tavLst>
                                    </p:anim>
                                    <p:anim calcmode="lin" valueType="num">
                                      <p:cBhvr>
                                        <p:cTn id="22" dur="500" fill="hold"/>
                                        <p:tgtEl>
                                          <p:spTgt spid="4108"/>
                                        </p:tgtEl>
                                        <p:attrNameLst>
                                          <p:attrName>ppt_h</p:attrName>
                                        </p:attrNameLst>
                                      </p:cBhvr>
                                      <p:tavLst>
                                        <p:tav tm="0">
                                          <p:val>
                                            <p:fltVal val="0"/>
                                          </p:val>
                                        </p:tav>
                                        <p:tav tm="100000">
                                          <p:val>
                                            <p:strVal val="#ppt_h"/>
                                          </p:val>
                                        </p:tav>
                                      </p:tavLst>
                                    </p:anim>
                                    <p:animEffect transition="in" filter="fade">
                                      <p:cBhvr>
                                        <p:cTn id="23" dur="500"/>
                                        <p:tgtEl>
                                          <p:spTgt spid="4108"/>
                                        </p:tgtEl>
                                      </p:cBhvr>
                                    </p:animEffect>
                                  </p:childTnLst>
                                </p:cTn>
                              </p:par>
                              <p:par>
                                <p:cTn id="24" presetID="53" presetClass="entr" presetSubtype="16" fill="hold" nodeType="withEffect">
                                  <p:stCondLst>
                                    <p:cond delay="0"/>
                                  </p:stCondLst>
                                  <p:childTnLst>
                                    <p:set>
                                      <p:cBhvr>
                                        <p:cTn id="25" dur="1" fill="hold">
                                          <p:stCondLst>
                                            <p:cond delay="0"/>
                                          </p:stCondLst>
                                        </p:cTn>
                                        <p:tgtEl>
                                          <p:spTgt spid="4102"/>
                                        </p:tgtEl>
                                        <p:attrNameLst>
                                          <p:attrName>style.visibility</p:attrName>
                                        </p:attrNameLst>
                                      </p:cBhvr>
                                      <p:to>
                                        <p:strVal val="visible"/>
                                      </p:to>
                                    </p:set>
                                    <p:anim calcmode="lin" valueType="num">
                                      <p:cBhvr>
                                        <p:cTn id="26" dur="500" fill="hold"/>
                                        <p:tgtEl>
                                          <p:spTgt spid="4102"/>
                                        </p:tgtEl>
                                        <p:attrNameLst>
                                          <p:attrName>ppt_w</p:attrName>
                                        </p:attrNameLst>
                                      </p:cBhvr>
                                      <p:tavLst>
                                        <p:tav tm="0">
                                          <p:val>
                                            <p:fltVal val="0"/>
                                          </p:val>
                                        </p:tav>
                                        <p:tav tm="100000">
                                          <p:val>
                                            <p:strVal val="#ppt_w"/>
                                          </p:val>
                                        </p:tav>
                                      </p:tavLst>
                                    </p:anim>
                                    <p:anim calcmode="lin" valueType="num">
                                      <p:cBhvr>
                                        <p:cTn id="27" dur="500" fill="hold"/>
                                        <p:tgtEl>
                                          <p:spTgt spid="4102"/>
                                        </p:tgtEl>
                                        <p:attrNameLst>
                                          <p:attrName>ppt_h</p:attrName>
                                        </p:attrNameLst>
                                      </p:cBhvr>
                                      <p:tavLst>
                                        <p:tav tm="0">
                                          <p:val>
                                            <p:fltVal val="0"/>
                                          </p:val>
                                        </p:tav>
                                        <p:tav tm="100000">
                                          <p:val>
                                            <p:strVal val="#ppt_h"/>
                                          </p:val>
                                        </p:tav>
                                      </p:tavLst>
                                    </p:anim>
                                    <p:animEffect transition="in" filter="fade">
                                      <p:cBhvr>
                                        <p:cTn id="28" dur="500"/>
                                        <p:tgtEl>
                                          <p:spTgt spid="4102"/>
                                        </p:tgtEl>
                                      </p:cBhvr>
                                    </p:animEffect>
                                  </p:childTnLst>
                                </p:cTn>
                              </p:par>
                              <p:par>
                                <p:cTn id="29" presetID="53" presetClass="entr" presetSubtype="16" fill="hold" nodeType="withEffect">
                                  <p:stCondLst>
                                    <p:cond delay="0"/>
                                  </p:stCondLst>
                                  <p:childTnLst>
                                    <p:set>
                                      <p:cBhvr>
                                        <p:cTn id="30" dur="1" fill="hold">
                                          <p:stCondLst>
                                            <p:cond delay="0"/>
                                          </p:stCondLst>
                                        </p:cTn>
                                        <p:tgtEl>
                                          <p:spTgt spid="4114"/>
                                        </p:tgtEl>
                                        <p:attrNameLst>
                                          <p:attrName>style.visibility</p:attrName>
                                        </p:attrNameLst>
                                      </p:cBhvr>
                                      <p:to>
                                        <p:strVal val="visible"/>
                                      </p:to>
                                    </p:set>
                                    <p:anim calcmode="lin" valueType="num">
                                      <p:cBhvr>
                                        <p:cTn id="31" dur="500" fill="hold"/>
                                        <p:tgtEl>
                                          <p:spTgt spid="4114"/>
                                        </p:tgtEl>
                                        <p:attrNameLst>
                                          <p:attrName>ppt_w</p:attrName>
                                        </p:attrNameLst>
                                      </p:cBhvr>
                                      <p:tavLst>
                                        <p:tav tm="0">
                                          <p:val>
                                            <p:fltVal val="0"/>
                                          </p:val>
                                        </p:tav>
                                        <p:tav tm="100000">
                                          <p:val>
                                            <p:strVal val="#ppt_w"/>
                                          </p:val>
                                        </p:tav>
                                      </p:tavLst>
                                    </p:anim>
                                    <p:anim calcmode="lin" valueType="num">
                                      <p:cBhvr>
                                        <p:cTn id="32" dur="500" fill="hold"/>
                                        <p:tgtEl>
                                          <p:spTgt spid="4114"/>
                                        </p:tgtEl>
                                        <p:attrNameLst>
                                          <p:attrName>ppt_h</p:attrName>
                                        </p:attrNameLst>
                                      </p:cBhvr>
                                      <p:tavLst>
                                        <p:tav tm="0">
                                          <p:val>
                                            <p:fltVal val="0"/>
                                          </p:val>
                                        </p:tav>
                                        <p:tav tm="100000">
                                          <p:val>
                                            <p:strVal val="#ppt_h"/>
                                          </p:val>
                                        </p:tav>
                                      </p:tavLst>
                                    </p:anim>
                                    <p:animEffect transition="in" filter="fade">
                                      <p:cBhvr>
                                        <p:cTn id="33" dur="500"/>
                                        <p:tgtEl>
                                          <p:spTgt spid="4114"/>
                                        </p:tgtEl>
                                      </p:cBhvr>
                                    </p:animEffect>
                                  </p:childTnLst>
                                </p:cTn>
                              </p:par>
                              <p:par>
                                <p:cTn id="34" presetID="53" presetClass="entr" presetSubtype="16" fill="hold" nodeType="withEffect">
                                  <p:stCondLst>
                                    <p:cond delay="0"/>
                                  </p:stCondLst>
                                  <p:childTnLst>
                                    <p:set>
                                      <p:cBhvr>
                                        <p:cTn id="35" dur="1" fill="hold">
                                          <p:stCondLst>
                                            <p:cond delay="0"/>
                                          </p:stCondLst>
                                        </p:cTn>
                                        <p:tgtEl>
                                          <p:spTgt spid="4100"/>
                                        </p:tgtEl>
                                        <p:attrNameLst>
                                          <p:attrName>style.visibility</p:attrName>
                                        </p:attrNameLst>
                                      </p:cBhvr>
                                      <p:to>
                                        <p:strVal val="visible"/>
                                      </p:to>
                                    </p:set>
                                    <p:anim calcmode="lin" valueType="num">
                                      <p:cBhvr>
                                        <p:cTn id="36" dur="500" fill="hold"/>
                                        <p:tgtEl>
                                          <p:spTgt spid="4100"/>
                                        </p:tgtEl>
                                        <p:attrNameLst>
                                          <p:attrName>ppt_w</p:attrName>
                                        </p:attrNameLst>
                                      </p:cBhvr>
                                      <p:tavLst>
                                        <p:tav tm="0">
                                          <p:val>
                                            <p:fltVal val="0"/>
                                          </p:val>
                                        </p:tav>
                                        <p:tav tm="100000">
                                          <p:val>
                                            <p:strVal val="#ppt_w"/>
                                          </p:val>
                                        </p:tav>
                                      </p:tavLst>
                                    </p:anim>
                                    <p:anim calcmode="lin" valueType="num">
                                      <p:cBhvr>
                                        <p:cTn id="37" dur="500" fill="hold"/>
                                        <p:tgtEl>
                                          <p:spTgt spid="4100"/>
                                        </p:tgtEl>
                                        <p:attrNameLst>
                                          <p:attrName>ppt_h</p:attrName>
                                        </p:attrNameLst>
                                      </p:cBhvr>
                                      <p:tavLst>
                                        <p:tav tm="0">
                                          <p:val>
                                            <p:fltVal val="0"/>
                                          </p:val>
                                        </p:tav>
                                        <p:tav tm="100000">
                                          <p:val>
                                            <p:strVal val="#ppt_h"/>
                                          </p:val>
                                        </p:tav>
                                      </p:tavLst>
                                    </p:anim>
                                    <p:animEffect transition="in" filter="fade">
                                      <p:cBhvr>
                                        <p:cTn id="38" dur="500"/>
                                        <p:tgtEl>
                                          <p:spTgt spid="4100"/>
                                        </p:tgtEl>
                                      </p:cBhvr>
                                    </p:animEffect>
                                  </p:childTnLst>
                                </p:cTn>
                              </p:par>
                              <p:par>
                                <p:cTn id="39" presetID="53" presetClass="entr" presetSubtype="16"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par>
                                <p:cTn id="44" presetID="53" presetClass="entr" presetSubtype="16" fill="hold" nodeType="withEffect">
                                  <p:stCondLst>
                                    <p:cond delay="0"/>
                                  </p:stCondLst>
                                  <p:childTnLst>
                                    <p:set>
                                      <p:cBhvr>
                                        <p:cTn id="45" dur="1" fill="hold">
                                          <p:stCondLst>
                                            <p:cond delay="0"/>
                                          </p:stCondLst>
                                        </p:cTn>
                                        <p:tgtEl>
                                          <p:spTgt spid="4104"/>
                                        </p:tgtEl>
                                        <p:attrNameLst>
                                          <p:attrName>style.visibility</p:attrName>
                                        </p:attrNameLst>
                                      </p:cBhvr>
                                      <p:to>
                                        <p:strVal val="visible"/>
                                      </p:to>
                                    </p:set>
                                    <p:anim calcmode="lin" valueType="num">
                                      <p:cBhvr>
                                        <p:cTn id="46" dur="500" fill="hold"/>
                                        <p:tgtEl>
                                          <p:spTgt spid="4104"/>
                                        </p:tgtEl>
                                        <p:attrNameLst>
                                          <p:attrName>ppt_w</p:attrName>
                                        </p:attrNameLst>
                                      </p:cBhvr>
                                      <p:tavLst>
                                        <p:tav tm="0">
                                          <p:val>
                                            <p:fltVal val="0"/>
                                          </p:val>
                                        </p:tav>
                                        <p:tav tm="100000">
                                          <p:val>
                                            <p:strVal val="#ppt_w"/>
                                          </p:val>
                                        </p:tav>
                                      </p:tavLst>
                                    </p:anim>
                                    <p:anim calcmode="lin" valueType="num">
                                      <p:cBhvr>
                                        <p:cTn id="47" dur="500" fill="hold"/>
                                        <p:tgtEl>
                                          <p:spTgt spid="4104"/>
                                        </p:tgtEl>
                                        <p:attrNameLst>
                                          <p:attrName>ppt_h</p:attrName>
                                        </p:attrNameLst>
                                      </p:cBhvr>
                                      <p:tavLst>
                                        <p:tav tm="0">
                                          <p:val>
                                            <p:fltVal val="0"/>
                                          </p:val>
                                        </p:tav>
                                        <p:tav tm="100000">
                                          <p:val>
                                            <p:strVal val="#ppt_h"/>
                                          </p:val>
                                        </p:tav>
                                      </p:tavLst>
                                    </p:anim>
                                    <p:animEffect transition="in" filter="fade">
                                      <p:cBhvr>
                                        <p:cTn id="48" dur="500"/>
                                        <p:tgtEl>
                                          <p:spTgt spid="4104"/>
                                        </p:tgtEl>
                                      </p:cBhvr>
                                    </p:animEffect>
                                  </p:childTnLst>
                                </p:cTn>
                              </p:par>
                              <p:par>
                                <p:cTn id="49" presetID="53" presetClass="entr" presetSubtype="16" fill="hold" nodeType="withEffect">
                                  <p:stCondLst>
                                    <p:cond delay="0"/>
                                  </p:stCondLst>
                                  <p:childTnLst>
                                    <p:set>
                                      <p:cBhvr>
                                        <p:cTn id="50" dur="1" fill="hold">
                                          <p:stCondLst>
                                            <p:cond delay="0"/>
                                          </p:stCondLst>
                                        </p:cTn>
                                        <p:tgtEl>
                                          <p:spTgt spid="4116"/>
                                        </p:tgtEl>
                                        <p:attrNameLst>
                                          <p:attrName>style.visibility</p:attrName>
                                        </p:attrNameLst>
                                      </p:cBhvr>
                                      <p:to>
                                        <p:strVal val="visible"/>
                                      </p:to>
                                    </p:set>
                                    <p:anim calcmode="lin" valueType="num">
                                      <p:cBhvr>
                                        <p:cTn id="51" dur="500" fill="hold"/>
                                        <p:tgtEl>
                                          <p:spTgt spid="4116"/>
                                        </p:tgtEl>
                                        <p:attrNameLst>
                                          <p:attrName>ppt_w</p:attrName>
                                        </p:attrNameLst>
                                      </p:cBhvr>
                                      <p:tavLst>
                                        <p:tav tm="0">
                                          <p:val>
                                            <p:fltVal val="0"/>
                                          </p:val>
                                        </p:tav>
                                        <p:tav tm="100000">
                                          <p:val>
                                            <p:strVal val="#ppt_w"/>
                                          </p:val>
                                        </p:tav>
                                      </p:tavLst>
                                    </p:anim>
                                    <p:anim calcmode="lin" valueType="num">
                                      <p:cBhvr>
                                        <p:cTn id="52" dur="500" fill="hold"/>
                                        <p:tgtEl>
                                          <p:spTgt spid="4116"/>
                                        </p:tgtEl>
                                        <p:attrNameLst>
                                          <p:attrName>ppt_h</p:attrName>
                                        </p:attrNameLst>
                                      </p:cBhvr>
                                      <p:tavLst>
                                        <p:tav tm="0">
                                          <p:val>
                                            <p:fltVal val="0"/>
                                          </p:val>
                                        </p:tav>
                                        <p:tav tm="100000">
                                          <p:val>
                                            <p:strVal val="#ppt_h"/>
                                          </p:val>
                                        </p:tav>
                                      </p:tavLst>
                                    </p:anim>
                                    <p:animEffect transition="in" filter="fade">
                                      <p:cBhvr>
                                        <p:cTn id="53" dur="500"/>
                                        <p:tgtEl>
                                          <p:spTgt spid="4116"/>
                                        </p:tgtEl>
                                      </p:cBhvr>
                                    </p:animEffect>
                                  </p:childTnLst>
                                </p:cTn>
                              </p:par>
                              <p:par>
                                <p:cTn id="54" presetID="53" presetClass="entr" presetSubtype="16" fill="hold" nodeType="withEffect">
                                  <p:stCondLst>
                                    <p:cond delay="0"/>
                                  </p:stCondLst>
                                  <p:childTnLst>
                                    <p:set>
                                      <p:cBhvr>
                                        <p:cTn id="55" dur="1" fill="hold">
                                          <p:stCondLst>
                                            <p:cond delay="0"/>
                                          </p:stCondLst>
                                        </p:cTn>
                                        <p:tgtEl>
                                          <p:spTgt spid="4112"/>
                                        </p:tgtEl>
                                        <p:attrNameLst>
                                          <p:attrName>style.visibility</p:attrName>
                                        </p:attrNameLst>
                                      </p:cBhvr>
                                      <p:to>
                                        <p:strVal val="visible"/>
                                      </p:to>
                                    </p:set>
                                    <p:anim calcmode="lin" valueType="num">
                                      <p:cBhvr>
                                        <p:cTn id="56" dur="500" fill="hold"/>
                                        <p:tgtEl>
                                          <p:spTgt spid="4112"/>
                                        </p:tgtEl>
                                        <p:attrNameLst>
                                          <p:attrName>ppt_w</p:attrName>
                                        </p:attrNameLst>
                                      </p:cBhvr>
                                      <p:tavLst>
                                        <p:tav tm="0">
                                          <p:val>
                                            <p:fltVal val="0"/>
                                          </p:val>
                                        </p:tav>
                                        <p:tav tm="100000">
                                          <p:val>
                                            <p:strVal val="#ppt_w"/>
                                          </p:val>
                                        </p:tav>
                                      </p:tavLst>
                                    </p:anim>
                                    <p:anim calcmode="lin" valueType="num">
                                      <p:cBhvr>
                                        <p:cTn id="57" dur="500" fill="hold"/>
                                        <p:tgtEl>
                                          <p:spTgt spid="4112"/>
                                        </p:tgtEl>
                                        <p:attrNameLst>
                                          <p:attrName>ppt_h</p:attrName>
                                        </p:attrNameLst>
                                      </p:cBhvr>
                                      <p:tavLst>
                                        <p:tav tm="0">
                                          <p:val>
                                            <p:fltVal val="0"/>
                                          </p:val>
                                        </p:tav>
                                        <p:tav tm="100000">
                                          <p:val>
                                            <p:strVal val="#ppt_h"/>
                                          </p:val>
                                        </p:tav>
                                      </p:tavLst>
                                    </p:anim>
                                    <p:animEffect transition="in" filter="fade">
                                      <p:cBhvr>
                                        <p:cTn id="58" dur="500"/>
                                        <p:tgtEl>
                                          <p:spTgt spid="411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250"/>
                                        <p:tgtEl>
                                          <p:spTgt spid="16"/>
                                        </p:tgtEl>
                                      </p:cBhvr>
                                    </p:animEffect>
                                  </p:childTnLst>
                                </p:cTn>
                              </p:par>
                            </p:childTnLst>
                          </p:cTn>
                        </p:par>
                        <p:par>
                          <p:cTn id="64" fill="hold">
                            <p:stCondLst>
                              <p:cond delay="250"/>
                            </p:stCondLst>
                            <p:childTnLst>
                              <p:par>
                                <p:cTn id="65" presetID="16" presetClass="entr" presetSubtype="21"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250"/>
                                        <p:tgtEl>
                                          <p:spTgt spid="24"/>
                                        </p:tgtEl>
                                      </p:cBhvr>
                                    </p:animEffect>
                                  </p:childTnLst>
                                </p:cTn>
                              </p:par>
                            </p:childTnLst>
                          </p:cTn>
                        </p:par>
                        <p:par>
                          <p:cTn id="68" fill="hold">
                            <p:stCondLst>
                              <p:cond delay="500"/>
                            </p:stCondLst>
                            <p:childTnLst>
                              <p:par>
                                <p:cTn id="69" presetID="16" presetClass="entr" presetSubtype="21"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arn(inVertical)">
                                      <p:cBhvr>
                                        <p:cTn id="71" dur="250"/>
                                        <p:tgtEl>
                                          <p:spTgt spid="22"/>
                                        </p:tgtEl>
                                      </p:cBhvr>
                                    </p:animEffect>
                                  </p:childTnLst>
                                </p:cTn>
                              </p:par>
                            </p:childTnLst>
                          </p:cTn>
                        </p:par>
                        <p:par>
                          <p:cTn id="72" fill="hold">
                            <p:stCondLst>
                              <p:cond delay="750"/>
                            </p:stCondLst>
                            <p:childTnLst>
                              <p:par>
                                <p:cTn id="73" presetID="16" presetClass="entr" presetSubtype="21"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arn(inVertical)">
                                      <p:cBhvr>
                                        <p:cTn id="75" dur="250"/>
                                        <p:tgtEl>
                                          <p:spTgt spid="18"/>
                                        </p:tgtEl>
                                      </p:cBhvr>
                                    </p:animEffect>
                                  </p:childTnLst>
                                </p:cTn>
                              </p:par>
                            </p:childTnLst>
                          </p:cTn>
                        </p:par>
                        <p:par>
                          <p:cTn id="76" fill="hold">
                            <p:stCondLst>
                              <p:cond delay="1000"/>
                            </p:stCondLst>
                            <p:childTnLst>
                              <p:par>
                                <p:cTn id="77" presetID="16" presetClass="entr" presetSubtype="21"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250"/>
                                        <p:tgtEl>
                                          <p:spTgt spid="21"/>
                                        </p:tgtEl>
                                      </p:cBhvr>
                                    </p:animEffect>
                                  </p:childTnLst>
                                </p:cTn>
                              </p:par>
                            </p:childTnLst>
                          </p:cTn>
                        </p:par>
                        <p:par>
                          <p:cTn id="80" fill="hold">
                            <p:stCondLst>
                              <p:cond delay="1250"/>
                            </p:stCondLst>
                            <p:childTnLst>
                              <p:par>
                                <p:cTn id="81" presetID="16" presetClass="entr" presetSubtype="21"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barn(inVertical)">
                                      <p:cBhvr>
                                        <p:cTn id="83" dur="250"/>
                                        <p:tgtEl>
                                          <p:spTgt spid="20"/>
                                        </p:tgtEl>
                                      </p:cBhvr>
                                    </p:animEffect>
                                  </p:childTnLst>
                                </p:cTn>
                              </p:par>
                            </p:childTnLst>
                          </p:cTn>
                        </p:par>
                        <p:par>
                          <p:cTn id="84" fill="hold">
                            <p:stCondLst>
                              <p:cond delay="1500"/>
                            </p:stCondLst>
                            <p:childTnLst>
                              <p:par>
                                <p:cTn id="85" presetID="16" presetClass="entr" presetSubtype="21"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arn(inVertical)">
                                      <p:cBhvr>
                                        <p:cTn id="87" dur="250"/>
                                        <p:tgtEl>
                                          <p:spTgt spid="23"/>
                                        </p:tgtEl>
                                      </p:cBhvr>
                                    </p:animEffect>
                                  </p:childTnLst>
                                </p:cTn>
                              </p:par>
                            </p:childTnLst>
                          </p:cTn>
                        </p:par>
                        <p:par>
                          <p:cTn id="88" fill="hold">
                            <p:stCondLst>
                              <p:cond delay="1750"/>
                            </p:stCondLst>
                            <p:childTnLst>
                              <p:par>
                                <p:cTn id="89" presetID="16" presetClass="entr" presetSubtype="21"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barn(inVertical)">
                                      <p:cBhvr>
                                        <p:cTn id="91" dur="250"/>
                                        <p:tgtEl>
                                          <p:spTgt spid="17"/>
                                        </p:tgtEl>
                                      </p:cBhvr>
                                    </p:animEffect>
                                  </p:childTnLst>
                                </p:cTn>
                              </p:par>
                            </p:childTnLst>
                          </p:cTn>
                        </p:par>
                        <p:par>
                          <p:cTn id="92" fill="hold">
                            <p:stCondLst>
                              <p:cond delay="2000"/>
                            </p:stCondLst>
                            <p:childTnLst>
                              <p:par>
                                <p:cTn id="93" presetID="16" presetClass="entr" presetSubtype="21"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barn(inVertical)">
                                      <p:cBhvr>
                                        <p:cTn id="95"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6" grpId="0" animBg="1"/>
      <p:bldP spid="17" grpId="0" animBg="1"/>
      <p:bldP spid="18" grpId="0" animBg="1"/>
      <p:bldP spid="20" grpId="0" animBg="1"/>
      <p:bldP spid="21" grpId="0" animBg="1"/>
      <p:bldP spid="22" grpId="0" animBg="1"/>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4624"/>
            <a:ext cx="8229600" cy="562074"/>
          </a:xfrm>
        </p:spPr>
        <p:txBody>
          <a:bodyPr>
            <a:noAutofit/>
          </a:bodyPr>
          <a:lstStyle/>
          <a:p>
            <a:pPr algn="l"/>
            <a:r>
              <a:rPr lang="vi-VN" sz="3200" dirty="0" smtClean="0">
                <a:solidFill>
                  <a:schemeClr val="tx2">
                    <a:lumMod val="50000"/>
                  </a:schemeClr>
                </a:solidFill>
              </a:rPr>
              <a:t>Điền tên các con vật vào bảng sau : </a:t>
            </a:r>
            <a:endParaRPr lang="vi-VN" sz="3200" dirty="0"/>
          </a:p>
        </p:txBody>
      </p:sp>
      <p:graphicFrame>
        <p:nvGraphicFramePr>
          <p:cNvPr id="4" name="Table 3"/>
          <p:cNvGraphicFramePr>
            <a:graphicFrameLocks noGrp="1"/>
          </p:cNvGraphicFramePr>
          <p:nvPr>
            <p:extLst>
              <p:ext uri="{D42A27DB-BD31-4B8C-83A1-F6EECF244321}">
                <p14:modId xmlns:p14="http://schemas.microsoft.com/office/powerpoint/2010/main" val="1491472861"/>
              </p:ext>
            </p:extLst>
          </p:nvPr>
        </p:nvGraphicFramePr>
        <p:xfrm>
          <a:off x="0" y="119327"/>
          <a:ext cx="9143998" cy="6694049"/>
        </p:xfrm>
        <a:graphic>
          <a:graphicData uri="http://schemas.openxmlformats.org/drawingml/2006/table">
            <a:tbl>
              <a:tblPr firstRow="1" bandRow="1">
                <a:tableStyleId>{5C22544A-7EE6-4342-B048-85BDC9FD1C3A}</a:tableStyleId>
              </a:tblPr>
              <a:tblGrid>
                <a:gridCol w="1524000"/>
                <a:gridCol w="2239182"/>
                <a:gridCol w="978427"/>
                <a:gridCol w="978427"/>
                <a:gridCol w="1881591"/>
                <a:gridCol w="1542371"/>
              </a:tblGrid>
              <a:tr h="1169883">
                <a:tc>
                  <a:txBody>
                    <a:bodyPr/>
                    <a:lstStyle/>
                    <a:p>
                      <a:pPr algn="ctr"/>
                      <a:endParaRPr lang="vi-VN" dirty="0" smtClean="0"/>
                    </a:p>
                    <a:p>
                      <a:pPr algn="ctr"/>
                      <a:r>
                        <a:rPr lang="vi-VN" dirty="0" smtClean="0"/>
                        <a:t>Ảnh</a:t>
                      </a: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dirty="0" smtClean="0"/>
                        <a:t>Tên</a:t>
                      </a:r>
                    </a:p>
                    <a:p>
                      <a:pPr algn="ctr"/>
                      <a:r>
                        <a:rPr lang="vi-VN" baseline="0" dirty="0" smtClean="0"/>
                        <a:t> con </a:t>
                      </a:r>
                    </a:p>
                    <a:p>
                      <a:pPr algn="ctr"/>
                      <a:r>
                        <a:rPr lang="vi-VN" baseline="0" dirty="0" smtClean="0"/>
                        <a:t>vật</a:t>
                      </a: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dirty="0" smtClean="0"/>
                        <a:t>Sống </a:t>
                      </a:r>
                    </a:p>
                    <a:p>
                      <a:pPr algn="ctr"/>
                      <a:r>
                        <a:rPr lang="vi-VN" dirty="0" smtClean="0"/>
                        <a:t>trên</a:t>
                      </a:r>
                      <a:r>
                        <a:rPr lang="vi-VN" baseline="0" dirty="0" smtClean="0"/>
                        <a:t> </a:t>
                      </a:r>
                    </a:p>
                    <a:p>
                      <a:pPr algn="ctr"/>
                      <a:r>
                        <a:rPr lang="vi-VN" baseline="0" dirty="0" smtClean="0"/>
                        <a:t>cạn</a:t>
                      </a: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dirty="0" smtClean="0"/>
                        <a:t>Sống </a:t>
                      </a:r>
                    </a:p>
                    <a:p>
                      <a:pPr algn="ctr"/>
                      <a:r>
                        <a:rPr lang="vi-VN" dirty="0" smtClean="0"/>
                        <a:t>dưới</a:t>
                      </a:r>
                      <a:r>
                        <a:rPr lang="vi-VN" baseline="0" dirty="0" smtClean="0"/>
                        <a:t> </a:t>
                      </a:r>
                    </a:p>
                    <a:p>
                      <a:pPr algn="ctr"/>
                      <a:r>
                        <a:rPr lang="vi-VN" baseline="0" dirty="0" smtClean="0"/>
                        <a:t>nước</a:t>
                      </a: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dirty="0" smtClean="0"/>
                        <a:t>Vừa</a:t>
                      </a:r>
                      <a:r>
                        <a:rPr lang="vi-VN" baseline="0" dirty="0" smtClean="0"/>
                        <a:t> sông trên cạn, vừa sống dưới nước</a:t>
                      </a: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dirty="0" smtClean="0"/>
                        <a:t>Bay lượn</a:t>
                      </a:r>
                      <a:r>
                        <a:rPr lang="vi-VN" baseline="0" dirty="0" smtClean="0"/>
                        <a:t> trên không trung </a:t>
                      </a: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r>
              <a:tr h="606095">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dirty="0" smtClean="0">
                          <a:latin typeface="+mj-lt"/>
                        </a:rPr>
                        <a:t>Con sư</a:t>
                      </a:r>
                      <a:r>
                        <a:rPr lang="vi-VN" sz="2800" baseline="0" dirty="0" smtClean="0">
                          <a:latin typeface="+mj-lt"/>
                        </a:rPr>
                        <a:t> tử</a:t>
                      </a:r>
                      <a:endParaRPr lang="vi-VN" sz="2800" dirty="0">
                        <a:latin typeface="+mj-lt"/>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r>
              <a:tr h="606095">
                <a:tc>
                  <a:txBody>
                    <a:bodyPr/>
                    <a:lstStyle/>
                    <a:p>
                      <a:pPr algn="ctr"/>
                      <a:endParaRPr lang="vi-VN"/>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dirty="0" smtClean="0">
                          <a:latin typeface="+mj-lt"/>
                        </a:rPr>
                        <a:t>Con tôm</a:t>
                      </a:r>
                      <a:endParaRPr lang="vi-VN" sz="2800" dirty="0">
                        <a:latin typeface="+mj-lt"/>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r>
              <a:tr h="606095">
                <a:tc>
                  <a:txBody>
                    <a:bodyPr/>
                    <a:lstStyle/>
                    <a:p>
                      <a:pPr algn="ctr"/>
                      <a:endParaRPr lang="vi-VN"/>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dirty="0" smtClean="0">
                          <a:latin typeface="+mj-lt"/>
                        </a:rPr>
                        <a:t>Con sóc</a:t>
                      </a:r>
                      <a:endParaRPr lang="vi-VN" sz="2800" dirty="0">
                        <a:latin typeface="+mj-lt"/>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r>
              <a:tr h="606095">
                <a:tc>
                  <a:txBody>
                    <a:bodyPr/>
                    <a:lstStyle/>
                    <a:p>
                      <a:pPr algn="ctr"/>
                      <a:endParaRPr lang="vi-VN"/>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dirty="0" smtClean="0">
                          <a:latin typeface="+mj-lt"/>
                        </a:rPr>
                        <a:t>Chim</a:t>
                      </a:r>
                      <a:r>
                        <a:rPr lang="vi-VN" sz="2800" baseline="0" dirty="0" smtClean="0">
                          <a:latin typeface="+mj-lt"/>
                        </a:rPr>
                        <a:t> gõ kiến</a:t>
                      </a:r>
                      <a:endParaRPr lang="vi-VN" sz="2800" dirty="0">
                        <a:latin typeface="+mj-lt"/>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r>
              <a:tr h="606095">
                <a:tc>
                  <a:txBody>
                    <a:bodyPr/>
                    <a:lstStyle/>
                    <a:p>
                      <a:pPr algn="ctr"/>
                      <a:endParaRPr lang="vi-VN"/>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dirty="0" smtClean="0">
                          <a:latin typeface="+mj-lt"/>
                        </a:rPr>
                        <a:t>Con rùa</a:t>
                      </a:r>
                      <a:endParaRPr lang="vi-VN" sz="2800" dirty="0">
                        <a:latin typeface="+mj-lt"/>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r>
              <a:tr h="606095">
                <a:tc>
                  <a:txBody>
                    <a:bodyPr/>
                    <a:lstStyle/>
                    <a:p>
                      <a:pPr algn="ctr"/>
                      <a:endParaRPr lang="vi-VN"/>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kern="1200" dirty="0" smtClean="0">
                          <a:solidFill>
                            <a:schemeClr val="dk1"/>
                          </a:solidFill>
                          <a:latin typeface="+mj-lt"/>
                          <a:ea typeface="+mn-ea"/>
                          <a:cs typeface="+mn-cs"/>
                        </a:rPr>
                        <a:t>Con cá</a:t>
                      </a:r>
                      <a:r>
                        <a:rPr lang="vi-VN" sz="2800" kern="1200" baseline="0" dirty="0" smtClean="0">
                          <a:solidFill>
                            <a:schemeClr val="dk1"/>
                          </a:solidFill>
                          <a:latin typeface="+mj-lt"/>
                          <a:ea typeface="+mn-ea"/>
                          <a:cs typeface="+mn-cs"/>
                        </a:rPr>
                        <a:t> chép </a:t>
                      </a:r>
                      <a:endParaRPr lang="vi-VN" sz="2800" kern="1200" dirty="0">
                        <a:solidFill>
                          <a:schemeClr val="dk1"/>
                        </a:solidFill>
                        <a:latin typeface="+mj-lt"/>
                        <a:ea typeface="+mn-ea"/>
                        <a:cs typeface="+mn-cs"/>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r>
              <a:tr h="606095">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dirty="0" smtClean="0">
                          <a:latin typeface="+mj-lt"/>
                        </a:rPr>
                        <a:t>Con ếch</a:t>
                      </a:r>
                      <a:r>
                        <a:rPr lang="vi-VN" sz="2800" baseline="0" dirty="0" smtClean="0">
                          <a:latin typeface="+mj-lt"/>
                        </a:rPr>
                        <a:t> </a:t>
                      </a:r>
                      <a:endParaRPr lang="vi-VN" sz="2800" dirty="0">
                        <a:latin typeface="+mj-lt"/>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r>
              <a:tr h="606095">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800" dirty="0" smtClean="0">
                          <a:latin typeface="+mj-lt"/>
                        </a:rPr>
                        <a:t>Con mèo</a:t>
                      </a:r>
                      <a:endParaRPr lang="vi-VN" sz="2800" dirty="0">
                        <a:latin typeface="+mj-lt"/>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r>
              <a:tr h="675406">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600" dirty="0" smtClean="0">
                          <a:latin typeface="+mj-lt"/>
                        </a:rPr>
                        <a:t>Chim</a:t>
                      </a:r>
                      <a:r>
                        <a:rPr lang="vi-VN" sz="2600" baseline="0" dirty="0" smtClean="0">
                          <a:latin typeface="+mj-lt"/>
                        </a:rPr>
                        <a:t> cánh cụt</a:t>
                      </a:r>
                      <a:endParaRPr lang="vi-VN" sz="2600" dirty="0">
                        <a:latin typeface="+mj-lt"/>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dirty="0"/>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5" name="Picture 29" descr="lion11"/>
          <p:cNvPicPr preferRelativeResize="0">
            <a:picLocks noChangeAspect="1" noChangeArrowheads="1"/>
          </p:cNvPicPr>
          <p:nvPr/>
        </p:nvPicPr>
        <p:blipFill>
          <a:blip r:embed="rId2" cstate="print">
            <a:lum bright="-10000" contrast="10000"/>
            <a:extLst>
              <a:ext uri="{28A0092B-C50C-407E-A947-70E740481C1C}">
                <a14:useLocalDpi xmlns:a14="http://schemas.microsoft.com/office/drawing/2010/main" val="0"/>
              </a:ext>
            </a:extLst>
          </a:blip>
          <a:srcRect/>
          <a:stretch>
            <a:fillRect/>
          </a:stretch>
        </p:blipFill>
        <p:spPr bwMode="auto">
          <a:xfrm>
            <a:off x="35496" y="1304739"/>
            <a:ext cx="1441989" cy="60073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18" descr="Kết quả hình ảnh cho ảnh con chim gõ kiế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3093353"/>
            <a:ext cx="1454943" cy="6209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có liên qu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3717032"/>
            <a:ext cx="1454943" cy="5760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Kết quả hình ảnh cho ảnh con só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2517289"/>
            <a:ext cx="1454943" cy="5760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ình ảnh có liên qu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96" y="4869160"/>
            <a:ext cx="1454943" cy="6578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Kết quả hình ảnh cho ảnh con tô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36" y="1905476"/>
            <a:ext cx="1459120" cy="5874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Hình ảnh có liên qu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96" y="6165304"/>
            <a:ext cx="1454943" cy="6504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191" y="4293096"/>
            <a:ext cx="1461465" cy="618334"/>
          </a:xfrm>
          <a:prstGeom prst="rect">
            <a:avLst/>
          </a:prstGeom>
        </p:spPr>
      </p:pic>
      <p:pic>
        <p:nvPicPr>
          <p:cNvPr id="14" name="Picture 20" descr="Kết quả hình ảnh cho ảnh con meo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496" y="5540500"/>
            <a:ext cx="1451066" cy="6046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071449" y="1353166"/>
            <a:ext cx="569053" cy="503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rPr>
              <a:t>X</a:t>
            </a:r>
            <a:endParaRPr lang="vi-VN" sz="3600" b="1" dirty="0">
              <a:solidFill>
                <a:srgbClr val="FF0000"/>
              </a:solidFill>
            </a:endParaRPr>
          </a:p>
        </p:txBody>
      </p:sp>
      <p:sp>
        <p:nvSpPr>
          <p:cNvPr id="19" name="Rectangle 18"/>
          <p:cNvSpPr/>
          <p:nvPr/>
        </p:nvSpPr>
        <p:spPr>
          <a:xfrm>
            <a:off x="8028384" y="3165533"/>
            <a:ext cx="569053" cy="503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rPr>
              <a:t>X</a:t>
            </a:r>
            <a:endParaRPr lang="vi-VN" sz="3600" b="1" dirty="0">
              <a:solidFill>
                <a:srgbClr val="FF0000"/>
              </a:solidFill>
            </a:endParaRPr>
          </a:p>
        </p:txBody>
      </p:sp>
      <p:sp>
        <p:nvSpPr>
          <p:cNvPr id="20" name="Rectangle 19"/>
          <p:cNvSpPr/>
          <p:nvPr/>
        </p:nvSpPr>
        <p:spPr>
          <a:xfrm>
            <a:off x="6300192" y="3765148"/>
            <a:ext cx="569053" cy="503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rPr>
              <a:t>X</a:t>
            </a:r>
            <a:endParaRPr lang="vi-VN" sz="3600" b="1" dirty="0">
              <a:solidFill>
                <a:srgbClr val="FF0000"/>
              </a:solidFill>
            </a:endParaRPr>
          </a:p>
        </p:txBody>
      </p:sp>
      <p:sp>
        <p:nvSpPr>
          <p:cNvPr id="21" name="Rectangle 20"/>
          <p:cNvSpPr/>
          <p:nvPr/>
        </p:nvSpPr>
        <p:spPr>
          <a:xfrm>
            <a:off x="4071448" y="2589469"/>
            <a:ext cx="569053" cy="503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rPr>
              <a:t>X</a:t>
            </a:r>
            <a:endParaRPr lang="vi-VN" sz="3600" b="1" dirty="0">
              <a:solidFill>
                <a:srgbClr val="FF0000"/>
              </a:solidFill>
            </a:endParaRPr>
          </a:p>
        </p:txBody>
      </p:sp>
      <p:sp>
        <p:nvSpPr>
          <p:cNvPr id="22" name="Rectangle 21"/>
          <p:cNvSpPr/>
          <p:nvPr/>
        </p:nvSpPr>
        <p:spPr>
          <a:xfrm>
            <a:off x="4937509" y="1935045"/>
            <a:ext cx="569053" cy="503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rPr>
              <a:t>X</a:t>
            </a:r>
            <a:endParaRPr lang="vi-VN" sz="3600" b="1" dirty="0">
              <a:solidFill>
                <a:srgbClr val="FF0000"/>
              </a:solidFill>
            </a:endParaRPr>
          </a:p>
        </p:txBody>
      </p:sp>
      <p:sp>
        <p:nvSpPr>
          <p:cNvPr id="23" name="Rectangle 22"/>
          <p:cNvSpPr/>
          <p:nvPr/>
        </p:nvSpPr>
        <p:spPr>
          <a:xfrm>
            <a:off x="6300191" y="5018132"/>
            <a:ext cx="569053" cy="503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rPr>
              <a:t>X</a:t>
            </a:r>
            <a:endParaRPr lang="vi-VN" sz="3600" b="1" dirty="0">
              <a:solidFill>
                <a:srgbClr val="FF0000"/>
              </a:solidFill>
            </a:endParaRPr>
          </a:p>
        </p:txBody>
      </p:sp>
      <p:sp>
        <p:nvSpPr>
          <p:cNvPr id="24" name="Rectangle 23"/>
          <p:cNvSpPr/>
          <p:nvPr/>
        </p:nvSpPr>
        <p:spPr>
          <a:xfrm>
            <a:off x="6300190" y="6238593"/>
            <a:ext cx="569053" cy="503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rPr>
              <a:t>X</a:t>
            </a:r>
            <a:endParaRPr lang="vi-VN" sz="3600" b="1" dirty="0">
              <a:solidFill>
                <a:srgbClr val="FF0000"/>
              </a:solidFill>
            </a:endParaRPr>
          </a:p>
        </p:txBody>
      </p:sp>
      <p:sp>
        <p:nvSpPr>
          <p:cNvPr id="25" name="Rectangle 24"/>
          <p:cNvSpPr/>
          <p:nvPr/>
        </p:nvSpPr>
        <p:spPr>
          <a:xfrm>
            <a:off x="4937508" y="4407546"/>
            <a:ext cx="569053" cy="503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rPr>
              <a:t>X</a:t>
            </a:r>
            <a:endParaRPr lang="vi-VN" sz="3600" b="1" dirty="0">
              <a:solidFill>
                <a:srgbClr val="FF0000"/>
              </a:solidFill>
            </a:endParaRPr>
          </a:p>
        </p:txBody>
      </p:sp>
      <p:sp>
        <p:nvSpPr>
          <p:cNvPr id="26" name="Rectangle 25"/>
          <p:cNvSpPr/>
          <p:nvPr/>
        </p:nvSpPr>
        <p:spPr>
          <a:xfrm>
            <a:off x="4031804" y="5590858"/>
            <a:ext cx="569053" cy="503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rPr>
              <a:t>X</a:t>
            </a:r>
            <a:endParaRPr lang="vi-VN" sz="3600" b="1" dirty="0">
              <a:solidFill>
                <a:srgbClr val="FF0000"/>
              </a:solidFill>
            </a:endParaRPr>
          </a:p>
        </p:txBody>
      </p:sp>
    </p:spTree>
    <p:extLst>
      <p:ext uri="{BB962C8B-B14F-4D97-AF65-F5344CB8AC3E}">
        <p14:creationId xmlns:p14="http://schemas.microsoft.com/office/powerpoint/2010/main" val="190390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par>
                          <p:cTn id="15" fill="hold">
                            <p:stCondLst>
                              <p:cond delay="500"/>
                            </p:stCondLst>
                            <p:childTnLst>
                              <p:par>
                                <p:cTn id="16" presetID="6"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125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arn(inVertical)">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6"/>
                    </p:tgtEl>
                  </p:cond>
                </p:stCondLst>
                <p:endSync evt="end" delay="0">
                  <p:rtn val="all"/>
                </p:endSync>
                <p:childTnLst>
                  <p:par>
                    <p:cTn id="70" fill="hold">
                      <p:stCondLst>
                        <p:cond delay="0"/>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arn(inVertical)">
                                      <p:cBhvr>
                                        <p:cTn id="74" dur="500"/>
                                        <p:tgtEl>
                                          <p:spTgt spid="19"/>
                                        </p:tgtEl>
                                      </p:cBhvr>
                                    </p:animEffec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9"/>
                    </p:tgtEl>
                  </p:cond>
                </p:stCondLst>
                <p:endSync evt="end" delay="0">
                  <p:rtn val="all"/>
                </p:endSync>
                <p:childTnLst>
                  <p:par>
                    <p:cTn id="76" fill="hold">
                      <p:stCondLst>
                        <p:cond delay="0"/>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barn(inVertical)">
                                      <p:cBhvr>
                                        <p:cTn id="80" dur="500"/>
                                        <p:tgtEl>
                                          <p:spTgt spid="20"/>
                                        </p:tgtEl>
                                      </p:cBhvr>
                                    </p:animEffect>
                                  </p:childTnLst>
                                </p:cTn>
                              </p:par>
                            </p:childTnLst>
                          </p:cTn>
                        </p:par>
                      </p:childTnLst>
                    </p:cTn>
                  </p:par>
                </p:childTnLst>
              </p:cTn>
              <p:nextCondLst>
                <p:cond evt="onClick" delay="0">
                  <p:tgtEl>
                    <p:spTgt spid="9"/>
                  </p:tgtEl>
                </p:cond>
              </p:nextCondLst>
            </p:seq>
            <p:seq concurrent="1" nextAc="seek">
              <p:cTn id="81" restart="whenNotActive" fill="hold" evtFilter="cancelBubble" nodeType="interactiveSeq">
                <p:stCondLst>
                  <p:cond evt="onClick" delay="0">
                    <p:tgtEl>
                      <p:spTgt spid="10"/>
                    </p:tgtEl>
                  </p:cond>
                </p:stCondLst>
                <p:endSync evt="end" delay="0">
                  <p:rtn val="all"/>
                </p:endSync>
                <p:childTnLst>
                  <p:par>
                    <p:cTn id="82" fill="hold">
                      <p:stCondLst>
                        <p:cond delay="0"/>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barn(inVertical)">
                                      <p:cBhvr>
                                        <p:cTn id="86" dur="500"/>
                                        <p:tgtEl>
                                          <p:spTgt spid="21"/>
                                        </p:tgtEl>
                                      </p:cBhvr>
                                    </p:animEffect>
                                  </p:childTnLst>
                                </p:cTn>
                              </p:par>
                            </p:childTnLst>
                          </p:cTn>
                        </p:par>
                      </p:childTnLst>
                    </p:cTn>
                  </p:par>
                </p:childTnLst>
              </p:cTn>
              <p:nextCondLst>
                <p:cond evt="onClick" delay="0">
                  <p:tgtEl>
                    <p:spTgt spid="10"/>
                  </p:tgtEl>
                </p:cond>
              </p:nextCondLst>
            </p:seq>
            <p:seq concurrent="1" nextAc="seek">
              <p:cTn id="87" restart="whenNotActive" fill="hold" evtFilter="cancelBubble" nodeType="interactiveSeq">
                <p:stCondLst>
                  <p:cond evt="onClick" delay="0">
                    <p:tgtEl>
                      <p:spTgt spid="11"/>
                    </p:tgtEl>
                  </p:cond>
                </p:stCondLst>
                <p:endSync evt="end" delay="0">
                  <p:rtn val="all"/>
                </p:endSync>
                <p:childTnLst>
                  <p:par>
                    <p:cTn id="88" fill="hold">
                      <p:stCondLst>
                        <p:cond delay="0"/>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arn(inVertical)">
                                      <p:cBhvr>
                                        <p:cTn id="92" dur="500"/>
                                        <p:tgtEl>
                                          <p:spTgt spid="23"/>
                                        </p:tgtEl>
                                      </p:cBhvr>
                                    </p:animEffect>
                                  </p:childTnLst>
                                </p:cTn>
                              </p:par>
                            </p:childTnLst>
                          </p:cTn>
                        </p:par>
                      </p:childTnLst>
                    </p:cTn>
                  </p:par>
                </p:childTnLst>
              </p:cTn>
              <p:nextCondLst>
                <p:cond evt="onClick" delay="0">
                  <p:tgtEl>
                    <p:spTgt spid="11"/>
                  </p:tgtEl>
                </p:cond>
              </p:nextCondLst>
            </p:seq>
            <p:seq concurrent="1" nextAc="seek">
              <p:cTn id="93" restart="whenNotActive" fill="hold" evtFilter="cancelBubble" nodeType="interactiveSeq">
                <p:stCondLst>
                  <p:cond evt="onClick" delay="0">
                    <p:tgtEl>
                      <p:spTgt spid="12"/>
                    </p:tgtEl>
                  </p:cond>
                </p:stCondLst>
                <p:endSync evt="end" delay="0">
                  <p:rtn val="all"/>
                </p:endSync>
                <p:childTnLst>
                  <p:par>
                    <p:cTn id="94" fill="hold">
                      <p:stCondLst>
                        <p:cond delay="0"/>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barn(inVertical)">
                                      <p:cBhvr>
                                        <p:cTn id="98" dur="500"/>
                                        <p:tgtEl>
                                          <p:spTgt spid="22"/>
                                        </p:tgtEl>
                                      </p:cBhvr>
                                    </p:animEffect>
                                  </p:childTnLst>
                                </p:cTn>
                              </p:par>
                            </p:childTnLst>
                          </p:cTn>
                        </p:par>
                      </p:childTnLst>
                    </p:cTn>
                  </p:par>
                </p:childTnLst>
              </p:cTn>
              <p:nextCondLst>
                <p:cond evt="onClick" delay="0">
                  <p:tgtEl>
                    <p:spTgt spid="12"/>
                  </p:tgtEl>
                </p:cond>
              </p:nextCondLst>
            </p:seq>
            <p:seq concurrent="1" nextAc="seek">
              <p:cTn id="99" restart="whenNotActive" fill="hold" evtFilter="cancelBubble" nodeType="interactiveSeq">
                <p:stCondLst>
                  <p:cond evt="onClick" delay="0">
                    <p:tgtEl>
                      <p:spTgt spid="13"/>
                    </p:tgtEl>
                  </p:cond>
                </p:stCondLst>
                <p:endSync evt="end" delay="0">
                  <p:rtn val="all"/>
                </p:endSync>
                <p:childTnLst>
                  <p:par>
                    <p:cTn id="100" fill="hold">
                      <p:stCondLst>
                        <p:cond delay="0"/>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barn(inVertical)">
                                      <p:cBhvr>
                                        <p:cTn id="104" dur="500"/>
                                        <p:tgtEl>
                                          <p:spTgt spid="24"/>
                                        </p:tgtEl>
                                      </p:cBhvr>
                                    </p:animEffect>
                                  </p:childTnLst>
                                </p:cTn>
                              </p:par>
                            </p:childTnLst>
                          </p:cTn>
                        </p:par>
                      </p:childTnLst>
                    </p:cTn>
                  </p:par>
                </p:childTnLst>
              </p:cTn>
              <p:nextCondLst>
                <p:cond evt="onClick" delay="0">
                  <p:tgtEl>
                    <p:spTgt spid="13"/>
                  </p:tgtEl>
                </p:cond>
              </p:nextCondLst>
            </p:seq>
            <p:seq concurrent="1" nextAc="seek">
              <p:cTn id="105" restart="whenNotActive" fill="hold" evtFilter="cancelBubble" nodeType="interactiveSeq">
                <p:stCondLst>
                  <p:cond evt="onClick" delay="0">
                    <p:tgtEl>
                      <p:spTgt spid="8"/>
                    </p:tgtEl>
                  </p:cond>
                </p:stCondLst>
                <p:endSync evt="end" delay="0">
                  <p:rtn val="all"/>
                </p:endSync>
                <p:childTnLst>
                  <p:par>
                    <p:cTn id="106" fill="hold">
                      <p:stCondLst>
                        <p:cond delay="0"/>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barn(inVertical)">
                                      <p:cBhvr>
                                        <p:cTn id="110" dur="500"/>
                                        <p:tgtEl>
                                          <p:spTgt spid="25"/>
                                        </p:tgtEl>
                                      </p:cBhvr>
                                    </p:animEffect>
                                  </p:childTnLst>
                                </p:cTn>
                              </p:par>
                            </p:childTnLst>
                          </p:cTn>
                        </p:par>
                      </p:childTnLst>
                    </p:cTn>
                  </p:par>
                </p:childTnLst>
              </p:cTn>
              <p:nextCondLst>
                <p:cond evt="onClick" delay="0">
                  <p:tgtEl>
                    <p:spTgt spid="8"/>
                  </p:tgtEl>
                </p:cond>
              </p:nextCondLst>
            </p:seq>
            <p:seq concurrent="1" nextAc="seek">
              <p:cTn id="111" restart="whenNotActive" fill="hold" evtFilter="cancelBubble" nodeType="interactiveSeq">
                <p:stCondLst>
                  <p:cond evt="onClick" delay="0">
                    <p:tgtEl>
                      <p:spTgt spid="14"/>
                    </p:tgtEl>
                  </p:cond>
                </p:stCondLst>
                <p:endSync evt="end" delay="0">
                  <p:rtn val="all"/>
                </p:endSync>
                <p:childTnLst>
                  <p:par>
                    <p:cTn id="112" fill="hold">
                      <p:stCondLst>
                        <p:cond delay="0"/>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barn(inVertical)">
                                      <p:cBhvr>
                                        <p:cTn id="116" dur="500"/>
                                        <p:tgtEl>
                                          <p:spTgt spid="26"/>
                                        </p:tgtEl>
                                      </p:cBhvr>
                                    </p:animEffect>
                                  </p:childTnLst>
                                </p:cTn>
                              </p:par>
                            </p:childTnLst>
                          </p:cTn>
                        </p:par>
                      </p:childTnLst>
                    </p:cTn>
                  </p:par>
                </p:childTnLst>
              </p:cTn>
              <p:nextCondLst>
                <p:cond evt="onClick" delay="0">
                  <p:tgtEl>
                    <p:spTgt spid="14"/>
                  </p:tgtEl>
                </p:cond>
              </p:nextCondLst>
            </p:seq>
          </p:childTnLst>
        </p:cTn>
      </p:par>
    </p:tnLst>
    <p:bldLst>
      <p:bldP spid="2" grpId="0"/>
      <p:bldP spid="2" grpId="1"/>
      <p:bldP spid="18" grpId="0"/>
      <p:bldP spid="19" grpId="0"/>
      <p:bldP spid="20" grpId="0"/>
      <p:bldP spid="21" grpId="0"/>
      <p:bldP spid="22" grpId="0"/>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3370"/>
            <a:ext cx="8229600" cy="634082"/>
          </a:xfrm>
          <a:solidFill>
            <a:schemeClr val="accent3">
              <a:lumMod val="40000"/>
              <a:lumOff val="60000"/>
            </a:schemeClr>
          </a:solidFill>
        </p:spPr>
        <p:txBody>
          <a:bodyPr>
            <a:normAutofit fontScale="90000"/>
          </a:bodyPr>
          <a:lstStyle/>
          <a:p>
            <a:r>
              <a:rPr lang="vi-VN" dirty="0" smtClean="0">
                <a:solidFill>
                  <a:schemeClr val="tx2">
                    <a:lumMod val="50000"/>
                  </a:schemeClr>
                </a:solidFill>
              </a:rPr>
              <a:t>Con vật sống trên cạn </a:t>
            </a:r>
            <a:endParaRPr lang="vi-VN" dirty="0">
              <a:solidFill>
                <a:schemeClr val="tx2">
                  <a:lumMod val="50000"/>
                </a:schemeClr>
              </a:solidFill>
            </a:endParaRPr>
          </a:p>
        </p:txBody>
      </p:sp>
      <p:grpSp>
        <p:nvGrpSpPr>
          <p:cNvPr id="4" name="Group 3"/>
          <p:cNvGrpSpPr/>
          <p:nvPr/>
        </p:nvGrpSpPr>
        <p:grpSpPr>
          <a:xfrm>
            <a:off x="1486263" y="1226224"/>
            <a:ext cx="6069916" cy="5361719"/>
            <a:chOff x="1475656" y="764259"/>
            <a:chExt cx="6069916" cy="5361719"/>
          </a:xfrm>
        </p:grpSpPr>
        <p:pic>
          <p:nvPicPr>
            <p:cNvPr id="1026" name="Picture 2" descr="Kết quả hình ảnh cho ảnh con tê giá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764259"/>
              <a:ext cx="6069916" cy="45524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54705" y="5693930"/>
              <a:ext cx="345638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accent1">
                      <a:lumMod val="50000"/>
                    </a:schemeClr>
                  </a:solidFill>
                  <a:latin typeface="+mj-lt"/>
                </a:rPr>
                <a:t>Con tê giác</a:t>
              </a:r>
              <a:endParaRPr lang="vi-VN" sz="4000" b="1" dirty="0">
                <a:solidFill>
                  <a:schemeClr val="accent1">
                    <a:lumMod val="50000"/>
                  </a:schemeClr>
                </a:solidFill>
                <a:latin typeface="+mj-lt"/>
              </a:endParaRPr>
            </a:p>
          </p:txBody>
        </p:sp>
      </p:grpSp>
      <p:grpSp>
        <p:nvGrpSpPr>
          <p:cNvPr id="6" name="Group 5"/>
          <p:cNvGrpSpPr/>
          <p:nvPr/>
        </p:nvGrpSpPr>
        <p:grpSpPr>
          <a:xfrm>
            <a:off x="989617" y="1226224"/>
            <a:ext cx="7185979" cy="5235066"/>
            <a:chOff x="979010" y="764259"/>
            <a:chExt cx="7185979" cy="5235066"/>
          </a:xfrm>
        </p:grpSpPr>
        <p:pic>
          <p:nvPicPr>
            <p:cNvPr id="7" name="Picture 6" descr="Kết quả hình ảnh cho ảnh động vật hoang dã"/>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010" y="764259"/>
              <a:ext cx="7185979" cy="4536949"/>
            </a:xfrm>
            <a:prstGeom prst="rect">
              <a:avLst/>
            </a:prstGeom>
            <a:noFill/>
            <a:ln>
              <a:noFill/>
            </a:ln>
          </p:spPr>
        </p:pic>
        <p:sp>
          <p:nvSpPr>
            <p:cNvPr id="8" name="Rectangle 7"/>
            <p:cNvSpPr/>
            <p:nvPr/>
          </p:nvSpPr>
          <p:spPr>
            <a:xfrm>
              <a:off x="3065575" y="5567277"/>
              <a:ext cx="345638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accent1">
                      <a:lumMod val="50000"/>
                    </a:schemeClr>
                  </a:solidFill>
                  <a:latin typeface="+mj-lt"/>
                </a:rPr>
                <a:t>Con ngựa vằn</a:t>
              </a:r>
              <a:endParaRPr lang="vi-VN" sz="4000" b="1" dirty="0">
                <a:solidFill>
                  <a:schemeClr val="accent1">
                    <a:lumMod val="50000"/>
                  </a:schemeClr>
                </a:solidFill>
                <a:latin typeface="+mj-lt"/>
              </a:endParaRPr>
            </a:p>
          </p:txBody>
        </p:sp>
      </p:grpSp>
      <p:grpSp>
        <p:nvGrpSpPr>
          <p:cNvPr id="9" name="Group 8"/>
          <p:cNvGrpSpPr/>
          <p:nvPr/>
        </p:nvGrpSpPr>
        <p:grpSpPr>
          <a:xfrm>
            <a:off x="989617" y="1226224"/>
            <a:ext cx="7185979" cy="5229983"/>
            <a:chOff x="1410710" y="2478568"/>
            <a:chExt cx="7185979" cy="5229983"/>
          </a:xfrm>
        </p:grpSpPr>
        <p:sp>
          <p:nvSpPr>
            <p:cNvPr id="3" name="Rectangle 2"/>
            <p:cNvSpPr/>
            <p:nvPr/>
          </p:nvSpPr>
          <p:spPr>
            <a:xfrm>
              <a:off x="3089517" y="7276503"/>
              <a:ext cx="345638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accent1">
                      <a:lumMod val="50000"/>
                    </a:schemeClr>
                  </a:solidFill>
                  <a:latin typeface="+mj-lt"/>
                </a:rPr>
                <a:t>Con gấu trúc</a:t>
              </a:r>
              <a:endParaRPr lang="vi-VN" sz="4000" b="1" dirty="0">
                <a:solidFill>
                  <a:schemeClr val="accent1">
                    <a:lumMod val="50000"/>
                  </a:schemeClr>
                </a:solidFill>
                <a:latin typeface="+mj-lt"/>
              </a:endParaRPr>
            </a:p>
          </p:txBody>
        </p:sp>
        <p:pic>
          <p:nvPicPr>
            <p:cNvPr id="12" name="Picture 11" descr="Hình ảnh có liên quan"/>
            <p:cNvPicPr/>
            <p:nvPr/>
          </p:nvPicPr>
          <p:blipFill>
            <a:blip r:embed="rId4">
              <a:extLst>
                <a:ext uri="{28A0092B-C50C-407E-A947-70E740481C1C}">
                  <a14:useLocalDpi xmlns:a14="http://schemas.microsoft.com/office/drawing/2010/main" val="0"/>
                </a:ext>
              </a:extLst>
            </a:blip>
            <a:srcRect/>
            <a:stretch>
              <a:fillRect/>
            </a:stretch>
          </p:blipFill>
          <p:spPr bwMode="auto">
            <a:xfrm>
              <a:off x="1410710" y="2478568"/>
              <a:ext cx="7185979" cy="4552437"/>
            </a:xfrm>
            <a:prstGeom prst="rect">
              <a:avLst/>
            </a:prstGeom>
            <a:noFill/>
            <a:ln>
              <a:noFill/>
            </a:ln>
          </p:spPr>
        </p:pic>
      </p:grpSp>
      <p:grpSp>
        <p:nvGrpSpPr>
          <p:cNvPr id="13" name="Group 12"/>
          <p:cNvGrpSpPr/>
          <p:nvPr/>
        </p:nvGrpSpPr>
        <p:grpSpPr>
          <a:xfrm>
            <a:off x="989618" y="1196752"/>
            <a:ext cx="7185978" cy="5391191"/>
            <a:chOff x="-630926" y="1640198"/>
            <a:chExt cx="7185978" cy="5391191"/>
          </a:xfrm>
        </p:grpSpPr>
        <p:pic>
          <p:nvPicPr>
            <p:cNvPr id="11" name="Picture 10" descr="Kết quả hình ảnh cho ảnh con voi"/>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926" y="1640198"/>
              <a:ext cx="7185978" cy="4581731"/>
            </a:xfrm>
            <a:prstGeom prst="rect">
              <a:avLst/>
            </a:prstGeom>
            <a:noFill/>
            <a:ln>
              <a:noFill/>
            </a:ln>
          </p:spPr>
        </p:pic>
        <p:sp>
          <p:nvSpPr>
            <p:cNvPr id="14" name="Rectangle 13"/>
            <p:cNvSpPr/>
            <p:nvPr/>
          </p:nvSpPr>
          <p:spPr>
            <a:xfrm>
              <a:off x="979636" y="6599341"/>
              <a:ext cx="345638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accent1">
                      <a:lumMod val="50000"/>
                    </a:schemeClr>
                  </a:solidFill>
                  <a:latin typeface="+mj-lt"/>
                </a:rPr>
                <a:t>Con voi</a:t>
              </a:r>
              <a:endParaRPr lang="vi-VN" sz="4000" b="1" dirty="0">
                <a:solidFill>
                  <a:schemeClr val="accent1">
                    <a:lumMod val="50000"/>
                  </a:schemeClr>
                </a:solidFill>
                <a:latin typeface="+mj-lt"/>
              </a:endParaRPr>
            </a:p>
          </p:txBody>
        </p:sp>
      </p:grpSp>
      <p:grpSp>
        <p:nvGrpSpPr>
          <p:cNvPr id="15" name="Group 14"/>
          <p:cNvGrpSpPr/>
          <p:nvPr/>
        </p:nvGrpSpPr>
        <p:grpSpPr>
          <a:xfrm>
            <a:off x="967913" y="1244974"/>
            <a:ext cx="7207683" cy="5317939"/>
            <a:chOff x="5344318" y="-653612"/>
            <a:chExt cx="7207683" cy="5317939"/>
          </a:xfrm>
        </p:grpSpPr>
        <p:pic>
          <p:nvPicPr>
            <p:cNvPr id="10" name="Picture 9" descr="Kết quả hình ảnh cho ảnh động vật hoang dã"/>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4318" y="-653612"/>
              <a:ext cx="7207683" cy="4552259"/>
            </a:xfrm>
            <a:prstGeom prst="rect">
              <a:avLst/>
            </a:prstGeom>
            <a:noFill/>
            <a:ln>
              <a:noFill/>
            </a:ln>
          </p:spPr>
        </p:pic>
        <p:sp>
          <p:nvSpPr>
            <p:cNvPr id="16" name="Rectangle 15"/>
            <p:cNvSpPr/>
            <p:nvPr/>
          </p:nvSpPr>
          <p:spPr>
            <a:xfrm>
              <a:off x="7173091" y="4232279"/>
              <a:ext cx="345638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accent1">
                      <a:lumMod val="50000"/>
                    </a:schemeClr>
                  </a:solidFill>
                  <a:latin typeface="+mj-lt"/>
                </a:rPr>
                <a:t>Con hổ</a:t>
              </a:r>
              <a:endParaRPr lang="vi-VN" sz="4000" b="1" dirty="0">
                <a:solidFill>
                  <a:schemeClr val="accent1">
                    <a:lumMod val="50000"/>
                  </a:schemeClr>
                </a:solidFill>
                <a:latin typeface="+mj-lt"/>
              </a:endParaRPr>
            </a:p>
          </p:txBody>
        </p:sp>
      </p:grpSp>
    </p:spTree>
    <p:extLst>
      <p:ext uri="{BB962C8B-B14F-4D97-AF65-F5344CB8AC3E}">
        <p14:creationId xmlns:p14="http://schemas.microsoft.com/office/powerpoint/2010/main" val="337965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6"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26"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435">
                                          <p:stCondLst>
                                            <p:cond delay="0"/>
                                          </p:stCondLst>
                                        </p:cTn>
                                        <p:tgtEl>
                                          <p:spTgt spid="13"/>
                                        </p:tgtEl>
                                      </p:cBhvr>
                                    </p:animEffect>
                                    <p:anim calcmode="lin" valueType="num">
                                      <p:cBhvr>
                                        <p:cTn id="34"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5"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6"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37"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38"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39" dur="20">
                                          <p:stCondLst>
                                            <p:cond delay="487"/>
                                          </p:stCondLst>
                                        </p:cTn>
                                        <p:tgtEl>
                                          <p:spTgt spid="13"/>
                                        </p:tgtEl>
                                      </p:cBhvr>
                                      <p:to x="100000" y="60000"/>
                                    </p:animScale>
                                    <p:animScale>
                                      <p:cBhvr>
                                        <p:cTn id="40" dur="124" decel="50000">
                                          <p:stCondLst>
                                            <p:cond delay="507"/>
                                          </p:stCondLst>
                                        </p:cTn>
                                        <p:tgtEl>
                                          <p:spTgt spid="13"/>
                                        </p:tgtEl>
                                      </p:cBhvr>
                                      <p:to x="100000" y="100000"/>
                                    </p:animScale>
                                    <p:animScale>
                                      <p:cBhvr>
                                        <p:cTn id="41" dur="20">
                                          <p:stCondLst>
                                            <p:cond delay="984"/>
                                          </p:stCondLst>
                                        </p:cTn>
                                        <p:tgtEl>
                                          <p:spTgt spid="13"/>
                                        </p:tgtEl>
                                      </p:cBhvr>
                                      <p:to x="100000" y="80000"/>
                                    </p:animScale>
                                    <p:animScale>
                                      <p:cBhvr>
                                        <p:cTn id="42" dur="124" decel="50000">
                                          <p:stCondLst>
                                            <p:cond delay="1004"/>
                                          </p:stCondLst>
                                        </p:cTn>
                                        <p:tgtEl>
                                          <p:spTgt spid="13"/>
                                        </p:tgtEl>
                                      </p:cBhvr>
                                      <p:to x="100000" y="100000"/>
                                    </p:animScale>
                                    <p:animScale>
                                      <p:cBhvr>
                                        <p:cTn id="43" dur="20">
                                          <p:stCondLst>
                                            <p:cond delay="1231"/>
                                          </p:stCondLst>
                                        </p:cTn>
                                        <p:tgtEl>
                                          <p:spTgt spid="13"/>
                                        </p:tgtEl>
                                      </p:cBhvr>
                                      <p:to x="100000" y="90000"/>
                                    </p:animScale>
                                    <p:animScale>
                                      <p:cBhvr>
                                        <p:cTn id="44" dur="124" decel="50000">
                                          <p:stCondLst>
                                            <p:cond delay="1251"/>
                                          </p:stCondLst>
                                        </p:cTn>
                                        <p:tgtEl>
                                          <p:spTgt spid="13"/>
                                        </p:tgtEl>
                                      </p:cBhvr>
                                      <p:to x="100000" y="100000"/>
                                    </p:animScale>
                                    <p:animScale>
                                      <p:cBhvr>
                                        <p:cTn id="45" dur="20">
                                          <p:stCondLst>
                                            <p:cond delay="1356"/>
                                          </p:stCondLst>
                                        </p:cTn>
                                        <p:tgtEl>
                                          <p:spTgt spid="13"/>
                                        </p:tgtEl>
                                      </p:cBhvr>
                                      <p:to x="100000" y="95000"/>
                                    </p:animScale>
                                    <p:animScale>
                                      <p:cBhvr>
                                        <p:cTn id="46" dur="124" decel="50000">
                                          <p:stCondLst>
                                            <p:cond delay="1376"/>
                                          </p:stCondLst>
                                        </p:cTn>
                                        <p:tgtEl>
                                          <p:spTgt spid="13"/>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6" presetClass="entr" presetSubtype="1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in)">
                                      <p:cBhvr>
                                        <p:cTn id="54"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7544" y="116632"/>
            <a:ext cx="8229600" cy="634082"/>
          </a:xfrm>
          <a:solidFill>
            <a:schemeClr val="accent3">
              <a:lumMod val="40000"/>
              <a:lumOff val="60000"/>
            </a:schemeClr>
          </a:solidFill>
        </p:spPr>
        <p:txBody>
          <a:bodyPr>
            <a:normAutofit fontScale="90000"/>
          </a:bodyPr>
          <a:lstStyle/>
          <a:p>
            <a:r>
              <a:rPr lang="vi-VN" dirty="0" smtClean="0">
                <a:solidFill>
                  <a:schemeClr val="tx2">
                    <a:lumMod val="50000"/>
                  </a:schemeClr>
                </a:solidFill>
              </a:rPr>
              <a:t>Con vật sống dưới nước</a:t>
            </a:r>
            <a:endParaRPr lang="vi-VN" dirty="0">
              <a:solidFill>
                <a:schemeClr val="tx2">
                  <a:lumMod val="50000"/>
                </a:schemeClr>
              </a:solidFill>
            </a:endParaRPr>
          </a:p>
        </p:txBody>
      </p:sp>
      <p:grpSp>
        <p:nvGrpSpPr>
          <p:cNvPr id="7" name="Group 6"/>
          <p:cNvGrpSpPr/>
          <p:nvPr/>
        </p:nvGrpSpPr>
        <p:grpSpPr>
          <a:xfrm>
            <a:off x="1668371" y="1268760"/>
            <a:ext cx="5425660" cy="5228227"/>
            <a:chOff x="1501795" y="1329728"/>
            <a:chExt cx="5425660" cy="5228227"/>
          </a:xfrm>
        </p:grpSpPr>
        <p:pic>
          <p:nvPicPr>
            <p:cNvPr id="4" name="Picture 3" descr="Hippocampus_kuda"/>
            <p:cNvPicPr/>
            <p:nvPr/>
          </p:nvPicPr>
          <p:blipFill>
            <a:blip r:embed="rId2">
              <a:extLst>
                <a:ext uri="{28A0092B-C50C-407E-A947-70E740481C1C}">
                  <a14:useLocalDpi xmlns:a14="http://schemas.microsoft.com/office/drawing/2010/main" val="0"/>
                </a:ext>
              </a:extLst>
            </a:blip>
            <a:srcRect/>
            <a:stretch>
              <a:fillRect/>
            </a:stretch>
          </p:blipFill>
          <p:spPr bwMode="auto">
            <a:xfrm>
              <a:off x="1501795" y="1329728"/>
              <a:ext cx="5425660" cy="4172510"/>
            </a:xfrm>
            <a:prstGeom prst="rect">
              <a:avLst/>
            </a:prstGeom>
            <a:noFill/>
            <a:ln w="76200" cmpd="tri">
              <a:no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585189" y="6125907"/>
              <a:ext cx="333750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accent1">
                      <a:lumMod val="50000"/>
                    </a:schemeClr>
                  </a:solidFill>
                  <a:latin typeface="+mj-lt"/>
                </a:rPr>
                <a:t>Con cá ngựa </a:t>
              </a:r>
              <a:endParaRPr lang="vi-VN" sz="4000" b="1" dirty="0">
                <a:solidFill>
                  <a:schemeClr val="accent1">
                    <a:lumMod val="50000"/>
                  </a:schemeClr>
                </a:solidFill>
                <a:latin typeface="+mj-lt"/>
              </a:endParaRPr>
            </a:p>
          </p:txBody>
        </p:sp>
      </p:grpSp>
      <p:grpSp>
        <p:nvGrpSpPr>
          <p:cNvPr id="15" name="Group 14"/>
          <p:cNvGrpSpPr/>
          <p:nvPr/>
        </p:nvGrpSpPr>
        <p:grpSpPr>
          <a:xfrm>
            <a:off x="1181935" y="1268760"/>
            <a:ext cx="6596045" cy="5228227"/>
            <a:chOff x="1684678" y="880366"/>
            <a:chExt cx="5710555" cy="5228227"/>
          </a:xfrm>
        </p:grpSpPr>
        <p:pic>
          <p:nvPicPr>
            <p:cNvPr id="13" name="Picture 12" descr="Hình ảnh có liên quan"/>
            <p:cNvPicPr/>
            <p:nvPr/>
          </p:nvPicPr>
          <p:blipFill>
            <a:blip r:embed="rId3">
              <a:extLst>
                <a:ext uri="{28A0092B-C50C-407E-A947-70E740481C1C}">
                  <a14:useLocalDpi xmlns:a14="http://schemas.microsoft.com/office/drawing/2010/main" val="0"/>
                </a:ext>
              </a:extLst>
            </a:blip>
            <a:srcRect/>
            <a:stretch>
              <a:fillRect/>
            </a:stretch>
          </p:blipFill>
          <p:spPr bwMode="auto">
            <a:xfrm>
              <a:off x="1684678" y="880366"/>
              <a:ext cx="5710555" cy="4236113"/>
            </a:xfrm>
            <a:prstGeom prst="rect">
              <a:avLst/>
            </a:prstGeom>
            <a:noFill/>
            <a:ln>
              <a:noFill/>
            </a:ln>
          </p:spPr>
        </p:pic>
        <p:sp>
          <p:nvSpPr>
            <p:cNvPr id="14" name="Rectangle 13"/>
            <p:cNvSpPr/>
            <p:nvPr/>
          </p:nvSpPr>
          <p:spPr>
            <a:xfrm>
              <a:off x="2951323" y="5676545"/>
              <a:ext cx="333750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accent1">
                      <a:lumMod val="50000"/>
                    </a:schemeClr>
                  </a:solidFill>
                  <a:latin typeface="+mj-lt"/>
                </a:rPr>
                <a:t>Con bạch tuộc </a:t>
              </a:r>
              <a:endParaRPr lang="vi-VN" sz="4000" b="1" dirty="0">
                <a:solidFill>
                  <a:schemeClr val="accent1">
                    <a:lumMod val="50000"/>
                  </a:schemeClr>
                </a:solidFill>
                <a:latin typeface="+mj-lt"/>
              </a:endParaRPr>
            </a:p>
          </p:txBody>
        </p:sp>
      </p:grpSp>
      <p:grpSp>
        <p:nvGrpSpPr>
          <p:cNvPr id="12" name="Group 11"/>
          <p:cNvGrpSpPr/>
          <p:nvPr/>
        </p:nvGrpSpPr>
        <p:grpSpPr>
          <a:xfrm>
            <a:off x="1132247" y="1268760"/>
            <a:ext cx="6817232" cy="5063373"/>
            <a:chOff x="1737334" y="880366"/>
            <a:chExt cx="5943600" cy="5063373"/>
          </a:xfrm>
        </p:grpSpPr>
        <p:pic>
          <p:nvPicPr>
            <p:cNvPr id="10" name="Picture 9" descr="Hình ảnh có liên qua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7334" y="880366"/>
              <a:ext cx="5943600" cy="4459605"/>
            </a:xfrm>
            <a:prstGeom prst="rect">
              <a:avLst/>
            </a:prstGeom>
            <a:noFill/>
            <a:ln>
              <a:noFill/>
            </a:ln>
          </p:spPr>
        </p:pic>
        <p:sp>
          <p:nvSpPr>
            <p:cNvPr id="11" name="Rectangle 10"/>
            <p:cNvSpPr/>
            <p:nvPr/>
          </p:nvSpPr>
          <p:spPr>
            <a:xfrm>
              <a:off x="3079714" y="5511691"/>
              <a:ext cx="333750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accent1">
                      <a:lumMod val="50000"/>
                    </a:schemeClr>
                  </a:solidFill>
                  <a:latin typeface="+mj-lt"/>
                </a:rPr>
                <a:t>Con cá mập </a:t>
              </a:r>
              <a:endParaRPr lang="vi-VN" sz="4000" b="1" dirty="0">
                <a:solidFill>
                  <a:schemeClr val="accent1">
                    <a:lumMod val="50000"/>
                  </a:schemeClr>
                </a:solidFill>
                <a:latin typeface="+mj-lt"/>
              </a:endParaRPr>
            </a:p>
          </p:txBody>
        </p:sp>
      </p:grpSp>
      <p:grpSp>
        <p:nvGrpSpPr>
          <p:cNvPr id="9" name="Group 8"/>
          <p:cNvGrpSpPr/>
          <p:nvPr/>
        </p:nvGrpSpPr>
        <p:grpSpPr>
          <a:xfrm>
            <a:off x="1126185" y="1374336"/>
            <a:ext cx="6823293" cy="5137285"/>
            <a:chOff x="2997733" y="2252194"/>
            <a:chExt cx="6823293" cy="5137285"/>
          </a:xfrm>
        </p:grpSpPr>
        <p:pic>
          <p:nvPicPr>
            <p:cNvPr id="3" name="Picture 2" descr="attachment"/>
            <p:cNvPicPr/>
            <p:nvPr/>
          </p:nvPicPr>
          <p:blipFill>
            <a:blip r:embed="rId5">
              <a:extLst>
                <a:ext uri="{28A0092B-C50C-407E-A947-70E740481C1C}">
                  <a14:useLocalDpi xmlns:a14="http://schemas.microsoft.com/office/drawing/2010/main" val="0"/>
                </a:ext>
              </a:extLst>
            </a:blip>
            <a:srcRect/>
            <a:stretch>
              <a:fillRect/>
            </a:stretch>
          </p:blipFill>
          <p:spPr bwMode="auto">
            <a:xfrm>
              <a:off x="2997733" y="2252194"/>
              <a:ext cx="6823293" cy="4358088"/>
            </a:xfrm>
            <a:prstGeom prst="rect">
              <a:avLst/>
            </a:prstGeom>
            <a:noFill/>
            <a:ln w="76200" cmpd="tri">
              <a:no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681187" y="6957431"/>
              <a:ext cx="345638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accent1">
                      <a:lumMod val="50000"/>
                    </a:schemeClr>
                  </a:solidFill>
                  <a:latin typeface="+mj-lt"/>
                </a:rPr>
                <a:t>Con ốc</a:t>
              </a:r>
              <a:endParaRPr lang="vi-VN" sz="4000" b="1" dirty="0">
                <a:solidFill>
                  <a:schemeClr val="accent1">
                    <a:lumMod val="50000"/>
                  </a:schemeClr>
                </a:solidFill>
                <a:latin typeface="+mj-lt"/>
              </a:endParaRPr>
            </a:p>
          </p:txBody>
        </p:sp>
      </p:grpSp>
    </p:spTree>
    <p:extLst>
      <p:ext uri="{BB962C8B-B14F-4D97-AF65-F5344CB8AC3E}">
        <p14:creationId xmlns:p14="http://schemas.microsoft.com/office/powerpoint/2010/main" val="46547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6" presetClass="entr" presetSubtype="37"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out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6"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79512" y="116632"/>
            <a:ext cx="8517632" cy="634082"/>
          </a:xfrm>
          <a:solidFill>
            <a:schemeClr val="accent3">
              <a:lumMod val="40000"/>
              <a:lumOff val="60000"/>
            </a:schemeClr>
          </a:solidFill>
        </p:spPr>
        <p:txBody>
          <a:bodyPr>
            <a:noAutofit/>
          </a:bodyPr>
          <a:lstStyle/>
          <a:p>
            <a:r>
              <a:rPr lang="vi-VN" sz="3400" dirty="0" smtClean="0">
                <a:solidFill>
                  <a:schemeClr val="tx2">
                    <a:lumMod val="50000"/>
                  </a:schemeClr>
                </a:solidFill>
              </a:rPr>
              <a:t>Con vật vừa sống trên cạn vừa sống dưới nước</a:t>
            </a:r>
            <a:endParaRPr lang="vi-VN" sz="3400" dirty="0">
              <a:solidFill>
                <a:schemeClr val="tx2">
                  <a:lumMod val="50000"/>
                </a:schemeClr>
              </a:solidFill>
            </a:endParaRPr>
          </a:p>
        </p:txBody>
      </p:sp>
      <p:grpSp>
        <p:nvGrpSpPr>
          <p:cNvPr id="6" name="Group 5"/>
          <p:cNvGrpSpPr/>
          <p:nvPr/>
        </p:nvGrpSpPr>
        <p:grpSpPr>
          <a:xfrm>
            <a:off x="1600200" y="1268761"/>
            <a:ext cx="6356176" cy="5191052"/>
            <a:chOff x="1600200" y="1510665"/>
            <a:chExt cx="5943600" cy="4944055"/>
          </a:xfrm>
        </p:grpSpPr>
        <p:pic>
          <p:nvPicPr>
            <p:cNvPr id="4" name="Picture 3" descr="Kết quả hình ảnh cho ảnh con vịt"/>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10665"/>
              <a:ext cx="5943600" cy="3836670"/>
            </a:xfrm>
            <a:prstGeom prst="rect">
              <a:avLst/>
            </a:prstGeom>
            <a:noFill/>
            <a:ln>
              <a:noFill/>
            </a:ln>
          </p:spPr>
        </p:pic>
        <p:sp>
          <p:nvSpPr>
            <p:cNvPr id="5" name="Rectangle 4"/>
            <p:cNvSpPr/>
            <p:nvPr/>
          </p:nvSpPr>
          <p:spPr>
            <a:xfrm>
              <a:off x="2303748" y="5734640"/>
              <a:ext cx="453650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accent1">
                      <a:lumMod val="50000"/>
                    </a:schemeClr>
                  </a:solidFill>
                  <a:latin typeface="+mj-lt"/>
                </a:rPr>
                <a:t>Con vịt</a:t>
              </a:r>
              <a:endParaRPr lang="vi-VN" sz="3200" b="1" dirty="0">
                <a:solidFill>
                  <a:schemeClr val="accent1">
                    <a:lumMod val="50000"/>
                  </a:schemeClr>
                </a:solidFill>
                <a:latin typeface="+mj-lt"/>
              </a:endParaRPr>
            </a:p>
          </p:txBody>
        </p:sp>
      </p:grpSp>
      <p:grpSp>
        <p:nvGrpSpPr>
          <p:cNvPr id="9" name="Group 8"/>
          <p:cNvGrpSpPr/>
          <p:nvPr/>
        </p:nvGrpSpPr>
        <p:grpSpPr>
          <a:xfrm>
            <a:off x="1608458" y="1293078"/>
            <a:ext cx="6356176" cy="5124224"/>
            <a:chOff x="1608458" y="1293078"/>
            <a:chExt cx="6356176" cy="5124224"/>
          </a:xfrm>
        </p:grpSpPr>
        <p:pic>
          <p:nvPicPr>
            <p:cNvPr id="7" name="Picture 6" descr="Kết quả hình ảnh cho ảnh con cua đồng"/>
            <p:cNvPicPr/>
            <p:nvPr/>
          </p:nvPicPr>
          <p:blipFill>
            <a:blip r:embed="rId3">
              <a:extLst>
                <a:ext uri="{28A0092B-C50C-407E-A947-70E740481C1C}">
                  <a14:useLocalDpi xmlns:a14="http://schemas.microsoft.com/office/drawing/2010/main" val="0"/>
                </a:ext>
              </a:extLst>
            </a:blip>
            <a:srcRect/>
            <a:stretch>
              <a:fillRect/>
            </a:stretch>
          </p:blipFill>
          <p:spPr bwMode="auto">
            <a:xfrm>
              <a:off x="1608458" y="1293078"/>
              <a:ext cx="6356176" cy="4109125"/>
            </a:xfrm>
            <a:prstGeom prst="rect">
              <a:avLst/>
            </a:prstGeom>
            <a:noFill/>
            <a:ln>
              <a:noFill/>
            </a:ln>
          </p:spPr>
        </p:pic>
        <p:sp>
          <p:nvSpPr>
            <p:cNvPr id="8" name="Rectangle 7"/>
            <p:cNvSpPr/>
            <p:nvPr/>
          </p:nvSpPr>
          <p:spPr>
            <a:xfrm>
              <a:off x="2504985" y="5661248"/>
              <a:ext cx="4851406" cy="75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accent1">
                      <a:lumMod val="50000"/>
                    </a:schemeClr>
                  </a:solidFill>
                  <a:latin typeface="+mj-lt"/>
                </a:rPr>
                <a:t>Con cua</a:t>
              </a:r>
              <a:endParaRPr lang="vi-VN" sz="3200" b="1" dirty="0">
                <a:solidFill>
                  <a:schemeClr val="accent1">
                    <a:lumMod val="50000"/>
                  </a:schemeClr>
                </a:solidFill>
                <a:latin typeface="+mj-lt"/>
              </a:endParaRPr>
            </a:p>
          </p:txBody>
        </p:sp>
      </p:grpSp>
      <p:grpSp>
        <p:nvGrpSpPr>
          <p:cNvPr id="13" name="Group 12"/>
          <p:cNvGrpSpPr/>
          <p:nvPr/>
        </p:nvGrpSpPr>
        <p:grpSpPr>
          <a:xfrm>
            <a:off x="1608458" y="1293079"/>
            <a:ext cx="6356176" cy="5166734"/>
            <a:chOff x="1608458" y="1293079"/>
            <a:chExt cx="6356176" cy="5166734"/>
          </a:xfrm>
        </p:grpSpPr>
        <p:pic>
          <p:nvPicPr>
            <p:cNvPr id="11" name="Picture 10" descr="25135893"/>
            <p:cNvPicPr/>
            <p:nvPr/>
          </p:nvPicPr>
          <p:blipFill>
            <a:blip r:embed="rId4">
              <a:extLst>
                <a:ext uri="{28A0092B-C50C-407E-A947-70E740481C1C}">
                  <a14:useLocalDpi xmlns:a14="http://schemas.microsoft.com/office/drawing/2010/main" val="0"/>
                </a:ext>
              </a:extLst>
            </a:blip>
            <a:srcRect/>
            <a:stretch>
              <a:fillRect/>
            </a:stretch>
          </p:blipFill>
          <p:spPr bwMode="auto">
            <a:xfrm>
              <a:off x="1608458" y="1293079"/>
              <a:ext cx="6356176" cy="4109124"/>
            </a:xfrm>
            <a:prstGeom prst="rect">
              <a:avLst/>
            </a:prstGeom>
            <a:noFill/>
            <a:ln w="76200" cmpd="tri">
              <a:noFill/>
              <a:miter lim="800000"/>
              <a:headEnd/>
              <a:tailEnd/>
            </a:ln>
            <a:extLst/>
          </p:spPr>
        </p:pic>
        <p:sp>
          <p:nvSpPr>
            <p:cNvPr id="12" name="Rectangle 11"/>
            <p:cNvSpPr/>
            <p:nvPr/>
          </p:nvSpPr>
          <p:spPr>
            <a:xfrm>
              <a:off x="2657385" y="5703759"/>
              <a:ext cx="4851406" cy="75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accent1">
                      <a:lumMod val="50000"/>
                    </a:schemeClr>
                  </a:solidFill>
                  <a:latin typeface="+mj-lt"/>
                </a:rPr>
                <a:t>Con hà mã </a:t>
              </a:r>
              <a:endParaRPr lang="vi-VN" sz="3200" b="1" dirty="0">
                <a:solidFill>
                  <a:schemeClr val="accent1">
                    <a:lumMod val="50000"/>
                  </a:schemeClr>
                </a:solidFill>
                <a:latin typeface="+mj-lt"/>
              </a:endParaRPr>
            </a:p>
          </p:txBody>
        </p:sp>
      </p:grpSp>
    </p:spTree>
    <p:extLst>
      <p:ext uri="{BB962C8B-B14F-4D97-AF65-F5344CB8AC3E}">
        <p14:creationId xmlns:p14="http://schemas.microsoft.com/office/powerpoint/2010/main" val="360917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4"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778098"/>
          </a:xfrm>
          <a:solidFill>
            <a:schemeClr val="accent3">
              <a:lumMod val="40000"/>
              <a:lumOff val="60000"/>
            </a:schemeClr>
          </a:solidFill>
        </p:spPr>
        <p:txBody>
          <a:bodyPr>
            <a:normAutofit/>
          </a:bodyPr>
          <a:lstStyle/>
          <a:p>
            <a:r>
              <a:rPr lang="vi-VN" dirty="0" smtClean="0">
                <a:solidFill>
                  <a:schemeClr val="tx2">
                    <a:lumMod val="50000"/>
                  </a:schemeClr>
                </a:solidFill>
              </a:rPr>
              <a:t>Con vật bay lượn trên không</a:t>
            </a:r>
            <a:endParaRPr lang="vi-VN" dirty="0">
              <a:solidFill>
                <a:schemeClr val="tx2">
                  <a:lumMod val="50000"/>
                </a:schemeClr>
              </a:solidFill>
            </a:endParaRPr>
          </a:p>
        </p:txBody>
      </p:sp>
      <p:grpSp>
        <p:nvGrpSpPr>
          <p:cNvPr id="6" name="Group 5"/>
          <p:cNvGrpSpPr/>
          <p:nvPr/>
        </p:nvGrpSpPr>
        <p:grpSpPr>
          <a:xfrm>
            <a:off x="1216375" y="1480628"/>
            <a:ext cx="6927273" cy="4872170"/>
            <a:chOff x="1029932" y="1293134"/>
            <a:chExt cx="6927273" cy="4872170"/>
          </a:xfrm>
        </p:grpSpPr>
        <p:pic>
          <p:nvPicPr>
            <p:cNvPr id="1026" name="Picture 2" descr="Kết quả hình ảnh cho con chim bò câ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932" y="1293134"/>
              <a:ext cx="6927273" cy="38965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11760" y="5445224"/>
              <a:ext cx="453650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accent1">
                      <a:lumMod val="50000"/>
                    </a:schemeClr>
                  </a:solidFill>
                  <a:latin typeface="+mj-lt"/>
                </a:rPr>
                <a:t>Con chim bồ câu</a:t>
              </a:r>
              <a:endParaRPr lang="vi-VN" sz="3200" b="1" dirty="0">
                <a:solidFill>
                  <a:schemeClr val="accent1">
                    <a:lumMod val="50000"/>
                  </a:schemeClr>
                </a:solidFill>
                <a:latin typeface="+mj-lt"/>
              </a:endParaRPr>
            </a:p>
          </p:txBody>
        </p:sp>
      </p:grpSp>
      <p:grpSp>
        <p:nvGrpSpPr>
          <p:cNvPr id="7" name="Group 6"/>
          <p:cNvGrpSpPr/>
          <p:nvPr/>
        </p:nvGrpSpPr>
        <p:grpSpPr>
          <a:xfrm>
            <a:off x="1219894" y="1480628"/>
            <a:ext cx="6923753" cy="4872170"/>
            <a:chOff x="1033451" y="1293134"/>
            <a:chExt cx="6923753" cy="4872170"/>
          </a:xfrm>
        </p:grpSpPr>
        <p:pic>
          <p:nvPicPr>
            <p:cNvPr id="1028" name="Picture 4" descr="Kết quả hình ảnh cho con chuồn chuồ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51" y="1293134"/>
              <a:ext cx="6923753" cy="388843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64160" y="5445224"/>
              <a:ext cx="453650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accent1">
                      <a:lumMod val="50000"/>
                    </a:schemeClr>
                  </a:solidFill>
                  <a:latin typeface="+mj-lt"/>
                </a:rPr>
                <a:t>Con chuồn chuồn</a:t>
              </a:r>
              <a:endParaRPr lang="vi-VN" sz="3200" b="1" dirty="0">
                <a:solidFill>
                  <a:schemeClr val="accent1">
                    <a:lumMod val="50000"/>
                  </a:schemeClr>
                </a:solidFill>
                <a:latin typeface="+mj-lt"/>
              </a:endParaRPr>
            </a:p>
          </p:txBody>
        </p:sp>
      </p:grpSp>
      <p:grpSp>
        <p:nvGrpSpPr>
          <p:cNvPr id="8" name="Group 7"/>
          <p:cNvGrpSpPr/>
          <p:nvPr/>
        </p:nvGrpSpPr>
        <p:grpSpPr>
          <a:xfrm>
            <a:off x="1189027" y="1253169"/>
            <a:ext cx="6737768" cy="5116724"/>
            <a:chOff x="1002584" y="1065675"/>
            <a:chExt cx="6737768" cy="5116724"/>
          </a:xfrm>
        </p:grpSpPr>
        <p:pic>
          <p:nvPicPr>
            <p:cNvPr id="1030" name="Picture 6" descr="Kết quả hình ảnh cho con 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584" y="1065675"/>
              <a:ext cx="6737768" cy="437954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716560" y="5462319"/>
              <a:ext cx="453650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accent1">
                      <a:lumMod val="50000"/>
                    </a:schemeClr>
                  </a:solidFill>
                  <a:latin typeface="+mj-lt"/>
                </a:rPr>
                <a:t>Con ong</a:t>
              </a:r>
              <a:endParaRPr lang="vi-VN" sz="3200" b="1" dirty="0">
                <a:solidFill>
                  <a:schemeClr val="accent1">
                    <a:lumMod val="50000"/>
                  </a:schemeClr>
                </a:solidFill>
                <a:latin typeface="+mj-lt"/>
              </a:endParaRPr>
            </a:p>
          </p:txBody>
        </p:sp>
      </p:grpSp>
      <p:grpSp>
        <p:nvGrpSpPr>
          <p:cNvPr id="10" name="Group 9"/>
          <p:cNvGrpSpPr/>
          <p:nvPr/>
        </p:nvGrpSpPr>
        <p:grpSpPr>
          <a:xfrm>
            <a:off x="1189028" y="1253169"/>
            <a:ext cx="6737768" cy="5099629"/>
            <a:chOff x="1189028" y="1253169"/>
            <a:chExt cx="6737768" cy="5099629"/>
          </a:xfrm>
        </p:grpSpPr>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1189028" y="1253169"/>
              <a:ext cx="6737768" cy="4379549"/>
            </a:xfrm>
            <a:prstGeom prst="rect">
              <a:avLst/>
            </a:prstGeom>
            <a:noFill/>
            <a:ln w="9525" algn="ctr">
              <a:no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2411760" y="5632718"/>
              <a:ext cx="453650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accent1">
                      <a:lumMod val="50000"/>
                    </a:schemeClr>
                  </a:solidFill>
                  <a:latin typeface="+mj-lt"/>
                </a:rPr>
                <a:t>Sếu đầu đỏ</a:t>
              </a:r>
              <a:endParaRPr lang="vi-VN" sz="3200" b="1" dirty="0">
                <a:solidFill>
                  <a:schemeClr val="accent1">
                    <a:lumMod val="50000"/>
                  </a:schemeClr>
                </a:solidFill>
                <a:latin typeface="+mj-lt"/>
              </a:endParaRPr>
            </a:p>
          </p:txBody>
        </p:sp>
      </p:grpSp>
    </p:spTree>
    <p:extLst>
      <p:ext uri="{BB962C8B-B14F-4D97-AF65-F5344CB8AC3E}">
        <p14:creationId xmlns:p14="http://schemas.microsoft.com/office/powerpoint/2010/main" val="164685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4" presetClass="entr" presetSubtype="5"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6" presetClass="entr" presetSubtype="42"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out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36912"/>
            <a:ext cx="8229600" cy="778098"/>
          </a:xfrm>
        </p:spPr>
        <p:txBody>
          <a:bodyPr>
            <a:noAutofit/>
          </a:bodyPr>
          <a:lstStyle/>
          <a:p>
            <a:r>
              <a:rPr lang="vi-VN" sz="5400" dirty="0" smtClean="0">
                <a:solidFill>
                  <a:schemeClr val="tx2">
                    <a:lumMod val="50000"/>
                  </a:schemeClr>
                </a:solidFill>
              </a:rPr>
              <a:t>Hãy nêu lợi ích của con vật đối với con </a:t>
            </a:r>
            <a:r>
              <a:rPr lang="vi-VN" sz="5400" dirty="0" smtClean="0">
                <a:solidFill>
                  <a:schemeClr val="tx2">
                    <a:lumMod val="50000"/>
                  </a:schemeClr>
                </a:solidFill>
              </a:rPr>
              <a:t>người</a:t>
            </a:r>
            <a:r>
              <a:rPr lang="en-US" sz="5400" dirty="0" smtClean="0">
                <a:solidFill>
                  <a:schemeClr val="tx2">
                    <a:lumMod val="50000"/>
                  </a:schemeClr>
                </a:solidFill>
              </a:rPr>
              <a:t> ?</a:t>
            </a:r>
            <a:endParaRPr lang="vi-VN" sz="5400" dirty="0">
              <a:solidFill>
                <a:schemeClr val="tx2">
                  <a:lumMod val="50000"/>
                </a:schemeClr>
              </a:solidFill>
            </a:endParaRPr>
          </a:p>
        </p:txBody>
      </p:sp>
    </p:spTree>
    <p:extLst>
      <p:ext uri="{BB962C8B-B14F-4D97-AF65-F5344CB8AC3E}">
        <p14:creationId xmlns:p14="http://schemas.microsoft.com/office/powerpoint/2010/main" val="239195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32" name="Picture 8"/>
          <p:cNvPicPr>
            <a:picLocks noChangeAspect="1" noChangeArrowheads="1"/>
          </p:cNvPicPr>
          <p:nvPr/>
        </p:nvPicPr>
        <p:blipFill>
          <a:blip r:embed="rId2"/>
          <a:srcRect/>
          <a:stretch>
            <a:fillRect/>
          </a:stretch>
        </p:blipFill>
        <p:spPr bwMode="auto">
          <a:xfrm>
            <a:off x="6111559" y="116632"/>
            <a:ext cx="3043237" cy="2808312"/>
          </a:xfrm>
          <a:prstGeom prst="rect">
            <a:avLst/>
          </a:prstGeom>
          <a:noFill/>
          <a:ln w="9525">
            <a:noFill/>
            <a:miter lim="800000"/>
            <a:headEnd/>
            <a:tailEnd/>
          </a:ln>
        </p:spPr>
      </p:pic>
      <p:sp>
        <p:nvSpPr>
          <p:cNvPr id="26632" name="Line 15"/>
          <p:cNvSpPr>
            <a:spLocks noChangeShapeType="1"/>
          </p:cNvSpPr>
          <p:nvPr/>
        </p:nvSpPr>
        <p:spPr bwMode="auto">
          <a:xfrm>
            <a:off x="2268538" y="5285754"/>
            <a:ext cx="0" cy="0"/>
          </a:xfrm>
          <a:prstGeom prst="line">
            <a:avLst/>
          </a:prstGeom>
          <a:noFill/>
          <a:ln w="9525">
            <a:noFill/>
            <a:round/>
            <a:headEnd/>
            <a:tailEnd/>
          </a:ln>
        </p:spPr>
        <p:txBody>
          <a:bodyPr>
            <a:spAutoFit/>
          </a:bodyPr>
          <a:lstStyle/>
          <a:p>
            <a:pPr algn="ctr"/>
            <a:endParaRPr lang="en-US" sz="2800" b="1"/>
          </a:p>
        </p:txBody>
      </p:sp>
      <p:sp>
        <p:nvSpPr>
          <p:cNvPr id="21513" name="Text Box 18"/>
          <p:cNvSpPr txBox="1">
            <a:spLocks noChangeArrowheads="1"/>
          </p:cNvSpPr>
          <p:nvPr/>
        </p:nvSpPr>
        <p:spPr bwMode="auto">
          <a:xfrm>
            <a:off x="179388" y="2981895"/>
            <a:ext cx="2808287" cy="523220"/>
          </a:xfrm>
          <a:prstGeom prst="rect">
            <a:avLst/>
          </a:prstGeom>
          <a:noFill/>
          <a:ln w="9525" algn="ctr">
            <a:noFill/>
            <a:miter lim="800000"/>
            <a:headEnd/>
            <a:tailEnd/>
          </a:ln>
        </p:spPr>
        <p:txBody>
          <a:bodyPr>
            <a:spAutoFit/>
          </a:bodyPr>
          <a:lstStyle/>
          <a:p>
            <a:pPr algn="ctr">
              <a:spcBef>
                <a:spcPct val="50000"/>
              </a:spcBef>
            </a:pPr>
            <a:r>
              <a:rPr lang="vi-VN" sz="2800" b="1" dirty="0" smtClean="0">
                <a:solidFill>
                  <a:srgbClr val="FF0066"/>
                </a:solidFill>
                <a:latin typeface="Times New Roman" pitchFamily="18" charset="0"/>
              </a:rPr>
              <a:t>Thịt bò</a:t>
            </a:r>
            <a:endParaRPr lang="en-US" sz="2800" b="1" dirty="0">
              <a:solidFill>
                <a:srgbClr val="FF0066"/>
              </a:solidFill>
              <a:latin typeface="Times New Roman" pitchFamily="18" charset="0"/>
            </a:endParaRPr>
          </a:p>
        </p:txBody>
      </p:sp>
      <p:sp>
        <p:nvSpPr>
          <p:cNvPr id="21514" name="Text Box 19"/>
          <p:cNvSpPr txBox="1">
            <a:spLocks noChangeArrowheads="1"/>
          </p:cNvSpPr>
          <p:nvPr/>
        </p:nvSpPr>
        <p:spPr bwMode="auto">
          <a:xfrm>
            <a:off x="3708400" y="2924944"/>
            <a:ext cx="1871663" cy="523220"/>
          </a:xfrm>
          <a:prstGeom prst="rect">
            <a:avLst/>
          </a:prstGeom>
          <a:noFill/>
          <a:ln w="9525" algn="ctr">
            <a:noFill/>
            <a:miter lim="800000"/>
            <a:headEnd/>
            <a:tailEnd/>
          </a:ln>
        </p:spPr>
        <p:txBody>
          <a:bodyPr>
            <a:spAutoFit/>
          </a:bodyPr>
          <a:lstStyle/>
          <a:p>
            <a:pPr algn="ctr">
              <a:spcBef>
                <a:spcPct val="50000"/>
              </a:spcBef>
            </a:pPr>
            <a:r>
              <a:rPr lang="vi-VN" sz="2800" b="1" dirty="0" smtClean="0">
                <a:solidFill>
                  <a:srgbClr val="FF0066"/>
                </a:solidFill>
                <a:latin typeface="Times New Roman" pitchFamily="18" charset="0"/>
              </a:rPr>
              <a:t>Trứng sữa</a:t>
            </a:r>
            <a:endParaRPr lang="en-US" sz="2800" b="1" dirty="0">
              <a:solidFill>
                <a:srgbClr val="FF0066"/>
              </a:solidFill>
              <a:latin typeface="Times New Roman" pitchFamily="18" charset="0"/>
            </a:endParaRPr>
          </a:p>
        </p:txBody>
      </p:sp>
      <p:sp>
        <p:nvSpPr>
          <p:cNvPr id="21515" name="Text Box 20"/>
          <p:cNvSpPr txBox="1">
            <a:spLocks noChangeArrowheads="1"/>
          </p:cNvSpPr>
          <p:nvPr/>
        </p:nvSpPr>
        <p:spPr bwMode="auto">
          <a:xfrm>
            <a:off x="6589017" y="2977788"/>
            <a:ext cx="2303463" cy="523220"/>
          </a:xfrm>
          <a:prstGeom prst="rect">
            <a:avLst/>
          </a:prstGeom>
          <a:solidFill>
            <a:schemeClr val="bg1"/>
          </a:solidFill>
          <a:ln w="9525" algn="ctr">
            <a:noFill/>
            <a:miter lim="800000"/>
            <a:headEnd/>
            <a:tailEnd/>
          </a:ln>
        </p:spPr>
        <p:txBody>
          <a:bodyPr>
            <a:spAutoFit/>
          </a:bodyPr>
          <a:lstStyle/>
          <a:p>
            <a:pPr algn="ctr">
              <a:spcBef>
                <a:spcPct val="50000"/>
              </a:spcBef>
            </a:pPr>
            <a:r>
              <a:rPr lang="en-US" sz="2800" b="1" dirty="0" err="1">
                <a:solidFill>
                  <a:srgbClr val="FF0066"/>
                </a:solidFill>
                <a:latin typeface="Times New Roman" pitchFamily="18" charset="0"/>
              </a:rPr>
              <a:t>Cá</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chiên</a:t>
            </a:r>
            <a:r>
              <a:rPr lang="en-US" sz="2800" b="1" dirty="0">
                <a:solidFill>
                  <a:srgbClr val="FF0066"/>
                </a:solidFill>
                <a:latin typeface="Times New Roman" pitchFamily="18" charset="0"/>
              </a:rPr>
              <a:t>, </a:t>
            </a:r>
            <a:r>
              <a:rPr lang="en-US" sz="2800" b="1" dirty="0" err="1">
                <a:solidFill>
                  <a:srgbClr val="FF0066"/>
                </a:solidFill>
                <a:latin typeface="Times New Roman" pitchFamily="18" charset="0"/>
              </a:rPr>
              <a:t>chả</a:t>
            </a:r>
            <a:endParaRPr lang="en-US" sz="2800" b="1" dirty="0">
              <a:solidFill>
                <a:srgbClr val="FF0066"/>
              </a:solidFill>
              <a:latin typeface="Times New Roman" pitchFamily="18" charset="0"/>
            </a:endParaRPr>
          </a:p>
        </p:txBody>
      </p:sp>
      <p:sp>
        <p:nvSpPr>
          <p:cNvPr id="21516" name="Text Box 21"/>
          <p:cNvSpPr txBox="1">
            <a:spLocks noChangeArrowheads="1"/>
          </p:cNvSpPr>
          <p:nvPr/>
        </p:nvSpPr>
        <p:spPr bwMode="auto">
          <a:xfrm>
            <a:off x="2286000" y="6312509"/>
            <a:ext cx="1871662" cy="523220"/>
          </a:xfrm>
          <a:prstGeom prst="rect">
            <a:avLst/>
          </a:prstGeom>
          <a:noFill/>
          <a:ln w="9525" algn="ctr">
            <a:noFill/>
            <a:miter lim="800000"/>
            <a:headEnd/>
            <a:tailEnd/>
          </a:ln>
        </p:spPr>
        <p:txBody>
          <a:bodyPr>
            <a:spAutoFit/>
          </a:bodyPr>
          <a:lstStyle/>
          <a:p>
            <a:pPr algn="ctr">
              <a:spcBef>
                <a:spcPct val="50000"/>
              </a:spcBef>
            </a:pPr>
            <a:r>
              <a:rPr lang="vi-VN" sz="2800" b="1" dirty="0" smtClean="0">
                <a:solidFill>
                  <a:srgbClr val="FF0066"/>
                </a:solidFill>
                <a:latin typeface="Times New Roman" pitchFamily="18" charset="0"/>
              </a:rPr>
              <a:t>Sữa tươi</a:t>
            </a:r>
            <a:endParaRPr lang="en-US" sz="2800" b="1" dirty="0">
              <a:solidFill>
                <a:srgbClr val="FF0066"/>
              </a:solidFill>
              <a:latin typeface="Times New Roman" pitchFamily="18" charset="0"/>
            </a:endParaRPr>
          </a:p>
        </p:txBody>
      </p:sp>
      <p:sp>
        <p:nvSpPr>
          <p:cNvPr id="21518" name="Text Box 23"/>
          <p:cNvSpPr txBox="1">
            <a:spLocks noChangeArrowheads="1"/>
          </p:cNvSpPr>
          <p:nvPr/>
        </p:nvSpPr>
        <p:spPr bwMode="auto">
          <a:xfrm>
            <a:off x="6300737" y="6165304"/>
            <a:ext cx="1871663" cy="523220"/>
          </a:xfrm>
          <a:prstGeom prst="rect">
            <a:avLst/>
          </a:prstGeom>
          <a:noFill/>
          <a:ln w="9525" algn="ctr">
            <a:noFill/>
            <a:miter lim="800000"/>
            <a:headEnd/>
            <a:tailEnd/>
          </a:ln>
        </p:spPr>
        <p:txBody>
          <a:bodyPr>
            <a:spAutoFit/>
          </a:bodyPr>
          <a:lstStyle/>
          <a:p>
            <a:pPr algn="ctr">
              <a:spcBef>
                <a:spcPct val="50000"/>
              </a:spcBef>
            </a:pPr>
            <a:r>
              <a:rPr lang="vi-VN" sz="2800" b="1" dirty="0" smtClean="0">
                <a:solidFill>
                  <a:srgbClr val="FF0066"/>
                </a:solidFill>
                <a:latin typeface="Times New Roman" pitchFamily="18" charset="0"/>
              </a:rPr>
              <a:t>Thịt gà</a:t>
            </a:r>
            <a:endParaRPr lang="en-US" sz="2800" b="1" dirty="0">
              <a:solidFill>
                <a:srgbClr val="FF0066"/>
              </a:solidFill>
              <a:latin typeface="Times New Roman" pitchFamily="18" charset="0"/>
            </a:endParaRPr>
          </a:p>
        </p:txBody>
      </p:sp>
      <p:pic>
        <p:nvPicPr>
          <p:cNvPr id="15" name="Picture 14" descr="SW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831" y="116632"/>
            <a:ext cx="2878932" cy="286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ải xuống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7433" y="3553852"/>
            <a:ext cx="2466975" cy="25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SW0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16632"/>
            <a:ext cx="3203575" cy="286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501008"/>
            <a:ext cx="2743200" cy="281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722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57032"/>
                                        </p:tgtEl>
                                        <p:attrNameLst>
                                          <p:attrName>style.visibility</p:attrName>
                                        </p:attrNameLst>
                                      </p:cBhvr>
                                      <p:to>
                                        <p:strVal val="visible"/>
                                      </p:to>
                                    </p:set>
                                    <p:animEffect transition="in" filter="diamond(in)">
                                      <p:cBhvr>
                                        <p:cTn id="7" dur="1000"/>
                                        <p:tgtEl>
                                          <p:spTgt spid="25703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1513"/>
                                        </p:tgtEl>
                                        <p:attrNameLst>
                                          <p:attrName>style.visibility</p:attrName>
                                        </p:attrNameLst>
                                      </p:cBhvr>
                                      <p:to>
                                        <p:strVal val="visible"/>
                                      </p:to>
                                    </p:set>
                                    <p:anim calcmode="lin" valueType="num">
                                      <p:cBhvr>
                                        <p:cTn id="12" dur="1000" fill="hold"/>
                                        <p:tgtEl>
                                          <p:spTgt spid="21513"/>
                                        </p:tgtEl>
                                        <p:attrNameLst>
                                          <p:attrName>ppt_w</p:attrName>
                                        </p:attrNameLst>
                                      </p:cBhvr>
                                      <p:tavLst>
                                        <p:tav tm="0">
                                          <p:val>
                                            <p:fltVal val="0"/>
                                          </p:val>
                                        </p:tav>
                                        <p:tav tm="100000">
                                          <p:val>
                                            <p:strVal val="#ppt_w"/>
                                          </p:val>
                                        </p:tav>
                                      </p:tavLst>
                                    </p:anim>
                                    <p:anim calcmode="lin" valueType="num">
                                      <p:cBhvr>
                                        <p:cTn id="13" dur="1000" fill="hold"/>
                                        <p:tgtEl>
                                          <p:spTgt spid="21513"/>
                                        </p:tgtEl>
                                        <p:attrNameLst>
                                          <p:attrName>ppt_h</p:attrName>
                                        </p:attrNameLst>
                                      </p:cBhvr>
                                      <p:tavLst>
                                        <p:tav tm="0">
                                          <p:val>
                                            <p:fltVal val="0"/>
                                          </p:val>
                                        </p:tav>
                                        <p:tav tm="100000">
                                          <p:val>
                                            <p:strVal val="#ppt_h"/>
                                          </p:val>
                                        </p:tav>
                                      </p:tavLst>
                                    </p:anim>
                                    <p:anim calcmode="lin" valueType="num">
                                      <p:cBhvr>
                                        <p:cTn id="14" dur="1000" fill="hold"/>
                                        <p:tgtEl>
                                          <p:spTgt spid="21513"/>
                                        </p:tgtEl>
                                        <p:attrNameLst>
                                          <p:attrName>style.rotation</p:attrName>
                                        </p:attrNameLst>
                                      </p:cBhvr>
                                      <p:tavLst>
                                        <p:tav tm="0">
                                          <p:val>
                                            <p:fltVal val="90"/>
                                          </p:val>
                                        </p:tav>
                                        <p:tav tm="100000">
                                          <p:val>
                                            <p:fltVal val="0"/>
                                          </p:val>
                                        </p:tav>
                                      </p:tavLst>
                                    </p:anim>
                                    <p:animEffect transition="in" filter="fade">
                                      <p:cBhvr>
                                        <p:cTn id="15" dur="1000"/>
                                        <p:tgtEl>
                                          <p:spTgt spid="21513"/>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21514"/>
                                        </p:tgtEl>
                                        <p:attrNameLst>
                                          <p:attrName>style.visibility</p:attrName>
                                        </p:attrNameLst>
                                      </p:cBhvr>
                                      <p:to>
                                        <p:strVal val="visible"/>
                                      </p:to>
                                    </p:set>
                                    <p:anim calcmode="lin" valueType="num">
                                      <p:cBhvr>
                                        <p:cTn id="18" dur="1000" fill="hold"/>
                                        <p:tgtEl>
                                          <p:spTgt spid="21514"/>
                                        </p:tgtEl>
                                        <p:attrNameLst>
                                          <p:attrName>ppt_w</p:attrName>
                                        </p:attrNameLst>
                                      </p:cBhvr>
                                      <p:tavLst>
                                        <p:tav tm="0">
                                          <p:val>
                                            <p:fltVal val="0"/>
                                          </p:val>
                                        </p:tav>
                                        <p:tav tm="100000">
                                          <p:val>
                                            <p:strVal val="#ppt_w"/>
                                          </p:val>
                                        </p:tav>
                                      </p:tavLst>
                                    </p:anim>
                                    <p:anim calcmode="lin" valueType="num">
                                      <p:cBhvr>
                                        <p:cTn id="19" dur="1000" fill="hold"/>
                                        <p:tgtEl>
                                          <p:spTgt spid="21514"/>
                                        </p:tgtEl>
                                        <p:attrNameLst>
                                          <p:attrName>ppt_h</p:attrName>
                                        </p:attrNameLst>
                                      </p:cBhvr>
                                      <p:tavLst>
                                        <p:tav tm="0">
                                          <p:val>
                                            <p:fltVal val="0"/>
                                          </p:val>
                                        </p:tav>
                                        <p:tav tm="100000">
                                          <p:val>
                                            <p:strVal val="#ppt_h"/>
                                          </p:val>
                                        </p:tav>
                                      </p:tavLst>
                                    </p:anim>
                                    <p:anim calcmode="lin" valueType="num">
                                      <p:cBhvr>
                                        <p:cTn id="20" dur="1000" fill="hold"/>
                                        <p:tgtEl>
                                          <p:spTgt spid="21514"/>
                                        </p:tgtEl>
                                        <p:attrNameLst>
                                          <p:attrName>style.rotation</p:attrName>
                                        </p:attrNameLst>
                                      </p:cBhvr>
                                      <p:tavLst>
                                        <p:tav tm="0">
                                          <p:val>
                                            <p:fltVal val="90"/>
                                          </p:val>
                                        </p:tav>
                                        <p:tav tm="100000">
                                          <p:val>
                                            <p:fltVal val="0"/>
                                          </p:val>
                                        </p:tav>
                                      </p:tavLst>
                                    </p:anim>
                                    <p:animEffect transition="in" filter="fade">
                                      <p:cBhvr>
                                        <p:cTn id="21" dur="1000"/>
                                        <p:tgtEl>
                                          <p:spTgt spid="21514"/>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21515"/>
                                        </p:tgtEl>
                                        <p:attrNameLst>
                                          <p:attrName>style.visibility</p:attrName>
                                        </p:attrNameLst>
                                      </p:cBhvr>
                                      <p:to>
                                        <p:strVal val="visible"/>
                                      </p:to>
                                    </p:set>
                                    <p:anim calcmode="lin" valueType="num">
                                      <p:cBhvr>
                                        <p:cTn id="24" dur="1000" fill="hold"/>
                                        <p:tgtEl>
                                          <p:spTgt spid="21515"/>
                                        </p:tgtEl>
                                        <p:attrNameLst>
                                          <p:attrName>ppt_w</p:attrName>
                                        </p:attrNameLst>
                                      </p:cBhvr>
                                      <p:tavLst>
                                        <p:tav tm="0">
                                          <p:val>
                                            <p:fltVal val="0"/>
                                          </p:val>
                                        </p:tav>
                                        <p:tav tm="100000">
                                          <p:val>
                                            <p:strVal val="#ppt_w"/>
                                          </p:val>
                                        </p:tav>
                                      </p:tavLst>
                                    </p:anim>
                                    <p:anim calcmode="lin" valueType="num">
                                      <p:cBhvr>
                                        <p:cTn id="25" dur="1000" fill="hold"/>
                                        <p:tgtEl>
                                          <p:spTgt spid="21515"/>
                                        </p:tgtEl>
                                        <p:attrNameLst>
                                          <p:attrName>ppt_h</p:attrName>
                                        </p:attrNameLst>
                                      </p:cBhvr>
                                      <p:tavLst>
                                        <p:tav tm="0">
                                          <p:val>
                                            <p:fltVal val="0"/>
                                          </p:val>
                                        </p:tav>
                                        <p:tav tm="100000">
                                          <p:val>
                                            <p:strVal val="#ppt_h"/>
                                          </p:val>
                                        </p:tav>
                                      </p:tavLst>
                                    </p:anim>
                                    <p:anim calcmode="lin" valueType="num">
                                      <p:cBhvr>
                                        <p:cTn id="26" dur="1000" fill="hold"/>
                                        <p:tgtEl>
                                          <p:spTgt spid="21515"/>
                                        </p:tgtEl>
                                        <p:attrNameLst>
                                          <p:attrName>style.rotation</p:attrName>
                                        </p:attrNameLst>
                                      </p:cBhvr>
                                      <p:tavLst>
                                        <p:tav tm="0">
                                          <p:val>
                                            <p:fltVal val="90"/>
                                          </p:val>
                                        </p:tav>
                                        <p:tav tm="100000">
                                          <p:val>
                                            <p:fltVal val="0"/>
                                          </p:val>
                                        </p:tav>
                                      </p:tavLst>
                                    </p:anim>
                                    <p:animEffect transition="in" filter="fade">
                                      <p:cBhvr>
                                        <p:cTn id="27" dur="1000"/>
                                        <p:tgtEl>
                                          <p:spTgt spid="21515"/>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21516"/>
                                        </p:tgtEl>
                                        <p:attrNameLst>
                                          <p:attrName>style.visibility</p:attrName>
                                        </p:attrNameLst>
                                      </p:cBhvr>
                                      <p:to>
                                        <p:strVal val="visible"/>
                                      </p:to>
                                    </p:set>
                                    <p:anim calcmode="lin" valueType="num">
                                      <p:cBhvr>
                                        <p:cTn id="30" dur="1000" fill="hold"/>
                                        <p:tgtEl>
                                          <p:spTgt spid="21516"/>
                                        </p:tgtEl>
                                        <p:attrNameLst>
                                          <p:attrName>ppt_w</p:attrName>
                                        </p:attrNameLst>
                                      </p:cBhvr>
                                      <p:tavLst>
                                        <p:tav tm="0">
                                          <p:val>
                                            <p:fltVal val="0"/>
                                          </p:val>
                                        </p:tav>
                                        <p:tav tm="100000">
                                          <p:val>
                                            <p:strVal val="#ppt_w"/>
                                          </p:val>
                                        </p:tav>
                                      </p:tavLst>
                                    </p:anim>
                                    <p:anim calcmode="lin" valueType="num">
                                      <p:cBhvr>
                                        <p:cTn id="31" dur="1000" fill="hold"/>
                                        <p:tgtEl>
                                          <p:spTgt spid="21516"/>
                                        </p:tgtEl>
                                        <p:attrNameLst>
                                          <p:attrName>ppt_h</p:attrName>
                                        </p:attrNameLst>
                                      </p:cBhvr>
                                      <p:tavLst>
                                        <p:tav tm="0">
                                          <p:val>
                                            <p:fltVal val="0"/>
                                          </p:val>
                                        </p:tav>
                                        <p:tav tm="100000">
                                          <p:val>
                                            <p:strVal val="#ppt_h"/>
                                          </p:val>
                                        </p:tav>
                                      </p:tavLst>
                                    </p:anim>
                                    <p:anim calcmode="lin" valueType="num">
                                      <p:cBhvr>
                                        <p:cTn id="32" dur="1000" fill="hold"/>
                                        <p:tgtEl>
                                          <p:spTgt spid="21516"/>
                                        </p:tgtEl>
                                        <p:attrNameLst>
                                          <p:attrName>style.rotation</p:attrName>
                                        </p:attrNameLst>
                                      </p:cBhvr>
                                      <p:tavLst>
                                        <p:tav tm="0">
                                          <p:val>
                                            <p:fltVal val="90"/>
                                          </p:val>
                                        </p:tav>
                                        <p:tav tm="100000">
                                          <p:val>
                                            <p:fltVal val="0"/>
                                          </p:val>
                                        </p:tav>
                                      </p:tavLst>
                                    </p:anim>
                                    <p:animEffect transition="in" filter="fade">
                                      <p:cBhvr>
                                        <p:cTn id="33" dur="1000"/>
                                        <p:tgtEl>
                                          <p:spTgt spid="21516"/>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21518"/>
                                        </p:tgtEl>
                                        <p:attrNameLst>
                                          <p:attrName>style.visibility</p:attrName>
                                        </p:attrNameLst>
                                      </p:cBhvr>
                                      <p:to>
                                        <p:strVal val="visible"/>
                                      </p:to>
                                    </p:set>
                                    <p:anim calcmode="lin" valueType="num">
                                      <p:cBhvr>
                                        <p:cTn id="36" dur="1000" fill="hold"/>
                                        <p:tgtEl>
                                          <p:spTgt spid="21518"/>
                                        </p:tgtEl>
                                        <p:attrNameLst>
                                          <p:attrName>ppt_w</p:attrName>
                                        </p:attrNameLst>
                                      </p:cBhvr>
                                      <p:tavLst>
                                        <p:tav tm="0">
                                          <p:val>
                                            <p:fltVal val="0"/>
                                          </p:val>
                                        </p:tav>
                                        <p:tav tm="100000">
                                          <p:val>
                                            <p:strVal val="#ppt_w"/>
                                          </p:val>
                                        </p:tav>
                                      </p:tavLst>
                                    </p:anim>
                                    <p:anim calcmode="lin" valueType="num">
                                      <p:cBhvr>
                                        <p:cTn id="37" dur="1000" fill="hold"/>
                                        <p:tgtEl>
                                          <p:spTgt spid="21518"/>
                                        </p:tgtEl>
                                        <p:attrNameLst>
                                          <p:attrName>ppt_h</p:attrName>
                                        </p:attrNameLst>
                                      </p:cBhvr>
                                      <p:tavLst>
                                        <p:tav tm="0">
                                          <p:val>
                                            <p:fltVal val="0"/>
                                          </p:val>
                                        </p:tav>
                                        <p:tav tm="100000">
                                          <p:val>
                                            <p:strVal val="#ppt_h"/>
                                          </p:val>
                                        </p:tav>
                                      </p:tavLst>
                                    </p:anim>
                                    <p:anim calcmode="lin" valueType="num">
                                      <p:cBhvr>
                                        <p:cTn id="38" dur="1000" fill="hold"/>
                                        <p:tgtEl>
                                          <p:spTgt spid="21518"/>
                                        </p:tgtEl>
                                        <p:attrNameLst>
                                          <p:attrName>style.rotation</p:attrName>
                                        </p:attrNameLst>
                                      </p:cBhvr>
                                      <p:tavLst>
                                        <p:tav tm="0">
                                          <p:val>
                                            <p:fltVal val="90"/>
                                          </p:val>
                                        </p:tav>
                                        <p:tav tm="100000">
                                          <p:val>
                                            <p:fltVal val="0"/>
                                          </p:val>
                                        </p:tav>
                                      </p:tavLst>
                                    </p:anim>
                                    <p:animEffect transition="in" filter="fade">
                                      <p:cBhvr>
                                        <p:cTn id="39" dur="10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4" grpId="0"/>
      <p:bldP spid="21515" grpId="0" animBg="1"/>
      <p:bldP spid="21516" grpId="0"/>
      <p:bldP spid="215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C:\Users\Administrator\Desktop\hinh nen slide\tải xuống (11).jpg"/>
          <p:cNvPicPr>
            <a:picLocks noChangeAspect="1" noChangeArrowheads="1"/>
          </p:cNvPicPr>
          <p:nvPr/>
        </p:nvPicPr>
        <p:blipFill>
          <a:blip r:embed="rId2"/>
          <a:srcRect/>
          <a:stretch>
            <a:fillRect/>
          </a:stretch>
        </p:blipFill>
        <p:spPr bwMode="auto">
          <a:xfrm>
            <a:off x="4644009" y="4087826"/>
            <a:ext cx="4320478" cy="2770173"/>
          </a:xfrm>
          <a:prstGeom prst="rect">
            <a:avLst/>
          </a:prstGeom>
          <a:noFill/>
        </p:spPr>
      </p:pic>
      <p:pic>
        <p:nvPicPr>
          <p:cNvPr id="25606" name="Picture 6" descr="C:\Users\Administrator\Desktop\hinh nen slide\tải xuống (13).jpg"/>
          <p:cNvPicPr>
            <a:picLocks noChangeAspect="1" noChangeArrowheads="1"/>
          </p:cNvPicPr>
          <p:nvPr/>
        </p:nvPicPr>
        <p:blipFill>
          <a:blip r:embed="rId3"/>
          <a:srcRect/>
          <a:stretch>
            <a:fillRect/>
          </a:stretch>
        </p:blipFill>
        <p:spPr bwMode="auto">
          <a:xfrm>
            <a:off x="107504" y="4087826"/>
            <a:ext cx="4392488" cy="2770173"/>
          </a:xfrm>
          <a:prstGeom prst="rect">
            <a:avLst/>
          </a:prstGeom>
          <a:noFill/>
        </p:spPr>
      </p:pic>
      <p:sp>
        <p:nvSpPr>
          <p:cNvPr id="9" name="TextBox 8"/>
          <p:cNvSpPr txBox="1"/>
          <p:nvPr/>
        </p:nvSpPr>
        <p:spPr>
          <a:xfrm>
            <a:off x="2411760" y="211728"/>
            <a:ext cx="6286544" cy="523220"/>
          </a:xfrm>
          <a:prstGeom prst="rect">
            <a:avLst/>
          </a:prstGeom>
          <a:noFill/>
        </p:spPr>
        <p:txBody>
          <a:bodyPr wrap="square" rtlCol="0">
            <a:spAutoFit/>
          </a:bodyPr>
          <a:lstStyle/>
          <a:p>
            <a:pPr algn="l"/>
            <a:r>
              <a:rPr lang="en-US" sz="2800" dirty="0" err="1" smtClean="0">
                <a:solidFill>
                  <a:schemeClr val="tx2">
                    <a:lumMod val="50000"/>
                  </a:schemeClr>
                </a:solidFill>
                <a:latin typeface="Times New Roman" pitchFamily="18" charset="0"/>
                <a:cs typeface="Times New Roman" pitchFamily="18" charset="0"/>
              </a:rPr>
              <a:t>Làm</a:t>
            </a:r>
            <a:r>
              <a:rPr lang="en-US" sz="2800" dirty="0" smtClean="0">
                <a:solidFill>
                  <a:schemeClr val="tx2">
                    <a:lumMod val="50000"/>
                  </a:schemeClr>
                </a:solidFill>
                <a:latin typeface="Times New Roman" pitchFamily="18" charset="0"/>
                <a:cs typeface="Times New Roman" pitchFamily="18" charset="0"/>
              </a:rPr>
              <a:t> quà </a:t>
            </a:r>
            <a:r>
              <a:rPr lang="en-US" sz="2800" dirty="0" err="1" smtClean="0">
                <a:solidFill>
                  <a:schemeClr val="tx2">
                    <a:lumMod val="50000"/>
                  </a:schemeClr>
                </a:solidFill>
                <a:latin typeface="Times New Roman" pitchFamily="18" charset="0"/>
                <a:cs typeface="Times New Roman" pitchFamily="18" charset="0"/>
              </a:rPr>
              <a:t>lưu</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niệm</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đô</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trang</a:t>
            </a:r>
            <a:r>
              <a:rPr lang="en-US" sz="2800" dirty="0" smtClean="0">
                <a:solidFill>
                  <a:schemeClr val="tx2">
                    <a:lumMod val="50000"/>
                  </a:schemeClr>
                </a:solidFill>
                <a:latin typeface="Times New Roman" pitchFamily="18" charset="0"/>
                <a:cs typeface="Times New Roman" pitchFamily="18" charset="0"/>
              </a:rPr>
              <a:t> trí</a:t>
            </a:r>
            <a:endParaRPr lang="en-US" sz="2800" dirty="0">
              <a:solidFill>
                <a:schemeClr val="tx2">
                  <a:lumMod val="50000"/>
                </a:schemeClr>
              </a:solidFill>
              <a:latin typeface="Times New Roman" pitchFamily="18" charset="0"/>
              <a:cs typeface="Times New Roman" pitchFamily="18" charset="0"/>
            </a:endParaRPr>
          </a:p>
        </p:txBody>
      </p:sp>
      <p:pic>
        <p:nvPicPr>
          <p:cNvPr id="2050" name="Picture 2" descr="Kết quả hình ảnh cho quà lưu niệm từ vỏ sò,vỏ ố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878499"/>
            <a:ext cx="4392488" cy="30545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ết quả hình ảnh cho chuông gió từ vỏ sò,vỏ ốc"/>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644008" y="883143"/>
            <a:ext cx="4320479" cy="304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8689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p:cTn id="7" dur="1000" fill="hold"/>
                                        <p:tgtEl>
                                          <p:spTgt spid="25605"/>
                                        </p:tgtEl>
                                        <p:attrNameLst>
                                          <p:attrName>ppt_w</p:attrName>
                                        </p:attrNameLst>
                                      </p:cBhvr>
                                      <p:tavLst>
                                        <p:tav tm="0">
                                          <p:val>
                                            <p:fltVal val="0"/>
                                          </p:val>
                                        </p:tav>
                                        <p:tav tm="100000">
                                          <p:val>
                                            <p:strVal val="#ppt_w"/>
                                          </p:val>
                                        </p:tav>
                                      </p:tavLst>
                                    </p:anim>
                                    <p:anim calcmode="lin" valueType="num">
                                      <p:cBhvr>
                                        <p:cTn id="8" dur="1000" fill="hold"/>
                                        <p:tgtEl>
                                          <p:spTgt spid="25605"/>
                                        </p:tgtEl>
                                        <p:attrNameLst>
                                          <p:attrName>ppt_h</p:attrName>
                                        </p:attrNameLst>
                                      </p:cBhvr>
                                      <p:tavLst>
                                        <p:tav tm="0">
                                          <p:val>
                                            <p:fltVal val="0"/>
                                          </p:val>
                                        </p:tav>
                                        <p:tav tm="100000">
                                          <p:val>
                                            <p:strVal val="#ppt_h"/>
                                          </p:val>
                                        </p:tav>
                                      </p:tavLst>
                                    </p:anim>
                                    <p:anim calcmode="lin" valueType="num">
                                      <p:cBhvr>
                                        <p:cTn id="9" dur="1000" fill="hold"/>
                                        <p:tgtEl>
                                          <p:spTgt spid="25605"/>
                                        </p:tgtEl>
                                        <p:attrNameLst>
                                          <p:attrName>style.rotation</p:attrName>
                                        </p:attrNameLst>
                                      </p:cBhvr>
                                      <p:tavLst>
                                        <p:tav tm="0">
                                          <p:val>
                                            <p:fltVal val="90"/>
                                          </p:val>
                                        </p:tav>
                                        <p:tav tm="100000">
                                          <p:val>
                                            <p:fltVal val="0"/>
                                          </p:val>
                                        </p:tav>
                                      </p:tavLst>
                                    </p:anim>
                                    <p:animEffect transition="in" filter="fade">
                                      <p:cBhvr>
                                        <p:cTn id="10" dur="1000"/>
                                        <p:tgtEl>
                                          <p:spTgt spid="2560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5606"/>
                                        </p:tgtEl>
                                        <p:attrNameLst>
                                          <p:attrName>style.visibility</p:attrName>
                                        </p:attrNameLst>
                                      </p:cBhvr>
                                      <p:to>
                                        <p:strVal val="visible"/>
                                      </p:to>
                                    </p:set>
                                    <p:anim calcmode="lin" valueType="num">
                                      <p:cBhvr>
                                        <p:cTn id="14" dur="1000" fill="hold"/>
                                        <p:tgtEl>
                                          <p:spTgt spid="25606"/>
                                        </p:tgtEl>
                                        <p:attrNameLst>
                                          <p:attrName>ppt_w</p:attrName>
                                        </p:attrNameLst>
                                      </p:cBhvr>
                                      <p:tavLst>
                                        <p:tav tm="0">
                                          <p:val>
                                            <p:fltVal val="0"/>
                                          </p:val>
                                        </p:tav>
                                        <p:tav tm="100000">
                                          <p:val>
                                            <p:strVal val="#ppt_w"/>
                                          </p:val>
                                        </p:tav>
                                      </p:tavLst>
                                    </p:anim>
                                    <p:anim calcmode="lin" valueType="num">
                                      <p:cBhvr>
                                        <p:cTn id="15" dur="1000" fill="hold"/>
                                        <p:tgtEl>
                                          <p:spTgt spid="25606"/>
                                        </p:tgtEl>
                                        <p:attrNameLst>
                                          <p:attrName>ppt_h</p:attrName>
                                        </p:attrNameLst>
                                      </p:cBhvr>
                                      <p:tavLst>
                                        <p:tav tm="0">
                                          <p:val>
                                            <p:fltVal val="0"/>
                                          </p:val>
                                        </p:tav>
                                        <p:tav tm="100000">
                                          <p:val>
                                            <p:strVal val="#ppt_h"/>
                                          </p:val>
                                        </p:tav>
                                      </p:tavLst>
                                    </p:anim>
                                    <p:anim calcmode="lin" valueType="num">
                                      <p:cBhvr>
                                        <p:cTn id="16" dur="1000" fill="hold"/>
                                        <p:tgtEl>
                                          <p:spTgt spid="25606"/>
                                        </p:tgtEl>
                                        <p:attrNameLst>
                                          <p:attrName>style.rotation</p:attrName>
                                        </p:attrNameLst>
                                      </p:cBhvr>
                                      <p:tavLst>
                                        <p:tav tm="0">
                                          <p:val>
                                            <p:fltVal val="90"/>
                                          </p:val>
                                        </p:tav>
                                        <p:tav tm="100000">
                                          <p:val>
                                            <p:fltVal val="0"/>
                                          </p:val>
                                        </p:tav>
                                      </p:tavLst>
                                    </p:anim>
                                    <p:animEffect transition="in" filter="fade">
                                      <p:cBhvr>
                                        <p:cTn id="17"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758958"/>
            <a:ext cx="4906888" cy="1008111"/>
          </a:xfrm>
        </p:spPr>
        <p:txBody>
          <a:bodyPr>
            <a:normAutofit fontScale="77500" lnSpcReduction="20000"/>
          </a:bodyPr>
          <a:lstStyle/>
          <a:p>
            <a:pPr marL="0" indent="0">
              <a:buNone/>
            </a:pPr>
            <a:r>
              <a:rPr lang="en-US" sz="5200" dirty="0" err="1" smtClean="0">
                <a:solidFill>
                  <a:srgbClr val="FF0000"/>
                </a:solidFill>
                <a:latin typeface="Times New Roman" panose="02020603050405020304" pitchFamily="18" charset="0"/>
                <a:cs typeface="Times New Roman" panose="02020603050405020304" pitchFamily="18" charset="0"/>
              </a:rPr>
              <a:t>Khởi</a:t>
            </a:r>
            <a:r>
              <a:rPr lang="en-US" sz="5200" dirty="0" smtClean="0">
                <a:solidFill>
                  <a:srgbClr val="FF0000"/>
                </a:solidFill>
                <a:latin typeface="Times New Roman" panose="02020603050405020304" pitchFamily="18" charset="0"/>
                <a:cs typeface="Times New Roman" panose="02020603050405020304" pitchFamily="18" charset="0"/>
              </a:rPr>
              <a:t> </a:t>
            </a:r>
            <a:r>
              <a:rPr lang="en-US" sz="5200" dirty="0" err="1" smtClean="0">
                <a:solidFill>
                  <a:srgbClr val="FF0000"/>
                </a:solidFill>
                <a:latin typeface="Times New Roman" panose="02020603050405020304" pitchFamily="18" charset="0"/>
                <a:cs typeface="Times New Roman" panose="02020603050405020304" pitchFamily="18" charset="0"/>
              </a:rPr>
              <a:t>động</a:t>
            </a:r>
            <a:r>
              <a:rPr lang="en-US" sz="5200" dirty="0" smtClean="0">
                <a:solidFill>
                  <a:srgbClr val="FF0000"/>
                </a:solidFill>
                <a:latin typeface="Times New Roman" panose="02020603050405020304" pitchFamily="18" charset="0"/>
                <a:cs typeface="Times New Roman" panose="02020603050405020304" pitchFamily="18" charset="0"/>
              </a:rPr>
              <a:t> : </a:t>
            </a:r>
          </a:p>
          <a:p>
            <a:pPr marL="0" indent="0">
              <a:buNone/>
            </a:pPr>
            <a:r>
              <a:rPr lang="en-US" dirty="0" smtClean="0"/>
              <a:t> </a:t>
            </a:r>
            <a:endParaRPr lang="en-US" dirty="0"/>
          </a:p>
        </p:txBody>
      </p:sp>
      <p:sp>
        <p:nvSpPr>
          <p:cNvPr id="4" name="Rectangle 3"/>
          <p:cNvSpPr/>
          <p:nvPr/>
        </p:nvSpPr>
        <p:spPr>
          <a:xfrm>
            <a:off x="1331640" y="1767069"/>
            <a:ext cx="7128792" cy="1384995"/>
          </a:xfrm>
          <a:prstGeom prst="rect">
            <a:avLst/>
          </a:prstGeom>
        </p:spPr>
        <p:txBody>
          <a:bodyPr wrap="square">
            <a:spAutoFit/>
          </a:bodyPr>
          <a:lstStyle/>
          <a:p>
            <a:pPr>
              <a:defRPr/>
            </a:pPr>
            <a:r>
              <a:rPr lang="en-US" sz="2800" u="sng" dirty="0">
                <a:solidFill>
                  <a:schemeClr val="tx2">
                    <a:lumMod val="75000"/>
                  </a:schemeClr>
                </a:solidFill>
                <a:latin typeface="Times New Roman" pitchFamily="18" charset="0"/>
                <a:cs typeface="Times New Roman" pitchFamily="18" charset="0"/>
              </a:rPr>
              <a:t>Câu 1</a:t>
            </a:r>
            <a:r>
              <a:rPr lang="en-US" sz="2800" dirty="0">
                <a:solidFill>
                  <a:schemeClr val="tx2">
                    <a:lumMod val="75000"/>
                  </a:schemeClr>
                </a:solidFill>
                <a:latin typeface="Times New Roman" pitchFamily="18" charset="0"/>
                <a:cs typeface="Times New Roman" pitchFamily="18" charset="0"/>
              </a:rPr>
              <a:t>: Kể tên một số loài vật sống tr</a:t>
            </a:r>
            <a:r>
              <a:rPr lang="vi-VN" sz="2800" dirty="0">
                <a:solidFill>
                  <a:schemeClr val="tx2">
                    <a:lumMod val="75000"/>
                  </a:schemeClr>
                </a:solidFill>
                <a:latin typeface="Times New Roman" pitchFamily="18" charset="0"/>
                <a:cs typeface="Times New Roman" pitchFamily="18" charset="0"/>
              </a:rPr>
              <a:t>ên cạn và nêu lợi ích của </a:t>
            </a:r>
            <a:r>
              <a:rPr lang="vi-VN" sz="2800" dirty="0" smtClean="0">
                <a:solidFill>
                  <a:schemeClr val="tx2">
                    <a:lumMod val="75000"/>
                  </a:schemeClr>
                </a:solidFill>
                <a:latin typeface="Times New Roman" pitchFamily="18" charset="0"/>
                <a:cs typeface="Times New Roman" pitchFamily="18" charset="0"/>
              </a:rPr>
              <a:t>chúng</a:t>
            </a:r>
            <a:r>
              <a:rPr lang="en-US" sz="2800" dirty="0" smtClean="0">
                <a:solidFill>
                  <a:schemeClr val="tx2">
                    <a:lumMod val="75000"/>
                  </a:schemeClr>
                </a:solidFill>
                <a:latin typeface="Times New Roman" pitchFamily="18" charset="0"/>
                <a:cs typeface="Times New Roman" pitchFamily="18" charset="0"/>
              </a:rPr>
              <a:t> ?</a:t>
            </a:r>
            <a:endParaRPr lang="en-US" sz="2800" dirty="0">
              <a:solidFill>
                <a:schemeClr val="tx2">
                  <a:lumMod val="75000"/>
                </a:schemeClr>
              </a:solidFill>
              <a:latin typeface="Times New Roman" pitchFamily="18" charset="0"/>
              <a:cs typeface="Times New Roman" pitchFamily="18" charset="0"/>
            </a:endParaRPr>
          </a:p>
          <a:p>
            <a:pPr>
              <a:defRPr/>
            </a:pPr>
            <a:endParaRPr lang="en-US" sz="2800" dirty="0">
              <a:solidFill>
                <a:schemeClr val="tx2">
                  <a:lumMod val="75000"/>
                </a:schemeClr>
              </a:solidFill>
              <a:latin typeface="Times New Roman" pitchFamily="18" charset="0"/>
              <a:cs typeface="Times New Roman" pitchFamily="18" charset="0"/>
            </a:endParaRPr>
          </a:p>
        </p:txBody>
      </p:sp>
      <p:sp>
        <p:nvSpPr>
          <p:cNvPr id="5" name="Rectangle 4"/>
          <p:cNvSpPr/>
          <p:nvPr/>
        </p:nvSpPr>
        <p:spPr>
          <a:xfrm>
            <a:off x="1331640" y="2996952"/>
            <a:ext cx="7128792" cy="954107"/>
          </a:xfrm>
          <a:prstGeom prst="rect">
            <a:avLst/>
          </a:prstGeom>
        </p:spPr>
        <p:txBody>
          <a:bodyPr wrap="square">
            <a:spAutoFit/>
          </a:bodyPr>
          <a:lstStyle/>
          <a:p>
            <a:pPr>
              <a:defRPr/>
            </a:pPr>
            <a:r>
              <a:rPr lang="en-US" sz="2800" u="sng" dirty="0">
                <a:solidFill>
                  <a:schemeClr val="tx2">
                    <a:lumMod val="75000"/>
                  </a:schemeClr>
                </a:solidFill>
                <a:latin typeface="Times New Roman" pitchFamily="18" charset="0"/>
                <a:cs typeface="Times New Roman" pitchFamily="18" charset="0"/>
              </a:rPr>
              <a:t>Câu 2</a:t>
            </a:r>
            <a:r>
              <a:rPr lang="en-US" sz="2800" dirty="0">
                <a:solidFill>
                  <a:schemeClr val="tx2">
                    <a:lumMod val="75000"/>
                  </a:schemeClr>
                </a:solidFill>
                <a:latin typeface="Times New Roman" pitchFamily="18" charset="0"/>
                <a:cs typeface="Times New Roman" pitchFamily="18" charset="0"/>
              </a:rPr>
              <a:t>: Kể tên một số loài vật sống </a:t>
            </a:r>
            <a:r>
              <a:rPr lang="vi-VN" sz="2800" dirty="0">
                <a:solidFill>
                  <a:schemeClr val="tx2">
                    <a:lumMod val="75000"/>
                  </a:schemeClr>
                </a:solidFill>
                <a:latin typeface="Times New Roman" pitchFamily="18" charset="0"/>
                <a:cs typeface="Times New Roman" pitchFamily="18" charset="0"/>
              </a:rPr>
              <a:t>dưới</a:t>
            </a:r>
            <a:r>
              <a:rPr lang="en-US" sz="2800" dirty="0">
                <a:solidFill>
                  <a:schemeClr val="tx2">
                    <a:lumMod val="75000"/>
                  </a:schemeClr>
                </a:solidFill>
                <a:latin typeface="Times New Roman" pitchFamily="18" charset="0"/>
                <a:cs typeface="Times New Roman" pitchFamily="18" charset="0"/>
              </a:rPr>
              <a:t> nước và</a:t>
            </a:r>
            <a:r>
              <a:rPr lang="vi-VN" sz="2800" dirty="0">
                <a:solidFill>
                  <a:schemeClr val="tx2">
                    <a:lumMod val="75000"/>
                  </a:schemeClr>
                </a:solidFill>
                <a:latin typeface="Times New Roman" pitchFamily="18" charset="0"/>
                <a:cs typeface="Times New Roman" pitchFamily="18" charset="0"/>
              </a:rPr>
              <a:t> nêu</a:t>
            </a:r>
            <a:r>
              <a:rPr lang="en-US" sz="2800" dirty="0">
                <a:solidFill>
                  <a:schemeClr val="tx2">
                    <a:lumMod val="75000"/>
                  </a:schemeClr>
                </a:solidFill>
                <a:latin typeface="Times New Roman" pitchFamily="18" charset="0"/>
                <a:cs typeface="Times New Roman" pitchFamily="18" charset="0"/>
              </a:rPr>
              <a:t> lợi ích </a:t>
            </a:r>
            <a:r>
              <a:rPr lang="en-US" sz="2800" dirty="0" err="1">
                <a:solidFill>
                  <a:schemeClr val="tx2">
                    <a:lumMod val="75000"/>
                  </a:schemeClr>
                </a:solidFill>
                <a:latin typeface="Times New Roman" pitchFamily="18" charset="0"/>
                <a:cs typeface="Times New Roman" pitchFamily="18" charset="0"/>
              </a:rPr>
              <a:t>của</a:t>
            </a:r>
            <a:r>
              <a:rPr lang="en-US" sz="2800" dirty="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chúng</a:t>
            </a:r>
            <a:r>
              <a:rPr lang="en-US" sz="2800" dirty="0" smtClean="0">
                <a:solidFill>
                  <a:schemeClr val="tx2">
                    <a:lumMod val="75000"/>
                  </a:schemeClr>
                </a:solidFill>
                <a:latin typeface="Times New Roman" pitchFamily="18" charset="0"/>
                <a:cs typeface="Times New Roman" pitchFamily="18" charset="0"/>
              </a:rPr>
              <a:t> ?</a:t>
            </a:r>
            <a:endParaRPr lang="vi-VN" sz="2800" dirty="0">
              <a:solidFill>
                <a:schemeClr val="tx2">
                  <a:lumMod val="75000"/>
                </a:schemeClr>
              </a:solidFill>
            </a:endParaRPr>
          </a:p>
        </p:txBody>
      </p:sp>
    </p:spTree>
    <p:extLst>
      <p:ext uri="{BB962C8B-B14F-4D97-AF65-F5344CB8AC3E}">
        <p14:creationId xmlns:p14="http://schemas.microsoft.com/office/powerpoint/2010/main" val="258014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71800" y="115310"/>
            <a:ext cx="6286544" cy="461665"/>
          </a:xfrm>
          <a:prstGeom prst="rect">
            <a:avLst/>
          </a:prstGeom>
          <a:noFill/>
        </p:spPr>
        <p:txBody>
          <a:bodyPr wrap="square" rtlCol="0">
            <a:spAutoFit/>
          </a:bodyPr>
          <a:lstStyle/>
          <a:p>
            <a:pPr algn="l"/>
            <a:r>
              <a:rPr lang="en-US" sz="2400" dirty="0" err="1" smtClean="0">
                <a:latin typeface="Times New Roman" pitchFamily="18" charset="0"/>
                <a:cs typeface="Times New Roman" pitchFamily="18" charset="0"/>
              </a:rPr>
              <a:t>Làm</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vật nuôi, làm cảnh </a:t>
            </a:r>
            <a:endParaRPr lang="en-US" sz="2400" dirty="0">
              <a:latin typeface="Times New Roman" pitchFamily="18" charset="0"/>
              <a:cs typeface="Times New Roman" pitchFamily="18" charset="0"/>
            </a:endParaRPr>
          </a:p>
        </p:txBody>
      </p:sp>
      <p:pic>
        <p:nvPicPr>
          <p:cNvPr id="4098"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692696"/>
            <a:ext cx="3960439" cy="28438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ết quả hình ảnh cho ảnh cá c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3717032"/>
            <a:ext cx="3960439" cy="29440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ết quả hình ảnh cho ảnh  chim cả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704401"/>
            <a:ext cx="4327362" cy="281289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Kết quả hình ảnh cho ảnh con mèo đẹp nhấ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748735"/>
            <a:ext cx="4327362" cy="291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93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 calcmode="lin" valueType="num">
                                      <p:cBhvr>
                                        <p:cTn id="14" dur="1000" fill="hold"/>
                                        <p:tgtEl>
                                          <p:spTgt spid="4102"/>
                                        </p:tgtEl>
                                        <p:attrNameLst>
                                          <p:attrName>ppt_w</p:attrName>
                                        </p:attrNameLst>
                                      </p:cBhvr>
                                      <p:tavLst>
                                        <p:tav tm="0">
                                          <p:val>
                                            <p:fltVal val="0"/>
                                          </p:val>
                                        </p:tav>
                                        <p:tav tm="100000">
                                          <p:val>
                                            <p:strVal val="#ppt_w"/>
                                          </p:val>
                                        </p:tav>
                                      </p:tavLst>
                                    </p:anim>
                                    <p:anim calcmode="lin" valueType="num">
                                      <p:cBhvr>
                                        <p:cTn id="15" dur="1000" fill="hold"/>
                                        <p:tgtEl>
                                          <p:spTgt spid="4102"/>
                                        </p:tgtEl>
                                        <p:attrNameLst>
                                          <p:attrName>ppt_h</p:attrName>
                                        </p:attrNameLst>
                                      </p:cBhvr>
                                      <p:tavLst>
                                        <p:tav tm="0">
                                          <p:val>
                                            <p:fltVal val="0"/>
                                          </p:val>
                                        </p:tav>
                                        <p:tav tm="100000">
                                          <p:val>
                                            <p:strVal val="#ppt_h"/>
                                          </p:val>
                                        </p:tav>
                                      </p:tavLst>
                                    </p:anim>
                                    <p:anim calcmode="lin" valueType="num">
                                      <p:cBhvr>
                                        <p:cTn id="16" dur="1000" fill="hold"/>
                                        <p:tgtEl>
                                          <p:spTgt spid="4102"/>
                                        </p:tgtEl>
                                        <p:attrNameLst>
                                          <p:attrName>style.rotation</p:attrName>
                                        </p:attrNameLst>
                                      </p:cBhvr>
                                      <p:tavLst>
                                        <p:tav tm="0">
                                          <p:val>
                                            <p:fltVal val="90"/>
                                          </p:val>
                                        </p:tav>
                                        <p:tav tm="100000">
                                          <p:val>
                                            <p:fltVal val="0"/>
                                          </p:val>
                                        </p:tav>
                                      </p:tavLst>
                                    </p:anim>
                                    <p:animEffect transition="in" filter="fade">
                                      <p:cBhvr>
                                        <p:cTn id="17" dur="1000"/>
                                        <p:tgtEl>
                                          <p:spTgt spid="4102"/>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4100"/>
                                        </p:tgtEl>
                                        <p:attrNameLst>
                                          <p:attrName>style.visibility</p:attrName>
                                        </p:attrNameLst>
                                      </p:cBhvr>
                                      <p:to>
                                        <p:strVal val="visible"/>
                                      </p:to>
                                    </p:set>
                                    <p:anim calcmode="lin" valueType="num">
                                      <p:cBhvr>
                                        <p:cTn id="21" dur="1000" fill="hold"/>
                                        <p:tgtEl>
                                          <p:spTgt spid="4100"/>
                                        </p:tgtEl>
                                        <p:attrNameLst>
                                          <p:attrName>ppt_w</p:attrName>
                                        </p:attrNameLst>
                                      </p:cBhvr>
                                      <p:tavLst>
                                        <p:tav tm="0">
                                          <p:val>
                                            <p:fltVal val="0"/>
                                          </p:val>
                                        </p:tav>
                                        <p:tav tm="100000">
                                          <p:val>
                                            <p:strVal val="#ppt_w"/>
                                          </p:val>
                                        </p:tav>
                                      </p:tavLst>
                                    </p:anim>
                                    <p:anim calcmode="lin" valueType="num">
                                      <p:cBhvr>
                                        <p:cTn id="22" dur="1000" fill="hold"/>
                                        <p:tgtEl>
                                          <p:spTgt spid="4100"/>
                                        </p:tgtEl>
                                        <p:attrNameLst>
                                          <p:attrName>ppt_h</p:attrName>
                                        </p:attrNameLst>
                                      </p:cBhvr>
                                      <p:tavLst>
                                        <p:tav tm="0">
                                          <p:val>
                                            <p:fltVal val="0"/>
                                          </p:val>
                                        </p:tav>
                                        <p:tav tm="100000">
                                          <p:val>
                                            <p:strVal val="#ppt_h"/>
                                          </p:val>
                                        </p:tav>
                                      </p:tavLst>
                                    </p:anim>
                                    <p:anim calcmode="lin" valueType="num">
                                      <p:cBhvr>
                                        <p:cTn id="23" dur="1000" fill="hold"/>
                                        <p:tgtEl>
                                          <p:spTgt spid="4100"/>
                                        </p:tgtEl>
                                        <p:attrNameLst>
                                          <p:attrName>style.rotation</p:attrName>
                                        </p:attrNameLst>
                                      </p:cBhvr>
                                      <p:tavLst>
                                        <p:tav tm="0">
                                          <p:val>
                                            <p:fltVal val="90"/>
                                          </p:val>
                                        </p:tav>
                                        <p:tav tm="100000">
                                          <p:val>
                                            <p:fltVal val="0"/>
                                          </p:val>
                                        </p:tav>
                                      </p:tavLst>
                                    </p:anim>
                                    <p:animEffect transition="in" filter="fade">
                                      <p:cBhvr>
                                        <p:cTn id="24" dur="1000"/>
                                        <p:tgtEl>
                                          <p:spTgt spid="4100"/>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4104"/>
                                        </p:tgtEl>
                                        <p:attrNameLst>
                                          <p:attrName>style.visibility</p:attrName>
                                        </p:attrNameLst>
                                      </p:cBhvr>
                                      <p:to>
                                        <p:strVal val="visible"/>
                                      </p:to>
                                    </p:set>
                                    <p:anim calcmode="lin" valueType="num">
                                      <p:cBhvr>
                                        <p:cTn id="28" dur="1000" fill="hold"/>
                                        <p:tgtEl>
                                          <p:spTgt spid="4104"/>
                                        </p:tgtEl>
                                        <p:attrNameLst>
                                          <p:attrName>ppt_w</p:attrName>
                                        </p:attrNameLst>
                                      </p:cBhvr>
                                      <p:tavLst>
                                        <p:tav tm="0">
                                          <p:val>
                                            <p:fltVal val="0"/>
                                          </p:val>
                                        </p:tav>
                                        <p:tav tm="100000">
                                          <p:val>
                                            <p:strVal val="#ppt_w"/>
                                          </p:val>
                                        </p:tav>
                                      </p:tavLst>
                                    </p:anim>
                                    <p:anim calcmode="lin" valueType="num">
                                      <p:cBhvr>
                                        <p:cTn id="29" dur="1000" fill="hold"/>
                                        <p:tgtEl>
                                          <p:spTgt spid="4104"/>
                                        </p:tgtEl>
                                        <p:attrNameLst>
                                          <p:attrName>ppt_h</p:attrName>
                                        </p:attrNameLst>
                                      </p:cBhvr>
                                      <p:tavLst>
                                        <p:tav tm="0">
                                          <p:val>
                                            <p:fltVal val="0"/>
                                          </p:val>
                                        </p:tav>
                                        <p:tav tm="100000">
                                          <p:val>
                                            <p:strVal val="#ppt_h"/>
                                          </p:val>
                                        </p:tav>
                                      </p:tavLst>
                                    </p:anim>
                                    <p:anim calcmode="lin" valueType="num">
                                      <p:cBhvr>
                                        <p:cTn id="30" dur="1000" fill="hold"/>
                                        <p:tgtEl>
                                          <p:spTgt spid="4104"/>
                                        </p:tgtEl>
                                        <p:attrNameLst>
                                          <p:attrName>style.rotation</p:attrName>
                                        </p:attrNameLst>
                                      </p:cBhvr>
                                      <p:tavLst>
                                        <p:tav tm="0">
                                          <p:val>
                                            <p:fltVal val="90"/>
                                          </p:val>
                                        </p:tav>
                                        <p:tav tm="100000">
                                          <p:val>
                                            <p:fltVal val="0"/>
                                          </p:val>
                                        </p:tav>
                                      </p:tavLst>
                                    </p:anim>
                                    <p:animEffect transition="in" filter="fade">
                                      <p:cBhvr>
                                        <p:cTn id="31" dur="1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8"/>
          <p:cNvSpPr txBox="1">
            <a:spLocks noChangeArrowheads="1"/>
          </p:cNvSpPr>
          <p:nvPr/>
        </p:nvSpPr>
        <p:spPr bwMode="auto">
          <a:xfrm>
            <a:off x="1406974" y="172307"/>
            <a:ext cx="6337076" cy="488950"/>
          </a:xfrm>
          <a:prstGeom prst="rect">
            <a:avLst/>
          </a:prstGeom>
          <a:solidFill>
            <a:schemeClr val="accent6">
              <a:lumMod val="20000"/>
              <a:lumOff val="80000"/>
            </a:schemeClr>
          </a:solidFill>
          <a:ln w="9525" algn="ctr">
            <a:noFill/>
            <a:miter lim="800000"/>
            <a:headEnd/>
            <a:tailEnd/>
          </a:ln>
        </p:spPr>
        <p:txBody>
          <a:bodyPr wrap="square">
            <a:spAutoFit/>
          </a:bodyPr>
          <a:lstStyle/>
          <a:p>
            <a:pPr>
              <a:spcBef>
                <a:spcPct val="50000"/>
              </a:spcBef>
            </a:pPr>
            <a:r>
              <a:rPr lang="en-US" sz="2600">
                <a:solidFill>
                  <a:srgbClr val="000099"/>
                </a:solidFill>
              </a:rPr>
              <a:t>Loài vật có thể gây nguy hiểm cho con người.</a:t>
            </a:r>
            <a:r>
              <a:rPr lang="en-US" sz="2600" b="0">
                <a:solidFill>
                  <a:srgbClr val="000099"/>
                </a:solidFill>
              </a:rPr>
              <a:t> </a:t>
            </a:r>
          </a:p>
        </p:txBody>
      </p:sp>
      <p:pic>
        <p:nvPicPr>
          <p:cNvPr id="60425" name="imgb" descr="Crocodile-"/>
          <p:cNvPicPr>
            <a:picLocks noChangeAspect="1" noChangeArrowheads="1"/>
          </p:cNvPicPr>
          <p:nvPr/>
        </p:nvPicPr>
        <p:blipFill>
          <a:blip r:embed="rId2"/>
          <a:srcRect/>
          <a:stretch>
            <a:fillRect/>
          </a:stretch>
        </p:blipFill>
        <p:spPr bwMode="auto">
          <a:xfrm>
            <a:off x="4716016" y="3766220"/>
            <a:ext cx="4320480" cy="2809875"/>
          </a:xfrm>
          <a:prstGeom prst="rect">
            <a:avLst/>
          </a:prstGeom>
          <a:noFill/>
          <a:ln w="38100">
            <a:noFill/>
            <a:miter lim="800000"/>
            <a:headEnd/>
            <a:tailEnd/>
          </a:ln>
        </p:spPr>
      </p:pic>
      <p:pic>
        <p:nvPicPr>
          <p:cNvPr id="7" name="Picture 29" descr="lion11"/>
          <p:cNvPicPr preferRelativeResize="0">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142844" y="764704"/>
            <a:ext cx="4432669" cy="2736304"/>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31" descr="RAN1"/>
          <p:cNvPicPr preferRelativeResize="0">
            <a:picLocks noChangeAspect="1" noChangeArrowheads="1"/>
          </p:cNvPicPr>
          <p:nvPr/>
        </p:nvPicPr>
        <p:blipFill>
          <a:blip r:embed="rId4">
            <a:lum bright="-10000" contrast="10000"/>
            <a:extLst>
              <a:ext uri="{28A0092B-C50C-407E-A947-70E740481C1C}">
                <a14:useLocalDpi xmlns:a14="http://schemas.microsoft.com/office/drawing/2010/main" val="0"/>
              </a:ext>
            </a:extLst>
          </a:blip>
          <a:srcRect/>
          <a:stretch>
            <a:fillRect/>
          </a:stretch>
        </p:blipFill>
        <p:spPr bwMode="auto">
          <a:xfrm>
            <a:off x="4788024" y="764704"/>
            <a:ext cx="4248472" cy="2736304"/>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9" name="Picture 8" descr="Hình ảnh có liên qua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843" y="3812462"/>
            <a:ext cx="4432669" cy="2769064"/>
          </a:xfrm>
          <a:prstGeom prst="rect">
            <a:avLst/>
          </a:prstGeom>
          <a:noFill/>
          <a:ln>
            <a:noFill/>
          </a:ln>
        </p:spPr>
      </p:pic>
    </p:spTree>
    <p:extLst>
      <p:ext uri="{BB962C8B-B14F-4D97-AF65-F5344CB8AC3E}">
        <p14:creationId xmlns:p14="http://schemas.microsoft.com/office/powerpoint/2010/main" val="3997167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3886200" y="5199646"/>
            <a:ext cx="4609042" cy="640184"/>
          </a:xfrm>
          <a:custGeom>
            <a:avLst/>
            <a:gdLst>
              <a:gd name="T0" fmla="*/ 1936013369 w 21600"/>
              <a:gd name="T1" fmla="*/ 11253467 h 21600"/>
              <a:gd name="T2" fmla="*/ 1106293308 w 21600"/>
              <a:gd name="T3" fmla="*/ 22506934 h 21600"/>
              <a:gd name="T4" fmla="*/ 276573247 w 21600"/>
              <a:gd name="T5" fmla="*/ 11253467 h 21600"/>
              <a:gd name="T6" fmla="*/ 110629330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2D050"/>
          </a:solidFill>
          <a:ln>
            <a:noFill/>
          </a:ln>
          <a:effectLst/>
          <a:extLst/>
        </p:spPr>
        <p:txBody>
          <a:bodyPr lIns="87081" tIns="43541" rIns="87081" bIns="43541" anchor="ctr">
            <a:spAutoFit/>
          </a:bodyPr>
          <a:lstStyle/>
          <a:p>
            <a:endParaRPr lang="en-US" sz="1867"/>
          </a:p>
        </p:txBody>
      </p:sp>
      <p:sp>
        <p:nvSpPr>
          <p:cNvPr id="39939" name="AutoShape 3"/>
          <p:cNvSpPr>
            <a:spLocks noChangeArrowheads="1"/>
          </p:cNvSpPr>
          <p:nvPr/>
        </p:nvSpPr>
        <p:spPr bwMode="auto">
          <a:xfrm>
            <a:off x="304800" y="5485396"/>
            <a:ext cx="3095625" cy="640184"/>
          </a:xfrm>
          <a:custGeom>
            <a:avLst/>
            <a:gdLst>
              <a:gd name="T0" fmla="*/ 873441007 w 21600"/>
              <a:gd name="T1" fmla="*/ 11253467 h 21600"/>
              <a:gd name="T2" fmla="*/ 499109177 w 21600"/>
              <a:gd name="T3" fmla="*/ 22506934 h 21600"/>
              <a:gd name="T4" fmla="*/ 124777348 w 21600"/>
              <a:gd name="T5" fmla="*/ 11253467 h 21600"/>
              <a:gd name="T6" fmla="*/ 49910917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2D050"/>
          </a:solidFill>
          <a:ln>
            <a:noFill/>
          </a:ln>
          <a:effectLst/>
          <a:extLst/>
        </p:spPr>
        <p:txBody>
          <a:bodyPr lIns="87081" tIns="43541" rIns="87081" bIns="43541" anchor="ctr">
            <a:spAutoFit/>
          </a:bodyPr>
          <a:lstStyle/>
          <a:p>
            <a:endParaRPr lang="en-US" sz="1867"/>
          </a:p>
        </p:txBody>
      </p:sp>
      <p:sp>
        <p:nvSpPr>
          <p:cNvPr id="39940" name="Oval 4"/>
          <p:cNvSpPr>
            <a:spLocks noChangeArrowheads="1"/>
          </p:cNvSpPr>
          <p:nvPr/>
        </p:nvSpPr>
        <p:spPr bwMode="auto">
          <a:xfrm>
            <a:off x="1438672" y="2250339"/>
            <a:ext cx="1981200" cy="2114765"/>
          </a:xfrm>
          <a:prstGeom prst="ellipse">
            <a:avLst/>
          </a:prstGeom>
          <a:gradFill rotWithShape="1">
            <a:gsLst>
              <a:gs pos="0">
                <a:srgbClr val="FFFFFF"/>
              </a:gs>
              <a:gs pos="100000">
                <a:srgbClr val="CC0000"/>
              </a:gs>
            </a:gsLst>
            <a:path path="shape">
              <a:fillToRect l="50000" t="50000" r="50000" b="50000"/>
            </a:path>
          </a:gra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7081" tIns="43541" rIns="87081" bIns="43541" anchor="ctr">
            <a:spAutoFit/>
          </a:bodyPr>
          <a:lstStyle>
            <a:lvl1pPr>
              <a:spcBef>
                <a:spcPct val="20000"/>
              </a:spcBef>
              <a:buChar char="•"/>
              <a:defRPr sz="3800">
                <a:solidFill>
                  <a:schemeClr val="tx1"/>
                </a:solidFill>
                <a:latin typeface="Arial" panose="020B0604020202020204" pitchFamily="34" charset="0"/>
              </a:defRPr>
            </a:lvl1pPr>
            <a:lvl2pPr marL="742950" indent="-285750">
              <a:spcBef>
                <a:spcPct val="20000"/>
              </a:spcBef>
              <a:buChar char="–"/>
              <a:defRPr sz="3400">
                <a:solidFill>
                  <a:schemeClr val="tx1"/>
                </a:solidFill>
                <a:latin typeface="Arial" panose="020B0604020202020204" pitchFamily="34" charset="0"/>
              </a:defRPr>
            </a:lvl2pPr>
            <a:lvl3pPr marL="1143000" indent="-228600">
              <a:spcBef>
                <a:spcPct val="20000"/>
              </a:spcBef>
              <a:buChar char="•"/>
              <a:defRPr sz="29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vi-VN" sz="3067" dirty="0" smtClean="0">
                <a:solidFill>
                  <a:srgbClr val="00FF00"/>
                </a:solidFill>
                <a:latin typeface="Times New Roman" panose="02020603050405020304" pitchFamily="18" charset="0"/>
                <a:cs typeface="Arial" panose="020B0604020202020204" pitchFamily="34" charset="0"/>
              </a:rPr>
              <a:t>Khôn</a:t>
            </a:r>
            <a:r>
              <a:rPr lang="en-US" sz="3067" dirty="0" smtClean="0">
                <a:solidFill>
                  <a:srgbClr val="00FF00"/>
                </a:solidFill>
                <a:latin typeface="Times New Roman" panose="02020603050405020304" pitchFamily="18" charset="0"/>
                <a:cs typeface="Arial" panose="020B0604020202020204" pitchFamily="34" charset="0"/>
              </a:rPr>
              <a:t>g </a:t>
            </a:r>
            <a:r>
              <a:rPr lang="en-US" sz="3067" dirty="0" err="1">
                <a:solidFill>
                  <a:srgbClr val="00FF00"/>
                </a:solidFill>
                <a:latin typeface="Times New Roman" panose="02020603050405020304" pitchFamily="18" charset="0"/>
                <a:cs typeface="Arial" panose="020B0604020202020204" pitchFamily="34" charset="0"/>
              </a:rPr>
              <a:t>săn</a:t>
            </a:r>
            <a:r>
              <a:rPr lang="en-US" sz="3067" dirty="0">
                <a:solidFill>
                  <a:srgbClr val="00FF00"/>
                </a:solidFill>
                <a:latin typeface="Times New Roman" panose="02020603050405020304" pitchFamily="18" charset="0"/>
                <a:cs typeface="Arial" panose="020B0604020202020204" pitchFamily="34" charset="0"/>
              </a:rPr>
              <a:t> </a:t>
            </a:r>
            <a:r>
              <a:rPr lang="en-US" sz="3067" dirty="0" err="1">
                <a:solidFill>
                  <a:srgbClr val="00FF00"/>
                </a:solidFill>
                <a:latin typeface="Times New Roman" panose="02020603050405020304" pitchFamily="18" charset="0"/>
                <a:cs typeface="Arial" panose="020B0604020202020204" pitchFamily="34" charset="0"/>
              </a:rPr>
              <a:t>bắn</a:t>
            </a:r>
            <a:r>
              <a:rPr lang="en-US" sz="3067" dirty="0">
                <a:solidFill>
                  <a:srgbClr val="00FF00"/>
                </a:solidFill>
                <a:latin typeface="Times New Roman" panose="02020603050405020304" pitchFamily="18" charset="0"/>
                <a:cs typeface="Arial" panose="020B0604020202020204" pitchFamily="34" charset="0"/>
              </a:rPr>
              <a:t>.</a:t>
            </a:r>
          </a:p>
        </p:txBody>
      </p:sp>
      <p:sp>
        <p:nvSpPr>
          <p:cNvPr id="39941" name="Line 5"/>
          <p:cNvSpPr>
            <a:spLocks noChangeShapeType="1"/>
          </p:cNvSpPr>
          <p:nvPr/>
        </p:nvSpPr>
        <p:spPr bwMode="auto">
          <a:xfrm flipH="1" flipV="1">
            <a:off x="1014395" y="4794779"/>
            <a:ext cx="576792" cy="512233"/>
          </a:xfrm>
          <a:prstGeom prst="line">
            <a:avLst/>
          </a:prstGeom>
          <a:noFill/>
          <a:ln w="76200">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081" tIns="43541" rIns="87081" bIns="43541">
            <a:spAutoFit/>
          </a:bodyPr>
          <a:lstStyle/>
          <a:p>
            <a:endParaRPr lang="en-US" sz="1867"/>
          </a:p>
        </p:txBody>
      </p:sp>
      <p:sp>
        <p:nvSpPr>
          <p:cNvPr id="39942" name="Line 6"/>
          <p:cNvSpPr>
            <a:spLocks noChangeShapeType="1"/>
          </p:cNvSpPr>
          <p:nvPr/>
        </p:nvSpPr>
        <p:spPr bwMode="auto">
          <a:xfrm flipV="1">
            <a:off x="1600200" y="4309533"/>
            <a:ext cx="533400" cy="970492"/>
          </a:xfrm>
          <a:prstGeom prst="line">
            <a:avLst/>
          </a:prstGeom>
          <a:noFill/>
          <a:ln w="76200">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081" tIns="43541" rIns="87081" bIns="43541">
            <a:spAutoFit/>
          </a:bodyPr>
          <a:lstStyle/>
          <a:p>
            <a:endParaRPr lang="en-US" sz="1867"/>
          </a:p>
        </p:txBody>
      </p:sp>
      <p:sp>
        <p:nvSpPr>
          <p:cNvPr id="49159" name="AutoShape 7"/>
          <p:cNvSpPr>
            <a:spLocks noChangeArrowheads="1"/>
          </p:cNvSpPr>
          <p:nvPr/>
        </p:nvSpPr>
        <p:spPr bwMode="auto">
          <a:xfrm>
            <a:off x="5940659" y="3558012"/>
            <a:ext cx="204852" cy="383325"/>
          </a:xfrm>
          <a:prstGeom prst="flowChartDelay">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081" tIns="43541" rIns="87081" bIns="43541" anchor="ctr">
            <a:spAutoFit/>
          </a:bodyPr>
          <a:lstStyle>
            <a:lvl1pPr>
              <a:spcBef>
                <a:spcPct val="20000"/>
              </a:spcBef>
              <a:buChar char="•"/>
              <a:defRPr sz="3800">
                <a:solidFill>
                  <a:schemeClr val="tx1"/>
                </a:solidFill>
                <a:latin typeface="Arial" panose="020B0604020202020204" pitchFamily="34" charset="0"/>
              </a:defRPr>
            </a:lvl1pPr>
            <a:lvl2pPr marL="742950" indent="-285750">
              <a:spcBef>
                <a:spcPct val="20000"/>
              </a:spcBef>
              <a:buChar char="–"/>
              <a:defRPr sz="3400">
                <a:solidFill>
                  <a:schemeClr val="tx1"/>
                </a:solidFill>
                <a:latin typeface="Arial" panose="020B0604020202020204" pitchFamily="34" charset="0"/>
              </a:defRPr>
            </a:lvl2pPr>
            <a:lvl3pPr marL="1143000" indent="-228600">
              <a:spcBef>
                <a:spcPct val="20000"/>
              </a:spcBef>
              <a:buChar char="•"/>
              <a:defRPr sz="29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endParaRPr lang="en-US" sz="1200">
              <a:latin typeface="Tahoma" panose="020B0604030504040204" pitchFamily="34" charset="0"/>
            </a:endParaRPr>
          </a:p>
        </p:txBody>
      </p:sp>
      <p:sp>
        <p:nvSpPr>
          <p:cNvPr id="49160" name="AutoShape 8"/>
          <p:cNvSpPr>
            <a:spLocks noChangeArrowheads="1"/>
          </p:cNvSpPr>
          <p:nvPr/>
        </p:nvSpPr>
        <p:spPr bwMode="auto">
          <a:xfrm>
            <a:off x="7596421" y="5812262"/>
            <a:ext cx="204852" cy="383325"/>
          </a:xfrm>
          <a:prstGeom prst="flowChartDelay">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081" tIns="43541" rIns="87081" bIns="43541" anchor="ctr">
            <a:spAutoFit/>
          </a:bodyPr>
          <a:lstStyle>
            <a:lvl1pPr>
              <a:spcBef>
                <a:spcPct val="20000"/>
              </a:spcBef>
              <a:buChar char="•"/>
              <a:defRPr sz="3800">
                <a:solidFill>
                  <a:schemeClr val="tx1"/>
                </a:solidFill>
                <a:latin typeface="Arial" panose="020B0604020202020204" pitchFamily="34" charset="0"/>
              </a:defRPr>
            </a:lvl1pPr>
            <a:lvl2pPr marL="742950" indent="-285750">
              <a:spcBef>
                <a:spcPct val="20000"/>
              </a:spcBef>
              <a:buChar char="–"/>
              <a:defRPr sz="3400">
                <a:solidFill>
                  <a:schemeClr val="tx1"/>
                </a:solidFill>
                <a:latin typeface="Arial" panose="020B0604020202020204" pitchFamily="34" charset="0"/>
              </a:defRPr>
            </a:lvl2pPr>
            <a:lvl3pPr marL="1143000" indent="-228600">
              <a:spcBef>
                <a:spcPct val="20000"/>
              </a:spcBef>
              <a:buChar char="•"/>
              <a:defRPr sz="29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endParaRPr lang="en-US" sz="1200">
              <a:latin typeface="Tahoma" panose="020B0604030504040204" pitchFamily="34" charset="0"/>
            </a:endParaRPr>
          </a:p>
        </p:txBody>
      </p:sp>
      <p:sp>
        <p:nvSpPr>
          <p:cNvPr id="39945" name="Oval 9"/>
          <p:cNvSpPr>
            <a:spLocks noChangeArrowheads="1"/>
          </p:cNvSpPr>
          <p:nvPr/>
        </p:nvSpPr>
        <p:spPr bwMode="auto">
          <a:xfrm rot="20516767">
            <a:off x="-135698" y="2107443"/>
            <a:ext cx="1727394" cy="2778469"/>
          </a:xfrm>
          <a:prstGeom prst="ellipse">
            <a:avLst/>
          </a:prstGeom>
          <a:gradFill rotWithShape="1">
            <a:gsLst>
              <a:gs pos="0">
                <a:srgbClr val="FFACC8"/>
              </a:gs>
              <a:gs pos="100000">
                <a:srgbClr val="FF6699"/>
              </a:gs>
            </a:gsLst>
            <a:path path="shape">
              <a:fillToRect l="50000" t="50000" r="50000" b="50000"/>
            </a:path>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7081" tIns="43541" rIns="87081" bIns="43541" anchor="ctr">
            <a:spAutoFit/>
          </a:bodyPr>
          <a:lstStyle>
            <a:lvl1pPr>
              <a:spcBef>
                <a:spcPct val="20000"/>
              </a:spcBef>
              <a:buChar char="•"/>
              <a:defRPr sz="3800">
                <a:solidFill>
                  <a:schemeClr val="tx1"/>
                </a:solidFill>
                <a:latin typeface="Arial" panose="020B0604020202020204" pitchFamily="34" charset="0"/>
              </a:defRPr>
            </a:lvl1pPr>
            <a:lvl2pPr marL="742950" indent="-285750">
              <a:spcBef>
                <a:spcPct val="20000"/>
              </a:spcBef>
              <a:buChar char="–"/>
              <a:defRPr sz="3400">
                <a:solidFill>
                  <a:schemeClr val="tx1"/>
                </a:solidFill>
                <a:latin typeface="Arial" panose="020B0604020202020204" pitchFamily="34" charset="0"/>
              </a:defRPr>
            </a:lvl2pPr>
            <a:lvl3pPr marL="1143000" indent="-228600">
              <a:spcBef>
                <a:spcPct val="20000"/>
              </a:spcBef>
              <a:buChar char="•"/>
              <a:defRPr sz="29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en-US" sz="3067" dirty="0" smtClean="0">
                <a:solidFill>
                  <a:schemeClr val="accent2"/>
                </a:solidFill>
                <a:latin typeface="Times New Roman" panose="02020603050405020304" pitchFamily="18" charset="0"/>
                <a:cs typeface="Arial" panose="020B0604020202020204" pitchFamily="34" charset="0"/>
              </a:rPr>
              <a:t>C</a:t>
            </a:r>
            <a:r>
              <a:rPr lang="vi-VN" sz="3067" dirty="0" smtClean="0">
                <a:solidFill>
                  <a:schemeClr val="accent2"/>
                </a:solidFill>
                <a:latin typeface="Times New Roman" panose="02020603050405020304" pitchFamily="18" charset="0"/>
                <a:cs typeface="Arial" panose="020B0604020202020204" pitchFamily="34" charset="0"/>
              </a:rPr>
              <a:t>hăm sóc, bảo vệ</a:t>
            </a:r>
            <a:endParaRPr lang="en-US" sz="3067" dirty="0">
              <a:solidFill>
                <a:schemeClr val="accent2"/>
              </a:solidFill>
              <a:latin typeface="Times New Roman" panose="02020603050405020304" pitchFamily="18" charset="0"/>
              <a:cs typeface="Arial" panose="020B0604020202020204" pitchFamily="34" charset="0"/>
            </a:endParaRPr>
          </a:p>
        </p:txBody>
      </p:sp>
      <p:sp>
        <p:nvSpPr>
          <p:cNvPr id="39946" name="Oval 10"/>
          <p:cNvSpPr>
            <a:spLocks noChangeArrowheads="1"/>
          </p:cNvSpPr>
          <p:nvPr/>
        </p:nvSpPr>
        <p:spPr bwMode="auto">
          <a:xfrm>
            <a:off x="3154288" y="1052736"/>
            <a:ext cx="2209800" cy="3586528"/>
          </a:xfrm>
          <a:prstGeom prst="ellipse">
            <a:avLst/>
          </a:prstGeom>
          <a:solidFill>
            <a:srgbClr val="CC0000"/>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round/>
                <a:headEnd/>
                <a:tailEnd/>
              </a14:hiddenLine>
            </a:ext>
          </a:extLst>
        </p:spPr>
        <p:txBody>
          <a:bodyPr lIns="87081" tIns="43541" rIns="87081" bIns="43541" anchor="ctr">
            <a:spAutoFit/>
          </a:bodyPr>
          <a:lstStyle>
            <a:lvl1pPr>
              <a:spcBef>
                <a:spcPct val="20000"/>
              </a:spcBef>
              <a:buChar char="•"/>
              <a:defRPr sz="3800">
                <a:solidFill>
                  <a:schemeClr val="tx1"/>
                </a:solidFill>
                <a:latin typeface="Arial" panose="020B0604020202020204" pitchFamily="34" charset="0"/>
              </a:defRPr>
            </a:lvl1pPr>
            <a:lvl2pPr marL="742950" indent="-285750">
              <a:spcBef>
                <a:spcPct val="20000"/>
              </a:spcBef>
              <a:buChar char="–"/>
              <a:defRPr sz="3400">
                <a:solidFill>
                  <a:schemeClr val="tx1"/>
                </a:solidFill>
                <a:latin typeface="Arial" panose="020B0604020202020204" pitchFamily="34" charset="0"/>
              </a:defRPr>
            </a:lvl2pPr>
            <a:lvl3pPr marL="1143000" indent="-228600">
              <a:spcBef>
                <a:spcPct val="20000"/>
              </a:spcBef>
              <a:buChar char="•"/>
              <a:defRPr sz="29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vi-VN" sz="2667" dirty="0" smtClean="0">
                <a:solidFill>
                  <a:schemeClr val="tx2"/>
                </a:solidFill>
                <a:latin typeface="Tahoma" panose="020B0604030504040204" pitchFamily="34" charset="0"/>
                <a:cs typeface="Arial" panose="020B0604020202020204" pitchFamily="34" charset="0"/>
              </a:rPr>
              <a:t>Không xả rác gây ô nhiễm môi trường</a:t>
            </a:r>
            <a:endParaRPr lang="en-US" sz="2667" dirty="0">
              <a:solidFill>
                <a:schemeClr val="tx2"/>
              </a:solidFill>
              <a:latin typeface="Tahoma" panose="020B0604030504040204" pitchFamily="34" charset="0"/>
              <a:cs typeface="Arial" panose="020B0604020202020204" pitchFamily="34" charset="0"/>
            </a:endParaRPr>
          </a:p>
        </p:txBody>
      </p:sp>
      <p:sp>
        <p:nvSpPr>
          <p:cNvPr id="39947" name="Line 11"/>
          <p:cNvSpPr>
            <a:spLocks noChangeShapeType="1"/>
          </p:cNvSpPr>
          <p:nvPr/>
        </p:nvSpPr>
        <p:spPr bwMode="auto">
          <a:xfrm flipV="1">
            <a:off x="1600200" y="4445000"/>
            <a:ext cx="1905000" cy="880533"/>
          </a:xfrm>
          <a:prstGeom prst="line">
            <a:avLst/>
          </a:prstGeom>
          <a:noFill/>
          <a:ln w="76200">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081" tIns="43541" rIns="87081" bIns="43541">
            <a:spAutoFit/>
          </a:bodyPr>
          <a:lstStyle/>
          <a:p>
            <a:endParaRPr lang="en-US" sz="1867"/>
          </a:p>
        </p:txBody>
      </p:sp>
      <p:sp>
        <p:nvSpPr>
          <p:cNvPr id="39948" name="Line 12"/>
          <p:cNvSpPr>
            <a:spLocks noChangeShapeType="1"/>
          </p:cNvSpPr>
          <p:nvPr/>
        </p:nvSpPr>
        <p:spPr bwMode="auto">
          <a:xfrm flipV="1">
            <a:off x="6322483" y="4241801"/>
            <a:ext cx="838200" cy="523875"/>
          </a:xfrm>
          <a:prstGeom prst="line">
            <a:avLst/>
          </a:prstGeom>
          <a:noFill/>
          <a:ln w="76200">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081" tIns="43541" rIns="87081" bIns="43541">
            <a:spAutoFit/>
          </a:bodyPr>
          <a:lstStyle/>
          <a:p>
            <a:endParaRPr lang="en-US" sz="1867"/>
          </a:p>
        </p:txBody>
      </p:sp>
      <p:sp>
        <p:nvSpPr>
          <p:cNvPr id="49165" name="AutoShape 13"/>
          <p:cNvSpPr>
            <a:spLocks noChangeArrowheads="1"/>
          </p:cNvSpPr>
          <p:nvPr/>
        </p:nvSpPr>
        <p:spPr bwMode="auto">
          <a:xfrm>
            <a:off x="395706" y="5188085"/>
            <a:ext cx="349473" cy="810413"/>
          </a:xfrm>
          <a:prstGeom prst="rtTriangl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081" tIns="43541" rIns="87081" bIns="43541" anchor="ctr">
            <a:spAutoFit/>
          </a:bodyPr>
          <a:lstStyle>
            <a:lvl1pPr>
              <a:spcBef>
                <a:spcPct val="20000"/>
              </a:spcBef>
              <a:buChar char="•"/>
              <a:defRPr sz="3800">
                <a:solidFill>
                  <a:schemeClr val="tx1"/>
                </a:solidFill>
                <a:latin typeface="Arial" panose="020B0604020202020204" pitchFamily="34" charset="0"/>
              </a:defRPr>
            </a:lvl1pPr>
            <a:lvl2pPr marL="742950" indent="-285750">
              <a:spcBef>
                <a:spcPct val="20000"/>
              </a:spcBef>
              <a:buChar char="–"/>
              <a:defRPr sz="3400">
                <a:solidFill>
                  <a:schemeClr val="tx1"/>
                </a:solidFill>
                <a:latin typeface="Arial" panose="020B0604020202020204" pitchFamily="34" charset="0"/>
              </a:defRPr>
            </a:lvl2pPr>
            <a:lvl3pPr marL="1143000" indent="-228600">
              <a:spcBef>
                <a:spcPct val="20000"/>
              </a:spcBef>
              <a:buChar char="•"/>
              <a:defRPr sz="29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endParaRPr lang="en-US" sz="1200">
              <a:latin typeface="Tahoma" panose="020B0604030504040204" pitchFamily="34" charset="0"/>
            </a:endParaRPr>
          </a:p>
        </p:txBody>
      </p:sp>
      <p:sp>
        <p:nvSpPr>
          <p:cNvPr id="39950" name="Line 14"/>
          <p:cNvSpPr>
            <a:spLocks noChangeShapeType="1"/>
          </p:cNvSpPr>
          <p:nvPr/>
        </p:nvSpPr>
        <p:spPr bwMode="auto">
          <a:xfrm flipH="1" flipV="1">
            <a:off x="5915671" y="2867196"/>
            <a:ext cx="357717" cy="1946275"/>
          </a:xfrm>
          <a:prstGeom prst="line">
            <a:avLst/>
          </a:prstGeom>
          <a:noFill/>
          <a:ln w="76200">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081" tIns="43541" rIns="87081" bIns="43541">
            <a:spAutoFit/>
          </a:bodyPr>
          <a:lstStyle/>
          <a:p>
            <a:endParaRPr lang="en-US" sz="1867"/>
          </a:p>
        </p:txBody>
      </p:sp>
      <p:sp>
        <p:nvSpPr>
          <p:cNvPr id="39951" name="Oval 15"/>
          <p:cNvSpPr>
            <a:spLocks noChangeArrowheads="1"/>
          </p:cNvSpPr>
          <p:nvPr/>
        </p:nvSpPr>
        <p:spPr bwMode="auto">
          <a:xfrm>
            <a:off x="5001344" y="794547"/>
            <a:ext cx="2522984" cy="2778469"/>
          </a:xfrm>
          <a:prstGeom prst="ellipse">
            <a:avLst/>
          </a:prstGeom>
          <a:solidFill>
            <a:srgbClr val="FF6699"/>
          </a:solidFill>
          <a:ln w="9525" algn="ctr">
            <a:solidFill>
              <a:schemeClr val="bg1"/>
            </a:solidFill>
            <a:round/>
            <a:headEnd/>
            <a:tailEnd/>
          </a:ln>
          <a:effectLst>
            <a:prstShdw prst="shdw13" dist="53882" dir="13500000">
              <a:srgbClr val="808080">
                <a:alpha val="50000"/>
              </a:srgbClr>
            </a:prstShdw>
          </a:effectLst>
          <a:extLst/>
        </p:spPr>
        <p:txBody>
          <a:bodyPr wrap="square" lIns="87081" tIns="43541" rIns="87081" bIns="43541" anchor="ctr">
            <a:spAutoFit/>
          </a:bodyPr>
          <a:lstStyle>
            <a:lvl1pPr>
              <a:spcBef>
                <a:spcPct val="20000"/>
              </a:spcBef>
              <a:buChar char="•"/>
              <a:defRPr sz="3800">
                <a:solidFill>
                  <a:schemeClr val="tx1"/>
                </a:solidFill>
                <a:latin typeface="Arial" panose="020B0604020202020204" pitchFamily="34" charset="0"/>
              </a:defRPr>
            </a:lvl1pPr>
            <a:lvl2pPr marL="742950" indent="-285750">
              <a:spcBef>
                <a:spcPct val="20000"/>
              </a:spcBef>
              <a:buChar char="–"/>
              <a:defRPr sz="3400">
                <a:solidFill>
                  <a:schemeClr val="tx1"/>
                </a:solidFill>
                <a:latin typeface="Arial" panose="020B0604020202020204" pitchFamily="34" charset="0"/>
              </a:defRPr>
            </a:lvl2pPr>
            <a:lvl3pPr marL="1143000" indent="-228600">
              <a:spcBef>
                <a:spcPct val="20000"/>
              </a:spcBef>
              <a:buChar char="•"/>
              <a:defRPr sz="29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vi-VN" sz="3067" dirty="0" smtClean="0">
                <a:solidFill>
                  <a:srgbClr val="FFFF00"/>
                </a:solidFill>
                <a:latin typeface="Times New Roman" panose="02020603050405020304" pitchFamily="18" charset="0"/>
                <a:cs typeface="Arial" panose="020B0604020202020204" pitchFamily="34" charset="0"/>
              </a:rPr>
              <a:t>Chăm sóc, bảo vệ, bắt sâu</a:t>
            </a:r>
            <a:endParaRPr lang="en-US" sz="3067" dirty="0">
              <a:solidFill>
                <a:srgbClr val="FFFF00"/>
              </a:solidFill>
              <a:latin typeface="Times New Roman" panose="02020603050405020304" pitchFamily="18" charset="0"/>
              <a:cs typeface="Arial" panose="020B0604020202020204" pitchFamily="34" charset="0"/>
            </a:endParaRPr>
          </a:p>
        </p:txBody>
      </p:sp>
      <p:sp>
        <p:nvSpPr>
          <p:cNvPr id="39952" name="Oval 16"/>
          <p:cNvSpPr>
            <a:spLocks noChangeArrowheads="1"/>
          </p:cNvSpPr>
          <p:nvPr/>
        </p:nvSpPr>
        <p:spPr bwMode="auto">
          <a:xfrm rot="1698849">
            <a:off x="6839516" y="2273600"/>
            <a:ext cx="2173584" cy="2518794"/>
          </a:xfrm>
          <a:prstGeom prst="ellipse">
            <a:avLst/>
          </a:prstGeom>
          <a:solidFill>
            <a:srgbClr val="FF6699"/>
          </a:solidFill>
          <a:ln w="9525" algn="ctr">
            <a:solidFill>
              <a:schemeClr val="bg1"/>
            </a:solidFill>
            <a:round/>
            <a:headEnd/>
            <a:tailEnd/>
          </a:ln>
          <a:effectLst>
            <a:prstShdw prst="shdw13" dist="53882" dir="13500000">
              <a:srgbClr val="808080">
                <a:alpha val="50000"/>
              </a:srgbClr>
            </a:prstShdw>
          </a:effectLst>
          <a:extLst/>
        </p:spPr>
        <p:txBody>
          <a:bodyPr wrap="square" lIns="87081" tIns="43541" rIns="87081" bIns="43541" anchor="ctr">
            <a:spAutoFit/>
          </a:bodyPr>
          <a:lstStyle>
            <a:lvl1pPr>
              <a:spcBef>
                <a:spcPct val="20000"/>
              </a:spcBef>
              <a:buChar char="•"/>
              <a:defRPr sz="3800">
                <a:solidFill>
                  <a:schemeClr val="tx1"/>
                </a:solidFill>
                <a:latin typeface="Arial" panose="020B0604020202020204" pitchFamily="34" charset="0"/>
              </a:defRPr>
            </a:lvl1pPr>
            <a:lvl2pPr marL="742950" indent="-285750">
              <a:spcBef>
                <a:spcPct val="20000"/>
              </a:spcBef>
              <a:buChar char="–"/>
              <a:defRPr sz="3400">
                <a:solidFill>
                  <a:schemeClr val="tx1"/>
                </a:solidFill>
                <a:latin typeface="Arial" panose="020B0604020202020204" pitchFamily="34" charset="0"/>
              </a:defRPr>
            </a:lvl2pPr>
            <a:lvl3pPr marL="1143000" indent="-228600">
              <a:spcBef>
                <a:spcPct val="20000"/>
              </a:spcBef>
              <a:buChar char="•"/>
              <a:defRPr sz="29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50000"/>
              </a:spcBef>
              <a:buFontTx/>
              <a:buNone/>
            </a:pPr>
            <a:r>
              <a:rPr lang="en-US" sz="2667" dirty="0" err="1">
                <a:solidFill>
                  <a:srgbClr val="3333CC"/>
                </a:solidFill>
                <a:latin typeface="Tahoma" panose="020B0604030504040204" pitchFamily="34" charset="0"/>
                <a:cs typeface="Arial" panose="020B0604020202020204" pitchFamily="34" charset="0"/>
              </a:rPr>
              <a:t>Không</a:t>
            </a:r>
            <a:r>
              <a:rPr lang="en-US" sz="2667" dirty="0">
                <a:solidFill>
                  <a:srgbClr val="3333CC"/>
                </a:solidFill>
                <a:latin typeface="Tahoma" panose="020B0604030504040204" pitchFamily="34" charset="0"/>
                <a:cs typeface="Arial" panose="020B0604020202020204" pitchFamily="34" charset="0"/>
              </a:rPr>
              <a:t> </a:t>
            </a:r>
            <a:r>
              <a:rPr lang="vi-VN" sz="2667" dirty="0" smtClean="0">
                <a:solidFill>
                  <a:srgbClr val="3333CC"/>
                </a:solidFill>
                <a:latin typeface="Tahoma" panose="020B0604030504040204" pitchFamily="34" charset="0"/>
                <a:cs typeface="Arial" panose="020B0604020202020204" pitchFamily="34" charset="0"/>
              </a:rPr>
              <a:t>ngắt cây bẻ cành</a:t>
            </a:r>
            <a:r>
              <a:rPr lang="en-US" sz="3067" dirty="0" smtClean="0">
                <a:solidFill>
                  <a:srgbClr val="3333CC"/>
                </a:solidFill>
                <a:latin typeface="Times New Roman" panose="02020603050405020304" pitchFamily="18" charset="0"/>
                <a:cs typeface="Arial" panose="020B0604020202020204" pitchFamily="34" charset="0"/>
              </a:rPr>
              <a:t>.</a:t>
            </a:r>
            <a:endParaRPr lang="en-US" sz="3067" dirty="0">
              <a:solidFill>
                <a:srgbClr val="3333CC"/>
              </a:solidFill>
              <a:latin typeface="Times New Roman" panose="02020603050405020304" pitchFamily="18" charset="0"/>
              <a:cs typeface="Arial" panose="020B0604020202020204" pitchFamily="34" charset="0"/>
            </a:endParaRPr>
          </a:p>
        </p:txBody>
      </p:sp>
      <p:sp>
        <p:nvSpPr>
          <p:cNvPr id="49169" name="WordArt 17"/>
          <p:cNvSpPr>
            <a:spLocks noChangeArrowheads="1" noChangeShapeType="1" noTextEdit="1"/>
          </p:cNvSpPr>
          <p:nvPr/>
        </p:nvSpPr>
        <p:spPr bwMode="auto">
          <a:xfrm>
            <a:off x="304800" y="381000"/>
            <a:ext cx="8229600" cy="677333"/>
          </a:xfrm>
          <a:prstGeom prst="rect">
            <a:avLst/>
          </a:prstGeom>
        </p:spPr>
        <p:txBody>
          <a:bodyPr wrap="none" fromWordArt="1">
            <a:prstTxWarp prst="textPlain">
              <a:avLst>
                <a:gd name="adj" fmla="val 50000"/>
              </a:avLst>
            </a:prstTxWarp>
          </a:bodyPr>
          <a:lstStyle/>
          <a:p>
            <a:r>
              <a:rPr lang="en-US" sz="3400" kern="10">
                <a:ln w="9525">
                  <a:solidFill>
                    <a:schemeClr val="tx1"/>
                  </a:solidFill>
                  <a:round/>
                  <a:headEnd/>
                  <a:tailEnd/>
                </a:ln>
                <a:effectLst>
                  <a:outerShdw dist="35921" dir="2700000" algn="ctr" rotWithShape="0">
                    <a:srgbClr val="C7DFD3">
                      <a:alpha val="79999"/>
                    </a:srgbClr>
                  </a:outerShdw>
                </a:effectLst>
                <a:latin typeface="Times New Roman" panose="02020603050405020304" pitchFamily="18" charset="0"/>
                <a:cs typeface="Times New Roman" panose="02020603050405020304" pitchFamily="18" charset="0"/>
              </a:rPr>
              <a:t>  * Để bảo vệ cây cối và con vật nuôi chúng ta phải:</a:t>
            </a:r>
          </a:p>
        </p:txBody>
      </p:sp>
      <p:sp>
        <p:nvSpPr>
          <p:cNvPr id="49170" name="WordArt 18"/>
          <p:cNvSpPr>
            <a:spLocks noChangeArrowheads="1" noChangeShapeType="1" noTextEdit="1"/>
          </p:cNvSpPr>
          <p:nvPr/>
        </p:nvSpPr>
        <p:spPr bwMode="auto">
          <a:xfrm>
            <a:off x="5029200" y="4986867"/>
            <a:ext cx="2209800" cy="931333"/>
          </a:xfrm>
          <a:prstGeom prst="rect">
            <a:avLst/>
          </a:prstGeom>
        </p:spPr>
        <p:txBody>
          <a:bodyPr wrap="none" fromWordArt="1">
            <a:prstTxWarp prst="textPlain">
              <a:avLst>
                <a:gd name="adj" fmla="val 50000"/>
              </a:avLst>
            </a:prstTxWarp>
          </a:bodyPr>
          <a:lstStyle/>
          <a:p>
            <a:pPr algn="ctr"/>
            <a:r>
              <a:rPr lang="en-US" sz="3400" kern="10" dirty="0" err="1">
                <a:ln w="9525">
                  <a:solidFill>
                    <a:srgbClr val="008000"/>
                  </a:solidFill>
                  <a:round/>
                  <a:headEnd/>
                  <a:tailEnd/>
                </a:ln>
                <a:solidFill>
                  <a:srgbClr val="800000"/>
                </a:solidFill>
                <a:effectLst>
                  <a:outerShdw dist="35921" dir="2700000" algn="ctr" rotWithShape="0">
                    <a:srgbClr val="C7DFD3">
                      <a:alpha val="79999"/>
                    </a:srgbClr>
                  </a:outerShdw>
                </a:effectLst>
                <a:latin typeface="Times New Roman" panose="02020603050405020304" pitchFamily="18" charset="0"/>
                <a:cs typeface="Times New Roman" panose="02020603050405020304" pitchFamily="18" charset="0"/>
              </a:rPr>
              <a:t>Cây</a:t>
            </a:r>
            <a:r>
              <a:rPr lang="en-US" sz="3400" kern="10" dirty="0">
                <a:ln w="9525">
                  <a:solidFill>
                    <a:srgbClr val="008000"/>
                  </a:solidFill>
                  <a:round/>
                  <a:headEnd/>
                  <a:tailEnd/>
                </a:ln>
                <a:solidFill>
                  <a:srgbClr val="800000"/>
                </a:solidFill>
                <a:effectLst>
                  <a:outerShdw dist="35921" dir="2700000" algn="ctr" rotWithShape="0">
                    <a:srgbClr val="C7DFD3">
                      <a:alpha val="79999"/>
                    </a:srgbClr>
                  </a:outerShdw>
                </a:effectLst>
                <a:latin typeface="Times New Roman" panose="02020603050405020304" pitchFamily="18" charset="0"/>
                <a:cs typeface="Times New Roman" panose="02020603050405020304" pitchFamily="18" charset="0"/>
              </a:rPr>
              <a:t> </a:t>
            </a:r>
            <a:r>
              <a:rPr lang="en-US" sz="3400" kern="10" dirty="0" err="1">
                <a:ln w="9525">
                  <a:solidFill>
                    <a:srgbClr val="008000"/>
                  </a:solidFill>
                  <a:round/>
                  <a:headEnd/>
                  <a:tailEnd/>
                </a:ln>
                <a:solidFill>
                  <a:srgbClr val="800000"/>
                </a:solidFill>
                <a:effectLst>
                  <a:outerShdw dist="35921" dir="2700000" algn="ctr" rotWithShape="0">
                    <a:srgbClr val="C7DFD3">
                      <a:alpha val="79999"/>
                    </a:srgbClr>
                  </a:outerShdw>
                </a:effectLst>
                <a:latin typeface="Times New Roman" panose="02020603050405020304" pitchFamily="18" charset="0"/>
                <a:cs typeface="Times New Roman" panose="02020603050405020304" pitchFamily="18" charset="0"/>
              </a:rPr>
              <a:t>cối</a:t>
            </a:r>
            <a:endParaRPr lang="en-US" sz="3400" kern="10" dirty="0">
              <a:ln w="9525">
                <a:solidFill>
                  <a:srgbClr val="008000"/>
                </a:solidFill>
                <a:round/>
                <a:headEnd/>
                <a:tailEnd/>
              </a:ln>
              <a:solidFill>
                <a:srgbClr val="800000"/>
              </a:solidFill>
              <a:effectLst>
                <a:outerShdw dist="35921" dir="2700000" algn="ctr" rotWithShape="0">
                  <a:srgbClr val="C7DFD3">
                    <a:alpha val="79999"/>
                  </a:srgbClr>
                </a:outerShdw>
              </a:effectLst>
              <a:latin typeface="Times New Roman" panose="02020603050405020304" pitchFamily="18" charset="0"/>
              <a:cs typeface="Times New Roman" panose="02020603050405020304" pitchFamily="18" charset="0"/>
            </a:endParaRPr>
          </a:p>
        </p:txBody>
      </p:sp>
      <p:sp>
        <p:nvSpPr>
          <p:cNvPr id="49171" name="WordArt 19"/>
          <p:cNvSpPr>
            <a:spLocks noChangeArrowheads="1" noChangeShapeType="1" noTextEdit="1"/>
          </p:cNvSpPr>
          <p:nvPr/>
        </p:nvSpPr>
        <p:spPr bwMode="auto">
          <a:xfrm>
            <a:off x="1219201" y="5528733"/>
            <a:ext cx="1400175" cy="592667"/>
          </a:xfrm>
          <a:prstGeom prst="rect">
            <a:avLst/>
          </a:prstGeom>
        </p:spPr>
        <p:txBody>
          <a:bodyPr wrap="none" fromWordArt="1">
            <a:prstTxWarp prst="textPlain">
              <a:avLst>
                <a:gd name="adj" fmla="val 50000"/>
              </a:avLst>
            </a:prstTxWarp>
          </a:bodyPr>
          <a:lstStyle/>
          <a:p>
            <a:pPr algn="ctr"/>
            <a:r>
              <a:rPr lang="en-US" sz="3400" kern="10" dirty="0">
                <a:ln w="9525">
                  <a:solidFill>
                    <a:srgbClr val="008000"/>
                  </a:solidFill>
                  <a:round/>
                  <a:headEnd/>
                  <a:tailEnd/>
                </a:ln>
                <a:solidFill>
                  <a:srgbClr val="FF0000"/>
                </a:solidFill>
                <a:effectLst>
                  <a:outerShdw dist="35921" dir="2700000" algn="ctr" rotWithShape="0">
                    <a:srgbClr val="C7DFD3">
                      <a:alpha val="79999"/>
                    </a:srgbClr>
                  </a:outerShdw>
                </a:effectLst>
                <a:latin typeface="Times New Roman" panose="02020603050405020304" pitchFamily="18" charset="0"/>
                <a:cs typeface="Times New Roman" panose="02020603050405020304" pitchFamily="18" charset="0"/>
              </a:rPr>
              <a:t>Con vật</a:t>
            </a:r>
          </a:p>
        </p:txBody>
      </p:sp>
      <p:sp>
        <p:nvSpPr>
          <p:cNvPr id="39956" name="Line 20"/>
          <p:cNvSpPr>
            <a:spLocks noChangeShapeType="1"/>
          </p:cNvSpPr>
          <p:nvPr/>
        </p:nvSpPr>
        <p:spPr bwMode="auto">
          <a:xfrm flipH="1" flipV="1">
            <a:off x="5029200" y="3970867"/>
            <a:ext cx="1219200" cy="812800"/>
          </a:xfrm>
          <a:prstGeom prst="line">
            <a:avLst/>
          </a:prstGeom>
          <a:noFill/>
          <a:ln w="76200">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081" tIns="43541" rIns="87081" bIns="43541">
            <a:spAutoFit/>
          </a:bodyPr>
          <a:lstStyle/>
          <a:p>
            <a:endParaRPr lang="en-US" sz="1867"/>
          </a:p>
        </p:txBody>
      </p:sp>
    </p:spTree>
    <p:extLst>
      <p:ext uri="{BB962C8B-B14F-4D97-AF65-F5344CB8AC3E}">
        <p14:creationId xmlns:p14="http://schemas.microsoft.com/office/powerpoint/2010/main" val="902099514"/>
      </p:ext>
    </p:extLst>
  </p:cSld>
  <p:clrMapOvr>
    <a:masterClrMapping/>
  </p:clrMapOvr>
  <p:transition>
    <p:sndAc>
      <p:stSnd>
        <p:snd r:embed="rId2" name="SOUND136.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barn(inHorizontal)">
                                      <p:cBhvr>
                                        <p:cTn id="7" dur="500"/>
                                        <p:tgtEl>
                                          <p:spTgt spid="39941"/>
                                        </p:tgtEl>
                                      </p:cBhvr>
                                    </p:animEffect>
                                  </p:childTnLst>
                                </p:cTn>
                              </p:par>
                            </p:childTnLst>
                          </p:cTn>
                        </p:par>
                        <p:par>
                          <p:cTn id="8" fill="hold" nodeType="afterGroup">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39940"/>
                                        </p:tgtEl>
                                        <p:attrNameLst>
                                          <p:attrName>style.visibility</p:attrName>
                                        </p:attrNameLst>
                                      </p:cBhvr>
                                      <p:to>
                                        <p:strVal val="visible"/>
                                      </p:to>
                                    </p:set>
                                    <p:animEffect transition="in" filter="barn(inHorizontal)">
                                      <p:cBhvr>
                                        <p:cTn id="11" dur="500"/>
                                        <p:tgtEl>
                                          <p:spTgt spid="39940"/>
                                        </p:tgtEl>
                                      </p:cBhvr>
                                    </p:animEffect>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2" presetID="16" presetClass="entr" presetSubtype="26" fill="hold" grpId="0" nodeType="withEffect">
                                  <p:stCondLst>
                                    <p:cond delay="0"/>
                                  </p:stCondLst>
                                  <p:childTnLst>
                                    <p:set>
                                      <p:cBhvr>
                                        <p:cTn id="13" dur="1" fill="hold">
                                          <p:stCondLst>
                                            <p:cond delay="0"/>
                                          </p:stCondLst>
                                        </p:cTn>
                                        <p:tgtEl>
                                          <p:spTgt spid="39942"/>
                                        </p:tgtEl>
                                        <p:attrNameLst>
                                          <p:attrName>style.visibility</p:attrName>
                                        </p:attrNameLst>
                                      </p:cBhvr>
                                      <p:to>
                                        <p:strVal val="visible"/>
                                      </p:to>
                                    </p:set>
                                    <p:animEffect transition="in" filter="barn(inHorizontal)">
                                      <p:cBhvr>
                                        <p:cTn id="14" dur="500"/>
                                        <p:tgtEl>
                                          <p:spTgt spid="39942"/>
                                        </p:tgtEl>
                                      </p:cBhvr>
                                    </p:animEffect>
                                  </p:childTnLst>
                                </p:cTn>
                              </p:par>
                            </p:childTnLst>
                          </p:cTn>
                        </p:par>
                        <p:par>
                          <p:cTn id="15" fill="hold" nodeType="afterGroup">
                            <p:stCondLst>
                              <p:cond delay="1000"/>
                            </p:stCondLst>
                            <p:childTnLst>
                              <p:par>
                                <p:cTn id="16" presetID="16" presetClass="entr" presetSubtype="26" fill="hold" grpId="0" nodeType="afterEffect">
                                  <p:stCondLst>
                                    <p:cond delay="0"/>
                                  </p:stCondLst>
                                  <p:childTnLst>
                                    <p:set>
                                      <p:cBhvr>
                                        <p:cTn id="17" dur="1" fill="hold">
                                          <p:stCondLst>
                                            <p:cond delay="0"/>
                                          </p:stCondLst>
                                        </p:cTn>
                                        <p:tgtEl>
                                          <p:spTgt spid="39945"/>
                                        </p:tgtEl>
                                        <p:attrNameLst>
                                          <p:attrName>style.visibility</p:attrName>
                                        </p:attrNameLst>
                                      </p:cBhvr>
                                      <p:to>
                                        <p:strVal val="visible"/>
                                      </p:to>
                                    </p:set>
                                    <p:animEffect transition="in" filter="barn(inHorizontal)">
                                      <p:cBhvr>
                                        <p:cTn id="18" dur="500"/>
                                        <p:tgtEl>
                                          <p:spTgt spid="39945"/>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39939"/>
                                        </p:tgtEl>
                                        <p:attrNameLst>
                                          <p:attrName>style.visibility</p:attrName>
                                        </p:attrNameLst>
                                      </p:cBhvr>
                                      <p:to>
                                        <p:strVal val="visible"/>
                                      </p:to>
                                    </p:set>
                                    <p:animEffect transition="in" filter="barn(inHorizontal)">
                                      <p:cBhvr>
                                        <p:cTn id="21" dur="500"/>
                                        <p:tgtEl>
                                          <p:spTgt spid="39939"/>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39948"/>
                                        </p:tgtEl>
                                        <p:attrNameLst>
                                          <p:attrName>style.visibility</p:attrName>
                                        </p:attrNameLst>
                                      </p:cBhvr>
                                      <p:to>
                                        <p:strVal val="visible"/>
                                      </p:to>
                                    </p:set>
                                    <p:animEffect transition="in" filter="barn(inHorizontal)">
                                      <p:cBhvr>
                                        <p:cTn id="24" dur="500"/>
                                        <p:tgtEl>
                                          <p:spTgt spid="39948"/>
                                        </p:tgtEl>
                                      </p:cBhvr>
                                    </p:animEffect>
                                  </p:childTnLst>
                                </p:cTn>
                              </p:par>
                            </p:childTnLst>
                          </p:cTn>
                        </p:par>
                        <p:par>
                          <p:cTn id="25" fill="hold" nodeType="afterGroup">
                            <p:stCondLst>
                              <p:cond delay="1500"/>
                            </p:stCondLst>
                            <p:childTnLst>
                              <p:par>
                                <p:cTn id="26" presetID="16" presetClass="entr" presetSubtype="26" fill="hold" grpId="0" nodeType="afterEffect">
                                  <p:stCondLst>
                                    <p:cond delay="0"/>
                                  </p:stCondLst>
                                  <p:childTnLst>
                                    <p:set>
                                      <p:cBhvr>
                                        <p:cTn id="27" dur="1" fill="hold">
                                          <p:stCondLst>
                                            <p:cond delay="0"/>
                                          </p:stCondLst>
                                        </p:cTn>
                                        <p:tgtEl>
                                          <p:spTgt spid="39951"/>
                                        </p:tgtEl>
                                        <p:attrNameLst>
                                          <p:attrName>style.visibility</p:attrName>
                                        </p:attrNameLst>
                                      </p:cBhvr>
                                      <p:to>
                                        <p:strVal val="visible"/>
                                      </p:to>
                                    </p:set>
                                    <p:animEffect transition="in" filter="barn(inHorizontal)">
                                      <p:cBhvr>
                                        <p:cTn id="28" dur="500"/>
                                        <p:tgtEl>
                                          <p:spTgt spid="39951"/>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par>
                                <p:cTn id="29" presetID="16" presetClass="entr" presetSubtype="26" fill="hold" grpId="0" nodeType="withEffect">
                                  <p:stCondLst>
                                    <p:cond delay="0"/>
                                  </p:stCondLst>
                                  <p:childTnLst>
                                    <p:set>
                                      <p:cBhvr>
                                        <p:cTn id="30" dur="1" fill="hold">
                                          <p:stCondLst>
                                            <p:cond delay="0"/>
                                          </p:stCondLst>
                                        </p:cTn>
                                        <p:tgtEl>
                                          <p:spTgt spid="39947"/>
                                        </p:tgtEl>
                                        <p:attrNameLst>
                                          <p:attrName>style.visibility</p:attrName>
                                        </p:attrNameLst>
                                      </p:cBhvr>
                                      <p:to>
                                        <p:strVal val="visible"/>
                                      </p:to>
                                    </p:set>
                                    <p:animEffect transition="in" filter="barn(inHorizontal)">
                                      <p:cBhvr>
                                        <p:cTn id="31" dur="500"/>
                                        <p:tgtEl>
                                          <p:spTgt spid="39947"/>
                                        </p:tgtEl>
                                      </p:cBhvr>
                                    </p:animEffect>
                                  </p:childTnLst>
                                </p:cTn>
                              </p:par>
                            </p:childTnLst>
                          </p:cTn>
                        </p:par>
                        <p:par>
                          <p:cTn id="32" fill="hold" nodeType="afterGroup">
                            <p:stCondLst>
                              <p:cond delay="2000"/>
                            </p:stCondLst>
                            <p:childTnLst>
                              <p:par>
                                <p:cTn id="33" presetID="16" presetClass="entr" presetSubtype="26" fill="hold" grpId="0" nodeType="afterEffect">
                                  <p:stCondLst>
                                    <p:cond delay="0"/>
                                  </p:stCondLst>
                                  <p:childTnLst>
                                    <p:set>
                                      <p:cBhvr>
                                        <p:cTn id="34" dur="1" fill="hold">
                                          <p:stCondLst>
                                            <p:cond delay="0"/>
                                          </p:stCondLst>
                                        </p:cTn>
                                        <p:tgtEl>
                                          <p:spTgt spid="39946"/>
                                        </p:tgtEl>
                                        <p:attrNameLst>
                                          <p:attrName>style.visibility</p:attrName>
                                        </p:attrNameLst>
                                      </p:cBhvr>
                                      <p:to>
                                        <p:strVal val="visible"/>
                                      </p:to>
                                    </p:set>
                                    <p:animEffect transition="in" filter="barn(inHorizontal)">
                                      <p:cBhvr>
                                        <p:cTn id="35" dur="500"/>
                                        <p:tgtEl>
                                          <p:spTgt spid="39946"/>
                                        </p:tgtEl>
                                      </p:cBhvr>
                                    </p:animEffect>
                                  </p:childTnLst>
                                </p:cTn>
                              </p:par>
                            </p:childTnLst>
                          </p:cTn>
                        </p:par>
                        <p:par>
                          <p:cTn id="36" fill="hold" nodeType="afterGroup">
                            <p:stCondLst>
                              <p:cond delay="2500"/>
                            </p:stCondLst>
                            <p:childTnLst>
                              <p:par>
                                <p:cTn id="37" presetID="16" presetClass="entr" presetSubtype="26" fill="hold" grpId="0" nodeType="afterEffect">
                                  <p:stCondLst>
                                    <p:cond delay="0"/>
                                  </p:stCondLst>
                                  <p:childTnLst>
                                    <p:set>
                                      <p:cBhvr>
                                        <p:cTn id="38" dur="1" fill="hold">
                                          <p:stCondLst>
                                            <p:cond delay="0"/>
                                          </p:stCondLst>
                                        </p:cTn>
                                        <p:tgtEl>
                                          <p:spTgt spid="39950"/>
                                        </p:tgtEl>
                                        <p:attrNameLst>
                                          <p:attrName>style.visibility</p:attrName>
                                        </p:attrNameLst>
                                      </p:cBhvr>
                                      <p:to>
                                        <p:strVal val="visible"/>
                                      </p:to>
                                    </p:set>
                                    <p:animEffect transition="in" filter="barn(inHorizontal)">
                                      <p:cBhvr>
                                        <p:cTn id="39" dur="500"/>
                                        <p:tgtEl>
                                          <p:spTgt spid="39950"/>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39952"/>
                                        </p:tgtEl>
                                        <p:attrNameLst>
                                          <p:attrName>style.visibility</p:attrName>
                                        </p:attrNameLst>
                                      </p:cBhvr>
                                      <p:to>
                                        <p:strVal val="visible"/>
                                      </p:to>
                                    </p:set>
                                    <p:animEffect transition="in" filter="barn(inHorizontal)">
                                      <p:cBhvr>
                                        <p:cTn id="42" dur="500"/>
                                        <p:tgtEl>
                                          <p:spTgt spid="39952"/>
                                        </p:tgtEl>
                                      </p:cBhvr>
                                    </p:animEffect>
                                  </p:childTnLst>
                                </p:cTn>
                              </p:par>
                              <p:par>
                                <p:cTn id="43" presetID="16" presetClass="entr" presetSubtype="26" fill="hold" grpId="0" nodeType="withEffect">
                                  <p:stCondLst>
                                    <p:cond delay="0"/>
                                  </p:stCondLst>
                                  <p:childTnLst>
                                    <p:set>
                                      <p:cBhvr>
                                        <p:cTn id="44" dur="1" fill="hold">
                                          <p:stCondLst>
                                            <p:cond delay="0"/>
                                          </p:stCondLst>
                                        </p:cTn>
                                        <p:tgtEl>
                                          <p:spTgt spid="39938"/>
                                        </p:tgtEl>
                                        <p:attrNameLst>
                                          <p:attrName>style.visibility</p:attrName>
                                        </p:attrNameLst>
                                      </p:cBhvr>
                                      <p:to>
                                        <p:strVal val="visible"/>
                                      </p:to>
                                    </p:set>
                                    <p:animEffect transition="in" filter="barn(inHorizontal)">
                                      <p:cBhvr>
                                        <p:cTn id="45" dur="500"/>
                                        <p:tgtEl>
                                          <p:spTgt spid="39938"/>
                                        </p:tgtEl>
                                      </p:cBhvr>
                                    </p:animEffect>
                                  </p:childTnLst>
                                </p:cTn>
                              </p:par>
                              <p:par>
                                <p:cTn id="46" presetID="16" presetClass="entr" presetSubtype="26" fill="hold" grpId="0" nodeType="withEffect">
                                  <p:stCondLst>
                                    <p:cond delay="0"/>
                                  </p:stCondLst>
                                  <p:childTnLst>
                                    <p:set>
                                      <p:cBhvr>
                                        <p:cTn id="47" dur="1" fill="hold">
                                          <p:stCondLst>
                                            <p:cond delay="0"/>
                                          </p:stCondLst>
                                        </p:cTn>
                                        <p:tgtEl>
                                          <p:spTgt spid="39956"/>
                                        </p:tgtEl>
                                        <p:attrNameLst>
                                          <p:attrName>style.visibility</p:attrName>
                                        </p:attrNameLst>
                                      </p:cBhvr>
                                      <p:to>
                                        <p:strVal val="visible"/>
                                      </p:to>
                                    </p:set>
                                    <p:animEffect transition="in" filter="barn(inHorizontal)">
                                      <p:cBhvr>
                                        <p:cTn id="48" dur="500"/>
                                        <p:tgtEl>
                                          <p:spTgt spid="39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nimBg="1"/>
      <p:bldP spid="39940" grpId="0" animBg="1"/>
      <p:bldP spid="39941" grpId="0" animBg="1"/>
      <p:bldP spid="39942" grpId="0" animBg="1"/>
      <p:bldP spid="39945" grpId="0" animBg="1"/>
      <p:bldP spid="39946" grpId="0" animBg="1"/>
      <p:bldP spid="39947" grpId="0" animBg="1"/>
      <p:bldP spid="39948" grpId="0" animBg="1"/>
      <p:bldP spid="39950" grpId="0" animBg="1"/>
      <p:bldP spid="39951" grpId="0" animBg="1"/>
      <p:bldP spid="39952" grpId="0" animBg="1"/>
      <p:bldP spid="399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7704" y="332656"/>
            <a:ext cx="5143536" cy="1200329"/>
          </a:xfrm>
          <a:prstGeom prst="rect">
            <a:avLst/>
          </a:prstGeom>
          <a:ln/>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dirty="0" smtClean="0">
                <a:ln w="0"/>
                <a:solidFill>
                  <a:schemeClr val="bg1"/>
                </a:solidFill>
                <a:effectLst>
                  <a:reflection blurRad="12700" stA="50000" endPos="50000" dist="5000" dir="5400000" sy="-100000" rotWithShape="0"/>
                </a:effectLst>
              </a:rPr>
              <a:t>TRÒ CHƠI</a:t>
            </a:r>
            <a:endParaRPr lang="en-US" sz="7200" b="1" cap="all" dirty="0">
              <a:ln w="0"/>
              <a:solidFill>
                <a:schemeClr val="bg1"/>
              </a:solidFill>
              <a:effectLst>
                <a:reflection blurRad="12700" stA="50000" endPos="50000" dist="5000" dir="5400000" sy="-100000" rotWithShape="0"/>
              </a:effectLst>
            </a:endParaRPr>
          </a:p>
        </p:txBody>
      </p:sp>
      <p:sp>
        <p:nvSpPr>
          <p:cNvPr id="6" name="TextBox 5"/>
          <p:cNvSpPr txBox="1"/>
          <p:nvPr/>
        </p:nvSpPr>
        <p:spPr>
          <a:xfrm>
            <a:off x="2411760" y="2276872"/>
            <a:ext cx="4032448" cy="707886"/>
          </a:xfrm>
          <a:prstGeom prst="rect">
            <a:avLst/>
          </a:prstGeom>
          <a:noFill/>
          <a:ln>
            <a:noFill/>
          </a:ln>
        </p:spPr>
        <p:txBody>
          <a:bodyPr wrap="square" rtlCol="0">
            <a:spAutoFit/>
          </a:bodyPr>
          <a:lstStyle/>
          <a:p>
            <a:r>
              <a:rPr lang="en-US" sz="4000" dirty="0" err="1" smtClean="0">
                <a:solidFill>
                  <a:srgbClr val="0070C0"/>
                </a:solidFill>
                <a:latin typeface="Times New Roman" pitchFamily="18" charset="0"/>
                <a:cs typeface="Times New Roman" pitchFamily="18" charset="0"/>
              </a:rPr>
              <a:t>Chọn</a:t>
            </a:r>
            <a:r>
              <a:rPr lang="en-US" sz="4000" dirty="0" smtClean="0">
                <a:solidFill>
                  <a:srgbClr val="0070C0"/>
                </a:solidFill>
                <a:latin typeface="Times New Roman" pitchFamily="18" charset="0"/>
                <a:cs typeface="Times New Roman" pitchFamily="18" charset="0"/>
              </a:rPr>
              <a:t> </a:t>
            </a:r>
            <a:r>
              <a:rPr lang="en-US" sz="4000" dirty="0" smtClean="0">
                <a:solidFill>
                  <a:srgbClr val="0070C0"/>
                </a:solidFill>
                <a:latin typeface="Times New Roman" pitchFamily="18" charset="0"/>
                <a:cs typeface="Times New Roman" pitchFamily="18" charset="0"/>
              </a:rPr>
              <a:t>đ</a:t>
            </a:r>
            <a:r>
              <a:rPr lang="vi-VN" sz="4000" dirty="0" smtClean="0">
                <a:solidFill>
                  <a:srgbClr val="0070C0"/>
                </a:solidFill>
                <a:latin typeface="Times New Roman" pitchFamily="18" charset="0"/>
                <a:cs typeface="Times New Roman" pitchFamily="18" charset="0"/>
              </a:rPr>
              <a:t>áp án </a:t>
            </a:r>
            <a:r>
              <a:rPr lang="vi-VN" sz="4000" dirty="0" smtClean="0">
                <a:solidFill>
                  <a:srgbClr val="0070C0"/>
                </a:solidFill>
                <a:latin typeface="Times New Roman" pitchFamily="18" charset="0"/>
                <a:cs typeface="Times New Roman" pitchFamily="18" charset="0"/>
              </a:rPr>
              <a:t>đúng</a:t>
            </a:r>
            <a:endParaRPr lang="en-US" sz="4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56216939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CE0C5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397334-ra-a-phim-hoa-t-ha-nh-ba-bia-fn.jpg"/>
          <p:cNvPicPr>
            <a:picLocks noGrp="1" noChangeAspect="1"/>
          </p:cNvPicPr>
          <p:nvPr>
            <p:ph idx="1"/>
          </p:nvPr>
        </p:nvPicPr>
        <p:blipFill>
          <a:blip r:embed="rId2" cstate="print"/>
          <a:stretch>
            <a:fillRect/>
          </a:stretch>
        </p:blipFill>
        <p:spPr>
          <a:xfrm>
            <a:off x="7087044" y="4578780"/>
            <a:ext cx="1785950" cy="1643074"/>
          </a:xfrm>
        </p:spPr>
      </p:pic>
      <p:pic>
        <p:nvPicPr>
          <p:cNvPr id="5" name="Content Placeholder 3" descr="25397334-ra-a-phim-hoa-t-ha-nh-ba-bia-fn.jpg"/>
          <p:cNvPicPr>
            <a:picLocks noChangeAspect="1"/>
          </p:cNvPicPr>
          <p:nvPr/>
        </p:nvPicPr>
        <p:blipFill>
          <a:blip r:embed="rId3" cstate="print"/>
          <a:stretch>
            <a:fillRect/>
          </a:stretch>
        </p:blipFill>
        <p:spPr>
          <a:xfrm>
            <a:off x="322669" y="4090497"/>
            <a:ext cx="1857388" cy="1643074"/>
          </a:xfrm>
          <a:prstGeom prst="rect">
            <a:avLst/>
          </a:prstGeom>
        </p:spPr>
      </p:pic>
      <p:pic>
        <p:nvPicPr>
          <p:cNvPr id="6" name="Content Placeholder 3" descr="25397334-ra-a-phim-hoa-t-ha-nh-ba-bia-fn.jpg"/>
          <p:cNvPicPr>
            <a:picLocks noChangeAspect="1"/>
          </p:cNvPicPr>
          <p:nvPr/>
        </p:nvPicPr>
        <p:blipFill>
          <a:blip r:embed="rId4"/>
          <a:stretch>
            <a:fillRect/>
          </a:stretch>
        </p:blipFill>
        <p:spPr>
          <a:xfrm>
            <a:off x="3851920" y="5171152"/>
            <a:ext cx="2000264" cy="1643074"/>
          </a:xfrm>
          <a:prstGeom prst="rect">
            <a:avLst/>
          </a:prstGeom>
        </p:spPr>
      </p:pic>
      <p:sp>
        <p:nvSpPr>
          <p:cNvPr id="7" name="TextBox 6"/>
          <p:cNvSpPr txBox="1"/>
          <p:nvPr/>
        </p:nvSpPr>
        <p:spPr>
          <a:xfrm>
            <a:off x="107504" y="1268760"/>
            <a:ext cx="8501122" cy="2923877"/>
          </a:xfrm>
          <a:prstGeom prst="rect">
            <a:avLst/>
          </a:prstGeom>
          <a:noFill/>
        </p:spPr>
        <p:txBody>
          <a:bodyPr wrap="square" rtlCol="0">
            <a:spAutoFit/>
          </a:bodyPr>
          <a:lstStyle/>
          <a:p>
            <a:pPr algn="l"/>
            <a:r>
              <a:rPr lang="vi-VN" sz="3200" dirty="0" smtClean="0">
                <a:solidFill>
                  <a:srgbClr val="002060"/>
                </a:solidFill>
                <a:latin typeface="Times New Roman" pitchFamily="18" charset="0"/>
                <a:cs typeface="Times New Roman" pitchFamily="18" charset="0"/>
              </a:rPr>
              <a:t>   </a:t>
            </a:r>
            <a:r>
              <a:rPr lang="en-US" sz="3200" u="sng" dirty="0" smtClean="0">
                <a:solidFill>
                  <a:srgbClr val="C00000"/>
                </a:solidFill>
                <a:latin typeface="Times New Roman" pitchFamily="18" charset="0"/>
                <a:cs typeface="Times New Roman" pitchFamily="18" charset="0"/>
              </a:rPr>
              <a:t>Câu 1:</a:t>
            </a:r>
            <a:r>
              <a:rPr lang="en-US" sz="3200" dirty="0" smtClean="0">
                <a:solidFill>
                  <a:srgbClr val="002060"/>
                </a:solidFill>
                <a:latin typeface="Times New Roman" pitchFamily="18" charset="0"/>
                <a:cs typeface="Times New Roman" pitchFamily="18" charset="0"/>
              </a:rPr>
              <a:t> Trong các </a:t>
            </a:r>
            <a:r>
              <a:rPr lang="vi-VN" sz="3200" dirty="0" smtClean="0">
                <a:solidFill>
                  <a:srgbClr val="002060"/>
                </a:solidFill>
                <a:latin typeface="Times New Roman" pitchFamily="18" charset="0"/>
                <a:cs typeface="Times New Roman" pitchFamily="18" charset="0"/>
              </a:rPr>
              <a:t>loài cây và các </a:t>
            </a:r>
            <a:r>
              <a:rPr lang="en-US" sz="3200" dirty="0" smtClean="0">
                <a:solidFill>
                  <a:srgbClr val="002060"/>
                </a:solidFill>
                <a:latin typeface="Times New Roman" pitchFamily="18" charset="0"/>
                <a:cs typeface="Times New Roman" pitchFamily="18" charset="0"/>
              </a:rPr>
              <a:t>con </a:t>
            </a:r>
            <a:r>
              <a:rPr lang="en-US" sz="3200" dirty="0" err="1" smtClean="0">
                <a:solidFill>
                  <a:srgbClr val="002060"/>
                </a:solidFill>
                <a:latin typeface="Times New Roman" pitchFamily="18" charset="0"/>
                <a:cs typeface="Times New Roman" pitchFamily="18" charset="0"/>
              </a:rPr>
              <a:t>vật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dưới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đây</a:t>
            </a:r>
            <a:r>
              <a:rPr lang="en-US" sz="3200" dirty="0" smtClean="0">
                <a:solidFill>
                  <a:srgbClr val="002060"/>
                </a:solidFill>
                <a:latin typeface="Times New Roman" pitchFamily="18" charset="0"/>
                <a:cs typeface="Times New Roman" pitchFamily="18" charset="0"/>
              </a:rPr>
              <a:t>, </a:t>
            </a:r>
            <a:r>
              <a:rPr lang="vi-VN" sz="3200" dirty="0" smtClean="0">
                <a:solidFill>
                  <a:srgbClr val="002060"/>
                </a:solidFill>
                <a:latin typeface="Times New Roman" pitchFamily="18" charset="0"/>
                <a:cs typeface="Times New Roman" pitchFamily="18" charset="0"/>
              </a:rPr>
              <a:t>loài cây và loài vật </a:t>
            </a:r>
            <a:r>
              <a:rPr lang="en-US" sz="3200" dirty="0" err="1" smtClean="0">
                <a:solidFill>
                  <a:srgbClr val="002060"/>
                </a:solidFill>
                <a:latin typeface="Times New Roman" pitchFamily="18" charset="0"/>
                <a:cs typeface="Times New Roman" pitchFamily="18" charset="0"/>
              </a:rPr>
              <a:t>nào</a:t>
            </a:r>
            <a:r>
              <a:rPr lang="en-US" sz="3200" dirty="0" smtClean="0">
                <a:solidFill>
                  <a:srgbClr val="002060"/>
                </a:solidFill>
                <a:latin typeface="Times New Roman" pitchFamily="18" charset="0"/>
                <a:cs typeface="Times New Roman" pitchFamily="18" charset="0"/>
              </a:rPr>
              <a:t> chỉ </a:t>
            </a:r>
            <a:r>
              <a:rPr lang="en-US" sz="3200" dirty="0" err="1" smtClean="0">
                <a:solidFill>
                  <a:srgbClr val="002060"/>
                </a:solidFill>
                <a:latin typeface="Times New Roman" pitchFamily="18" charset="0"/>
                <a:cs typeface="Times New Roman" pitchFamily="18" charset="0"/>
              </a:rPr>
              <a:t>sống</a:t>
            </a:r>
            <a:r>
              <a:rPr lang="en-US" sz="3200" dirty="0" smtClean="0">
                <a:solidFill>
                  <a:srgbClr val="002060"/>
                </a:solidFill>
                <a:latin typeface="Times New Roman" pitchFamily="18" charset="0"/>
                <a:cs typeface="Times New Roman" pitchFamily="18" charset="0"/>
              </a:rPr>
              <a:t> </a:t>
            </a:r>
            <a:r>
              <a:rPr lang="vi-VN" sz="3200" dirty="0" smtClean="0">
                <a:solidFill>
                  <a:srgbClr val="002060"/>
                </a:solidFill>
                <a:latin typeface="Times New Roman" pitchFamily="18" charset="0"/>
                <a:cs typeface="Times New Roman" pitchFamily="18" charset="0"/>
              </a:rPr>
              <a:t>trên </a:t>
            </a:r>
            <a:r>
              <a:rPr lang="vi-VN" sz="3200" dirty="0" smtClean="0">
                <a:solidFill>
                  <a:srgbClr val="002060"/>
                </a:solidFill>
                <a:latin typeface="Times New Roman" pitchFamily="18" charset="0"/>
                <a:cs typeface="Times New Roman" pitchFamily="18" charset="0"/>
              </a:rPr>
              <a:t>cạn</a:t>
            </a:r>
            <a:r>
              <a:rPr lang="en-US" sz="3200" dirty="0" smtClean="0">
                <a:solidFill>
                  <a:srgbClr val="002060"/>
                </a:solidFill>
                <a:latin typeface="Times New Roman" pitchFamily="18" charset="0"/>
                <a:cs typeface="Times New Roman" pitchFamily="18" charset="0"/>
              </a:rPr>
              <a:t> ?</a:t>
            </a:r>
            <a:endParaRPr lang="vi-VN" sz="3200" dirty="0">
              <a:solidFill>
                <a:srgbClr val="002060"/>
              </a:solidFill>
              <a:latin typeface="Times New Roman" pitchFamily="18" charset="0"/>
              <a:cs typeface="Times New Roman" pitchFamily="18" charset="0"/>
            </a:endParaRPr>
          </a:p>
          <a:p>
            <a:pPr marL="971550" lvl="1" indent="-514350">
              <a:buAutoNum type="alphaUcPeriod"/>
            </a:pPr>
            <a:r>
              <a:rPr lang="en-US" sz="3200" dirty="0" smtClean="0">
                <a:latin typeface="Times New Roman" pitchFamily="18" charset="0"/>
                <a:cs typeface="Times New Roman" pitchFamily="18" charset="0"/>
              </a:rPr>
              <a:t>C</a:t>
            </a:r>
            <a:r>
              <a:rPr lang="vi-VN" sz="3200" dirty="0" smtClean="0">
                <a:latin typeface="Times New Roman" pitchFamily="18" charset="0"/>
                <a:cs typeface="Times New Roman" pitchFamily="18" charset="0"/>
              </a:rPr>
              <a:t>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sấu</a:t>
            </a:r>
            <a:r>
              <a:rPr lang="vi-VN" sz="3200" dirty="0" smtClean="0">
                <a:latin typeface="Times New Roman" pitchFamily="18" charset="0"/>
                <a:cs typeface="Times New Roman" pitchFamily="18" charset="0"/>
              </a:rPr>
              <a:t>, bò, gà, cây bàng, hoa súng</a:t>
            </a:r>
          </a:p>
          <a:p>
            <a:pPr marL="971550" lvl="1" indent="-514350">
              <a:buAutoNum type="alphaUcPeriod"/>
            </a:pPr>
            <a:r>
              <a:rPr lang="vi-VN" sz="3200" dirty="0" smtClean="0">
                <a:latin typeface="Times New Roman" pitchFamily="18" charset="0"/>
                <a:cs typeface="Times New Roman" pitchFamily="18" charset="0"/>
              </a:rPr>
              <a:t>Gà, mèo, rắn, cây phượng, cây mít</a:t>
            </a:r>
            <a:endParaRPr lang="vi-VN" sz="3200" dirty="0">
              <a:latin typeface="Times New Roman" pitchFamily="18" charset="0"/>
              <a:cs typeface="Times New Roman" pitchFamily="18" charset="0"/>
            </a:endParaRPr>
          </a:p>
          <a:p>
            <a:pPr marL="971550" lvl="1" indent="-514350">
              <a:buAutoNum type="alphaUcPeriod"/>
            </a:pPr>
            <a:r>
              <a:rPr lang="vi-VN" sz="3200" dirty="0" smtClean="0">
                <a:latin typeface="Times New Roman" pitchFamily="18" charset="0"/>
                <a:cs typeface="Times New Roman" pitchFamily="18" charset="0"/>
              </a:rPr>
              <a:t>Bò, chó, rau muống, cây phi lao</a:t>
            </a:r>
            <a:endParaRPr lang="en-US" sz="3200" dirty="0" smtClean="0">
              <a:latin typeface="Times New Roman" pitchFamily="18" charset="0"/>
              <a:cs typeface="Times New Roman" pitchFamily="18" charset="0"/>
            </a:endParaRPr>
          </a:p>
          <a:p>
            <a:endParaRPr lang="en-US" sz="2400" dirty="0"/>
          </a:p>
        </p:txBody>
      </p:sp>
    </p:spTree>
    <p:extLst>
      <p:ext uri="{BB962C8B-B14F-4D97-AF65-F5344CB8AC3E}">
        <p14:creationId xmlns:p14="http://schemas.microsoft.com/office/powerpoint/2010/main" val="97384170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Bottom)">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slide(fromBottom)">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slide(fromBottom)">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750" fill="hold"/>
                                        <p:tgtEl>
                                          <p:spTgt spid="7">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397334-ra-a-phim-hoa-t-ha-nh-ba-bia-fn.jpg"/>
          <p:cNvPicPr>
            <a:picLocks noGrp="1" noChangeAspect="1"/>
          </p:cNvPicPr>
          <p:nvPr>
            <p:ph idx="1"/>
          </p:nvPr>
        </p:nvPicPr>
        <p:blipFill>
          <a:blip r:embed="rId2" cstate="print"/>
          <a:stretch>
            <a:fillRect/>
          </a:stretch>
        </p:blipFill>
        <p:spPr>
          <a:xfrm>
            <a:off x="6876256" y="4869160"/>
            <a:ext cx="1785950" cy="1643074"/>
          </a:xfrm>
        </p:spPr>
      </p:pic>
      <p:pic>
        <p:nvPicPr>
          <p:cNvPr id="5" name="Content Placeholder 3" descr="25397334-ra-a-phim-hoa-t-ha-nh-ba-bia-fn.jpg"/>
          <p:cNvPicPr>
            <a:picLocks noChangeAspect="1"/>
          </p:cNvPicPr>
          <p:nvPr/>
        </p:nvPicPr>
        <p:blipFill>
          <a:blip r:embed="rId3" cstate="print"/>
          <a:stretch>
            <a:fillRect/>
          </a:stretch>
        </p:blipFill>
        <p:spPr>
          <a:xfrm>
            <a:off x="339258" y="4189705"/>
            <a:ext cx="1857388" cy="1643074"/>
          </a:xfrm>
          <a:prstGeom prst="rect">
            <a:avLst/>
          </a:prstGeom>
        </p:spPr>
      </p:pic>
      <p:pic>
        <p:nvPicPr>
          <p:cNvPr id="6" name="Content Placeholder 3" descr="25397334-ra-a-phim-hoa-t-ha-nh-ba-bia-fn.jpg"/>
          <p:cNvPicPr>
            <a:picLocks noChangeAspect="1"/>
          </p:cNvPicPr>
          <p:nvPr/>
        </p:nvPicPr>
        <p:blipFill>
          <a:blip r:embed="rId4"/>
          <a:stretch>
            <a:fillRect/>
          </a:stretch>
        </p:blipFill>
        <p:spPr>
          <a:xfrm>
            <a:off x="3491880" y="5145669"/>
            <a:ext cx="2000264" cy="1643074"/>
          </a:xfrm>
          <a:prstGeom prst="rect">
            <a:avLst/>
          </a:prstGeom>
        </p:spPr>
      </p:pic>
      <p:sp>
        <p:nvSpPr>
          <p:cNvPr id="7" name="TextBox 6"/>
          <p:cNvSpPr txBox="1"/>
          <p:nvPr/>
        </p:nvSpPr>
        <p:spPr>
          <a:xfrm>
            <a:off x="395536" y="1700808"/>
            <a:ext cx="8501122" cy="2923877"/>
          </a:xfrm>
          <a:prstGeom prst="rect">
            <a:avLst/>
          </a:prstGeom>
          <a:noFill/>
        </p:spPr>
        <p:txBody>
          <a:bodyPr wrap="square" rtlCol="0">
            <a:spAutoFit/>
          </a:bodyPr>
          <a:lstStyle/>
          <a:p>
            <a:pPr algn="l"/>
            <a:r>
              <a:rPr lang="en-US" sz="3200" dirty="0" err="1" smtClean="0">
                <a:solidFill>
                  <a:srgbClr val="002060"/>
                </a:solidFill>
                <a:latin typeface="Times New Roman" pitchFamily="18" charset="0"/>
                <a:cs typeface="Times New Roman" pitchFamily="18" charset="0"/>
              </a:rPr>
              <a:t>Câu</a:t>
            </a:r>
            <a:r>
              <a:rPr lang="en-US" sz="3200" dirty="0" smtClean="0">
                <a:solidFill>
                  <a:srgbClr val="002060"/>
                </a:solidFill>
                <a:latin typeface="Times New Roman" pitchFamily="18" charset="0"/>
                <a:cs typeface="Times New Roman" pitchFamily="18" charset="0"/>
              </a:rPr>
              <a:t> </a:t>
            </a:r>
            <a:r>
              <a:rPr lang="vi-VN" sz="3200" dirty="0" smtClean="0">
                <a:solidFill>
                  <a:srgbClr val="002060"/>
                </a:solidFill>
                <a:latin typeface="Times New Roman" pitchFamily="18" charset="0"/>
                <a:cs typeface="Times New Roman" pitchFamily="18" charset="0"/>
              </a:rPr>
              <a:t>2</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Trong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các</a:t>
            </a:r>
            <a:r>
              <a:rPr lang="en-US" sz="3200" dirty="0" smtClean="0">
                <a:solidFill>
                  <a:srgbClr val="002060"/>
                </a:solidFill>
                <a:latin typeface="Times New Roman" pitchFamily="18" charset="0"/>
                <a:cs typeface="Times New Roman" pitchFamily="18" charset="0"/>
              </a:rPr>
              <a:t> </a:t>
            </a:r>
            <a:r>
              <a:rPr lang="vi-VN" sz="3200" dirty="0" smtClean="0">
                <a:solidFill>
                  <a:srgbClr val="002060"/>
                </a:solidFill>
                <a:latin typeface="Times New Roman" pitchFamily="18" charset="0"/>
                <a:cs typeface="Times New Roman" pitchFamily="18" charset="0"/>
              </a:rPr>
              <a:t>loài cây và các </a:t>
            </a:r>
            <a:r>
              <a:rPr lang="en-US" sz="3200" dirty="0" smtClean="0">
                <a:solidFill>
                  <a:srgbClr val="002060"/>
                </a:solidFill>
                <a:latin typeface="Times New Roman" pitchFamily="18" charset="0"/>
                <a:cs typeface="Times New Roman" pitchFamily="18" charset="0"/>
              </a:rPr>
              <a:t>con </a:t>
            </a:r>
            <a:r>
              <a:rPr lang="en-US" sz="3200" dirty="0" err="1" smtClean="0">
                <a:solidFill>
                  <a:srgbClr val="002060"/>
                </a:solidFill>
                <a:latin typeface="Times New Roman" pitchFamily="18" charset="0"/>
                <a:cs typeface="Times New Roman" pitchFamily="18" charset="0"/>
              </a:rPr>
              <a:t>vật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dưới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đây</a:t>
            </a:r>
            <a:r>
              <a:rPr lang="en-US" sz="3200" dirty="0" smtClean="0">
                <a:solidFill>
                  <a:srgbClr val="002060"/>
                </a:solidFill>
                <a:latin typeface="Times New Roman" pitchFamily="18" charset="0"/>
                <a:cs typeface="Times New Roman" pitchFamily="18" charset="0"/>
              </a:rPr>
              <a:t>, </a:t>
            </a:r>
            <a:r>
              <a:rPr lang="vi-VN" sz="3200" dirty="0" smtClean="0">
                <a:solidFill>
                  <a:srgbClr val="002060"/>
                </a:solidFill>
                <a:latin typeface="Times New Roman" pitchFamily="18" charset="0"/>
                <a:cs typeface="Times New Roman" pitchFamily="18" charset="0"/>
              </a:rPr>
              <a:t>loài cây và loài vật </a:t>
            </a:r>
            <a:r>
              <a:rPr lang="en-US" sz="3200" dirty="0" err="1" smtClean="0">
                <a:solidFill>
                  <a:srgbClr val="002060"/>
                </a:solidFill>
                <a:latin typeface="Times New Roman" pitchFamily="18" charset="0"/>
                <a:cs typeface="Times New Roman" pitchFamily="18" charset="0"/>
              </a:rPr>
              <a:t>nào</a:t>
            </a:r>
            <a:r>
              <a:rPr lang="en-US" sz="3200" dirty="0" smtClean="0">
                <a:solidFill>
                  <a:srgbClr val="002060"/>
                </a:solidFill>
                <a:latin typeface="Times New Roman" pitchFamily="18" charset="0"/>
                <a:cs typeface="Times New Roman" pitchFamily="18" charset="0"/>
              </a:rPr>
              <a:t> chỉ </a:t>
            </a:r>
            <a:r>
              <a:rPr lang="en-US" sz="3200" dirty="0" err="1" smtClean="0">
                <a:solidFill>
                  <a:srgbClr val="002060"/>
                </a:solidFill>
                <a:latin typeface="Times New Roman" pitchFamily="18" charset="0"/>
                <a:cs typeface="Times New Roman" pitchFamily="18" charset="0"/>
              </a:rPr>
              <a:t>sống</a:t>
            </a:r>
            <a:r>
              <a:rPr lang="en-US" sz="3200" dirty="0" smtClean="0">
                <a:solidFill>
                  <a:srgbClr val="002060"/>
                </a:solidFill>
                <a:latin typeface="Times New Roman" pitchFamily="18" charset="0"/>
                <a:cs typeface="Times New Roman" pitchFamily="18" charset="0"/>
              </a:rPr>
              <a:t> </a:t>
            </a:r>
            <a:r>
              <a:rPr lang="vi-VN" sz="3200" dirty="0" smtClean="0">
                <a:solidFill>
                  <a:srgbClr val="002060"/>
                </a:solidFill>
                <a:latin typeface="Times New Roman" pitchFamily="18" charset="0"/>
                <a:cs typeface="Times New Roman" pitchFamily="18" charset="0"/>
              </a:rPr>
              <a:t>dưới </a:t>
            </a:r>
            <a:r>
              <a:rPr lang="vi-VN" sz="3200" dirty="0" smtClean="0">
                <a:solidFill>
                  <a:srgbClr val="002060"/>
                </a:solidFill>
                <a:latin typeface="Times New Roman" pitchFamily="18" charset="0"/>
                <a:cs typeface="Times New Roman" pitchFamily="18" charset="0"/>
              </a:rPr>
              <a:t>nước</a:t>
            </a:r>
            <a:r>
              <a:rPr lang="en-US" sz="3200" dirty="0" smtClean="0">
                <a:solidFill>
                  <a:srgbClr val="002060"/>
                </a:solidFill>
                <a:latin typeface="Times New Roman" pitchFamily="18" charset="0"/>
                <a:cs typeface="Times New Roman" pitchFamily="18" charset="0"/>
              </a:rPr>
              <a:t> ?</a:t>
            </a:r>
            <a:endParaRPr lang="vi-VN" sz="3200" dirty="0" smtClean="0">
              <a:solidFill>
                <a:srgbClr val="002060"/>
              </a:solidFill>
              <a:latin typeface="Times New Roman" pitchFamily="18" charset="0"/>
              <a:cs typeface="Times New Roman" pitchFamily="18" charset="0"/>
            </a:endParaRPr>
          </a:p>
          <a:p>
            <a:pPr lvl="2" algn="l"/>
            <a:r>
              <a:rPr lang="en-US" sz="3200" dirty="0" smtClean="0">
                <a:latin typeface="Times New Roman" pitchFamily="18" charset="0"/>
                <a:cs typeface="Times New Roman" pitchFamily="18" charset="0"/>
              </a:rPr>
              <a:t>A.</a:t>
            </a:r>
            <a:r>
              <a:rPr lang="vi-VN" sz="3200" dirty="0" smtClean="0">
                <a:latin typeface="Times New Roman" pitchFamily="18" charset="0"/>
                <a:cs typeface="Times New Roman" pitchFamily="18" charset="0"/>
              </a:rPr>
              <a:t> Hoa súng, rau muống, cá chim, vịt</a:t>
            </a:r>
          </a:p>
          <a:p>
            <a:pPr lvl="2" algn="l"/>
            <a:r>
              <a:rPr lang="en-US" sz="3200" dirty="0" smtClean="0">
                <a:latin typeface="Times New Roman" pitchFamily="18" charset="0"/>
                <a:cs typeface="Times New Roman" pitchFamily="18" charset="0"/>
              </a:rPr>
              <a:t>B. </a:t>
            </a:r>
            <a:r>
              <a:rPr lang="vi-VN" sz="3200" dirty="0" smtClean="0">
                <a:latin typeface="Times New Roman" pitchFamily="18" charset="0"/>
                <a:cs typeface="Times New Roman" pitchFamily="18" charset="0"/>
              </a:rPr>
              <a:t>Hoa sen, cây bàng, cá vàng, mực</a:t>
            </a:r>
          </a:p>
          <a:p>
            <a:pPr lvl="2" algn="l"/>
            <a:r>
              <a:rPr lang="en-US" sz="3200" dirty="0" smtClean="0">
                <a:latin typeface="Times New Roman" pitchFamily="18" charset="0"/>
                <a:cs typeface="Times New Roman" pitchFamily="18" charset="0"/>
              </a:rPr>
              <a:t>C. </a:t>
            </a:r>
            <a:r>
              <a:rPr lang="vi-VN" sz="3200" dirty="0" smtClean="0">
                <a:latin typeface="Times New Roman" pitchFamily="18" charset="0"/>
                <a:cs typeface="Times New Roman" pitchFamily="18" charset="0"/>
              </a:rPr>
              <a:t>Hoa sen, hoa súng, tôm, cá ngựa, hến</a:t>
            </a:r>
            <a:endParaRPr lang="en-US" sz="3200" dirty="0" smtClean="0">
              <a:latin typeface="Times New Roman" pitchFamily="18" charset="0"/>
              <a:cs typeface="Times New Roman" pitchFamily="18" charset="0"/>
            </a:endParaRPr>
          </a:p>
          <a:p>
            <a:endParaRPr lang="en-US" sz="2400" dirty="0"/>
          </a:p>
        </p:txBody>
      </p:sp>
    </p:spTree>
    <p:extLst>
      <p:ext uri="{BB962C8B-B14F-4D97-AF65-F5344CB8AC3E}">
        <p14:creationId xmlns:p14="http://schemas.microsoft.com/office/powerpoint/2010/main" val="292595813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500"/>
                                        <p:tgtEl>
                                          <p:spTgt spid="7">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slide(fromBottom)">
                                      <p:cBhvr>
                                        <p:cTn id="10" dur="500"/>
                                        <p:tgtEl>
                                          <p:spTgt spid="7">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slide(fromBottom)">
                                      <p:cBhvr>
                                        <p:cTn id="13" dur="500"/>
                                        <p:tgtEl>
                                          <p:spTgt spid="7">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slide(fromBottom)">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500" fill="hold"/>
                                        <p:tgtEl>
                                          <p:spTgt spid="7">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397334-ra-a-phim-hoa-t-ha-nh-ba-bia-fn.jpg"/>
          <p:cNvPicPr>
            <a:picLocks noGrp="1" noChangeAspect="1"/>
          </p:cNvPicPr>
          <p:nvPr>
            <p:ph idx="1"/>
          </p:nvPr>
        </p:nvPicPr>
        <p:blipFill>
          <a:blip r:embed="rId2" cstate="print"/>
          <a:stretch>
            <a:fillRect/>
          </a:stretch>
        </p:blipFill>
        <p:spPr>
          <a:xfrm>
            <a:off x="6660232" y="5085184"/>
            <a:ext cx="1785950" cy="1643074"/>
          </a:xfrm>
        </p:spPr>
      </p:pic>
      <p:pic>
        <p:nvPicPr>
          <p:cNvPr id="5" name="Content Placeholder 3" descr="25397334-ra-a-phim-hoa-t-ha-nh-ba-bia-fn.jpg"/>
          <p:cNvPicPr>
            <a:picLocks noChangeAspect="1"/>
          </p:cNvPicPr>
          <p:nvPr/>
        </p:nvPicPr>
        <p:blipFill>
          <a:blip r:embed="rId3" cstate="print"/>
          <a:stretch>
            <a:fillRect/>
          </a:stretch>
        </p:blipFill>
        <p:spPr>
          <a:xfrm>
            <a:off x="179512" y="4005064"/>
            <a:ext cx="1857388" cy="1643074"/>
          </a:xfrm>
          <a:prstGeom prst="rect">
            <a:avLst/>
          </a:prstGeom>
        </p:spPr>
      </p:pic>
      <p:pic>
        <p:nvPicPr>
          <p:cNvPr id="6" name="Content Placeholder 3" descr="25397334-ra-a-phim-hoa-t-ha-nh-ba-bia-fn.jpg"/>
          <p:cNvPicPr>
            <a:picLocks noChangeAspect="1"/>
          </p:cNvPicPr>
          <p:nvPr/>
        </p:nvPicPr>
        <p:blipFill>
          <a:blip r:embed="rId4"/>
          <a:stretch>
            <a:fillRect/>
          </a:stretch>
        </p:blipFill>
        <p:spPr>
          <a:xfrm>
            <a:off x="3347864" y="4941168"/>
            <a:ext cx="2000264" cy="1643074"/>
          </a:xfrm>
          <a:prstGeom prst="rect">
            <a:avLst/>
          </a:prstGeom>
        </p:spPr>
      </p:pic>
      <p:sp>
        <p:nvSpPr>
          <p:cNvPr id="8" name="Content Placeholder 3"/>
          <p:cNvSpPr txBox="1">
            <a:spLocks/>
          </p:cNvSpPr>
          <p:nvPr/>
        </p:nvSpPr>
        <p:spPr>
          <a:xfrm>
            <a:off x="457200" y="908720"/>
            <a:ext cx="8229600" cy="3342453"/>
          </a:xfrm>
          <a:prstGeom prst="rect">
            <a:avLst/>
          </a:prstGeom>
          <a:noFill/>
        </p:spPr>
        <p:txBody>
          <a:bodyPr vert="horz" wrap="square" rtlCol="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None/>
            </a:pPr>
            <a:r>
              <a:rPr lang="en-US" sz="3200" b="0" dirty="0" err="1" smtClean="0">
                <a:solidFill>
                  <a:srgbClr val="002060"/>
                </a:solidFill>
                <a:latin typeface="Times New Roman" pitchFamily="18" charset="0"/>
                <a:cs typeface="Times New Roman" pitchFamily="18" charset="0"/>
              </a:rPr>
              <a:t>Câu</a:t>
            </a:r>
            <a:r>
              <a:rPr lang="en-US" sz="3200" b="0" dirty="0" smtClean="0">
                <a:solidFill>
                  <a:srgbClr val="002060"/>
                </a:solidFill>
                <a:latin typeface="Times New Roman" pitchFamily="18" charset="0"/>
                <a:cs typeface="Times New Roman" pitchFamily="18" charset="0"/>
              </a:rPr>
              <a:t> </a:t>
            </a:r>
            <a:r>
              <a:rPr lang="vi-VN" sz="3200" b="0" dirty="0" smtClean="0">
                <a:solidFill>
                  <a:srgbClr val="002060"/>
                </a:solidFill>
                <a:latin typeface="Times New Roman" pitchFamily="18" charset="0"/>
                <a:cs typeface="Times New Roman" pitchFamily="18" charset="0"/>
              </a:rPr>
              <a:t>3</a:t>
            </a:r>
            <a:r>
              <a:rPr lang="en-US" sz="3200" b="0" dirty="0" smtClean="0">
                <a:solidFill>
                  <a:srgbClr val="002060"/>
                </a:solidFill>
                <a:latin typeface="Times New Roman" pitchFamily="18" charset="0"/>
                <a:cs typeface="Times New Roman" pitchFamily="18" charset="0"/>
              </a:rPr>
              <a:t>: </a:t>
            </a:r>
            <a:r>
              <a:rPr lang="en-US" sz="3200" b="0" dirty="0" err="1" smtClean="0">
                <a:solidFill>
                  <a:srgbClr val="002060"/>
                </a:solidFill>
                <a:latin typeface="Times New Roman" pitchFamily="18" charset="0"/>
                <a:cs typeface="Times New Roman" pitchFamily="18" charset="0"/>
              </a:rPr>
              <a:t>Trong</a:t>
            </a:r>
            <a:r>
              <a:rPr lang="en-US" sz="3200" b="0" dirty="0" smtClean="0">
                <a:solidFill>
                  <a:srgbClr val="002060"/>
                </a:solidFill>
                <a:latin typeface="Times New Roman" pitchFamily="18" charset="0"/>
                <a:cs typeface="Times New Roman" pitchFamily="18" charset="0"/>
              </a:rPr>
              <a:t> </a:t>
            </a:r>
            <a:r>
              <a:rPr lang="en-US" sz="3200" b="0" dirty="0" err="1" smtClean="0">
                <a:solidFill>
                  <a:srgbClr val="002060"/>
                </a:solidFill>
                <a:latin typeface="Times New Roman" pitchFamily="18" charset="0"/>
                <a:cs typeface="Times New Roman" pitchFamily="18" charset="0"/>
              </a:rPr>
              <a:t>các</a:t>
            </a:r>
            <a:r>
              <a:rPr lang="en-US" sz="3200" b="0" dirty="0" smtClean="0">
                <a:solidFill>
                  <a:srgbClr val="002060"/>
                </a:solidFill>
                <a:latin typeface="Times New Roman" pitchFamily="18" charset="0"/>
                <a:cs typeface="Times New Roman" pitchFamily="18" charset="0"/>
              </a:rPr>
              <a:t> </a:t>
            </a:r>
            <a:r>
              <a:rPr lang="vi-VN" sz="3200" b="0" dirty="0" smtClean="0">
                <a:solidFill>
                  <a:srgbClr val="002060"/>
                </a:solidFill>
                <a:latin typeface="Times New Roman" pitchFamily="18" charset="0"/>
                <a:cs typeface="Times New Roman" pitchFamily="18" charset="0"/>
              </a:rPr>
              <a:t>loài cây và </a:t>
            </a:r>
            <a:r>
              <a:rPr lang="en-US" sz="3200" b="0" dirty="0" smtClean="0">
                <a:solidFill>
                  <a:srgbClr val="002060"/>
                </a:solidFill>
                <a:latin typeface="Times New Roman" pitchFamily="18" charset="0"/>
                <a:cs typeface="Times New Roman" pitchFamily="18" charset="0"/>
              </a:rPr>
              <a:t>con </a:t>
            </a:r>
            <a:r>
              <a:rPr lang="en-US" sz="3200" b="0" dirty="0" err="1" smtClean="0">
                <a:solidFill>
                  <a:srgbClr val="002060"/>
                </a:solidFill>
                <a:latin typeface="Times New Roman" pitchFamily="18" charset="0"/>
                <a:cs typeface="Times New Roman" pitchFamily="18" charset="0"/>
              </a:rPr>
              <a:t>vật</a:t>
            </a:r>
            <a:r>
              <a:rPr lang="en-US" sz="3200" b="0" dirty="0" smtClean="0">
                <a:solidFill>
                  <a:srgbClr val="002060"/>
                </a:solidFill>
                <a:latin typeface="Times New Roman" pitchFamily="18" charset="0"/>
                <a:cs typeface="Times New Roman" pitchFamily="18" charset="0"/>
              </a:rPr>
              <a:t> </a:t>
            </a:r>
            <a:r>
              <a:rPr lang="en-US" sz="3200" b="0" dirty="0" err="1" smtClean="0">
                <a:solidFill>
                  <a:srgbClr val="002060"/>
                </a:solidFill>
                <a:latin typeface="Times New Roman" pitchFamily="18" charset="0"/>
                <a:cs typeface="Times New Roman" pitchFamily="18" charset="0"/>
              </a:rPr>
              <a:t>dưới</a:t>
            </a:r>
            <a:r>
              <a:rPr lang="en-US" sz="3200" b="0" dirty="0" smtClean="0">
                <a:solidFill>
                  <a:srgbClr val="002060"/>
                </a:solidFill>
                <a:latin typeface="Times New Roman" pitchFamily="18" charset="0"/>
                <a:cs typeface="Times New Roman" pitchFamily="18" charset="0"/>
              </a:rPr>
              <a:t> </a:t>
            </a:r>
            <a:r>
              <a:rPr lang="en-US" sz="3200" b="0" dirty="0" err="1" smtClean="0">
                <a:solidFill>
                  <a:srgbClr val="002060"/>
                </a:solidFill>
                <a:latin typeface="Times New Roman" pitchFamily="18" charset="0"/>
                <a:cs typeface="Times New Roman" pitchFamily="18" charset="0"/>
              </a:rPr>
              <a:t>đây</a:t>
            </a:r>
            <a:r>
              <a:rPr lang="en-US" sz="3200" b="0" dirty="0" smtClean="0">
                <a:solidFill>
                  <a:srgbClr val="002060"/>
                </a:solidFill>
                <a:latin typeface="Times New Roman" pitchFamily="18" charset="0"/>
                <a:cs typeface="Times New Roman" pitchFamily="18" charset="0"/>
              </a:rPr>
              <a:t>,</a:t>
            </a:r>
            <a:r>
              <a:rPr lang="vi-VN" sz="3200" b="0" dirty="0" smtClean="0">
                <a:solidFill>
                  <a:srgbClr val="002060"/>
                </a:solidFill>
                <a:latin typeface="Times New Roman" pitchFamily="18" charset="0"/>
                <a:cs typeface="Times New Roman" pitchFamily="18" charset="0"/>
              </a:rPr>
              <a:t> loài cây và</a:t>
            </a:r>
            <a:r>
              <a:rPr lang="en-US" sz="3200" b="0" dirty="0" smtClean="0">
                <a:solidFill>
                  <a:srgbClr val="002060"/>
                </a:solidFill>
                <a:latin typeface="Times New Roman" pitchFamily="18" charset="0"/>
                <a:cs typeface="Times New Roman" pitchFamily="18" charset="0"/>
              </a:rPr>
              <a:t> con </a:t>
            </a:r>
            <a:r>
              <a:rPr lang="en-US" sz="3200" b="0" dirty="0" err="1" smtClean="0">
                <a:solidFill>
                  <a:srgbClr val="002060"/>
                </a:solidFill>
                <a:latin typeface="Times New Roman" pitchFamily="18" charset="0"/>
                <a:cs typeface="Times New Roman" pitchFamily="18" charset="0"/>
              </a:rPr>
              <a:t>vật</a:t>
            </a:r>
            <a:r>
              <a:rPr lang="en-US" sz="3200" b="0" dirty="0" smtClean="0">
                <a:solidFill>
                  <a:srgbClr val="002060"/>
                </a:solidFill>
                <a:latin typeface="Times New Roman" pitchFamily="18" charset="0"/>
                <a:cs typeface="Times New Roman" pitchFamily="18" charset="0"/>
              </a:rPr>
              <a:t> </a:t>
            </a:r>
            <a:r>
              <a:rPr lang="en-US" sz="3200" b="0" dirty="0" err="1" smtClean="0">
                <a:solidFill>
                  <a:srgbClr val="002060"/>
                </a:solidFill>
                <a:latin typeface="Times New Roman" pitchFamily="18" charset="0"/>
                <a:cs typeface="Times New Roman" pitchFamily="18" charset="0"/>
              </a:rPr>
              <a:t>nào</a:t>
            </a:r>
            <a:r>
              <a:rPr lang="en-US" sz="3200" b="0" dirty="0" smtClean="0">
                <a:solidFill>
                  <a:srgbClr val="002060"/>
                </a:solidFill>
                <a:latin typeface="Times New Roman" pitchFamily="18" charset="0"/>
                <a:cs typeface="Times New Roman" pitchFamily="18" charset="0"/>
              </a:rPr>
              <a:t> </a:t>
            </a:r>
            <a:r>
              <a:rPr lang="vi-VN" sz="3200" b="0" dirty="0" smtClean="0">
                <a:solidFill>
                  <a:srgbClr val="002060"/>
                </a:solidFill>
                <a:latin typeface="Times New Roman" pitchFamily="18" charset="0"/>
                <a:cs typeface="Times New Roman" pitchFamily="18" charset="0"/>
              </a:rPr>
              <a:t>vừa sống trên cạn vừa sống dưới </a:t>
            </a:r>
            <a:r>
              <a:rPr lang="vi-VN" sz="3200" b="0" dirty="0" smtClean="0">
                <a:solidFill>
                  <a:srgbClr val="002060"/>
                </a:solidFill>
                <a:latin typeface="Times New Roman" pitchFamily="18" charset="0"/>
                <a:cs typeface="Times New Roman" pitchFamily="18" charset="0"/>
              </a:rPr>
              <a:t>nước</a:t>
            </a:r>
            <a:r>
              <a:rPr lang="en-US" sz="3200" b="0" dirty="0" smtClean="0">
                <a:solidFill>
                  <a:srgbClr val="002060"/>
                </a:solidFill>
                <a:latin typeface="Times New Roman" pitchFamily="18" charset="0"/>
                <a:cs typeface="Times New Roman" pitchFamily="18" charset="0"/>
              </a:rPr>
              <a:t> ?</a:t>
            </a:r>
            <a:endParaRPr lang="en-US" sz="3200" b="0" dirty="0" smtClean="0">
              <a:solidFill>
                <a:srgbClr val="002060"/>
              </a:solidFill>
              <a:latin typeface="Times New Roman" pitchFamily="18" charset="0"/>
              <a:cs typeface="Times New Roman" pitchFamily="18" charset="0"/>
            </a:endParaRPr>
          </a:p>
          <a:p>
            <a:pPr marL="667512" lvl="2" indent="0">
              <a:buNone/>
            </a:pPr>
            <a:r>
              <a:rPr lang="en-US" sz="3200" b="0" dirty="0" smtClean="0">
                <a:latin typeface="Times New Roman" pitchFamily="18" charset="0"/>
                <a:cs typeface="Times New Roman" pitchFamily="18" charset="0"/>
              </a:rPr>
              <a:t>A.</a:t>
            </a:r>
            <a:r>
              <a:rPr lang="vi-VN" sz="3200" b="0" dirty="0">
                <a:latin typeface="Times New Roman" pitchFamily="18" charset="0"/>
                <a:cs typeface="Times New Roman" pitchFamily="18" charset="0"/>
              </a:rPr>
              <a:t> </a:t>
            </a:r>
            <a:r>
              <a:rPr lang="vi-VN" sz="3200" b="0" dirty="0" smtClean="0">
                <a:latin typeface="Times New Roman" pitchFamily="18" charset="0"/>
                <a:cs typeface="Times New Roman" pitchFamily="18" charset="0"/>
              </a:rPr>
              <a:t>Rau muống, lúa, ếch</a:t>
            </a:r>
            <a:r>
              <a:rPr lang="vi-VN" sz="3200" b="0" dirty="0">
                <a:latin typeface="Times New Roman" pitchFamily="18" charset="0"/>
                <a:cs typeface="Times New Roman" pitchFamily="18" charset="0"/>
              </a:rPr>
              <a:t>, vịt</a:t>
            </a:r>
            <a:endParaRPr lang="en-US" sz="3200" b="0" dirty="0" smtClean="0">
              <a:latin typeface="Times New Roman" pitchFamily="18" charset="0"/>
              <a:cs typeface="Times New Roman" pitchFamily="18" charset="0"/>
            </a:endParaRPr>
          </a:p>
          <a:p>
            <a:pPr marL="667512" lvl="2" indent="0">
              <a:buNone/>
            </a:pPr>
            <a:r>
              <a:rPr lang="en-US" sz="3200" b="0" dirty="0" smtClean="0">
                <a:latin typeface="Times New Roman" pitchFamily="18" charset="0"/>
                <a:cs typeface="Times New Roman" pitchFamily="18" charset="0"/>
              </a:rPr>
              <a:t>B</a:t>
            </a:r>
            <a:r>
              <a:rPr lang="vi-VN" sz="3200" b="0" dirty="0" smtClean="0">
                <a:latin typeface="Times New Roman" pitchFamily="18" charset="0"/>
                <a:cs typeface="Times New Roman" pitchFamily="18" charset="0"/>
              </a:rPr>
              <a:t>. Hoa sen, lúa, vịt, cá heo</a:t>
            </a:r>
          </a:p>
          <a:p>
            <a:pPr marL="667512" lvl="2" indent="0">
              <a:buNone/>
            </a:pPr>
            <a:r>
              <a:rPr lang="en-US" sz="3200" b="0" dirty="0" smtClean="0">
                <a:latin typeface="Times New Roman" pitchFamily="18" charset="0"/>
                <a:cs typeface="Times New Roman" pitchFamily="18" charset="0"/>
              </a:rPr>
              <a:t>C. </a:t>
            </a:r>
            <a:r>
              <a:rPr lang="vi-VN" sz="3200" b="0" dirty="0" smtClean="0">
                <a:latin typeface="Times New Roman" pitchFamily="18" charset="0"/>
                <a:cs typeface="Times New Roman" pitchFamily="18" charset="0"/>
              </a:rPr>
              <a:t>Khoai môn, rau cải, </a:t>
            </a:r>
            <a:r>
              <a:rPr lang="vi-VN" sz="3200" b="0" dirty="0">
                <a:latin typeface="Times New Roman" pitchFamily="18" charset="0"/>
                <a:cs typeface="Times New Roman" pitchFamily="18" charset="0"/>
              </a:rPr>
              <a:t>t</a:t>
            </a:r>
            <a:r>
              <a:rPr lang="en-US" sz="3200" b="0" dirty="0" err="1" smtClean="0">
                <a:latin typeface="Times New Roman" pitchFamily="18" charset="0"/>
                <a:cs typeface="Times New Roman" pitchFamily="18" charset="0"/>
              </a:rPr>
              <a:t>ôm</a:t>
            </a:r>
            <a:r>
              <a:rPr lang="en-US" sz="3200" b="0" dirty="0" smtClean="0">
                <a:latin typeface="Times New Roman" pitchFamily="18" charset="0"/>
                <a:cs typeface="Times New Roman" pitchFamily="18" charset="0"/>
              </a:rPr>
              <a:t> </a:t>
            </a:r>
            <a:r>
              <a:rPr lang="en-US" sz="3200" b="0" dirty="0" err="1" smtClean="0">
                <a:latin typeface="Times New Roman" pitchFamily="18" charset="0"/>
                <a:cs typeface="Times New Roman" pitchFamily="18" charset="0"/>
              </a:rPr>
              <a:t>đồng</a:t>
            </a:r>
            <a:r>
              <a:rPr lang="vi-VN" sz="3200" b="0" dirty="0" smtClean="0">
                <a:latin typeface="Times New Roman" pitchFamily="18" charset="0"/>
                <a:cs typeface="Times New Roman" pitchFamily="18" charset="0"/>
              </a:rPr>
              <a:t>, ếch</a:t>
            </a:r>
            <a:endParaRPr lang="en-US" sz="3200" b="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207497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Bottom)">
                                      <p:cBhvr>
                                        <p:cTn id="7" dur="500"/>
                                        <p:tgtEl>
                                          <p:spTgt spid="8">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slide(fromBottom)">
                                      <p:cBhvr>
                                        <p:cTn id="10" dur="500"/>
                                        <p:tgtEl>
                                          <p:spTgt spid="8">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slide(fromBottom)">
                                      <p:cBhvr>
                                        <p:cTn id="13" dur="500"/>
                                        <p:tgtEl>
                                          <p:spTgt spid="8">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slide(fromBottom)">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1000" fill="hold"/>
                                        <p:tgtEl>
                                          <p:spTgt spid="8">
                                            <p:txEl>
                                              <p:pRg st="1" end="1"/>
                                            </p:txEl>
                                          </p:spTgt>
                                        </p:tgtEl>
                                        <p:attrNameLst>
                                          <p:attrName>style.color</p:attrName>
                                        </p:attrNameLst>
                                      </p:cBhvr>
                                      <p:to>
                                        <a:srgbClr val="CE0C5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397334-ra-a-phim-hoa-t-ha-nh-ba-bia-fn.jpg"/>
          <p:cNvPicPr>
            <a:picLocks noGrp="1" noChangeAspect="1"/>
          </p:cNvPicPr>
          <p:nvPr>
            <p:ph idx="1"/>
          </p:nvPr>
        </p:nvPicPr>
        <p:blipFill>
          <a:blip r:embed="rId2"/>
          <a:stretch>
            <a:fillRect/>
          </a:stretch>
        </p:blipFill>
        <p:spPr>
          <a:xfrm>
            <a:off x="6732240" y="5270795"/>
            <a:ext cx="2037406" cy="1143574"/>
          </a:xfrm>
        </p:spPr>
      </p:pic>
      <p:sp>
        <p:nvSpPr>
          <p:cNvPr id="5" name="TextBox 4"/>
          <p:cNvSpPr txBox="1"/>
          <p:nvPr/>
        </p:nvSpPr>
        <p:spPr>
          <a:xfrm>
            <a:off x="455386" y="1092800"/>
            <a:ext cx="8005046" cy="3416320"/>
          </a:xfrm>
          <a:prstGeom prst="rect">
            <a:avLst/>
          </a:prstGeom>
          <a:noFill/>
        </p:spPr>
        <p:txBody>
          <a:bodyPr wrap="square" rtlCol="0">
            <a:spAutoFit/>
          </a:bodyPr>
          <a:lstStyle/>
          <a:p>
            <a:pPr algn="l"/>
            <a:r>
              <a:rPr lang="en-US" sz="3200" dirty="0" err="1" smtClean="0">
                <a:solidFill>
                  <a:srgbClr val="002060"/>
                </a:solidFill>
                <a:latin typeface="Times New Roman" pitchFamily="18" charset="0"/>
                <a:cs typeface="Times New Roman" pitchFamily="18" charset="0"/>
              </a:rPr>
              <a:t>Câu</a:t>
            </a:r>
            <a:r>
              <a:rPr lang="en-US" sz="3200" dirty="0" smtClean="0">
                <a:solidFill>
                  <a:srgbClr val="002060"/>
                </a:solidFill>
                <a:latin typeface="Times New Roman" pitchFamily="18" charset="0"/>
                <a:cs typeface="Times New Roman" pitchFamily="18" charset="0"/>
              </a:rPr>
              <a:t> </a:t>
            </a:r>
            <a:r>
              <a:rPr lang="vi-VN" sz="3200" dirty="0" smtClean="0">
                <a:solidFill>
                  <a:srgbClr val="002060"/>
                </a:solidFill>
                <a:latin typeface="Times New Roman" pitchFamily="18" charset="0"/>
                <a:cs typeface="Times New Roman" pitchFamily="18" charset="0"/>
              </a:rPr>
              <a:t>4</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Trong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các</a:t>
            </a:r>
            <a:r>
              <a:rPr lang="en-US" sz="3200" dirty="0" smtClean="0">
                <a:solidFill>
                  <a:srgbClr val="002060"/>
                </a:solidFill>
                <a:latin typeface="Times New Roman" pitchFamily="18" charset="0"/>
                <a:cs typeface="Times New Roman" pitchFamily="18" charset="0"/>
              </a:rPr>
              <a:t> </a:t>
            </a:r>
            <a:r>
              <a:rPr lang="vi-VN" sz="3200" dirty="0" smtClean="0">
                <a:solidFill>
                  <a:srgbClr val="002060"/>
                </a:solidFill>
                <a:latin typeface="Times New Roman" pitchFamily="18" charset="0"/>
                <a:cs typeface="Times New Roman" pitchFamily="18" charset="0"/>
              </a:rPr>
              <a:t>loài cây dưới đây cây nào sống bám vào thân cây </a:t>
            </a:r>
            <a:r>
              <a:rPr lang="vi-VN" sz="3200" dirty="0" smtClean="0">
                <a:solidFill>
                  <a:srgbClr val="002060"/>
                </a:solidFill>
                <a:latin typeface="Times New Roman" pitchFamily="18" charset="0"/>
                <a:cs typeface="Times New Roman" pitchFamily="18" charset="0"/>
              </a:rPr>
              <a:t>khác</a:t>
            </a:r>
            <a:r>
              <a:rPr lang="en-US" sz="3200" dirty="0" smtClean="0">
                <a:solidFill>
                  <a:srgbClr val="002060"/>
                </a:solidFill>
                <a:latin typeface="Times New Roman" pitchFamily="18" charset="0"/>
                <a:cs typeface="Times New Roman" pitchFamily="18" charset="0"/>
              </a:rPr>
              <a:t> </a:t>
            </a:r>
            <a:r>
              <a:rPr lang="vi-VN" sz="3200" dirty="0" smtClean="0">
                <a:solidFill>
                  <a:srgbClr val="002060"/>
                </a:solidFill>
                <a:latin typeface="Times New Roman" pitchFamily="18" charset="0"/>
                <a:cs typeface="Times New Roman" pitchFamily="18" charset="0"/>
              </a:rPr>
              <a:t>?</a:t>
            </a:r>
            <a:endParaRPr lang="en-US" sz="3200" dirty="0" smtClean="0">
              <a:solidFill>
                <a:srgbClr val="002060"/>
              </a:solidFill>
              <a:latin typeface="Times New Roman" pitchFamily="18" charset="0"/>
              <a:cs typeface="Times New Roman" pitchFamily="18" charset="0"/>
            </a:endParaRPr>
          </a:p>
          <a:p>
            <a:pPr lvl="2" algn="l"/>
            <a:r>
              <a:rPr lang="en-US" sz="3200" dirty="0" smtClean="0">
                <a:latin typeface="Times New Roman" pitchFamily="18" charset="0"/>
                <a:cs typeface="Times New Roman" pitchFamily="18" charset="0"/>
              </a:rPr>
              <a:t>A. </a:t>
            </a:r>
            <a:r>
              <a:rPr lang="vi-VN" sz="3200" dirty="0" smtClean="0">
                <a:latin typeface="Times New Roman" pitchFamily="18" charset="0"/>
                <a:cs typeface="Times New Roman" pitchFamily="18" charset="0"/>
              </a:rPr>
              <a:t>Hoa hồng, hoa phượng, hoa phong lan</a:t>
            </a:r>
            <a:endParaRPr lang="en-US" sz="3200" dirty="0" smtClean="0">
              <a:latin typeface="Times New Roman" pitchFamily="18" charset="0"/>
              <a:cs typeface="Times New Roman" pitchFamily="18" charset="0"/>
            </a:endParaRPr>
          </a:p>
          <a:p>
            <a:pPr lvl="2" algn="l"/>
            <a:r>
              <a:rPr lang="en-US" sz="3200" dirty="0" smtClean="0">
                <a:latin typeface="Times New Roman" pitchFamily="18" charset="0"/>
                <a:cs typeface="Times New Roman" pitchFamily="18" charset="0"/>
              </a:rPr>
              <a:t>B. </a:t>
            </a:r>
            <a:r>
              <a:rPr lang="vi-VN" sz="3200" dirty="0" smtClean="0">
                <a:latin typeface="Times New Roman" pitchFamily="18" charset="0"/>
                <a:cs typeface="Times New Roman" pitchFamily="18" charset="0"/>
              </a:rPr>
              <a:t>Hoa phong lan, hoa cúc, hoa sen</a:t>
            </a:r>
            <a:endParaRPr lang="en-US" sz="3200" dirty="0" smtClean="0">
              <a:latin typeface="Times New Roman" pitchFamily="18" charset="0"/>
              <a:cs typeface="Times New Roman" pitchFamily="18" charset="0"/>
            </a:endParaRPr>
          </a:p>
          <a:p>
            <a:pPr lvl="2" algn="l"/>
            <a:r>
              <a:rPr lang="en-US" sz="3200" dirty="0" smtClean="0">
                <a:latin typeface="Times New Roman" pitchFamily="18" charset="0"/>
                <a:cs typeface="Times New Roman" pitchFamily="18" charset="0"/>
              </a:rPr>
              <a:t>C. C</a:t>
            </a:r>
            <a:r>
              <a:rPr lang="vi-VN" sz="3200" dirty="0" smtClean="0">
                <a:latin typeface="Times New Roman" pitchFamily="18" charset="0"/>
                <a:cs typeface="Times New Roman" pitchFamily="18" charset="0"/>
              </a:rPr>
              <a:t>ây tầm gửi, dây tơ hồng, hoa phong lan</a:t>
            </a:r>
            <a:endParaRPr lang="en-US" sz="3200" dirty="0" smtClean="0">
              <a:latin typeface="Times New Roman" pitchFamily="18" charset="0"/>
              <a:cs typeface="Times New Roman" pitchFamily="18" charset="0"/>
            </a:endParaRPr>
          </a:p>
          <a:p>
            <a:endParaRPr lang="en-US" sz="2400" dirty="0"/>
          </a:p>
        </p:txBody>
      </p:sp>
      <p:pic>
        <p:nvPicPr>
          <p:cNvPr id="7" name="Content Placeholder 3" descr="25397334-ra-a-phim-hoa-t-ha-nh-ba-bia-fn.jpg"/>
          <p:cNvPicPr>
            <a:picLocks noChangeAspect="1"/>
          </p:cNvPicPr>
          <p:nvPr/>
        </p:nvPicPr>
        <p:blipFill>
          <a:blip r:embed="rId2"/>
          <a:stretch>
            <a:fillRect/>
          </a:stretch>
        </p:blipFill>
        <p:spPr>
          <a:xfrm>
            <a:off x="3419872" y="5301208"/>
            <a:ext cx="1928826" cy="1143574"/>
          </a:xfrm>
          <a:prstGeom prst="rect">
            <a:avLst/>
          </a:prstGeom>
        </p:spPr>
      </p:pic>
      <p:pic>
        <p:nvPicPr>
          <p:cNvPr id="8" name="Content Placeholder 3" descr="25397334-ra-a-phim-hoa-t-ha-nh-ba-bia-fn.jpg"/>
          <p:cNvPicPr>
            <a:picLocks noChangeAspect="1"/>
          </p:cNvPicPr>
          <p:nvPr/>
        </p:nvPicPr>
        <p:blipFill>
          <a:blip r:embed="rId2"/>
          <a:stretch>
            <a:fillRect/>
          </a:stretch>
        </p:blipFill>
        <p:spPr>
          <a:xfrm>
            <a:off x="4622" y="4389711"/>
            <a:ext cx="1928826" cy="1143574"/>
          </a:xfrm>
          <a:prstGeom prst="rect">
            <a:avLst/>
          </a:prstGeom>
        </p:spPr>
      </p:pic>
    </p:spTree>
    <p:extLst>
      <p:ext uri="{BB962C8B-B14F-4D97-AF65-F5344CB8AC3E}">
        <p14:creationId xmlns:p14="http://schemas.microsoft.com/office/powerpoint/2010/main" val="184660688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2000" fill="hold"/>
                                        <p:tgtEl>
                                          <p:spTgt spid="5">
                                            <p:txEl>
                                              <p:pRg st="3" end="3"/>
                                            </p:txEl>
                                          </p:spTgt>
                                        </p:tgtEl>
                                        <p:attrNameLst>
                                          <p:attrName>style.color</p:attrName>
                                        </p:attrNameLst>
                                      </p:cBhvr>
                                      <p:to>
                                        <a:srgbClr val="CE0C5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71600" y="365085"/>
            <a:ext cx="3214710" cy="707886"/>
          </a:xfrm>
          <a:prstGeom prst="rect">
            <a:avLst/>
          </a:prstGeom>
          <a:noFill/>
        </p:spPr>
        <p:txBody>
          <a:bodyPr wrap="square" rtlCol="0">
            <a:spAutoFit/>
          </a:bodyPr>
          <a:lstStyle/>
          <a:p>
            <a:r>
              <a:rPr lang="en-US" sz="4000" u="sng" dirty="0" err="1" smtClean="0">
                <a:solidFill>
                  <a:srgbClr val="C00000"/>
                </a:solidFill>
                <a:latin typeface="Times New Roman" pitchFamily="18" charset="0"/>
                <a:cs typeface="Times New Roman" pitchFamily="18" charset="0"/>
              </a:rPr>
              <a:t>Củng</a:t>
            </a:r>
            <a:r>
              <a:rPr lang="en-US" sz="4000" u="sng" dirty="0" smtClean="0">
                <a:solidFill>
                  <a:srgbClr val="C00000"/>
                </a:solidFill>
                <a:latin typeface="Times New Roman" pitchFamily="18" charset="0"/>
                <a:cs typeface="Times New Roman" pitchFamily="18" charset="0"/>
              </a:rPr>
              <a:t> </a:t>
            </a:r>
            <a:r>
              <a:rPr lang="en-US" sz="4000" u="sng" dirty="0" err="1" smtClean="0">
                <a:solidFill>
                  <a:srgbClr val="C00000"/>
                </a:solidFill>
                <a:latin typeface="Times New Roman" pitchFamily="18" charset="0"/>
                <a:cs typeface="Times New Roman" pitchFamily="18" charset="0"/>
              </a:rPr>
              <a:t>cô</a:t>
            </a:r>
            <a:r>
              <a:rPr lang="en-US" sz="4000" u="sng" dirty="0" smtClean="0">
                <a:solidFill>
                  <a:srgbClr val="C00000"/>
                </a:solidFill>
                <a:latin typeface="Times New Roman" pitchFamily="18" charset="0"/>
                <a:cs typeface="Times New Roman" pitchFamily="18" charset="0"/>
              </a:rPr>
              <a:t>́:</a:t>
            </a:r>
            <a:endParaRPr lang="en-US" sz="4000" u="sng" dirty="0">
              <a:solidFill>
                <a:srgbClr val="C00000"/>
              </a:solidFill>
              <a:latin typeface="Times New Roman" pitchFamily="18" charset="0"/>
              <a:cs typeface="Times New Roman" pitchFamily="18" charset="0"/>
            </a:endParaRPr>
          </a:p>
        </p:txBody>
      </p:sp>
      <p:sp>
        <p:nvSpPr>
          <p:cNvPr id="10" name="Rounded Rectangular Callout 9"/>
          <p:cNvSpPr/>
          <p:nvPr/>
        </p:nvSpPr>
        <p:spPr>
          <a:xfrm>
            <a:off x="523141" y="1556792"/>
            <a:ext cx="8312727" cy="4401616"/>
          </a:xfrm>
          <a:prstGeom prst="wedgeRoundRectCallout">
            <a:avLst>
              <a:gd name="adj1" fmla="val -24083"/>
              <a:gd name="adj2" fmla="val -613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smtClean="0">
                <a:solidFill>
                  <a:schemeClr val="accent1">
                    <a:lumMod val="50000"/>
                  </a:schemeClr>
                </a:solidFill>
                <a:latin typeface="+mj-lt"/>
              </a:rPr>
              <a:t>- Cây cối và các con vật có thể sống ở khắp mọi nơi</a:t>
            </a:r>
          </a:p>
          <a:p>
            <a:pPr algn="just"/>
            <a:r>
              <a:rPr lang="vi-VN" sz="2800" dirty="0" smtClean="0">
                <a:solidFill>
                  <a:schemeClr val="accent1">
                    <a:lumMod val="50000"/>
                  </a:schemeClr>
                </a:solidFill>
                <a:latin typeface="+mj-lt"/>
              </a:rPr>
              <a:t>    </a:t>
            </a:r>
            <a:r>
              <a:rPr lang="vi-VN" sz="2800" dirty="0" smtClean="0">
                <a:solidFill>
                  <a:srgbClr val="00B050"/>
                </a:solidFill>
                <a:latin typeface="+mj-lt"/>
              </a:rPr>
              <a:t>+Sống trên cạn, sống dưới nước, vừa sống trên cạn         </a:t>
            </a:r>
            <a:r>
              <a:rPr lang="vi-VN" sz="2800" dirty="0" smtClean="0">
                <a:solidFill>
                  <a:schemeClr val="bg1"/>
                </a:solidFill>
                <a:latin typeface="+mj-lt"/>
              </a:rPr>
              <a:t>uujj</a:t>
            </a:r>
            <a:r>
              <a:rPr lang="vi-VN" sz="2800" dirty="0" smtClean="0">
                <a:solidFill>
                  <a:srgbClr val="00B050"/>
                </a:solidFill>
                <a:latin typeface="+mj-lt"/>
              </a:rPr>
              <a:t>vừa sống dưới nước.</a:t>
            </a:r>
          </a:p>
          <a:p>
            <a:pPr algn="just"/>
            <a:r>
              <a:rPr lang="vi-VN" sz="2800" dirty="0" smtClean="0">
                <a:solidFill>
                  <a:srgbClr val="00B050"/>
                </a:solidFill>
                <a:latin typeface="+mj-lt"/>
              </a:rPr>
              <a:t>    +Có loài cây sống bám trên thân cây khác.</a:t>
            </a:r>
          </a:p>
          <a:p>
            <a:pPr algn="just"/>
            <a:r>
              <a:rPr lang="vi-VN" sz="2800" dirty="0" smtClean="0">
                <a:solidFill>
                  <a:srgbClr val="00B050"/>
                </a:solidFill>
                <a:latin typeface="+mj-lt"/>
              </a:rPr>
              <a:t>    +Có loài vật sống trên cạn và bay lượn trên không.</a:t>
            </a:r>
          </a:p>
          <a:p>
            <a:pPr algn="just"/>
            <a:r>
              <a:rPr lang="vi-VN" sz="2800" dirty="0" smtClean="0">
                <a:solidFill>
                  <a:schemeClr val="accent1">
                    <a:lumMod val="50000"/>
                  </a:schemeClr>
                </a:solidFill>
                <a:latin typeface="+mj-lt"/>
              </a:rPr>
              <a:t>- Thiên nhiên rất đa dạng và phong phú mỗi loài cây và con vật đều có lợi ích riêng vì vậy chúng ta phải biết bảo vệ và chăm sóc chúng.</a:t>
            </a:r>
          </a:p>
          <a:p>
            <a:pPr algn="just"/>
            <a:endParaRPr lang="vi-VN" sz="2800" dirty="0">
              <a:solidFill>
                <a:schemeClr val="accent1">
                  <a:lumMod val="50000"/>
                </a:schemeClr>
              </a:solidFill>
              <a:latin typeface="+mj-lt"/>
            </a:endParaRPr>
          </a:p>
        </p:txBody>
      </p:sp>
    </p:spTree>
    <p:extLst>
      <p:ext uri="{BB962C8B-B14F-4D97-AF65-F5344CB8AC3E}">
        <p14:creationId xmlns:p14="http://schemas.microsoft.com/office/powerpoint/2010/main" val="2794138483"/>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5496" y="1340768"/>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4000" dirty="0" err="1">
                <a:solidFill>
                  <a:srgbClr val="0070C0"/>
                </a:solidFill>
                <a:latin typeface="Times New Roman" panose="02020603050405020304" pitchFamily="18" charset="0"/>
                <a:cs typeface="Times New Roman" panose="02020603050405020304" pitchFamily="18" charset="0"/>
              </a:rPr>
              <a:t>Dặn</a:t>
            </a:r>
            <a:r>
              <a:rPr lang="en-US" altLang="en-US" sz="4000" dirty="0">
                <a:solidFill>
                  <a:srgbClr val="0070C0"/>
                </a:solidFill>
                <a:latin typeface="Times New Roman" panose="02020603050405020304" pitchFamily="18" charset="0"/>
                <a:cs typeface="Times New Roman" panose="02020603050405020304" pitchFamily="18" charset="0"/>
              </a:rPr>
              <a:t> </a:t>
            </a:r>
            <a:r>
              <a:rPr lang="en-US" altLang="en-US" sz="4000" dirty="0" err="1">
                <a:solidFill>
                  <a:srgbClr val="0070C0"/>
                </a:solidFill>
                <a:latin typeface="Times New Roman" panose="02020603050405020304" pitchFamily="18" charset="0"/>
                <a:cs typeface="Times New Roman" panose="02020603050405020304" pitchFamily="18" charset="0"/>
              </a:rPr>
              <a:t>dò</a:t>
            </a:r>
            <a:r>
              <a:rPr lang="en-US" altLang="en-US" sz="4000" dirty="0">
                <a:solidFill>
                  <a:srgbClr val="0070C0"/>
                </a:solidFill>
                <a:latin typeface="Times New Roman" panose="02020603050405020304" pitchFamily="18" charset="0"/>
                <a:cs typeface="Times New Roman" panose="02020603050405020304" pitchFamily="18" charset="0"/>
              </a:rPr>
              <a:t>:</a:t>
            </a:r>
          </a:p>
          <a:p>
            <a:pPr>
              <a:spcBef>
                <a:spcPct val="0"/>
              </a:spcBef>
              <a:buFontTx/>
              <a:buNone/>
            </a:pPr>
            <a:r>
              <a:rPr lang="en-US" altLang="en-US" sz="4000" dirty="0">
                <a:solidFill>
                  <a:srgbClr val="006699"/>
                </a:solidFill>
                <a:latin typeface="Times New Roman" panose="02020603050405020304" pitchFamily="18" charset="0"/>
                <a:cs typeface="Times New Roman" panose="02020603050405020304" pitchFamily="18" charset="0"/>
              </a:rPr>
              <a:t>+ </a:t>
            </a:r>
            <a:r>
              <a:rPr lang="en-US" altLang="en-US" sz="4000" dirty="0" err="1">
                <a:solidFill>
                  <a:srgbClr val="006699"/>
                </a:solidFill>
                <a:latin typeface="Times New Roman" panose="02020603050405020304" pitchFamily="18" charset="0"/>
                <a:cs typeface="Times New Roman" panose="02020603050405020304" pitchFamily="18" charset="0"/>
              </a:rPr>
              <a:t>Sưu</a:t>
            </a:r>
            <a:r>
              <a:rPr lang="en-US" altLang="en-US" sz="4000" dirty="0">
                <a:solidFill>
                  <a:srgbClr val="006699"/>
                </a:solidFill>
                <a:latin typeface="Times New Roman" panose="02020603050405020304" pitchFamily="18" charset="0"/>
                <a:cs typeface="Times New Roman" panose="02020603050405020304" pitchFamily="18" charset="0"/>
              </a:rPr>
              <a:t> </a:t>
            </a:r>
            <a:r>
              <a:rPr lang="en-US" altLang="en-US" sz="4000" dirty="0" err="1">
                <a:solidFill>
                  <a:srgbClr val="006699"/>
                </a:solidFill>
                <a:latin typeface="Times New Roman" panose="02020603050405020304" pitchFamily="18" charset="0"/>
                <a:cs typeface="Times New Roman" panose="02020603050405020304" pitchFamily="18" charset="0"/>
              </a:rPr>
              <a:t>tầm</a:t>
            </a:r>
            <a:r>
              <a:rPr lang="en-US" altLang="en-US" sz="4000" dirty="0">
                <a:solidFill>
                  <a:srgbClr val="006699"/>
                </a:solidFill>
                <a:latin typeface="Times New Roman" panose="02020603050405020304" pitchFamily="18" charset="0"/>
                <a:cs typeface="Times New Roman" panose="02020603050405020304" pitchFamily="18" charset="0"/>
              </a:rPr>
              <a:t> </a:t>
            </a:r>
            <a:r>
              <a:rPr lang="en-US" altLang="en-US" sz="4000" dirty="0" err="1">
                <a:solidFill>
                  <a:srgbClr val="006699"/>
                </a:solidFill>
                <a:latin typeface="Times New Roman" panose="02020603050405020304" pitchFamily="18" charset="0"/>
                <a:cs typeface="Times New Roman" panose="02020603050405020304" pitchFamily="18" charset="0"/>
              </a:rPr>
              <a:t>thêm</a:t>
            </a:r>
            <a:r>
              <a:rPr lang="en-US" altLang="en-US" sz="4000" dirty="0">
                <a:solidFill>
                  <a:srgbClr val="006699"/>
                </a:solidFill>
                <a:latin typeface="Times New Roman" panose="02020603050405020304" pitchFamily="18" charset="0"/>
                <a:cs typeface="Times New Roman" panose="02020603050405020304" pitchFamily="18" charset="0"/>
              </a:rPr>
              <a:t> </a:t>
            </a:r>
            <a:r>
              <a:rPr lang="en-US" altLang="en-US" sz="4000" dirty="0" err="1">
                <a:solidFill>
                  <a:srgbClr val="006699"/>
                </a:solidFill>
                <a:latin typeface="Times New Roman" panose="02020603050405020304" pitchFamily="18" charset="0"/>
                <a:cs typeface="Times New Roman" panose="02020603050405020304" pitchFamily="18" charset="0"/>
              </a:rPr>
              <a:t>tranh</a:t>
            </a:r>
            <a:r>
              <a:rPr lang="en-US" altLang="en-US" sz="4000" dirty="0">
                <a:solidFill>
                  <a:srgbClr val="006699"/>
                </a:solidFill>
                <a:latin typeface="Times New Roman" panose="02020603050405020304" pitchFamily="18" charset="0"/>
                <a:cs typeface="Times New Roman" panose="02020603050405020304" pitchFamily="18" charset="0"/>
              </a:rPr>
              <a:t> </a:t>
            </a:r>
            <a:r>
              <a:rPr lang="en-US" altLang="en-US" sz="4000" dirty="0" err="1">
                <a:solidFill>
                  <a:srgbClr val="006699"/>
                </a:solidFill>
                <a:latin typeface="Times New Roman" panose="02020603050405020304" pitchFamily="18" charset="0"/>
                <a:cs typeface="Times New Roman" panose="02020603050405020304" pitchFamily="18" charset="0"/>
              </a:rPr>
              <a:t>ảnh</a:t>
            </a:r>
            <a:r>
              <a:rPr lang="en-US" altLang="en-US" sz="4000" dirty="0">
                <a:solidFill>
                  <a:srgbClr val="006699"/>
                </a:solidFill>
                <a:latin typeface="Times New Roman" panose="02020603050405020304" pitchFamily="18" charset="0"/>
                <a:cs typeface="Times New Roman" panose="02020603050405020304" pitchFamily="18" charset="0"/>
              </a:rPr>
              <a:t> </a:t>
            </a:r>
            <a:r>
              <a:rPr lang="en-US" altLang="en-US" sz="4000" dirty="0" err="1">
                <a:solidFill>
                  <a:srgbClr val="006699"/>
                </a:solidFill>
                <a:latin typeface="Times New Roman" panose="02020603050405020304" pitchFamily="18" charset="0"/>
                <a:cs typeface="Times New Roman" panose="02020603050405020304" pitchFamily="18" charset="0"/>
              </a:rPr>
              <a:t>về</a:t>
            </a:r>
            <a:r>
              <a:rPr lang="en-US" altLang="en-US" sz="4000" dirty="0">
                <a:solidFill>
                  <a:srgbClr val="006699"/>
                </a:solidFill>
                <a:latin typeface="Times New Roman" panose="02020603050405020304" pitchFamily="18" charset="0"/>
                <a:cs typeface="Times New Roman" panose="02020603050405020304" pitchFamily="18" charset="0"/>
              </a:rPr>
              <a:t> </a:t>
            </a:r>
            <a:r>
              <a:rPr lang="en-US" altLang="en-US" sz="4000" dirty="0" err="1" smtClean="0">
                <a:solidFill>
                  <a:srgbClr val="006699"/>
                </a:solidFill>
                <a:latin typeface="Times New Roman" panose="02020603050405020304" pitchFamily="18" charset="0"/>
                <a:cs typeface="Times New Roman" panose="02020603050405020304" pitchFamily="18" charset="0"/>
              </a:rPr>
              <a:t>cây</a:t>
            </a:r>
            <a:r>
              <a:rPr lang="en-US" altLang="en-US" sz="4000" dirty="0" smtClean="0">
                <a:solidFill>
                  <a:srgbClr val="006699"/>
                </a:solidFill>
                <a:latin typeface="Times New Roman" panose="02020603050405020304" pitchFamily="18" charset="0"/>
                <a:cs typeface="Times New Roman" panose="02020603050405020304" pitchFamily="18" charset="0"/>
              </a:rPr>
              <a:t> </a:t>
            </a:r>
            <a:r>
              <a:rPr lang="en-US" altLang="en-US" sz="4000" dirty="0" err="1" smtClean="0">
                <a:solidFill>
                  <a:srgbClr val="006699"/>
                </a:solidFill>
                <a:latin typeface="Times New Roman" panose="02020603050405020304" pitchFamily="18" charset="0"/>
                <a:cs typeface="Times New Roman" panose="02020603050405020304" pitchFamily="18" charset="0"/>
              </a:rPr>
              <a:t>cối</a:t>
            </a:r>
            <a:r>
              <a:rPr lang="en-US" altLang="en-US" sz="4000" dirty="0" smtClean="0">
                <a:solidFill>
                  <a:srgbClr val="006699"/>
                </a:solidFill>
                <a:latin typeface="Times New Roman" panose="02020603050405020304" pitchFamily="18" charset="0"/>
                <a:cs typeface="Times New Roman" panose="02020603050405020304" pitchFamily="18" charset="0"/>
              </a:rPr>
              <a:t> </a:t>
            </a:r>
            <a:r>
              <a:rPr lang="en-US" altLang="en-US" sz="4000" dirty="0" err="1" smtClean="0">
                <a:solidFill>
                  <a:srgbClr val="006699"/>
                </a:solidFill>
                <a:latin typeface="Times New Roman" panose="02020603050405020304" pitchFamily="18" charset="0"/>
                <a:cs typeface="Times New Roman" panose="02020603050405020304" pitchFamily="18" charset="0"/>
              </a:rPr>
              <a:t>và</a:t>
            </a:r>
            <a:r>
              <a:rPr lang="en-US" altLang="en-US" sz="4000" dirty="0" smtClean="0">
                <a:solidFill>
                  <a:srgbClr val="006699"/>
                </a:solidFill>
                <a:latin typeface="Times New Roman" panose="02020603050405020304" pitchFamily="18" charset="0"/>
                <a:cs typeface="Times New Roman" panose="02020603050405020304" pitchFamily="18" charset="0"/>
              </a:rPr>
              <a:t> </a:t>
            </a:r>
            <a:r>
              <a:rPr lang="en-US" altLang="en-US" sz="4000" dirty="0" err="1" smtClean="0">
                <a:solidFill>
                  <a:srgbClr val="006699"/>
                </a:solidFill>
                <a:latin typeface="Times New Roman" panose="02020603050405020304" pitchFamily="18" charset="0"/>
                <a:cs typeface="Times New Roman" panose="02020603050405020304" pitchFamily="18" charset="0"/>
              </a:rPr>
              <a:t>các</a:t>
            </a:r>
            <a:r>
              <a:rPr lang="en-US" altLang="en-US" sz="4000" dirty="0" smtClean="0">
                <a:solidFill>
                  <a:srgbClr val="006699"/>
                </a:solidFill>
                <a:latin typeface="Times New Roman" panose="02020603050405020304" pitchFamily="18" charset="0"/>
                <a:cs typeface="Times New Roman" panose="02020603050405020304" pitchFamily="18" charset="0"/>
              </a:rPr>
              <a:t> con </a:t>
            </a:r>
            <a:r>
              <a:rPr lang="en-US" altLang="en-US" sz="4000" dirty="0" err="1" smtClean="0">
                <a:solidFill>
                  <a:srgbClr val="006699"/>
                </a:solidFill>
                <a:latin typeface="Times New Roman" panose="02020603050405020304" pitchFamily="18" charset="0"/>
                <a:cs typeface="Times New Roman" panose="02020603050405020304" pitchFamily="18" charset="0"/>
              </a:rPr>
              <a:t>vật</a:t>
            </a:r>
            <a:r>
              <a:rPr lang="en-US" altLang="en-US" sz="4000" dirty="0" smtClean="0">
                <a:solidFill>
                  <a:srgbClr val="006699"/>
                </a:solidFill>
                <a:latin typeface="Times New Roman" panose="02020603050405020304" pitchFamily="18" charset="0"/>
                <a:cs typeface="Times New Roman" panose="02020603050405020304" pitchFamily="18" charset="0"/>
              </a:rPr>
              <a:t>.</a:t>
            </a:r>
            <a:endParaRPr lang="en-US" altLang="en-US" sz="4000" dirty="0">
              <a:solidFill>
                <a:srgbClr val="006699"/>
              </a:solidFill>
              <a:latin typeface="Times New Roman" panose="02020603050405020304" pitchFamily="18" charset="0"/>
              <a:cs typeface="Times New Roman" panose="02020603050405020304" pitchFamily="18" charset="0"/>
            </a:endParaRPr>
          </a:p>
          <a:p>
            <a:pPr>
              <a:spcBef>
                <a:spcPct val="0"/>
              </a:spcBef>
              <a:buFontTx/>
              <a:buNone/>
            </a:pPr>
            <a:r>
              <a:rPr lang="en-US" altLang="en-US" sz="4000" dirty="0">
                <a:solidFill>
                  <a:srgbClr val="006699"/>
                </a:solidFill>
                <a:latin typeface="Times New Roman" panose="02020603050405020304" pitchFamily="18" charset="0"/>
                <a:cs typeface="Times New Roman" panose="02020603050405020304" pitchFamily="18" charset="0"/>
              </a:rPr>
              <a:t>+ </a:t>
            </a:r>
            <a:r>
              <a:rPr lang="en-US" altLang="en-US" sz="4000" dirty="0" err="1">
                <a:solidFill>
                  <a:srgbClr val="006699"/>
                </a:solidFill>
                <a:latin typeface="Times New Roman" panose="02020603050405020304" pitchFamily="18" charset="0"/>
                <a:cs typeface="Times New Roman" panose="02020603050405020304" pitchFamily="18" charset="0"/>
              </a:rPr>
              <a:t>Xem</a:t>
            </a:r>
            <a:r>
              <a:rPr lang="en-US" altLang="en-US" sz="4000" dirty="0">
                <a:solidFill>
                  <a:srgbClr val="006699"/>
                </a:solidFill>
                <a:latin typeface="Times New Roman" panose="02020603050405020304" pitchFamily="18" charset="0"/>
                <a:cs typeface="Times New Roman" panose="02020603050405020304" pitchFamily="18" charset="0"/>
              </a:rPr>
              <a:t> </a:t>
            </a:r>
            <a:r>
              <a:rPr lang="en-US" altLang="en-US" sz="4000" dirty="0" err="1">
                <a:solidFill>
                  <a:srgbClr val="006699"/>
                </a:solidFill>
                <a:latin typeface="Times New Roman" panose="02020603050405020304" pitchFamily="18" charset="0"/>
                <a:cs typeface="Times New Roman" panose="02020603050405020304" pitchFamily="18" charset="0"/>
              </a:rPr>
              <a:t>trước</a:t>
            </a:r>
            <a:r>
              <a:rPr lang="en-US" altLang="en-US" sz="4000" dirty="0">
                <a:solidFill>
                  <a:srgbClr val="006699"/>
                </a:solidFill>
                <a:latin typeface="Times New Roman" panose="02020603050405020304" pitchFamily="18" charset="0"/>
                <a:cs typeface="Times New Roman" panose="02020603050405020304" pitchFamily="18" charset="0"/>
              </a:rPr>
              <a:t> </a:t>
            </a:r>
            <a:r>
              <a:rPr lang="en-US" altLang="en-US" sz="4000" dirty="0" err="1">
                <a:solidFill>
                  <a:srgbClr val="006699"/>
                </a:solidFill>
                <a:latin typeface="Times New Roman" panose="02020603050405020304" pitchFamily="18" charset="0"/>
                <a:cs typeface="Times New Roman" panose="02020603050405020304" pitchFamily="18" charset="0"/>
              </a:rPr>
              <a:t>bài</a:t>
            </a:r>
            <a:r>
              <a:rPr lang="en-US" altLang="en-US" sz="4000" dirty="0">
                <a:solidFill>
                  <a:srgbClr val="006699"/>
                </a:solidFill>
                <a:latin typeface="Times New Roman" panose="02020603050405020304" pitchFamily="18" charset="0"/>
                <a:cs typeface="Times New Roman" panose="02020603050405020304" pitchFamily="18" charset="0"/>
              </a:rPr>
              <a:t> </a:t>
            </a:r>
            <a:r>
              <a:rPr lang="en-US" altLang="en-US" sz="4000" dirty="0" err="1">
                <a:solidFill>
                  <a:srgbClr val="006699"/>
                </a:solidFill>
                <a:latin typeface="Times New Roman" panose="02020603050405020304" pitchFamily="18" charset="0"/>
                <a:cs typeface="Times New Roman" panose="02020603050405020304" pitchFamily="18" charset="0"/>
              </a:rPr>
              <a:t>cho</a:t>
            </a:r>
            <a:r>
              <a:rPr lang="en-US" altLang="en-US" sz="4000" dirty="0">
                <a:solidFill>
                  <a:srgbClr val="006699"/>
                </a:solidFill>
                <a:latin typeface="Times New Roman" panose="02020603050405020304" pitchFamily="18" charset="0"/>
                <a:cs typeface="Times New Roman" panose="02020603050405020304" pitchFamily="18" charset="0"/>
              </a:rPr>
              <a:t> </a:t>
            </a:r>
            <a:r>
              <a:rPr lang="en-US" altLang="en-US" sz="4000" dirty="0" err="1">
                <a:solidFill>
                  <a:srgbClr val="006699"/>
                </a:solidFill>
                <a:latin typeface="Times New Roman" panose="02020603050405020304" pitchFamily="18" charset="0"/>
                <a:cs typeface="Times New Roman" panose="02020603050405020304" pitchFamily="18" charset="0"/>
              </a:rPr>
              <a:t>tiết</a:t>
            </a:r>
            <a:r>
              <a:rPr lang="en-US" altLang="en-US" sz="4000" dirty="0">
                <a:solidFill>
                  <a:srgbClr val="006699"/>
                </a:solidFill>
                <a:latin typeface="Times New Roman" panose="02020603050405020304" pitchFamily="18" charset="0"/>
                <a:cs typeface="Times New Roman" panose="02020603050405020304" pitchFamily="18" charset="0"/>
              </a:rPr>
              <a:t> </a:t>
            </a:r>
            <a:r>
              <a:rPr lang="en-US" altLang="en-US" sz="4000" dirty="0" err="1" smtClean="0">
                <a:solidFill>
                  <a:srgbClr val="006699"/>
                </a:solidFill>
                <a:latin typeface="Times New Roman" panose="02020603050405020304" pitchFamily="18" charset="0"/>
                <a:cs typeface="Times New Roman" panose="02020603050405020304" pitchFamily="18" charset="0"/>
              </a:rPr>
              <a:t>sau</a:t>
            </a:r>
            <a:r>
              <a:rPr lang="en-US" altLang="en-US" sz="4000" dirty="0" smtClean="0">
                <a:solidFill>
                  <a:srgbClr val="006699"/>
                </a:solidFill>
                <a:latin typeface="Times New Roman" panose="02020603050405020304" pitchFamily="18" charset="0"/>
                <a:cs typeface="Times New Roman" panose="02020603050405020304" pitchFamily="18" charset="0"/>
              </a:rPr>
              <a:t>: “ </a:t>
            </a:r>
            <a:r>
              <a:rPr lang="en-US" altLang="en-US" sz="4000" dirty="0" err="1" smtClean="0">
                <a:solidFill>
                  <a:srgbClr val="006699"/>
                </a:solidFill>
                <a:latin typeface="Times New Roman" panose="02020603050405020304" pitchFamily="18" charset="0"/>
                <a:cs typeface="Times New Roman" panose="02020603050405020304" pitchFamily="18" charset="0"/>
              </a:rPr>
              <a:t>Mặt</a:t>
            </a:r>
            <a:r>
              <a:rPr lang="en-US" altLang="en-US" sz="4000" dirty="0" smtClean="0">
                <a:solidFill>
                  <a:srgbClr val="006699"/>
                </a:solidFill>
                <a:latin typeface="Times New Roman" panose="02020603050405020304" pitchFamily="18" charset="0"/>
                <a:cs typeface="Times New Roman" panose="02020603050405020304" pitchFamily="18" charset="0"/>
              </a:rPr>
              <a:t> </a:t>
            </a:r>
            <a:r>
              <a:rPr lang="en-US" altLang="en-US" sz="4000" dirty="0" err="1" smtClean="0">
                <a:solidFill>
                  <a:srgbClr val="006699"/>
                </a:solidFill>
                <a:latin typeface="Times New Roman" panose="02020603050405020304" pitchFamily="18" charset="0"/>
                <a:cs typeface="Times New Roman" panose="02020603050405020304" pitchFamily="18" charset="0"/>
              </a:rPr>
              <a:t>Trời</a:t>
            </a:r>
            <a:r>
              <a:rPr lang="en-US" altLang="en-US" sz="4000" dirty="0" smtClean="0">
                <a:solidFill>
                  <a:srgbClr val="006699"/>
                </a:solidFill>
                <a:latin typeface="Times New Roman" panose="02020603050405020304" pitchFamily="18" charset="0"/>
                <a:cs typeface="Times New Roman" panose="02020603050405020304" pitchFamily="18" charset="0"/>
              </a:rPr>
              <a:t>”.</a:t>
            </a:r>
            <a:endParaRPr lang="en-US" altLang="en-US" sz="4000" dirty="0">
              <a:solidFill>
                <a:srgbClr val="0066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792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16632"/>
            <a:ext cx="8712968" cy="1143000"/>
          </a:xfrm>
        </p:spPr>
        <p:txBody>
          <a:bodyPr>
            <a:normAutofit fontScale="90000"/>
          </a:bodyPr>
          <a:lstStyle/>
          <a:p>
            <a:r>
              <a:rPr lang="vi-VN" b="1" u="sng" dirty="0" smtClean="0">
                <a:solidFill>
                  <a:srgbClr val="FF0000"/>
                </a:solidFill>
              </a:rPr>
              <a:t>Hoạt động 1 </a:t>
            </a:r>
            <a:r>
              <a:rPr lang="vi-VN" dirty="0" smtClean="0"/>
              <a:t>: </a:t>
            </a:r>
            <a:r>
              <a:rPr lang="vi-VN" b="1" dirty="0" smtClean="0">
                <a:solidFill>
                  <a:schemeClr val="tx2">
                    <a:lumMod val="50000"/>
                  </a:schemeClr>
                </a:solidFill>
              </a:rPr>
              <a:t>Cây có thể sống ở đâu ? </a:t>
            </a:r>
            <a:endParaRPr lang="vi-VN" b="1" dirty="0">
              <a:solidFill>
                <a:schemeClr val="tx2">
                  <a:lumMod val="50000"/>
                </a:schemeClr>
              </a:solidFill>
            </a:endParaRPr>
          </a:p>
        </p:txBody>
      </p:sp>
      <p:sp>
        <p:nvSpPr>
          <p:cNvPr id="5" name="Content Placeholder 4"/>
          <p:cNvSpPr>
            <a:spLocks noGrp="1"/>
          </p:cNvSpPr>
          <p:nvPr>
            <p:ph idx="1"/>
          </p:nvPr>
        </p:nvSpPr>
        <p:spPr/>
        <p:txBody>
          <a:bodyPr/>
          <a:lstStyle/>
          <a:p>
            <a:pPr marL="0" indent="0">
              <a:buNone/>
            </a:pPr>
            <a:r>
              <a:rPr lang="vi-VN" dirty="0" smtClean="0">
                <a:solidFill>
                  <a:srgbClr val="002060"/>
                </a:solidFill>
              </a:rPr>
              <a:t>      Hãy kể tên của các loại cây trong các hình dưới đây : </a:t>
            </a:r>
          </a:p>
          <a:p>
            <a:endParaRPr lang="vi-VN" dirty="0"/>
          </a:p>
        </p:txBody>
      </p:sp>
      <p:pic>
        <p:nvPicPr>
          <p:cNvPr id="6" name="Picture 2" descr="Kết quả hình ảnh cho MỘT SỐ CÂY SỐNG DƯỚI NƯỚ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116632"/>
            <a:ext cx="3059832" cy="19769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Kết quả hình ảnh cho cây Phượ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7" y="4293096"/>
            <a:ext cx="3099504" cy="2459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16632"/>
            <a:ext cx="2783477" cy="19769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97614" y="1751901"/>
            <a:ext cx="2023179" cy="341679"/>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Cây súng</a:t>
            </a:r>
            <a:endParaRPr lang="vi-VN" b="1" dirty="0">
              <a:solidFill>
                <a:schemeClr val="accent1">
                  <a:lumMod val="50000"/>
                </a:schemeClr>
              </a:solidFill>
            </a:endParaRPr>
          </a:p>
        </p:txBody>
      </p:sp>
      <p:sp>
        <p:nvSpPr>
          <p:cNvPr id="10" name="Rectangle 9"/>
          <p:cNvSpPr/>
          <p:nvPr/>
        </p:nvSpPr>
        <p:spPr>
          <a:xfrm>
            <a:off x="6740515" y="1745993"/>
            <a:ext cx="2186633" cy="341678"/>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1750" b="1" dirty="0" smtClean="0">
                <a:solidFill>
                  <a:schemeClr val="accent1">
                    <a:lumMod val="50000"/>
                  </a:schemeClr>
                </a:solidFill>
              </a:rPr>
              <a:t>Cây rau muống</a:t>
            </a:r>
            <a:endParaRPr lang="vi-VN" sz="1750" b="1" dirty="0">
              <a:solidFill>
                <a:schemeClr val="accent1">
                  <a:lumMod val="50000"/>
                </a:schemeClr>
              </a:solidFill>
            </a:endParaRPr>
          </a:p>
        </p:txBody>
      </p:sp>
      <p:sp>
        <p:nvSpPr>
          <p:cNvPr id="11" name="Rectangle 10"/>
          <p:cNvSpPr/>
          <p:nvPr/>
        </p:nvSpPr>
        <p:spPr>
          <a:xfrm>
            <a:off x="809651" y="6401370"/>
            <a:ext cx="1839254" cy="364520"/>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Cây phượng</a:t>
            </a:r>
            <a:endParaRPr lang="vi-VN" b="1" dirty="0">
              <a:solidFill>
                <a:schemeClr val="accent1">
                  <a:lumMod val="50000"/>
                </a:schemeClr>
              </a:solidFill>
            </a:endParaRPr>
          </a:p>
        </p:txBody>
      </p:sp>
      <p:pic>
        <p:nvPicPr>
          <p:cNvPr id="12" name="Picture 11"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45" y="4437112"/>
            <a:ext cx="2797124" cy="23287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708398" y="6388138"/>
            <a:ext cx="2023179" cy="364519"/>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Cây phong lan</a:t>
            </a:r>
            <a:endParaRPr lang="vi-VN" b="1" dirty="0">
              <a:solidFill>
                <a:schemeClr val="accent1">
                  <a:lumMod val="50000"/>
                </a:schemeClr>
              </a:solidFill>
            </a:endParaRPr>
          </a:p>
        </p:txBody>
      </p:sp>
      <p:pic>
        <p:nvPicPr>
          <p:cNvPr id="14" name="Picture 2" descr="Kết quả hình ảnh cho ảnh cây lục bìn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7359" y="4509120"/>
            <a:ext cx="2915619" cy="224353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779912" y="6388138"/>
            <a:ext cx="1849215" cy="364519"/>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rgbClr val="002060"/>
                </a:solidFill>
              </a:rPr>
              <a:t>Cây lục bình</a:t>
            </a:r>
            <a:endParaRPr lang="vi-VN" b="1" dirty="0">
              <a:solidFill>
                <a:srgbClr val="002060"/>
              </a:solidFill>
            </a:endParaRPr>
          </a:p>
        </p:txBody>
      </p:sp>
      <p:pic>
        <p:nvPicPr>
          <p:cNvPr id="16" name="Picture 8" descr="Kết quả hình ảnh cho cây dứ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949" y="116632"/>
            <a:ext cx="2916029" cy="197694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730870" y="1751902"/>
            <a:ext cx="1947298" cy="341678"/>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Cây dứa</a:t>
            </a:r>
            <a:endParaRPr lang="vi-VN" b="1" dirty="0">
              <a:solidFill>
                <a:schemeClr val="accent1">
                  <a:lumMod val="50000"/>
                </a:schemeClr>
              </a:solidFill>
            </a:endParaRPr>
          </a:p>
        </p:txBody>
      </p:sp>
      <p:pic>
        <p:nvPicPr>
          <p:cNvPr id="18" name="Picture 4" descr="Hình ảnh có liên qu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08" y="2272395"/>
            <a:ext cx="3074393" cy="206140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30787" y="3978268"/>
            <a:ext cx="1947298" cy="341678"/>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Cây tơ hồng</a:t>
            </a:r>
            <a:endParaRPr lang="vi-VN" b="1" dirty="0">
              <a:solidFill>
                <a:schemeClr val="accent1">
                  <a:lumMod val="50000"/>
                </a:schemeClr>
              </a:solidFill>
            </a:endParaRPr>
          </a:p>
        </p:txBody>
      </p:sp>
      <p:pic>
        <p:nvPicPr>
          <p:cNvPr id="20" name="Picture 6" descr="Kết quả hình ảnh cho cây lú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949" y="2263996"/>
            <a:ext cx="2916029" cy="206980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704822" y="3978268"/>
            <a:ext cx="1947298" cy="341678"/>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Cây lúa </a:t>
            </a:r>
            <a:endParaRPr lang="vi-VN" b="1" dirty="0">
              <a:solidFill>
                <a:schemeClr val="accent1">
                  <a:lumMod val="50000"/>
                </a:schemeClr>
              </a:solidFill>
            </a:endParaRPr>
          </a:p>
        </p:txBody>
      </p:sp>
      <p:pic>
        <p:nvPicPr>
          <p:cNvPr id="22" name="Picture 2" descr="Kết quả hình ảnh cho ảnh cây bà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6545" y="2272395"/>
            <a:ext cx="2797124" cy="206140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6740515" y="4023426"/>
            <a:ext cx="1947298" cy="341678"/>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Cây bàng </a:t>
            </a:r>
            <a:endParaRPr lang="vi-VN" b="1" dirty="0">
              <a:solidFill>
                <a:schemeClr val="accent1">
                  <a:lumMod val="50000"/>
                </a:schemeClr>
              </a:solidFill>
            </a:endParaRPr>
          </a:p>
        </p:txBody>
      </p:sp>
    </p:spTree>
    <p:extLst>
      <p:ext uri="{BB962C8B-B14F-4D97-AF65-F5344CB8AC3E}">
        <p14:creationId xmlns:p14="http://schemas.microsoft.com/office/powerpoint/2010/main" val="181417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5">
                                            <p:txEl>
                                              <p:pRg st="0" end="0"/>
                                            </p:txEl>
                                          </p:spTgt>
                                        </p:tgtEl>
                                      </p:cBhvr>
                                    </p:animEffect>
                                    <p:set>
                                      <p:cBhvr>
                                        <p:cTn id="22" dur="1" fill="hold">
                                          <p:stCondLst>
                                            <p:cond delay="499"/>
                                          </p:stCondLst>
                                        </p:cTn>
                                        <p:tgtEl>
                                          <p:spTgt spid="5">
                                            <p:txEl>
                                              <p:pRg st="0" end="0"/>
                                            </p:txEl>
                                          </p:spTgt>
                                        </p:tgtEl>
                                        <p:attrNameLst>
                                          <p:attrName>style.visibility</p:attrName>
                                        </p:attrNameLst>
                                      </p:cBhvr>
                                      <p:to>
                                        <p:strVal val="hidden"/>
                                      </p:to>
                                    </p:se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16"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par>
                                <p:cTn id="59" presetID="53" presetClass="entr" presetSubtype="16"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par>
                                <p:cTn id="64" presetID="53" presetClass="entr" presetSubtype="16"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barn(inVertical)">
                                      <p:cBhvr>
                                        <p:cTn id="73" dur="250"/>
                                        <p:tgtEl>
                                          <p:spTgt spid="9"/>
                                        </p:tgtEl>
                                      </p:cBhvr>
                                    </p:animEffect>
                                  </p:childTnLst>
                                </p:cTn>
                              </p:par>
                            </p:childTnLst>
                          </p:cTn>
                        </p:par>
                        <p:par>
                          <p:cTn id="74" fill="hold">
                            <p:stCondLst>
                              <p:cond delay="250"/>
                            </p:stCondLst>
                            <p:childTnLst>
                              <p:par>
                                <p:cTn id="75" presetID="16" presetClass="entr" presetSubtype="21"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arn(inVertical)">
                                      <p:cBhvr>
                                        <p:cTn id="77" dur="250"/>
                                        <p:tgtEl>
                                          <p:spTgt spid="17"/>
                                        </p:tgtEl>
                                      </p:cBhvr>
                                    </p:animEffect>
                                  </p:childTnLst>
                                </p:cTn>
                              </p:par>
                            </p:childTnLst>
                          </p:cTn>
                        </p:par>
                        <p:par>
                          <p:cTn id="78" fill="hold">
                            <p:stCondLst>
                              <p:cond delay="500"/>
                            </p:stCondLst>
                            <p:childTnLst>
                              <p:par>
                                <p:cTn id="79" presetID="16" presetClass="entr" presetSubtype="21"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barn(inVertical)">
                                      <p:cBhvr>
                                        <p:cTn id="81" dur="250"/>
                                        <p:tgtEl>
                                          <p:spTgt spid="10"/>
                                        </p:tgtEl>
                                      </p:cBhvr>
                                    </p:animEffect>
                                  </p:childTnLst>
                                </p:cTn>
                              </p:par>
                            </p:childTnLst>
                          </p:cTn>
                        </p:par>
                        <p:par>
                          <p:cTn id="82" fill="hold">
                            <p:stCondLst>
                              <p:cond delay="750"/>
                            </p:stCondLst>
                            <p:childTnLst>
                              <p:par>
                                <p:cTn id="83" presetID="16" presetClass="entr" presetSubtype="21"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barn(inVertical)">
                                      <p:cBhvr>
                                        <p:cTn id="85" dur="250"/>
                                        <p:tgtEl>
                                          <p:spTgt spid="19"/>
                                        </p:tgtEl>
                                      </p:cBhvr>
                                    </p:animEffect>
                                  </p:childTnLst>
                                </p:cTn>
                              </p:par>
                            </p:childTnLst>
                          </p:cTn>
                        </p:par>
                        <p:par>
                          <p:cTn id="86" fill="hold">
                            <p:stCondLst>
                              <p:cond delay="1000"/>
                            </p:stCondLst>
                            <p:childTnLst>
                              <p:par>
                                <p:cTn id="87" presetID="16" presetClass="entr" presetSubtype="21"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barn(inVertical)">
                                      <p:cBhvr>
                                        <p:cTn id="89" dur="250"/>
                                        <p:tgtEl>
                                          <p:spTgt spid="21"/>
                                        </p:tgtEl>
                                      </p:cBhvr>
                                    </p:animEffect>
                                  </p:childTnLst>
                                </p:cTn>
                              </p:par>
                            </p:childTnLst>
                          </p:cTn>
                        </p:par>
                        <p:par>
                          <p:cTn id="90" fill="hold">
                            <p:stCondLst>
                              <p:cond delay="1250"/>
                            </p:stCondLst>
                            <p:childTnLst>
                              <p:par>
                                <p:cTn id="91" presetID="16" presetClass="entr" presetSubtype="21"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barn(inVertical)">
                                      <p:cBhvr>
                                        <p:cTn id="93" dur="250"/>
                                        <p:tgtEl>
                                          <p:spTgt spid="23"/>
                                        </p:tgtEl>
                                      </p:cBhvr>
                                    </p:animEffect>
                                  </p:childTnLst>
                                </p:cTn>
                              </p:par>
                            </p:childTnLst>
                          </p:cTn>
                        </p:par>
                        <p:par>
                          <p:cTn id="94" fill="hold">
                            <p:stCondLst>
                              <p:cond delay="1500"/>
                            </p:stCondLst>
                            <p:childTnLst>
                              <p:par>
                                <p:cTn id="95" presetID="16" presetClass="entr" presetSubtype="21" fill="hold" grpId="0" nodeType="after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barn(inVertical)">
                                      <p:cBhvr>
                                        <p:cTn id="97" dur="250"/>
                                        <p:tgtEl>
                                          <p:spTgt spid="11"/>
                                        </p:tgtEl>
                                      </p:cBhvr>
                                    </p:animEffect>
                                  </p:childTnLst>
                                </p:cTn>
                              </p:par>
                            </p:childTnLst>
                          </p:cTn>
                        </p:par>
                        <p:par>
                          <p:cTn id="98" fill="hold">
                            <p:stCondLst>
                              <p:cond delay="1750"/>
                            </p:stCondLst>
                            <p:childTnLst>
                              <p:par>
                                <p:cTn id="99" presetID="16" presetClass="entr" presetSubtype="21"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barn(inVertical)">
                                      <p:cBhvr>
                                        <p:cTn id="101" dur="250"/>
                                        <p:tgtEl>
                                          <p:spTgt spid="15"/>
                                        </p:tgtEl>
                                      </p:cBhvr>
                                    </p:animEffect>
                                  </p:childTnLst>
                                </p:cTn>
                              </p:par>
                            </p:childTnLst>
                          </p:cTn>
                        </p:par>
                        <p:par>
                          <p:cTn id="102" fill="hold">
                            <p:stCondLst>
                              <p:cond delay="2000"/>
                            </p:stCondLst>
                            <p:childTnLst>
                              <p:par>
                                <p:cTn id="103" presetID="16" presetClass="entr" presetSubtype="21" fill="hold" grpId="0" nodeType="after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barn(inVertical)">
                                      <p:cBhvr>
                                        <p:cTn id="105"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p"/>
      <p:bldP spid="5" grpId="1" build="p"/>
      <p:bldP spid="9" grpId="0" animBg="1"/>
      <p:bldP spid="10" grpId="0" animBg="1"/>
      <p:bldP spid="11" grpId="0" animBg="1"/>
      <p:bldP spid="13" grpId="0" animBg="1"/>
      <p:bldP spid="15" grpId="0" animBg="1"/>
      <p:bldP spid="17" grpId="0" animBg="1"/>
      <p:bldP spid="19" grpId="0" animBg="1"/>
      <p:bldP spid="21"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70723"/>
            <a:ext cx="8229600" cy="5145435"/>
          </a:xfrm>
        </p:spPr>
        <p:txBody>
          <a:bodyPr/>
          <a:lstStyle/>
          <a:p>
            <a:pPr marL="0" indent="0">
              <a:buNone/>
            </a:pPr>
            <a:r>
              <a:rPr lang="vi-VN" b="1" dirty="0" smtClean="0">
                <a:solidFill>
                  <a:schemeClr val="accent1">
                    <a:lumMod val="50000"/>
                  </a:schemeClr>
                </a:solidFill>
                <a:latin typeface="Times New Roman" pitchFamily="18" charset="0"/>
                <a:cs typeface="Times New Roman" pitchFamily="18" charset="0"/>
              </a:rPr>
              <a:t> </a:t>
            </a:r>
            <a:r>
              <a:rPr lang="vi-VN" b="1" i="1" dirty="0" smtClean="0">
                <a:solidFill>
                  <a:schemeClr val="accent1">
                    <a:lumMod val="50000"/>
                  </a:schemeClr>
                </a:solidFill>
                <a:latin typeface="Times New Roman" pitchFamily="18" charset="0"/>
                <a:cs typeface="Times New Roman" pitchFamily="18" charset="0"/>
              </a:rPr>
              <a:t>Thảo luận :</a:t>
            </a:r>
          </a:p>
          <a:p>
            <a:pPr marL="0" indent="0">
              <a:buNone/>
            </a:pPr>
            <a:r>
              <a:rPr lang="vi-VN" b="1" i="1" dirty="0">
                <a:solidFill>
                  <a:schemeClr val="accent1">
                    <a:lumMod val="50000"/>
                  </a:schemeClr>
                </a:solidFill>
                <a:latin typeface="Times New Roman" pitchFamily="18" charset="0"/>
                <a:cs typeface="Times New Roman" pitchFamily="18" charset="0"/>
              </a:rPr>
              <a:t> </a:t>
            </a:r>
            <a:r>
              <a:rPr lang="vi-VN" b="1" i="1" dirty="0" smtClean="0">
                <a:solidFill>
                  <a:schemeClr val="accent1">
                    <a:lumMod val="50000"/>
                  </a:schemeClr>
                </a:solidFill>
                <a:latin typeface="Times New Roman" pitchFamily="18" charset="0"/>
                <a:cs typeface="Times New Roman" pitchFamily="18" charset="0"/>
              </a:rPr>
              <a:t>- Các cây trên sống ở đâu ?</a:t>
            </a:r>
          </a:p>
          <a:p>
            <a:pPr marL="0" indent="0">
              <a:buNone/>
            </a:pPr>
            <a:r>
              <a:rPr lang="vi-VN" b="1" i="1" dirty="0">
                <a:solidFill>
                  <a:schemeClr val="accent1">
                    <a:lumMod val="50000"/>
                  </a:schemeClr>
                </a:solidFill>
                <a:latin typeface="Times New Roman" pitchFamily="18" charset="0"/>
                <a:cs typeface="Times New Roman" pitchFamily="18" charset="0"/>
              </a:rPr>
              <a:t>  </a:t>
            </a:r>
            <a:r>
              <a:rPr lang="vi-VN" b="1" i="1" dirty="0" smtClean="0">
                <a:solidFill>
                  <a:schemeClr val="accent1">
                    <a:lumMod val="50000"/>
                  </a:schemeClr>
                </a:solidFill>
                <a:latin typeface="Times New Roman" pitchFamily="18" charset="0"/>
                <a:cs typeface="Times New Roman" pitchFamily="18" charset="0"/>
              </a:rPr>
              <a:t>   +  Sống trên cạn; </a:t>
            </a:r>
          </a:p>
          <a:p>
            <a:pPr marL="0" indent="0">
              <a:buNone/>
            </a:pPr>
            <a:r>
              <a:rPr lang="vi-VN" b="1" i="1" dirty="0" smtClean="0">
                <a:solidFill>
                  <a:schemeClr val="accent1">
                    <a:lumMod val="50000"/>
                  </a:schemeClr>
                </a:solidFill>
                <a:latin typeface="Times New Roman" pitchFamily="18" charset="0"/>
                <a:cs typeface="Times New Roman" pitchFamily="18" charset="0"/>
              </a:rPr>
              <a:t>     +</a:t>
            </a:r>
          </a:p>
          <a:p>
            <a:pPr marL="0" indent="0">
              <a:buNone/>
            </a:pPr>
            <a:r>
              <a:rPr lang="vi-VN" b="1" i="1" dirty="0" smtClean="0">
                <a:solidFill>
                  <a:schemeClr val="accent1">
                    <a:lumMod val="50000"/>
                  </a:schemeClr>
                </a:solidFill>
                <a:latin typeface="Times New Roman" pitchFamily="18" charset="0"/>
                <a:cs typeface="Times New Roman" pitchFamily="18" charset="0"/>
              </a:rPr>
              <a:t>     +                             </a:t>
            </a:r>
          </a:p>
          <a:p>
            <a:pPr marL="0" indent="0">
              <a:buNone/>
            </a:pPr>
            <a:r>
              <a:rPr lang="vi-VN" b="1" i="1" dirty="0" smtClean="0">
                <a:solidFill>
                  <a:schemeClr val="accent1">
                    <a:lumMod val="50000"/>
                  </a:schemeClr>
                </a:solidFill>
                <a:latin typeface="Times New Roman" pitchFamily="18" charset="0"/>
                <a:cs typeface="Times New Roman" pitchFamily="18" charset="0"/>
              </a:rPr>
              <a:t>                                   </a:t>
            </a:r>
          </a:p>
          <a:p>
            <a:pPr marL="0" indent="0">
              <a:buNone/>
            </a:pPr>
            <a:r>
              <a:rPr lang="vi-VN" b="1" i="1" dirty="0" smtClean="0">
                <a:solidFill>
                  <a:schemeClr val="accent1">
                    <a:lumMod val="50000"/>
                  </a:schemeClr>
                </a:solidFill>
                <a:latin typeface="Times New Roman" pitchFamily="18" charset="0"/>
                <a:cs typeface="Times New Roman" pitchFamily="18" charset="0"/>
              </a:rPr>
              <a:t>- Chúng có lợi ích gì ? </a:t>
            </a:r>
            <a:endParaRPr lang="en-US" b="1" dirty="0">
              <a:solidFill>
                <a:schemeClr val="accent1">
                  <a:lumMod val="50000"/>
                </a:schemeClr>
              </a:solidFill>
              <a:latin typeface="Times New Roman" pitchFamily="18" charset="0"/>
              <a:cs typeface="Times New Roman" pitchFamily="18" charset="0"/>
            </a:endParaRPr>
          </a:p>
        </p:txBody>
      </p:sp>
      <p:sp>
        <p:nvSpPr>
          <p:cNvPr id="4" name="Rectangle 3"/>
          <p:cNvSpPr/>
          <p:nvPr/>
        </p:nvSpPr>
        <p:spPr>
          <a:xfrm>
            <a:off x="1475656" y="2720761"/>
            <a:ext cx="3096345" cy="454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1" dirty="0">
                <a:solidFill>
                  <a:schemeClr val="accent1">
                    <a:lumMod val="50000"/>
                  </a:schemeClr>
                </a:solidFill>
                <a:latin typeface="Times New Roman" pitchFamily="18" charset="0"/>
                <a:cs typeface="Times New Roman" pitchFamily="18" charset="0"/>
              </a:rPr>
              <a:t>S</a:t>
            </a:r>
            <a:r>
              <a:rPr lang="vi-VN" sz="3200" b="1" i="1" dirty="0" smtClean="0">
                <a:solidFill>
                  <a:schemeClr val="accent1">
                    <a:lumMod val="50000"/>
                  </a:schemeClr>
                </a:solidFill>
                <a:latin typeface="Times New Roman" pitchFamily="18" charset="0"/>
                <a:cs typeface="Times New Roman" pitchFamily="18" charset="0"/>
              </a:rPr>
              <a:t>ống dưới nước;</a:t>
            </a:r>
            <a:endParaRPr lang="vi-VN" sz="3200" dirty="0"/>
          </a:p>
        </p:txBody>
      </p:sp>
      <p:grpSp>
        <p:nvGrpSpPr>
          <p:cNvPr id="2" name="Group 1"/>
          <p:cNvGrpSpPr/>
          <p:nvPr/>
        </p:nvGrpSpPr>
        <p:grpSpPr>
          <a:xfrm>
            <a:off x="1115616" y="3261906"/>
            <a:ext cx="7446368" cy="442641"/>
            <a:chOff x="1446112" y="4099825"/>
            <a:chExt cx="7446368" cy="442641"/>
          </a:xfrm>
        </p:grpSpPr>
        <p:sp>
          <p:nvSpPr>
            <p:cNvPr id="5" name="Rectangle 4"/>
            <p:cNvSpPr/>
            <p:nvPr/>
          </p:nvSpPr>
          <p:spPr>
            <a:xfrm>
              <a:off x="1446112" y="4099825"/>
              <a:ext cx="2952328" cy="442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1" dirty="0" smtClean="0">
                  <a:solidFill>
                    <a:schemeClr val="accent1">
                      <a:lumMod val="50000"/>
                    </a:schemeClr>
                  </a:solidFill>
                  <a:latin typeface="Times New Roman" pitchFamily="18" charset="0"/>
                  <a:cs typeface="Times New Roman" pitchFamily="18" charset="0"/>
                </a:rPr>
                <a:t>  Vừa sống trên</a:t>
              </a:r>
              <a:endParaRPr lang="vi-VN" sz="3200" dirty="0"/>
            </a:p>
          </p:txBody>
        </p:sp>
        <p:sp>
          <p:nvSpPr>
            <p:cNvPr id="6" name="Rectangle 5"/>
            <p:cNvSpPr/>
            <p:nvPr/>
          </p:nvSpPr>
          <p:spPr>
            <a:xfrm>
              <a:off x="4067944" y="4101817"/>
              <a:ext cx="4824536" cy="440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1" dirty="0" smtClean="0">
                  <a:solidFill>
                    <a:schemeClr val="accent1">
                      <a:lumMod val="50000"/>
                    </a:schemeClr>
                  </a:solidFill>
                  <a:latin typeface="Times New Roman" pitchFamily="18" charset="0"/>
                  <a:cs typeface="Times New Roman" pitchFamily="18" charset="0"/>
                </a:rPr>
                <a:t>cạn, vừa sống dưới nước ;</a:t>
              </a:r>
              <a:endParaRPr lang="vi-VN" sz="3200" dirty="0"/>
            </a:p>
          </p:txBody>
        </p:sp>
      </p:grpSp>
      <p:sp>
        <p:nvSpPr>
          <p:cNvPr id="7" name="Rectangle 6"/>
          <p:cNvSpPr/>
          <p:nvPr/>
        </p:nvSpPr>
        <p:spPr>
          <a:xfrm>
            <a:off x="-108520" y="3876566"/>
            <a:ext cx="6336704" cy="454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1" dirty="0" smtClean="0">
                <a:solidFill>
                  <a:schemeClr val="accent1">
                    <a:lumMod val="50000"/>
                  </a:schemeClr>
                </a:solidFill>
                <a:latin typeface="Times New Roman" pitchFamily="18" charset="0"/>
                <a:cs typeface="Times New Roman" pitchFamily="18" charset="0"/>
              </a:rPr>
              <a:t>+ Sống trên cây </a:t>
            </a:r>
            <a:r>
              <a:rPr lang="vi-VN" sz="3200" b="1" i="1" dirty="0" smtClean="0">
                <a:solidFill>
                  <a:schemeClr val="accent1">
                    <a:lumMod val="50000"/>
                  </a:schemeClr>
                </a:solidFill>
                <a:latin typeface="Times New Roman" pitchFamily="18" charset="0"/>
                <a:cs typeface="Times New Roman" pitchFamily="18" charset="0"/>
              </a:rPr>
              <a:t>khác</a:t>
            </a:r>
            <a:r>
              <a:rPr lang="en-US" sz="3200" b="1" i="1" dirty="0">
                <a:solidFill>
                  <a:schemeClr val="accent1">
                    <a:lumMod val="50000"/>
                  </a:schemeClr>
                </a:solidFill>
                <a:latin typeface="Times New Roman" pitchFamily="18" charset="0"/>
                <a:cs typeface="Times New Roman" pitchFamily="18" charset="0"/>
              </a:rPr>
              <a:t>;</a:t>
            </a:r>
            <a:r>
              <a:rPr lang="vi-VN" sz="3200" b="1" i="1" dirty="0" smtClean="0">
                <a:solidFill>
                  <a:schemeClr val="accent1">
                    <a:lumMod val="50000"/>
                  </a:schemeClr>
                </a:solidFill>
                <a:latin typeface="Times New Roman" pitchFamily="18" charset="0"/>
                <a:cs typeface="Times New Roman" pitchFamily="18" charset="0"/>
              </a:rPr>
              <a:t> </a:t>
            </a:r>
            <a:endParaRPr lang="vi-VN" sz="3200" dirty="0"/>
          </a:p>
        </p:txBody>
      </p:sp>
    </p:spTree>
    <p:extLst>
      <p:ext uri="{BB962C8B-B14F-4D97-AF65-F5344CB8AC3E}">
        <p14:creationId xmlns:p14="http://schemas.microsoft.com/office/powerpoint/2010/main" val="180428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anim calcmode="lin" valueType="num">
                                      <p:cBhvr>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anim calcmode="lin" valueType="num">
                                      <p:cBhvr>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anim calcmode="lin" valueType="num">
                                      <p:cBhvr>
                                        <p:cTn id="40" dur="500" fill="hold"/>
                                        <p:tgtEl>
                                          <p:spTgt spid="2"/>
                                        </p:tgtEl>
                                        <p:attrNameLst>
                                          <p:attrName>ppt_x</p:attrName>
                                        </p:attrNameLst>
                                      </p:cBhvr>
                                      <p:tavLst>
                                        <p:tav tm="0">
                                          <p:val>
                                            <p:strVal val="#ppt_x"/>
                                          </p:val>
                                        </p:tav>
                                        <p:tav tm="100000">
                                          <p:val>
                                            <p:strVal val="#ppt_x"/>
                                          </p:val>
                                        </p:tav>
                                      </p:tavLst>
                                    </p:anim>
                                    <p:anim calcmode="lin" valueType="num">
                                      <p:cBhvr>
                                        <p:cTn id="41" dur="500" fill="hold"/>
                                        <p:tgtEl>
                                          <p:spTgt spid="2"/>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anim calcmode="lin" valueType="num">
                                      <p:cBhvr>
                                        <p:cTn id="46" dur="500" fill="hold"/>
                                        <p:tgtEl>
                                          <p:spTgt spid="7"/>
                                        </p:tgtEl>
                                        <p:attrNameLst>
                                          <p:attrName>ppt_x</p:attrName>
                                        </p:attrNameLst>
                                      </p:cBhvr>
                                      <p:tavLst>
                                        <p:tav tm="0">
                                          <p:val>
                                            <p:strVal val="#ppt_x"/>
                                          </p:val>
                                        </p:tav>
                                        <p:tav tm="100000">
                                          <p:val>
                                            <p:strVal val="#ppt_x"/>
                                          </p:val>
                                        </p:tav>
                                      </p:tavLst>
                                    </p:anim>
                                    <p:anim calcmode="lin" valueType="num">
                                      <p:cBhvr>
                                        <p:cTn id="47"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750"/>
                                        <p:tgtEl>
                                          <p:spTgt spid="3">
                                            <p:txEl>
                                              <p:pRg st="6" end="6"/>
                                            </p:txEl>
                                          </p:spTgt>
                                        </p:tgtEl>
                                      </p:cBhvr>
                                    </p:animEffect>
                                    <p:anim calcmode="lin" valueType="num">
                                      <p:cBhvr>
                                        <p:cTn id="53"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Kết quả hình ảnh cho MỘT SỐ CÂY SỐNG DƯỚI NƯỚ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57" y="103084"/>
            <a:ext cx="3004045" cy="206169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Kết quả hình ảnh cho cây Phượ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55" y="4149080"/>
            <a:ext cx="2917477" cy="252923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4"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3" y="103084"/>
            <a:ext cx="2774046" cy="2025293"/>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p:nvPr/>
        </p:nvSpPr>
        <p:spPr>
          <a:xfrm>
            <a:off x="571651" y="1808887"/>
            <a:ext cx="2023179" cy="319490"/>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Cây súng</a:t>
            </a:r>
            <a:endParaRPr lang="vi-VN" b="1" dirty="0">
              <a:solidFill>
                <a:schemeClr val="accent1">
                  <a:lumMod val="50000"/>
                </a:schemeClr>
              </a:solidFill>
            </a:endParaRPr>
          </a:p>
        </p:txBody>
      </p:sp>
      <p:sp>
        <p:nvSpPr>
          <p:cNvPr id="72" name="Rectangle 71"/>
          <p:cNvSpPr/>
          <p:nvPr/>
        </p:nvSpPr>
        <p:spPr>
          <a:xfrm>
            <a:off x="6660232" y="1769701"/>
            <a:ext cx="2186633" cy="341678"/>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1750" b="1" dirty="0" smtClean="0">
                <a:solidFill>
                  <a:schemeClr val="accent1">
                    <a:lumMod val="50000"/>
                  </a:schemeClr>
                </a:solidFill>
              </a:rPr>
              <a:t>Cây rau muống</a:t>
            </a:r>
            <a:endParaRPr lang="vi-VN" sz="1750" b="1" dirty="0">
              <a:solidFill>
                <a:schemeClr val="accent1">
                  <a:lumMod val="50000"/>
                </a:schemeClr>
              </a:solidFill>
            </a:endParaRPr>
          </a:p>
        </p:txBody>
      </p:sp>
      <p:sp>
        <p:nvSpPr>
          <p:cNvPr id="73" name="Rectangle 72"/>
          <p:cNvSpPr/>
          <p:nvPr/>
        </p:nvSpPr>
        <p:spPr>
          <a:xfrm>
            <a:off x="755576" y="6313800"/>
            <a:ext cx="1839254" cy="364520"/>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Cây phượng</a:t>
            </a:r>
            <a:endParaRPr lang="vi-VN" b="1" dirty="0">
              <a:solidFill>
                <a:schemeClr val="accent1">
                  <a:lumMod val="50000"/>
                </a:schemeClr>
              </a:solidFill>
            </a:endParaRPr>
          </a:p>
        </p:txBody>
      </p:sp>
      <p:pic>
        <p:nvPicPr>
          <p:cNvPr id="3" name="Picture 2"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45" y="4509120"/>
            <a:ext cx="2787693" cy="2169199"/>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p:nvPr/>
        </p:nvSpPr>
        <p:spPr>
          <a:xfrm>
            <a:off x="6889815" y="6313800"/>
            <a:ext cx="2023179" cy="364519"/>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Cây phong lan</a:t>
            </a:r>
            <a:endParaRPr lang="vi-VN" b="1" dirty="0">
              <a:solidFill>
                <a:schemeClr val="accent1">
                  <a:lumMod val="50000"/>
                </a:schemeClr>
              </a:solidFill>
            </a:endParaRPr>
          </a:p>
        </p:txBody>
      </p:sp>
      <p:pic>
        <p:nvPicPr>
          <p:cNvPr id="77" name="Picture 2" descr="Kết quả hình ảnh cho ảnh cây lục bìn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5351" y="4509120"/>
            <a:ext cx="2950825" cy="2169199"/>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p:cNvSpPr/>
          <p:nvPr/>
        </p:nvSpPr>
        <p:spPr>
          <a:xfrm>
            <a:off x="3826999" y="6313800"/>
            <a:ext cx="1681105" cy="364519"/>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rgbClr val="002060"/>
                </a:solidFill>
              </a:rPr>
              <a:t>Cây lục bình</a:t>
            </a:r>
            <a:endParaRPr lang="vi-VN" b="1" dirty="0">
              <a:solidFill>
                <a:srgbClr val="002060"/>
              </a:solidFill>
            </a:endParaRPr>
          </a:p>
        </p:txBody>
      </p:sp>
      <p:pic>
        <p:nvPicPr>
          <p:cNvPr id="79" name="Picture 8" descr="Kết quả hình ảnh cho cây dứ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949" y="103084"/>
            <a:ext cx="2916029" cy="2061692"/>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p:nvPr/>
        </p:nvSpPr>
        <p:spPr>
          <a:xfrm>
            <a:off x="3634804" y="1786699"/>
            <a:ext cx="1947298" cy="341678"/>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Cây dứa</a:t>
            </a:r>
            <a:endParaRPr lang="vi-VN" b="1" dirty="0">
              <a:solidFill>
                <a:schemeClr val="accent1">
                  <a:lumMod val="50000"/>
                </a:schemeClr>
              </a:solidFill>
            </a:endParaRPr>
          </a:p>
        </p:txBody>
      </p:sp>
      <p:sp>
        <p:nvSpPr>
          <p:cNvPr id="4" name="Rectangle 3"/>
          <p:cNvSpPr/>
          <p:nvPr/>
        </p:nvSpPr>
        <p:spPr>
          <a:xfrm>
            <a:off x="304845" y="1404897"/>
            <a:ext cx="2520280" cy="403990"/>
          </a:xfrm>
          <a:prstGeom prst="rect">
            <a:avLst/>
          </a:prstGeom>
          <a:solidFill>
            <a:srgbClr val="FF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smtClean="0">
                <a:solidFill>
                  <a:schemeClr val="bg1"/>
                </a:solidFill>
                <a:latin typeface="+mj-lt"/>
              </a:rPr>
              <a:t>Sống dưới nước</a:t>
            </a:r>
            <a:endParaRPr lang="vi-VN" sz="2000" b="1" dirty="0">
              <a:solidFill>
                <a:schemeClr val="bg1"/>
              </a:solidFill>
              <a:latin typeface="+mj-lt"/>
            </a:endParaRPr>
          </a:p>
        </p:txBody>
      </p:sp>
      <p:sp>
        <p:nvSpPr>
          <p:cNvPr id="81" name="Rectangle 80"/>
          <p:cNvSpPr/>
          <p:nvPr/>
        </p:nvSpPr>
        <p:spPr>
          <a:xfrm>
            <a:off x="3649015" y="5881752"/>
            <a:ext cx="2082876" cy="432048"/>
          </a:xfrm>
          <a:prstGeom prst="rect">
            <a:avLst/>
          </a:prstGeom>
          <a:solidFill>
            <a:srgbClr val="FF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smtClean="0">
                <a:solidFill>
                  <a:schemeClr val="bg1"/>
                </a:solidFill>
                <a:latin typeface="+mj-lt"/>
              </a:rPr>
              <a:t>Sống dưới nước</a:t>
            </a:r>
            <a:endParaRPr lang="vi-VN" sz="2000" b="1" dirty="0">
              <a:solidFill>
                <a:schemeClr val="bg1"/>
              </a:solidFill>
              <a:latin typeface="+mj-lt"/>
            </a:endParaRPr>
          </a:p>
        </p:txBody>
      </p:sp>
      <p:sp>
        <p:nvSpPr>
          <p:cNvPr id="82" name="Rectangle 81"/>
          <p:cNvSpPr/>
          <p:nvPr/>
        </p:nvSpPr>
        <p:spPr>
          <a:xfrm>
            <a:off x="625726" y="5881752"/>
            <a:ext cx="2082876" cy="432048"/>
          </a:xfrm>
          <a:prstGeom prst="rect">
            <a:avLst/>
          </a:prstGeom>
          <a:solidFill>
            <a:schemeClr val="accent6">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smtClean="0">
                <a:solidFill>
                  <a:schemeClr val="bg1"/>
                </a:solidFill>
                <a:latin typeface="+mj-lt"/>
              </a:rPr>
              <a:t>Sống trên cạn</a:t>
            </a:r>
            <a:endParaRPr lang="vi-VN" sz="2000" b="1" dirty="0">
              <a:solidFill>
                <a:schemeClr val="bg1"/>
              </a:solidFill>
              <a:latin typeface="+mj-lt"/>
            </a:endParaRPr>
          </a:p>
        </p:txBody>
      </p:sp>
      <p:sp>
        <p:nvSpPr>
          <p:cNvPr id="83" name="Rectangle 82"/>
          <p:cNvSpPr/>
          <p:nvPr/>
        </p:nvSpPr>
        <p:spPr>
          <a:xfrm>
            <a:off x="6553958" y="5627484"/>
            <a:ext cx="2520280" cy="686316"/>
          </a:xfrm>
          <a:prstGeom prst="rect">
            <a:avLst/>
          </a:prstGeom>
          <a:solidFill>
            <a:schemeClr val="tx2">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smtClean="0">
                <a:solidFill>
                  <a:schemeClr val="bg1"/>
                </a:solidFill>
                <a:latin typeface="+mj-lt"/>
              </a:rPr>
              <a:t>Rễ hút  chất trong không khí </a:t>
            </a:r>
            <a:endParaRPr lang="vi-VN" sz="2000" b="1" dirty="0">
              <a:solidFill>
                <a:schemeClr val="bg1"/>
              </a:solidFill>
              <a:latin typeface="+mj-lt"/>
            </a:endParaRPr>
          </a:p>
        </p:txBody>
      </p:sp>
      <p:sp>
        <p:nvSpPr>
          <p:cNvPr id="84" name="Rectangle 83"/>
          <p:cNvSpPr/>
          <p:nvPr/>
        </p:nvSpPr>
        <p:spPr>
          <a:xfrm>
            <a:off x="3462871" y="1413329"/>
            <a:ext cx="2291164" cy="403990"/>
          </a:xfrm>
          <a:prstGeom prst="rect">
            <a:avLst/>
          </a:prstGeom>
          <a:solidFill>
            <a:schemeClr val="accent6">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smtClean="0">
                <a:solidFill>
                  <a:schemeClr val="bg1"/>
                </a:solidFill>
                <a:latin typeface="+mj-lt"/>
              </a:rPr>
              <a:t>Sống trên cạn</a:t>
            </a:r>
            <a:endParaRPr lang="vi-VN" sz="2000" b="1" dirty="0">
              <a:solidFill>
                <a:schemeClr val="bg1"/>
              </a:solidFill>
              <a:latin typeface="+mj-lt"/>
            </a:endParaRPr>
          </a:p>
        </p:txBody>
      </p:sp>
      <p:sp>
        <p:nvSpPr>
          <p:cNvPr id="85" name="Rectangle 84"/>
          <p:cNvSpPr/>
          <p:nvPr/>
        </p:nvSpPr>
        <p:spPr>
          <a:xfrm>
            <a:off x="6459839" y="1166012"/>
            <a:ext cx="2521860" cy="620687"/>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b="1" dirty="0" smtClean="0">
                <a:latin typeface="+mj-lt"/>
              </a:rPr>
              <a:t>Vừa sống trên cạn vừa sống dưới nước</a:t>
            </a:r>
            <a:endParaRPr lang="vi-VN" sz="2000" b="1" dirty="0">
              <a:latin typeface="+mj-lt"/>
            </a:endParaRPr>
          </a:p>
        </p:txBody>
      </p:sp>
      <p:pic>
        <p:nvPicPr>
          <p:cNvPr id="1028" name="Picture 4" descr="Hình ảnh có liên qu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356" y="2272395"/>
            <a:ext cx="3004045" cy="2132180"/>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p:cNvSpPr/>
          <p:nvPr/>
        </p:nvSpPr>
        <p:spPr>
          <a:xfrm>
            <a:off x="530787" y="4062897"/>
            <a:ext cx="1947298" cy="341678"/>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Cây tơ hồng</a:t>
            </a:r>
            <a:endParaRPr lang="vi-VN" b="1" dirty="0">
              <a:solidFill>
                <a:schemeClr val="accent1">
                  <a:lumMod val="50000"/>
                </a:schemeClr>
              </a:solidFill>
            </a:endParaRPr>
          </a:p>
        </p:txBody>
      </p:sp>
      <p:sp>
        <p:nvSpPr>
          <p:cNvPr id="92" name="Rectangle 91"/>
          <p:cNvSpPr/>
          <p:nvPr/>
        </p:nvSpPr>
        <p:spPr>
          <a:xfrm>
            <a:off x="336620" y="3501008"/>
            <a:ext cx="2291164" cy="593164"/>
          </a:xfrm>
          <a:prstGeom prst="rect">
            <a:avLst/>
          </a:prstGeom>
          <a:solidFill>
            <a:schemeClr val="tx2">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smtClean="0">
                <a:solidFill>
                  <a:schemeClr val="bg1"/>
                </a:solidFill>
                <a:latin typeface="+mj-lt"/>
              </a:rPr>
              <a:t>Rễ hút chất trong  không khí </a:t>
            </a:r>
            <a:endParaRPr lang="vi-VN" sz="2000" b="1" dirty="0">
              <a:solidFill>
                <a:schemeClr val="bg1"/>
              </a:solidFill>
              <a:latin typeface="+mj-lt"/>
            </a:endParaRPr>
          </a:p>
        </p:txBody>
      </p:sp>
      <p:pic>
        <p:nvPicPr>
          <p:cNvPr id="5" name="Picture 6" descr="Kết quả hình ảnh cho cây lú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949" y="2263996"/>
            <a:ext cx="2916029" cy="214057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p:cNvSpPr/>
          <p:nvPr/>
        </p:nvSpPr>
        <p:spPr>
          <a:xfrm>
            <a:off x="3716804" y="4062897"/>
            <a:ext cx="1947298" cy="341678"/>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Cây lúa </a:t>
            </a:r>
            <a:endParaRPr lang="vi-VN" b="1" dirty="0">
              <a:solidFill>
                <a:schemeClr val="accent1">
                  <a:lumMod val="50000"/>
                </a:schemeClr>
              </a:solidFill>
            </a:endParaRPr>
          </a:p>
        </p:txBody>
      </p:sp>
      <p:sp>
        <p:nvSpPr>
          <p:cNvPr id="94" name="Rectangle 93"/>
          <p:cNvSpPr/>
          <p:nvPr/>
        </p:nvSpPr>
        <p:spPr>
          <a:xfrm>
            <a:off x="3522637" y="3690182"/>
            <a:ext cx="2291164" cy="403990"/>
          </a:xfrm>
          <a:prstGeom prst="rect">
            <a:avLst/>
          </a:prstGeom>
          <a:solidFill>
            <a:srgbClr val="FF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smtClean="0">
                <a:solidFill>
                  <a:schemeClr val="bg1"/>
                </a:solidFill>
                <a:latin typeface="+mj-lt"/>
              </a:rPr>
              <a:t>Sống dưới nước</a:t>
            </a:r>
            <a:endParaRPr lang="vi-VN" sz="2000" b="1" dirty="0">
              <a:solidFill>
                <a:schemeClr val="bg1"/>
              </a:solidFill>
              <a:latin typeface="+mj-lt"/>
            </a:endParaRPr>
          </a:p>
        </p:txBody>
      </p:sp>
      <p:pic>
        <p:nvPicPr>
          <p:cNvPr id="95" name="Picture 2" descr="Kết quả hình ảnh cho ảnh cây bà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6545" y="2272394"/>
            <a:ext cx="2787694" cy="2177339"/>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p:cNvSpPr/>
          <p:nvPr/>
        </p:nvSpPr>
        <p:spPr>
          <a:xfrm>
            <a:off x="6747120" y="4108055"/>
            <a:ext cx="1947298" cy="341678"/>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dirty="0" smtClean="0">
                <a:solidFill>
                  <a:schemeClr val="accent1">
                    <a:lumMod val="50000"/>
                  </a:schemeClr>
                </a:solidFill>
              </a:rPr>
              <a:t>Cây bàng </a:t>
            </a:r>
            <a:endParaRPr lang="vi-VN" b="1" dirty="0">
              <a:solidFill>
                <a:schemeClr val="accent1">
                  <a:lumMod val="50000"/>
                </a:schemeClr>
              </a:solidFill>
            </a:endParaRPr>
          </a:p>
        </p:txBody>
      </p:sp>
      <p:sp>
        <p:nvSpPr>
          <p:cNvPr id="98" name="Rectangle 97"/>
          <p:cNvSpPr/>
          <p:nvPr/>
        </p:nvSpPr>
        <p:spPr>
          <a:xfrm>
            <a:off x="6575187" y="3704065"/>
            <a:ext cx="2291164" cy="403990"/>
          </a:xfrm>
          <a:prstGeom prst="rect">
            <a:avLst/>
          </a:prstGeom>
          <a:solidFill>
            <a:schemeClr val="accent6">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smtClean="0">
                <a:solidFill>
                  <a:schemeClr val="bg1"/>
                </a:solidFill>
                <a:latin typeface="+mj-lt"/>
              </a:rPr>
              <a:t>Sống trên cạn</a:t>
            </a:r>
            <a:endParaRPr lang="vi-VN" sz="2000" b="1" dirty="0">
              <a:solidFill>
                <a:schemeClr val="bg1"/>
              </a:solidFill>
              <a:latin typeface="+mj-lt"/>
            </a:endParaRPr>
          </a:p>
        </p:txBody>
      </p:sp>
    </p:spTree>
    <p:extLst>
      <p:ext uri="{BB962C8B-B14F-4D97-AF65-F5344CB8AC3E}">
        <p14:creationId xmlns:p14="http://schemas.microsoft.com/office/powerpoint/2010/main" val="187703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p:cTn id="12" dur="500" fill="hold"/>
                                        <p:tgtEl>
                                          <p:spTgt spid="84"/>
                                        </p:tgtEl>
                                        <p:attrNameLst>
                                          <p:attrName>ppt_w</p:attrName>
                                        </p:attrNameLst>
                                      </p:cBhvr>
                                      <p:tavLst>
                                        <p:tav tm="0">
                                          <p:val>
                                            <p:fltVal val="0"/>
                                          </p:val>
                                        </p:tav>
                                        <p:tav tm="100000">
                                          <p:val>
                                            <p:strVal val="#ppt_w"/>
                                          </p:val>
                                        </p:tav>
                                      </p:tavLst>
                                    </p:anim>
                                    <p:anim calcmode="lin" valueType="num">
                                      <p:cBhvr>
                                        <p:cTn id="13" dur="500" fill="hold"/>
                                        <p:tgtEl>
                                          <p:spTgt spid="84"/>
                                        </p:tgtEl>
                                        <p:attrNameLst>
                                          <p:attrName>ppt_h</p:attrName>
                                        </p:attrNameLst>
                                      </p:cBhvr>
                                      <p:tavLst>
                                        <p:tav tm="0">
                                          <p:val>
                                            <p:fltVal val="0"/>
                                          </p:val>
                                        </p:tav>
                                        <p:tav tm="100000">
                                          <p:val>
                                            <p:strVal val="#ppt_h"/>
                                          </p:val>
                                        </p:tav>
                                      </p:tavLst>
                                    </p:anim>
                                    <p:animEffect transition="in" filter="fade">
                                      <p:cBhvr>
                                        <p:cTn id="14" dur="500"/>
                                        <p:tgtEl>
                                          <p:spTgt spid="8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8"/>
                                        </p:tgtEl>
                                        <p:attrNameLst>
                                          <p:attrName>style.visibility</p:attrName>
                                        </p:attrNameLst>
                                      </p:cBhvr>
                                      <p:to>
                                        <p:strVal val="visible"/>
                                      </p:to>
                                    </p:set>
                                    <p:anim calcmode="lin" valueType="num">
                                      <p:cBhvr>
                                        <p:cTn id="17" dur="500" fill="hold"/>
                                        <p:tgtEl>
                                          <p:spTgt spid="98"/>
                                        </p:tgtEl>
                                        <p:attrNameLst>
                                          <p:attrName>ppt_w</p:attrName>
                                        </p:attrNameLst>
                                      </p:cBhvr>
                                      <p:tavLst>
                                        <p:tav tm="0">
                                          <p:val>
                                            <p:fltVal val="0"/>
                                          </p:val>
                                        </p:tav>
                                        <p:tav tm="100000">
                                          <p:val>
                                            <p:strVal val="#ppt_w"/>
                                          </p:val>
                                        </p:tav>
                                      </p:tavLst>
                                    </p:anim>
                                    <p:anim calcmode="lin" valueType="num">
                                      <p:cBhvr>
                                        <p:cTn id="18" dur="500" fill="hold"/>
                                        <p:tgtEl>
                                          <p:spTgt spid="98"/>
                                        </p:tgtEl>
                                        <p:attrNameLst>
                                          <p:attrName>ppt_h</p:attrName>
                                        </p:attrNameLst>
                                      </p:cBhvr>
                                      <p:tavLst>
                                        <p:tav tm="0">
                                          <p:val>
                                            <p:fltVal val="0"/>
                                          </p:val>
                                        </p:tav>
                                        <p:tav tm="100000">
                                          <p:val>
                                            <p:strVal val="#ppt_h"/>
                                          </p:val>
                                        </p:tav>
                                      </p:tavLst>
                                    </p:anim>
                                    <p:animEffect transition="in" filter="fade">
                                      <p:cBhvr>
                                        <p:cTn id="19" dur="500"/>
                                        <p:tgtEl>
                                          <p:spTgt spid="9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1"/>
                                        </p:tgtEl>
                                        <p:attrNameLst>
                                          <p:attrName>style.visibility</p:attrName>
                                        </p:attrNameLst>
                                      </p:cBhvr>
                                      <p:to>
                                        <p:strVal val="visible"/>
                                      </p:to>
                                    </p:set>
                                    <p:anim calcmode="lin" valueType="num">
                                      <p:cBhvr>
                                        <p:cTn id="24" dur="500" fill="hold"/>
                                        <p:tgtEl>
                                          <p:spTgt spid="81"/>
                                        </p:tgtEl>
                                        <p:attrNameLst>
                                          <p:attrName>ppt_w</p:attrName>
                                        </p:attrNameLst>
                                      </p:cBhvr>
                                      <p:tavLst>
                                        <p:tav tm="0">
                                          <p:val>
                                            <p:fltVal val="0"/>
                                          </p:val>
                                        </p:tav>
                                        <p:tav tm="100000">
                                          <p:val>
                                            <p:strVal val="#ppt_w"/>
                                          </p:val>
                                        </p:tav>
                                      </p:tavLst>
                                    </p:anim>
                                    <p:anim calcmode="lin" valueType="num">
                                      <p:cBhvr>
                                        <p:cTn id="25" dur="500" fill="hold"/>
                                        <p:tgtEl>
                                          <p:spTgt spid="81"/>
                                        </p:tgtEl>
                                        <p:attrNameLst>
                                          <p:attrName>ppt_h</p:attrName>
                                        </p:attrNameLst>
                                      </p:cBhvr>
                                      <p:tavLst>
                                        <p:tav tm="0">
                                          <p:val>
                                            <p:fltVal val="0"/>
                                          </p:val>
                                        </p:tav>
                                        <p:tav tm="100000">
                                          <p:val>
                                            <p:strVal val="#ppt_h"/>
                                          </p:val>
                                        </p:tav>
                                      </p:tavLst>
                                    </p:anim>
                                    <p:animEffect transition="in" filter="fade">
                                      <p:cBhvr>
                                        <p:cTn id="26" dur="500"/>
                                        <p:tgtEl>
                                          <p:spTgt spid="8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4"/>
                                        </p:tgtEl>
                                        <p:attrNameLst>
                                          <p:attrName>style.visibility</p:attrName>
                                        </p:attrNameLst>
                                      </p:cBhvr>
                                      <p:to>
                                        <p:strVal val="visible"/>
                                      </p:to>
                                    </p:set>
                                    <p:anim calcmode="lin" valueType="num">
                                      <p:cBhvr>
                                        <p:cTn id="34" dur="500" fill="hold"/>
                                        <p:tgtEl>
                                          <p:spTgt spid="94"/>
                                        </p:tgtEl>
                                        <p:attrNameLst>
                                          <p:attrName>ppt_w</p:attrName>
                                        </p:attrNameLst>
                                      </p:cBhvr>
                                      <p:tavLst>
                                        <p:tav tm="0">
                                          <p:val>
                                            <p:fltVal val="0"/>
                                          </p:val>
                                        </p:tav>
                                        <p:tav tm="100000">
                                          <p:val>
                                            <p:strVal val="#ppt_w"/>
                                          </p:val>
                                        </p:tav>
                                      </p:tavLst>
                                    </p:anim>
                                    <p:anim calcmode="lin" valueType="num">
                                      <p:cBhvr>
                                        <p:cTn id="35" dur="500" fill="hold"/>
                                        <p:tgtEl>
                                          <p:spTgt spid="94"/>
                                        </p:tgtEl>
                                        <p:attrNameLst>
                                          <p:attrName>ppt_h</p:attrName>
                                        </p:attrNameLst>
                                      </p:cBhvr>
                                      <p:tavLst>
                                        <p:tav tm="0">
                                          <p:val>
                                            <p:fltVal val="0"/>
                                          </p:val>
                                        </p:tav>
                                        <p:tav tm="100000">
                                          <p:val>
                                            <p:strVal val="#ppt_h"/>
                                          </p:val>
                                        </p:tav>
                                      </p:tavLst>
                                    </p:anim>
                                    <p:animEffect transition="in" filter="fade">
                                      <p:cBhvr>
                                        <p:cTn id="36" dur="500"/>
                                        <p:tgtEl>
                                          <p:spTgt spid="9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Effect transition="in" filter="fade">
                                      <p:cBhvr>
                                        <p:cTn id="43" dur="500"/>
                                        <p:tgtEl>
                                          <p:spTgt spid="8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p:cTn id="48" dur="500" fill="hold"/>
                                        <p:tgtEl>
                                          <p:spTgt spid="83"/>
                                        </p:tgtEl>
                                        <p:attrNameLst>
                                          <p:attrName>ppt_w</p:attrName>
                                        </p:attrNameLst>
                                      </p:cBhvr>
                                      <p:tavLst>
                                        <p:tav tm="0">
                                          <p:val>
                                            <p:fltVal val="0"/>
                                          </p:val>
                                        </p:tav>
                                        <p:tav tm="100000">
                                          <p:val>
                                            <p:strVal val="#ppt_w"/>
                                          </p:val>
                                        </p:tav>
                                      </p:tavLst>
                                    </p:anim>
                                    <p:anim calcmode="lin" valueType="num">
                                      <p:cBhvr>
                                        <p:cTn id="49" dur="500" fill="hold"/>
                                        <p:tgtEl>
                                          <p:spTgt spid="83"/>
                                        </p:tgtEl>
                                        <p:attrNameLst>
                                          <p:attrName>ppt_h</p:attrName>
                                        </p:attrNameLst>
                                      </p:cBhvr>
                                      <p:tavLst>
                                        <p:tav tm="0">
                                          <p:val>
                                            <p:fltVal val="0"/>
                                          </p:val>
                                        </p:tav>
                                        <p:tav tm="100000">
                                          <p:val>
                                            <p:strVal val="#ppt_h"/>
                                          </p:val>
                                        </p:tav>
                                      </p:tavLst>
                                    </p:anim>
                                    <p:animEffect transition="in" filter="fade">
                                      <p:cBhvr>
                                        <p:cTn id="50" dur="500"/>
                                        <p:tgtEl>
                                          <p:spTgt spid="8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92"/>
                                        </p:tgtEl>
                                        <p:attrNameLst>
                                          <p:attrName>style.visibility</p:attrName>
                                        </p:attrNameLst>
                                      </p:cBhvr>
                                      <p:to>
                                        <p:strVal val="visible"/>
                                      </p:to>
                                    </p:set>
                                    <p:anim calcmode="lin" valueType="num">
                                      <p:cBhvr>
                                        <p:cTn id="53" dur="500" fill="hold"/>
                                        <p:tgtEl>
                                          <p:spTgt spid="92"/>
                                        </p:tgtEl>
                                        <p:attrNameLst>
                                          <p:attrName>ppt_w</p:attrName>
                                        </p:attrNameLst>
                                      </p:cBhvr>
                                      <p:tavLst>
                                        <p:tav tm="0">
                                          <p:val>
                                            <p:fltVal val="0"/>
                                          </p:val>
                                        </p:tav>
                                        <p:tav tm="100000">
                                          <p:val>
                                            <p:strVal val="#ppt_w"/>
                                          </p:val>
                                        </p:tav>
                                      </p:tavLst>
                                    </p:anim>
                                    <p:anim calcmode="lin" valueType="num">
                                      <p:cBhvr>
                                        <p:cTn id="54" dur="500" fill="hold"/>
                                        <p:tgtEl>
                                          <p:spTgt spid="92"/>
                                        </p:tgtEl>
                                        <p:attrNameLst>
                                          <p:attrName>ppt_h</p:attrName>
                                        </p:attrNameLst>
                                      </p:cBhvr>
                                      <p:tavLst>
                                        <p:tav tm="0">
                                          <p:val>
                                            <p:fltVal val="0"/>
                                          </p:val>
                                        </p:tav>
                                        <p:tav tm="100000">
                                          <p:val>
                                            <p:strVal val="#ppt_h"/>
                                          </p:val>
                                        </p:tav>
                                      </p:tavLst>
                                    </p:anim>
                                    <p:animEffect transition="in" filter="fade">
                                      <p:cBhvr>
                                        <p:cTn id="5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1" grpId="0" animBg="1"/>
      <p:bldP spid="82" grpId="0" animBg="1"/>
      <p:bldP spid="83" grpId="0" animBg="1"/>
      <p:bldP spid="84" grpId="0" animBg="1"/>
      <p:bldP spid="85" grpId="0" animBg="1"/>
      <p:bldP spid="92" grpId="0" animBg="1"/>
      <p:bldP spid="94" grpId="0" animBg="1"/>
      <p:bldP spid="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ết quả hình ảnh cho MỘT SỐ CÂY SỐNG DƯỚI NƯỚ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116632"/>
            <a:ext cx="3491880" cy="26369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0334" y="2746918"/>
            <a:ext cx="2441836" cy="543934"/>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800" b="1" dirty="0" smtClean="0">
                <a:solidFill>
                  <a:schemeClr val="accent1">
                    <a:lumMod val="50000"/>
                  </a:schemeClr>
                </a:solidFill>
                <a:latin typeface="+mj-lt"/>
              </a:rPr>
              <a:t>Cây súng</a:t>
            </a:r>
            <a:endParaRPr lang="vi-VN" sz="2800" b="1" dirty="0">
              <a:solidFill>
                <a:schemeClr val="accent1">
                  <a:lumMod val="50000"/>
                </a:schemeClr>
              </a:solidFill>
              <a:latin typeface="+mj-lt"/>
            </a:endParaRPr>
          </a:p>
        </p:txBody>
      </p:sp>
      <p:pic>
        <p:nvPicPr>
          <p:cNvPr id="7" name="Picture 6"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141" y="132952"/>
            <a:ext cx="3240358" cy="26590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457006" y="2791992"/>
            <a:ext cx="2464241" cy="532368"/>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800" b="1" dirty="0" smtClean="0">
                <a:solidFill>
                  <a:schemeClr val="accent1">
                    <a:lumMod val="50000"/>
                  </a:schemeClr>
                </a:solidFill>
                <a:latin typeface="+mj-lt"/>
              </a:rPr>
              <a:t>Cây phong lan</a:t>
            </a:r>
            <a:endParaRPr lang="vi-VN" sz="2800" b="1" dirty="0">
              <a:solidFill>
                <a:schemeClr val="accent1">
                  <a:lumMod val="50000"/>
                </a:schemeClr>
              </a:solidFill>
              <a:latin typeface="+mj-lt"/>
            </a:endParaRPr>
          </a:p>
        </p:txBody>
      </p:sp>
      <p:grpSp>
        <p:nvGrpSpPr>
          <p:cNvPr id="12" name="Group 11"/>
          <p:cNvGrpSpPr/>
          <p:nvPr/>
        </p:nvGrpSpPr>
        <p:grpSpPr>
          <a:xfrm>
            <a:off x="3947928" y="5803506"/>
            <a:ext cx="1152128" cy="1051826"/>
            <a:chOff x="4139952" y="620689"/>
            <a:chExt cx="1296144" cy="1296144"/>
          </a:xfrm>
        </p:grpSpPr>
        <p:sp>
          <p:nvSpPr>
            <p:cNvPr id="10" name="Rectangle 9"/>
            <p:cNvSpPr/>
            <p:nvPr/>
          </p:nvSpPr>
          <p:spPr>
            <a:xfrm>
              <a:off x="4139952" y="1160748"/>
              <a:ext cx="1296144" cy="2160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rot="5400000">
              <a:off x="4139951" y="1160749"/>
              <a:ext cx="1296144" cy="2160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Cloud 12"/>
          <p:cNvSpPr/>
          <p:nvPr/>
        </p:nvSpPr>
        <p:spPr>
          <a:xfrm>
            <a:off x="3599892" y="1727963"/>
            <a:ext cx="2232248" cy="1165082"/>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chemeClr val="accent1">
                    <a:lumMod val="50000"/>
                  </a:schemeClr>
                </a:solidFill>
                <a:latin typeface="+mj-lt"/>
              </a:rPr>
              <a:t>    Trang trí, làm cây cảnh</a:t>
            </a:r>
            <a:endParaRPr lang="vi-VN" sz="2200" b="1" dirty="0">
              <a:solidFill>
                <a:schemeClr val="accent1">
                  <a:lumMod val="50000"/>
                </a:schemeClr>
              </a:solidFill>
              <a:latin typeface="+mj-lt"/>
            </a:endParaRPr>
          </a:p>
        </p:txBody>
      </p:sp>
      <p:pic>
        <p:nvPicPr>
          <p:cNvPr id="14" name="Picture 6" descr="Kết quả hình ảnh cho cây Phượ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13" y="3570194"/>
            <a:ext cx="3491879" cy="27667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ết quả hình ảnh cho ảnh cây bà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3788911"/>
            <a:ext cx="3204355" cy="251217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4292352" y="413049"/>
            <a:ext cx="1152128" cy="1051826"/>
            <a:chOff x="4139952" y="620689"/>
            <a:chExt cx="1296144" cy="1296144"/>
          </a:xfrm>
        </p:grpSpPr>
        <p:sp>
          <p:nvSpPr>
            <p:cNvPr id="17" name="Rectangle 16"/>
            <p:cNvSpPr/>
            <p:nvPr/>
          </p:nvSpPr>
          <p:spPr>
            <a:xfrm>
              <a:off x="4139952" y="1160748"/>
              <a:ext cx="1296144" cy="2160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p:cNvSpPr/>
            <p:nvPr/>
          </p:nvSpPr>
          <p:spPr>
            <a:xfrm rot="5400000">
              <a:off x="4139951" y="1160749"/>
              <a:ext cx="1296144" cy="2160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9" name="Cloud 18"/>
          <p:cNvSpPr/>
          <p:nvPr/>
        </p:nvSpPr>
        <p:spPr>
          <a:xfrm>
            <a:off x="3524284" y="4496166"/>
            <a:ext cx="2455473" cy="1165082"/>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chemeClr val="accent1">
                    <a:lumMod val="50000"/>
                  </a:schemeClr>
                </a:solidFill>
                <a:latin typeface="+mj-lt"/>
              </a:rPr>
              <a:t>  Che bóng       mát và lấy   gỗ </a:t>
            </a:r>
            <a:endParaRPr lang="vi-VN" sz="2200" b="1" dirty="0">
              <a:solidFill>
                <a:schemeClr val="accent1">
                  <a:lumMod val="50000"/>
                </a:schemeClr>
              </a:solidFill>
              <a:latin typeface="+mj-lt"/>
            </a:endParaRPr>
          </a:p>
        </p:txBody>
      </p:sp>
      <p:sp>
        <p:nvSpPr>
          <p:cNvPr id="20" name="Rectangle 19"/>
          <p:cNvSpPr/>
          <p:nvPr/>
        </p:nvSpPr>
        <p:spPr>
          <a:xfrm>
            <a:off x="590334" y="6301090"/>
            <a:ext cx="2225497" cy="485176"/>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800" b="1" dirty="0" smtClean="0">
                <a:solidFill>
                  <a:schemeClr val="accent1">
                    <a:lumMod val="50000"/>
                  </a:schemeClr>
                </a:solidFill>
                <a:latin typeface="+mj-lt"/>
              </a:rPr>
              <a:t>Cây phượng</a:t>
            </a:r>
            <a:endParaRPr lang="vi-VN" sz="2800" b="1" dirty="0">
              <a:solidFill>
                <a:schemeClr val="accent1">
                  <a:lumMod val="50000"/>
                </a:schemeClr>
              </a:solidFill>
              <a:latin typeface="+mj-lt"/>
            </a:endParaRPr>
          </a:p>
        </p:txBody>
      </p:sp>
      <p:sp>
        <p:nvSpPr>
          <p:cNvPr id="21" name="Rectangle 20"/>
          <p:cNvSpPr/>
          <p:nvPr/>
        </p:nvSpPr>
        <p:spPr>
          <a:xfrm>
            <a:off x="6360673" y="6328799"/>
            <a:ext cx="2142028" cy="454774"/>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800" b="1" dirty="0" smtClean="0">
                <a:solidFill>
                  <a:schemeClr val="accent1">
                    <a:lumMod val="50000"/>
                  </a:schemeClr>
                </a:solidFill>
                <a:latin typeface="+mj-lt"/>
              </a:rPr>
              <a:t>Cây bàng </a:t>
            </a:r>
            <a:endParaRPr lang="vi-VN" sz="2800" b="1" dirty="0">
              <a:solidFill>
                <a:schemeClr val="accent1">
                  <a:lumMod val="50000"/>
                </a:schemeClr>
              </a:solidFill>
              <a:latin typeface="+mj-lt"/>
            </a:endParaRPr>
          </a:p>
        </p:txBody>
      </p:sp>
    </p:spTree>
    <p:extLst>
      <p:ext uri="{BB962C8B-B14F-4D97-AF65-F5344CB8AC3E}">
        <p14:creationId xmlns:p14="http://schemas.microsoft.com/office/powerpoint/2010/main" val="347187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53" presetClass="entr" presetSubtype="16"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par>
                                <p:cTn id="64" presetID="53" presetClass="entr" presetSubtype="16"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16632"/>
            <a:ext cx="2776269" cy="28803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00192" y="2996952"/>
            <a:ext cx="2776269" cy="413431"/>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600" b="1" dirty="0" smtClean="0">
                <a:solidFill>
                  <a:schemeClr val="accent1">
                    <a:lumMod val="50000"/>
                  </a:schemeClr>
                </a:solidFill>
                <a:latin typeface="+mj-lt"/>
              </a:rPr>
              <a:t>Cây rau muống</a:t>
            </a:r>
            <a:endParaRPr lang="vi-VN" sz="2600" b="1" dirty="0">
              <a:solidFill>
                <a:schemeClr val="accent1">
                  <a:lumMod val="50000"/>
                </a:schemeClr>
              </a:solidFill>
              <a:latin typeface="+mj-lt"/>
            </a:endParaRPr>
          </a:p>
        </p:txBody>
      </p:sp>
      <p:pic>
        <p:nvPicPr>
          <p:cNvPr id="4" name="Picture 8" descr="Kết quả hình ảnh cho cây dứ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829" y="116632"/>
            <a:ext cx="2916029"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03848" y="2996952"/>
            <a:ext cx="2927010" cy="413431"/>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600" b="1" dirty="0" smtClean="0">
                <a:solidFill>
                  <a:schemeClr val="accent1">
                    <a:lumMod val="50000"/>
                  </a:schemeClr>
                </a:solidFill>
                <a:latin typeface="+mj-lt"/>
              </a:rPr>
              <a:t>Cây dứa</a:t>
            </a:r>
            <a:endParaRPr lang="vi-VN" sz="2600" b="1" dirty="0">
              <a:solidFill>
                <a:schemeClr val="accent1">
                  <a:lumMod val="50000"/>
                </a:schemeClr>
              </a:solidFill>
              <a:latin typeface="+mj-lt"/>
            </a:endParaRPr>
          </a:p>
        </p:txBody>
      </p:sp>
      <p:pic>
        <p:nvPicPr>
          <p:cNvPr id="6" name="Picture 6" descr="Kết quả hình ảnh cho cây lú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2808525" cy="28803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504" y="3015569"/>
            <a:ext cx="2736304" cy="413431"/>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600" b="1" dirty="0" smtClean="0">
                <a:solidFill>
                  <a:schemeClr val="accent1">
                    <a:lumMod val="50000"/>
                  </a:schemeClr>
                </a:solidFill>
                <a:latin typeface="+mj-lt"/>
              </a:rPr>
              <a:t>Cây lúa </a:t>
            </a:r>
            <a:endParaRPr lang="vi-VN" sz="2600" b="1" dirty="0">
              <a:solidFill>
                <a:schemeClr val="accent1">
                  <a:lumMod val="50000"/>
                </a:schemeClr>
              </a:solidFill>
              <a:latin typeface="+mj-lt"/>
            </a:endParaRPr>
          </a:p>
        </p:txBody>
      </p:sp>
      <p:grpSp>
        <p:nvGrpSpPr>
          <p:cNvPr id="11" name="Group 10"/>
          <p:cNvGrpSpPr/>
          <p:nvPr/>
        </p:nvGrpSpPr>
        <p:grpSpPr>
          <a:xfrm>
            <a:off x="692800" y="4221087"/>
            <a:ext cx="7717777" cy="1656183"/>
            <a:chOff x="2681896" y="3789040"/>
            <a:chExt cx="4356484" cy="1080120"/>
          </a:xfrm>
          <a:solidFill>
            <a:srgbClr val="C00000"/>
          </a:solidFill>
        </p:grpSpPr>
        <p:sp>
          <p:nvSpPr>
            <p:cNvPr id="8" name="Cloud Callout 7"/>
            <p:cNvSpPr/>
            <p:nvPr/>
          </p:nvSpPr>
          <p:spPr>
            <a:xfrm>
              <a:off x="2681896" y="3789040"/>
              <a:ext cx="4356484" cy="1080120"/>
            </a:xfrm>
            <a:prstGeom prst="cloudCallout">
              <a:avLst>
                <a:gd name="adj1" fmla="val -32590"/>
                <a:gd name="adj2" fmla="val -1186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b="1">
                <a:solidFill>
                  <a:schemeClr val="bg1"/>
                </a:solidFill>
                <a:latin typeface="+mj-lt"/>
              </a:endParaRPr>
            </a:p>
          </p:txBody>
        </p:sp>
        <p:sp>
          <p:nvSpPr>
            <p:cNvPr id="9" name="Cloud Callout 8"/>
            <p:cNvSpPr/>
            <p:nvPr/>
          </p:nvSpPr>
          <p:spPr>
            <a:xfrm>
              <a:off x="2681896" y="3789040"/>
              <a:ext cx="4356484" cy="1080120"/>
            </a:xfrm>
            <a:prstGeom prst="cloudCallout">
              <a:avLst>
                <a:gd name="adj1" fmla="val 34753"/>
                <a:gd name="adj2" fmla="val -1156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b="1">
                <a:solidFill>
                  <a:schemeClr val="bg1"/>
                </a:solidFill>
                <a:latin typeface="+mj-lt"/>
              </a:endParaRPr>
            </a:p>
          </p:txBody>
        </p:sp>
        <p:sp>
          <p:nvSpPr>
            <p:cNvPr id="10" name="Cloud Callout 9"/>
            <p:cNvSpPr/>
            <p:nvPr/>
          </p:nvSpPr>
          <p:spPr>
            <a:xfrm>
              <a:off x="2681896" y="3789040"/>
              <a:ext cx="4356484" cy="1080120"/>
            </a:xfrm>
            <a:prstGeom prst="cloudCallout">
              <a:avLst>
                <a:gd name="adj1" fmla="val 4284"/>
                <a:gd name="adj2" fmla="val -12141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smtClean="0">
                  <a:solidFill>
                    <a:schemeClr val="bg1"/>
                  </a:solidFill>
                  <a:latin typeface="+mj-lt"/>
                </a:rPr>
                <a:t>        Làm thực phẩm, thức ăn cho con người</a:t>
              </a:r>
              <a:endParaRPr lang="vi-VN" sz="2600" b="1" dirty="0">
                <a:solidFill>
                  <a:schemeClr val="bg1"/>
                </a:solidFill>
                <a:latin typeface="+mj-lt"/>
              </a:endParaRPr>
            </a:p>
          </p:txBody>
        </p:sp>
      </p:grpSp>
    </p:spTree>
    <p:extLst>
      <p:ext uri="{BB962C8B-B14F-4D97-AF65-F5344CB8AC3E}">
        <p14:creationId xmlns:p14="http://schemas.microsoft.com/office/powerpoint/2010/main" val="326533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ết quả hình ảnh cho ảnh cây lục bì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16632"/>
            <a:ext cx="2950825" cy="28083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2808312" cy="2808312"/>
          </a:xfrm>
          <a:prstGeom prst="rect">
            <a:avLst/>
          </a:prstGeom>
          <a:noFill/>
          <a:extLst>
            <a:ext uri="{909E8E84-426E-40DD-AFC4-6F175D3DCCD1}">
              <a14:hiddenFill xmlns:a14="http://schemas.microsoft.com/office/drawing/2010/main">
                <a:solidFill>
                  <a:srgbClr val="FFFFFF"/>
                </a:solidFill>
              </a14:hiddenFill>
            </a:ext>
          </a:extLst>
        </p:spPr>
      </p:pic>
      <p:sp>
        <p:nvSpPr>
          <p:cNvPr id="6" name="Cloud 5"/>
          <p:cNvSpPr/>
          <p:nvPr/>
        </p:nvSpPr>
        <p:spPr>
          <a:xfrm>
            <a:off x="1763688" y="4581128"/>
            <a:ext cx="5717865" cy="1152128"/>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latin typeface="+mj-lt"/>
              </a:rPr>
              <a:t>   Thức ăn của động vật </a:t>
            </a:r>
            <a:endParaRPr lang="vi-VN" sz="2800" b="1" dirty="0">
              <a:latin typeface="+mj-lt"/>
            </a:endParaRPr>
          </a:p>
        </p:txBody>
      </p:sp>
      <p:cxnSp>
        <p:nvCxnSpPr>
          <p:cNvPr id="8" name="Straight Arrow Connector 7"/>
          <p:cNvCxnSpPr>
            <a:stCxn id="6" idx="3"/>
          </p:cNvCxnSpPr>
          <p:nvPr/>
        </p:nvCxnSpPr>
        <p:spPr>
          <a:xfrm flipH="1" flipV="1">
            <a:off x="1940471" y="3501008"/>
            <a:ext cx="2682150" cy="114599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6" idx="3"/>
          </p:cNvCxnSpPr>
          <p:nvPr/>
        </p:nvCxnSpPr>
        <p:spPr>
          <a:xfrm flipV="1">
            <a:off x="4622621" y="3356992"/>
            <a:ext cx="0" cy="129001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6" idx="3"/>
          </p:cNvCxnSpPr>
          <p:nvPr/>
        </p:nvCxnSpPr>
        <p:spPr>
          <a:xfrm flipV="1">
            <a:off x="4622621" y="3356992"/>
            <a:ext cx="2790457" cy="129001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pic>
        <p:nvPicPr>
          <p:cNvPr id="13" name="Picture 6" descr="Kết quả hình ảnh cho cây lú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16632"/>
            <a:ext cx="2916029" cy="28083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56176" y="2924944"/>
            <a:ext cx="2914817" cy="441068"/>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600" b="1" dirty="0" smtClean="0">
                <a:solidFill>
                  <a:schemeClr val="accent1">
                    <a:lumMod val="50000"/>
                  </a:schemeClr>
                </a:solidFill>
                <a:latin typeface="+mj-lt"/>
              </a:rPr>
              <a:t>Cây lục bình</a:t>
            </a:r>
            <a:endParaRPr lang="vi-VN" sz="2600" b="1" dirty="0">
              <a:solidFill>
                <a:schemeClr val="accent1">
                  <a:lumMod val="50000"/>
                </a:schemeClr>
              </a:solidFill>
              <a:latin typeface="+mj-lt"/>
            </a:endParaRPr>
          </a:p>
        </p:txBody>
      </p:sp>
      <p:sp>
        <p:nvSpPr>
          <p:cNvPr id="11" name="Rectangle 10"/>
          <p:cNvSpPr/>
          <p:nvPr/>
        </p:nvSpPr>
        <p:spPr>
          <a:xfrm>
            <a:off x="107504" y="2902206"/>
            <a:ext cx="2808312" cy="500251"/>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600" b="1" dirty="0" smtClean="0">
                <a:solidFill>
                  <a:schemeClr val="accent1">
                    <a:lumMod val="50000"/>
                  </a:schemeClr>
                </a:solidFill>
                <a:latin typeface="+mj-lt"/>
              </a:rPr>
              <a:t>Cây tơ hồng</a:t>
            </a:r>
            <a:endParaRPr lang="vi-VN" sz="2600" b="1" dirty="0">
              <a:solidFill>
                <a:schemeClr val="accent1">
                  <a:lumMod val="50000"/>
                </a:schemeClr>
              </a:solidFill>
              <a:latin typeface="+mj-lt"/>
            </a:endParaRPr>
          </a:p>
        </p:txBody>
      </p:sp>
      <p:sp>
        <p:nvSpPr>
          <p:cNvPr id="14" name="Rectangle 13"/>
          <p:cNvSpPr/>
          <p:nvPr/>
        </p:nvSpPr>
        <p:spPr>
          <a:xfrm>
            <a:off x="3156627" y="2922889"/>
            <a:ext cx="2851039" cy="454774"/>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600" b="1" dirty="0" smtClean="0">
                <a:solidFill>
                  <a:schemeClr val="accent1">
                    <a:lumMod val="50000"/>
                  </a:schemeClr>
                </a:solidFill>
                <a:latin typeface="+mj-lt"/>
              </a:rPr>
              <a:t>Cây lúa </a:t>
            </a:r>
            <a:endParaRPr lang="vi-VN" sz="2600" b="1" dirty="0">
              <a:solidFill>
                <a:schemeClr val="accent1">
                  <a:lumMod val="50000"/>
                </a:schemeClr>
              </a:solidFill>
              <a:latin typeface="+mj-lt"/>
            </a:endParaRPr>
          </a:p>
        </p:txBody>
      </p:sp>
    </p:spTree>
    <p:extLst>
      <p:ext uri="{BB962C8B-B14F-4D97-AF65-F5344CB8AC3E}">
        <p14:creationId xmlns:p14="http://schemas.microsoft.com/office/powerpoint/2010/main" val="89415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250"/>
                                        <p:tgtEl>
                                          <p:spTgt spid="11"/>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25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25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par>
                                <p:cTn id="39" presetID="2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par>
                          <p:cTn id="42" fill="hold">
                            <p:stCondLst>
                              <p:cond delay="500"/>
                            </p:stCondLst>
                            <p:childTnLst>
                              <p:par>
                                <p:cTn id="43" presetID="6" presetClass="entr" presetSubtype="16"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in)">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772816"/>
            <a:ext cx="7653536" cy="850106"/>
          </a:xfrm>
        </p:spPr>
        <p:txBody>
          <a:bodyPr>
            <a:normAutofit/>
          </a:bodyPr>
          <a:lstStyle/>
          <a:p>
            <a:pPr algn="l"/>
            <a:r>
              <a:rPr lang="vi-VN" sz="2800" dirty="0" smtClean="0">
                <a:solidFill>
                  <a:schemeClr val="accent1">
                    <a:lumMod val="50000"/>
                  </a:schemeClr>
                </a:solidFill>
              </a:rPr>
              <a:t>  Cây cối có thể sống ở đâu ? </a:t>
            </a:r>
            <a:endParaRPr lang="vi-VN" sz="2800" dirty="0">
              <a:solidFill>
                <a:schemeClr val="accent1">
                  <a:lumMod val="50000"/>
                </a:schemeClr>
              </a:solidFill>
            </a:endParaRPr>
          </a:p>
        </p:txBody>
      </p:sp>
      <p:sp>
        <p:nvSpPr>
          <p:cNvPr id="3" name="Horizontal Scroll 2"/>
          <p:cNvSpPr/>
          <p:nvPr/>
        </p:nvSpPr>
        <p:spPr>
          <a:xfrm>
            <a:off x="451641" y="908720"/>
            <a:ext cx="8312727" cy="4293096"/>
          </a:xfrm>
          <a:prstGeom prst="horizontalScroll">
            <a:avLst/>
          </a:prstGeom>
          <a:gradFill flip="none" rotWithShape="1">
            <a:gsLst>
              <a:gs pos="56000">
                <a:schemeClr val="accent3">
                  <a:lumMod val="69000"/>
                  <a:lumOff val="31000"/>
                </a:schemeClr>
              </a:gs>
              <a:gs pos="100000">
                <a:schemeClr val="accent3">
                  <a:tint val="23500"/>
                  <a:satMod val="160000"/>
                </a:schemeClr>
              </a:gs>
            </a:gsLst>
            <a:path path="circle">
              <a:fillToRect l="50000" t="50000" r="50000" b="50000"/>
            </a:path>
            <a:tileRect/>
          </a:gradFill>
        </p:spPr>
        <p:style>
          <a:lnRef idx="3">
            <a:schemeClr val="lt1"/>
          </a:lnRef>
          <a:fillRef idx="1">
            <a:schemeClr val="accent3"/>
          </a:fillRef>
          <a:effectRef idx="1">
            <a:schemeClr val="accent3"/>
          </a:effectRef>
          <a:fontRef idx="minor">
            <a:schemeClr val="lt1"/>
          </a:fontRef>
        </p:style>
        <p:txBody>
          <a:bodyPr rtlCol="0" anchor="ctr"/>
          <a:lstStyle/>
          <a:p>
            <a:pPr algn="just"/>
            <a:r>
              <a:rPr lang="vi-VN" sz="3600" b="1" dirty="0" smtClean="0">
                <a:solidFill>
                  <a:schemeClr val="accent2">
                    <a:lumMod val="50000"/>
                  </a:schemeClr>
                </a:solidFill>
              </a:rPr>
              <a:t>Kết luận</a:t>
            </a:r>
          </a:p>
          <a:p>
            <a:pPr algn="just"/>
            <a:endParaRPr lang="vi-VN" sz="1100" b="1" dirty="0" smtClean="0">
              <a:solidFill>
                <a:schemeClr val="accent2">
                  <a:lumMod val="50000"/>
                </a:schemeClr>
              </a:solidFill>
            </a:endParaRPr>
          </a:p>
          <a:p>
            <a:pPr algn="just"/>
            <a:r>
              <a:rPr lang="vi-VN" sz="3000" b="1" dirty="0" smtClean="0">
                <a:solidFill>
                  <a:schemeClr val="accent1">
                    <a:lumMod val="50000"/>
                  </a:schemeClr>
                </a:solidFill>
              </a:rPr>
              <a:t> </a:t>
            </a:r>
            <a:r>
              <a:rPr lang="vi-VN" sz="3000" b="1" dirty="0" smtClean="0">
                <a:solidFill>
                  <a:schemeClr val="tx2">
                    <a:lumMod val="50000"/>
                  </a:schemeClr>
                </a:solidFill>
              </a:rPr>
              <a:t>  </a:t>
            </a:r>
            <a:r>
              <a:rPr lang="vi-VN" sz="2800" dirty="0" smtClean="0">
                <a:solidFill>
                  <a:schemeClr val="tx2">
                    <a:lumMod val="50000"/>
                  </a:schemeClr>
                </a:solidFill>
                <a:latin typeface="+mj-lt"/>
              </a:rPr>
              <a:t>Cây có thể sống ở trên cạn; sống ở dưới nước; vừa sống trên cạn, vừa sống dưới nước; có cây rễ hút hơi nước và các chất dinh dưỡng trong không khí.</a:t>
            </a:r>
          </a:p>
          <a:p>
            <a:pPr algn="just"/>
            <a:r>
              <a:rPr lang="vi-VN" sz="3000" b="1" dirty="0" smtClean="0">
                <a:solidFill>
                  <a:schemeClr val="tx2">
                    <a:lumMod val="50000"/>
                  </a:schemeClr>
                </a:solidFill>
              </a:rPr>
              <a:t> </a:t>
            </a:r>
            <a:endParaRPr lang="en-US" sz="3000" b="1" dirty="0">
              <a:solidFill>
                <a:schemeClr val="tx2">
                  <a:lumMod val="50000"/>
                </a:schemeClr>
              </a:solidFill>
            </a:endParaRPr>
          </a:p>
        </p:txBody>
      </p:sp>
    </p:spTree>
    <p:extLst>
      <p:ext uri="{BB962C8B-B14F-4D97-AF65-F5344CB8AC3E}">
        <p14:creationId xmlns:p14="http://schemas.microsoft.com/office/powerpoint/2010/main" val="397748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50"/>
                                        <p:tgtEl>
                                          <p:spTgt spid="3">
                                            <p:txEl>
                                              <p:pRg st="3" end="3"/>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0" presetClass="exit" presetSubtype="0" fill="hold" grpId="1"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par>
                          <p:cTn id="14" fill="hold">
                            <p:stCondLst>
                              <p:cond delay="500"/>
                            </p:stCondLst>
                            <p:childTnLst>
                              <p:par>
                                <p:cTn id="15" presetID="17" presetClass="entr" presetSubtype="1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16" presetClass="entr" presetSubtype="21" fill="hold"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994</Words>
  <Application>Microsoft Office PowerPoint</Application>
  <PresentationFormat>On-screen Show (4:3)</PresentationFormat>
  <Paragraphs>176</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BankGothic-Medium</vt:lpstr>
      <vt:lpstr>Calibri</vt:lpstr>
      <vt:lpstr>Tahoma</vt:lpstr>
      <vt:lpstr>Times New Roman</vt:lpstr>
      <vt:lpstr>Wingdings 2</vt:lpstr>
      <vt:lpstr>Office Theme</vt:lpstr>
      <vt:lpstr>PowerPoint Presentation</vt:lpstr>
      <vt:lpstr>PowerPoint Presentation</vt:lpstr>
      <vt:lpstr>Hoạt động 1 : Cây có thể sống ở đâu ? </vt:lpstr>
      <vt:lpstr>PowerPoint Presentation</vt:lpstr>
      <vt:lpstr>PowerPoint Presentation</vt:lpstr>
      <vt:lpstr>PowerPoint Presentation</vt:lpstr>
      <vt:lpstr>PowerPoint Presentation</vt:lpstr>
      <vt:lpstr>PowerPoint Presentation</vt:lpstr>
      <vt:lpstr>  Cây cối có thể sống ở đâu ? </vt:lpstr>
      <vt:lpstr>PowerPoint Presentation</vt:lpstr>
      <vt:lpstr>PowerPoint Presentation</vt:lpstr>
      <vt:lpstr>Điền tên các con vật vào bảng sau : </vt:lpstr>
      <vt:lpstr>Con vật sống trên cạn </vt:lpstr>
      <vt:lpstr>Con vật sống dưới nước</vt:lpstr>
      <vt:lpstr>Con vật vừa sống trên cạn vừa sống dưới nước</vt:lpstr>
      <vt:lpstr>Con vật bay lượn trên không</vt:lpstr>
      <vt:lpstr>Hãy nêu lợi ích của con vật đối với con người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cô giáo và cả lớp   đến với tiết học</dc:title>
  <dc:creator>Windows User</dc:creator>
  <cp:lastModifiedBy>Admin</cp:lastModifiedBy>
  <cp:revision>54</cp:revision>
  <dcterms:created xsi:type="dcterms:W3CDTF">2017-05-15T13:49:28Z</dcterms:created>
  <dcterms:modified xsi:type="dcterms:W3CDTF">2021-04-23T05:37:07Z</dcterms:modified>
</cp:coreProperties>
</file>