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71" r:id="rId5"/>
    <p:sldId id="259" r:id="rId6"/>
    <p:sldId id="260" r:id="rId7"/>
    <p:sldId id="262" r:id="rId8"/>
    <p:sldId id="263" r:id="rId9"/>
    <p:sldId id="264" r:id="rId10"/>
    <p:sldId id="265" r:id="rId11"/>
    <p:sldId id="266" r:id="rId12"/>
    <p:sldId id="269" r:id="rId13"/>
    <p:sldId id="267" r:id="rId14"/>
    <p:sldId id="268" r:id="rId15"/>
    <p:sldId id="272" r:id="rId16"/>
    <p:sldId id="273" r:id="rId17"/>
    <p:sldId id="274" r:id="rId18"/>
    <p:sldId id="275" r:id="rId19"/>
    <p:sldId id="277" r:id="rId20"/>
    <p:sldId id="276" r:id="rId21"/>
    <p:sldId id="278" r:id="rId22"/>
    <p:sldId id="270" r:id="rId23"/>
    <p:sldId id="279" r:id="rId24"/>
    <p:sldId id="280" r:id="rId25"/>
    <p:sldId id="281" r:id="rId26"/>
    <p:sldId id="283" r:id="rId27"/>
    <p:sldId id="284" r:id="rId28"/>
    <p:sldId id="285" r:id="rId29"/>
    <p:sldId id="286" r:id="rId30"/>
    <p:sldId id="287" r:id="rId31"/>
    <p:sldId id="288" r:id="rId32"/>
    <p:sldId id="282" r:id="rId33"/>
    <p:sldId id="289" r:id="rId34"/>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p:cViewPr varScale="1">
        <p:scale>
          <a:sx n="74" d="100"/>
          <a:sy n="74" d="100"/>
        </p:scale>
        <p:origin x="294"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DD300B-6D6D-424C-9489-6ED58BAFC02D}" type="datetimeFigureOut">
              <a:rPr lang="en-US" smtClean="0"/>
              <a:pPr/>
              <a:t>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588787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D300B-6D6D-424C-9489-6ED58BAFC02D}" type="datetimeFigureOut">
              <a:rPr lang="en-US" smtClean="0"/>
              <a:pPr/>
              <a:t>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738614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D300B-6D6D-424C-9489-6ED58BAFC02D}" type="datetimeFigureOut">
              <a:rPr lang="en-US" smtClean="0"/>
              <a:pPr/>
              <a:t>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28379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DD300B-6D6D-424C-9489-6ED58BAFC02D}" type="datetimeFigureOut">
              <a:rPr lang="en-US" smtClean="0"/>
              <a:pPr/>
              <a:t>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660642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DD300B-6D6D-424C-9489-6ED58BAFC02D}" type="datetimeFigureOut">
              <a:rPr lang="en-US" smtClean="0"/>
              <a:pPr/>
              <a:t>7/4/2021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91449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DD300B-6D6D-424C-9489-6ED58BAFC02D}" type="datetimeFigureOut">
              <a:rPr lang="en-US" smtClean="0"/>
              <a:pPr/>
              <a:t>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424728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DD300B-6D6D-424C-9489-6ED58BAFC02D}" type="datetimeFigureOut">
              <a:rPr lang="en-US" smtClean="0"/>
              <a:pPr/>
              <a:t>7/4/2021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679831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DD300B-6D6D-424C-9489-6ED58BAFC02D}" type="datetimeFigureOut">
              <a:rPr lang="en-US" smtClean="0"/>
              <a:pPr/>
              <a:t>7/4/2021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1078674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DD300B-6D6D-424C-9489-6ED58BAFC02D}" type="datetimeFigureOut">
              <a:rPr lang="en-US" smtClean="0"/>
              <a:pPr/>
              <a:t>7/4/2021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717938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277560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DD300B-6D6D-424C-9489-6ED58BAFC02D}" type="datetimeFigureOut">
              <a:rPr lang="en-US" smtClean="0"/>
              <a:pPr/>
              <a:t>7/4/2021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A75A11-F9E3-441E-80FF-3713ACDEA345}" type="slidenum">
              <a:rPr lang="en-US" smtClean="0"/>
              <a:pPr/>
              <a:t>‹#›</a:t>
            </a:fld>
            <a:endParaRPr lang="en-US"/>
          </a:p>
        </p:txBody>
      </p:sp>
    </p:spTree>
    <p:extLst>
      <p:ext uri="{BB962C8B-B14F-4D97-AF65-F5344CB8AC3E}">
        <p14:creationId xmlns:p14="http://schemas.microsoft.com/office/powerpoint/2010/main" val="39837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DD300B-6D6D-424C-9489-6ED58BAFC02D}" type="datetimeFigureOut">
              <a:rPr lang="en-US" smtClean="0"/>
              <a:pPr/>
              <a:t>7/4/2021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A75A11-F9E3-441E-80FF-3713ACDEA345}" type="slidenum">
              <a:rPr lang="en-US" smtClean="0"/>
              <a:pPr/>
              <a:t>‹#›</a:t>
            </a:fld>
            <a:endParaRPr lang="en-US"/>
          </a:p>
        </p:txBody>
      </p:sp>
    </p:spTree>
    <p:extLst>
      <p:ext uri="{BB962C8B-B14F-4D97-AF65-F5344CB8AC3E}">
        <p14:creationId xmlns:p14="http://schemas.microsoft.com/office/powerpoint/2010/main" val="1915779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 Target="slide13.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jpeg"/><Relationship Id="rId11" Type="http://schemas.openxmlformats.org/officeDocument/2006/relationships/image" Target="../media/image17.jpeg"/><Relationship Id="rId5" Type="http://schemas.openxmlformats.org/officeDocument/2006/relationships/image" Target="../media/image14.png"/><Relationship Id="rId10" Type="http://schemas.openxmlformats.org/officeDocument/2006/relationships/image" Target="../media/image16.jpeg"/><Relationship Id="rId4" Type="http://schemas.openxmlformats.org/officeDocument/2006/relationships/image" Target="../media/image13.jpeg"/><Relationship Id="rId9" Type="http://schemas.openxmlformats.org/officeDocument/2006/relationships/slide" Target="slide1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slide" Target="slide28.xml"/><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57.jpeg"/><Relationship Id="rId10" Type="http://schemas.openxmlformats.org/officeDocument/2006/relationships/slide" Target="slide32.xml"/><Relationship Id="rId4" Type="http://schemas.openxmlformats.org/officeDocument/2006/relationships/slide" Target="slide31.xml"/><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6.png"/><Relationship Id="rId4" Type="http://schemas.openxmlformats.org/officeDocument/2006/relationships/image" Target="../media/image65.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4" name="Picture 45"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661214">
            <a:off x="0" y="0"/>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6" descr="ch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07733" flipH="1">
            <a:off x="8085138" y="26988"/>
            <a:ext cx="1047750" cy="1069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8" descr="Earth-26-june.gif (50746 byte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5839691"/>
            <a:ext cx="1295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47"/>
          <p:cNvSpPr>
            <a:spLocks noGrp="1" noChangeArrowheads="1" noChangeShapeType="1" noTextEdit="1"/>
          </p:cNvSpPr>
          <p:nvPr>
            <p:ph type="ctrTitle"/>
          </p:nvPr>
        </p:nvSpPr>
        <p:spPr bwMode="auto">
          <a:xfrm>
            <a:off x="914401" y="1676400"/>
            <a:ext cx="7620000" cy="2438400"/>
          </a:xfrm>
          <a:prstGeom prst="rect">
            <a:avLst/>
          </a:prstGeom>
        </p:spPr>
        <p:txBody>
          <a:bodyPr wrap="none" fromWordArt="1">
            <a:prstTxWarp prst="textPlain">
              <a:avLst>
                <a:gd name="adj" fmla="val 50000"/>
              </a:avLst>
            </a:prstTxWarp>
            <a:normAutofit/>
          </a:bodyPr>
          <a:lstStyle/>
          <a:p>
            <a:pPr algn="ctr"/>
            <a:r>
              <a:rPr lang="en-US" sz="2800" b="1" kern="10" dirty="0" smtClean="0">
                <a:ln w="12700">
                  <a:solidFill>
                    <a:srgbClr val="EAEAEA"/>
                  </a:solidFill>
                  <a:round/>
                  <a:headEnd/>
                  <a:tailEnd/>
                </a:ln>
                <a:solidFill>
                  <a:srgbClr val="002060"/>
                </a:solidFill>
                <a:latin typeface="Times New Roman" pitchFamily="18" charset="0"/>
                <a:cs typeface="Times New Roman" pitchFamily="18" charset="0"/>
              </a:rPr>
              <a:t>ĐỊA </a:t>
            </a:r>
            <a:r>
              <a:rPr lang="en-US" sz="2800" b="1" kern="10" dirty="0" smtClean="0">
                <a:ln w="12700">
                  <a:solidFill>
                    <a:srgbClr val="EAEAEA"/>
                  </a:solidFill>
                  <a:round/>
                  <a:headEnd/>
                  <a:tailEnd/>
                </a:ln>
                <a:solidFill>
                  <a:srgbClr val="002060"/>
                </a:solidFill>
                <a:latin typeface="Times New Roman" pitchFamily="18" charset="0"/>
                <a:cs typeface="Times New Roman" pitchFamily="18" charset="0"/>
              </a:rPr>
              <a:t>LÍ</a:t>
            </a:r>
            <a:r>
              <a:rPr lang="en-US" sz="2800" b="1" kern="10" dirty="0" smtClean="0">
                <a:ln w="12700">
                  <a:solidFill>
                    <a:srgbClr val="EAEAEA"/>
                  </a:solidFill>
                  <a:round/>
                  <a:headEnd/>
                  <a:tailEnd/>
                </a:ln>
                <a:solidFill>
                  <a:srgbClr val="002060"/>
                </a:solidFill>
                <a:latin typeface="Times New Roman" pitchFamily="18" charset="0"/>
                <a:cs typeface="Times New Roman" pitchFamily="18" charset="0"/>
              </a:rPr>
              <a:t/>
            </a:r>
            <a:br>
              <a:rPr lang="en-US" sz="2800" b="1" kern="10" dirty="0" smtClean="0">
                <a:ln w="12700">
                  <a:solidFill>
                    <a:srgbClr val="EAEAEA"/>
                  </a:solidFill>
                  <a:round/>
                  <a:headEnd/>
                  <a:tailEnd/>
                </a:ln>
                <a:solidFill>
                  <a:srgbClr val="002060"/>
                </a:solidFill>
                <a:latin typeface="Times New Roman" pitchFamily="18" charset="0"/>
                <a:cs typeface="Times New Roman" pitchFamily="18" charset="0"/>
              </a:rPr>
            </a:br>
            <a:r>
              <a:rPr lang="en-US" sz="2800" b="1" kern="10" dirty="0" smtClean="0">
                <a:ln w="12700">
                  <a:solidFill>
                    <a:srgbClr val="EAEAEA"/>
                  </a:solidFill>
                  <a:round/>
                  <a:headEnd/>
                  <a:tailEnd/>
                </a:ln>
                <a:solidFill>
                  <a:srgbClr val="7030A0"/>
                </a:solidFill>
                <a:latin typeface="Times New Roman" pitchFamily="18" charset="0"/>
                <a:cs typeface="Times New Roman" pitchFamily="18" charset="0"/>
              </a:rPr>
              <a:t>THÀNH PHỐ HUẾ</a:t>
            </a:r>
            <a:endParaRPr lang="en-US" sz="2800" b="1" kern="10" dirty="0">
              <a:ln w="12700">
                <a:solidFill>
                  <a:srgbClr val="EAEAEA"/>
                </a:solidFill>
                <a:round/>
                <a:headEnd/>
                <a:tailEnd/>
              </a:ln>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77244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0" y="-7620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2667000" y="6858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8" name="Rectangle 7"/>
          <p:cNvSpPr/>
          <p:nvPr/>
        </p:nvSpPr>
        <p:spPr>
          <a:xfrm>
            <a:off x="4495800" y="1905000"/>
            <a:ext cx="1524000" cy="496887"/>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3084513" y="3022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Rectangle 9"/>
          <p:cNvSpPr/>
          <p:nvPr/>
        </p:nvSpPr>
        <p:spPr>
          <a:xfrm>
            <a:off x="1854200" y="4546600"/>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1" name="Rectangle 10"/>
          <p:cNvSpPr/>
          <p:nvPr/>
        </p:nvSpPr>
        <p:spPr>
          <a:xfrm>
            <a:off x="4800600" y="4518025"/>
            <a:ext cx="16002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73613" y="4010025"/>
            <a:ext cx="15240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Rectangle 12"/>
          <p:cNvSpPr/>
          <p:nvPr/>
        </p:nvSpPr>
        <p:spPr>
          <a:xfrm>
            <a:off x="3084513" y="5562600"/>
            <a:ext cx="1411287" cy="535782"/>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Rectangle 13"/>
          <p:cNvSpPr/>
          <p:nvPr/>
        </p:nvSpPr>
        <p:spPr>
          <a:xfrm>
            <a:off x="1752600" y="6273800"/>
            <a:ext cx="1828800" cy="508000"/>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5" name="Rounded Rectangle 14"/>
          <p:cNvSpPr/>
          <p:nvPr/>
        </p:nvSpPr>
        <p:spPr>
          <a:xfrm>
            <a:off x="208128" y="1701800"/>
            <a:ext cx="3810000" cy="11985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nl-NL" sz="3600">
                <a:latin typeface="Times New Roman" panose="02020603050405020304" pitchFamily="18" charset="0"/>
                <a:cs typeface="Times New Roman" panose="02020603050405020304" pitchFamily="18" charset="0"/>
              </a:rPr>
              <a:t>Vì sao Huế được gọi là cố đô?</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73401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circle(i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ue 106">
            <a:hlinkClick r:id="rId3" action="ppaction://hlinksldjump"/>
          </p:cNvPr>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400800" y="3505200"/>
            <a:ext cx="2743200" cy="2590800"/>
          </a:xfrm>
        </p:spPr>
      </p:pic>
      <p:pic>
        <p:nvPicPr>
          <p:cNvPr id="5" name="Picture 3" descr="hue-ngomon">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457200"/>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flipH="1">
            <a:off x="228600" y="5943600"/>
            <a:ext cx="2667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b="1">
                <a:solidFill>
                  <a:srgbClr val="FF0066"/>
                </a:solidFill>
                <a:latin typeface="Times New Roman" panose="02020603050405020304" pitchFamily="18" charset="0"/>
              </a:rPr>
              <a:t>Chùa Thiên Mụ</a:t>
            </a:r>
          </a:p>
        </p:txBody>
      </p:sp>
      <p:sp>
        <p:nvSpPr>
          <p:cNvPr id="7" name="Text Box 5"/>
          <p:cNvSpPr txBox="1">
            <a:spLocks noChangeArrowheads="1"/>
          </p:cNvSpPr>
          <p:nvPr/>
        </p:nvSpPr>
        <p:spPr bwMode="auto">
          <a:xfrm>
            <a:off x="3352800" y="60198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Lăng Tự Đức</a:t>
            </a:r>
          </a:p>
        </p:txBody>
      </p:sp>
      <p:sp>
        <p:nvSpPr>
          <p:cNvPr id="8" name="Text Box 6"/>
          <p:cNvSpPr txBox="1">
            <a:spLocks noChangeArrowheads="1"/>
          </p:cNvSpPr>
          <p:nvPr/>
        </p:nvSpPr>
        <p:spPr bwMode="auto">
          <a:xfrm>
            <a:off x="3124200" y="3048000"/>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Cầu Trường Tiền</a:t>
            </a:r>
          </a:p>
        </p:txBody>
      </p:sp>
      <p:sp>
        <p:nvSpPr>
          <p:cNvPr id="9" name="Text Box 7"/>
          <p:cNvSpPr txBox="1">
            <a:spLocks noChangeArrowheads="1"/>
          </p:cNvSpPr>
          <p:nvPr/>
        </p:nvSpPr>
        <p:spPr bwMode="auto">
          <a:xfrm>
            <a:off x="0" y="29718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Chợ Đông Ba</a:t>
            </a:r>
          </a:p>
        </p:txBody>
      </p:sp>
      <p:sp>
        <p:nvSpPr>
          <p:cNvPr id="10" name="Text Box 8"/>
          <p:cNvSpPr txBox="1">
            <a:spLocks noChangeArrowheads="1"/>
          </p:cNvSpPr>
          <p:nvPr/>
        </p:nvSpPr>
        <p:spPr bwMode="auto">
          <a:xfrm flipH="1">
            <a:off x="6248400" y="3048000"/>
            <a:ext cx="312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Kinh thành Huế</a:t>
            </a:r>
          </a:p>
        </p:txBody>
      </p:sp>
      <p:sp>
        <p:nvSpPr>
          <p:cNvPr id="11" name="Rectangle 9"/>
          <p:cNvSpPr>
            <a:spLocks noChangeArrowheads="1"/>
          </p:cNvSpPr>
          <p:nvPr/>
        </p:nvSpPr>
        <p:spPr bwMode="auto">
          <a:xfrm>
            <a:off x="3200400" y="4191000"/>
            <a:ext cx="2743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996600"/>
              </a:buClr>
              <a:buSzPct val="60000"/>
              <a:buFont typeface="Wingdings" panose="05000000000000000000" pitchFamily="2" charset="2"/>
              <a:buChar char="n"/>
            </a:pPr>
            <a:endParaRPr lang="en-US" sz="2800">
              <a:solidFill>
                <a:srgbClr val="000000"/>
              </a:solidFill>
              <a:latin typeface="Tahoma" panose="020B0604030504040204" pitchFamily="34" charset="0"/>
            </a:endParaRPr>
          </a:p>
        </p:txBody>
      </p:sp>
      <p:pic>
        <p:nvPicPr>
          <p:cNvPr id="12" name="Picture 10" descr="THIENM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05200"/>
            <a:ext cx="3048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Object 11"/>
          <p:cNvGraphicFramePr>
            <a:graphicFrameLocks noGrp="1" noChangeAspect="1"/>
          </p:cNvGraphicFramePr>
          <p:nvPr>
            <p:ph sz="half" idx="4294967295"/>
          </p:nvPr>
        </p:nvGraphicFramePr>
        <p:xfrm>
          <a:off x="3124200" y="457200"/>
          <a:ext cx="3124200" cy="2667000"/>
        </p:xfrm>
        <a:graphic>
          <a:graphicData uri="http://schemas.openxmlformats.org/presentationml/2006/ole">
            <mc:AlternateContent xmlns:mc="http://schemas.openxmlformats.org/markup-compatibility/2006">
              <mc:Choice xmlns:v="urn:schemas-microsoft-com:vml" Requires="v">
                <p:oleObj spid="_x0000_s1036" name="Photo Editor Photo" r:id="rId7" imgW="2742857" imgH="1905266" progId="">
                  <p:embed/>
                </p:oleObj>
              </mc:Choice>
              <mc:Fallback>
                <p:oleObj name="Photo Editor Photo" r:id="rId7" imgW="2742857" imgH="1905266" progId="">
                  <p:embed/>
                  <p:pic>
                    <p:nvPicPr>
                      <p:cNvPr id="0" name="Picture 10"/>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4200" y="457200"/>
                        <a:ext cx="3124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6400800" y="6019800"/>
            <a:ext cx="2743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sz="2800" b="1">
                <a:solidFill>
                  <a:srgbClr val="FF0066"/>
                </a:solidFill>
                <a:latin typeface="Times New Roman" panose="02020603050405020304" pitchFamily="18" charset="0"/>
              </a:rPr>
              <a:t>Điện Hòn Chén</a:t>
            </a:r>
          </a:p>
        </p:txBody>
      </p:sp>
      <p:pic>
        <p:nvPicPr>
          <p:cNvPr id="15" name="Picture 14" descr="canh hue">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24200" y="3505200"/>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dong-ba-market-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421943"/>
            <a:ext cx="3048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44689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5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250"/>
                                        <p:tgtEl>
                                          <p:spTgt spid="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25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250"/>
                                        <p:tgtEl>
                                          <p:spTgt spid="10"/>
                                        </p:tgtEl>
                                      </p:cBhvr>
                                    </p:animEffect>
                                  </p:childTnLst>
                                </p:cTn>
                              </p:par>
                              <p:par>
                                <p:cTn id="26" presetID="16" presetClass="entr" presetSubtype="21" fill="hold" grpId="0" nodeType="withEffect" nodePh="1">
                                  <p:stCondLst>
                                    <p:cond delay="0"/>
                                  </p:stCondLst>
                                  <p:endCondLst>
                                    <p:cond evt="begin" delay="0">
                                      <p:tn val="26"/>
                                    </p:cond>
                                  </p:end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25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25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25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25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25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25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5"/>
                                        </p:tgtEl>
                                      </p:cBhvr>
                                    </p:animEffect>
                                    <p:set>
                                      <p:cBhvr>
                                        <p:cTn id="51" dur="1" fill="hold">
                                          <p:stCondLst>
                                            <p:cond delay="499"/>
                                          </p:stCondLst>
                                        </p:cTn>
                                        <p:tgtEl>
                                          <p:spTgt spid="5"/>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9"/>
                                        </p:tgtEl>
                                      </p:cBhvr>
                                    </p:animEffect>
                                    <p:set>
                                      <p:cBhvr>
                                        <p:cTn id="63" dur="1" fill="hold">
                                          <p:stCondLst>
                                            <p:cond delay="499"/>
                                          </p:stCondLst>
                                        </p:cTn>
                                        <p:tgtEl>
                                          <p:spTgt spid="9"/>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0"/>
                                        </p:tgtEl>
                                      </p:cBhvr>
                                    </p:animEffect>
                                    <p:set>
                                      <p:cBhvr>
                                        <p:cTn id="66" dur="1" fill="hold">
                                          <p:stCondLst>
                                            <p:cond delay="499"/>
                                          </p:stCondLst>
                                        </p:cTn>
                                        <p:tgtEl>
                                          <p:spTgt spid="10"/>
                                        </p:tgtEl>
                                        <p:attrNameLst>
                                          <p:attrName>style.visibility</p:attrName>
                                        </p:attrNameLst>
                                      </p:cBhvr>
                                      <p:to>
                                        <p:strVal val="hidden"/>
                                      </p:to>
                                    </p:set>
                                  </p:childTnLst>
                                </p:cTn>
                              </p:par>
                              <p:par>
                                <p:cTn id="67" presetID="10" presetClass="exit" presetSubtype="0" fill="hold" grpId="1" nodeType="withEffect" nodePh="1">
                                  <p:stCondLst>
                                    <p:cond delay="0"/>
                                  </p:stCondLst>
                                  <p:endCondLst>
                                    <p:cond evt="begin" delay="0">
                                      <p:tn val="67"/>
                                    </p:cond>
                                  </p:endCondLst>
                                  <p:childTnLst>
                                    <p:animEffect transition="out" filter="fade">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2"/>
                                        </p:tgtEl>
                                      </p:cBhvr>
                                    </p:animEffect>
                                    <p:set>
                                      <p:cBhvr>
                                        <p:cTn id="72" dur="1" fill="hold">
                                          <p:stCondLst>
                                            <p:cond delay="499"/>
                                          </p:stCondLst>
                                        </p:cTn>
                                        <p:tgtEl>
                                          <p:spTgt spid="1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3"/>
                                        </p:tgtEl>
                                      </p:cBhvr>
                                    </p:animEffect>
                                    <p:set>
                                      <p:cBhvr>
                                        <p:cTn id="75" dur="1" fill="hold">
                                          <p:stCondLst>
                                            <p:cond delay="4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4"/>
                                        </p:tgtEl>
                                      </p:cBhvr>
                                    </p:animEffect>
                                    <p:set>
                                      <p:cBhvr>
                                        <p:cTn id="78" dur="1" fill="hold">
                                          <p:stCondLst>
                                            <p:cond delay="499"/>
                                          </p:stCondLst>
                                        </p:cTn>
                                        <p:tgtEl>
                                          <p:spTgt spid="14"/>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6"/>
                                        </p:tgtEl>
                                      </p:cBhvr>
                                    </p:animEffect>
                                    <p:set>
                                      <p:cBhvr>
                                        <p:cTn id="8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P spid="11" grpId="0"/>
      <p:bldP spid="11" grpId="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60946" y="518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atin typeface="Times New Roman" panose="02020603050405020304" pitchFamily="18" charset="0"/>
            </a:endParaRPr>
          </a:p>
        </p:txBody>
      </p:sp>
      <p:pic>
        <p:nvPicPr>
          <p:cNvPr id="5" name="Picture 3" descr="E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6" y="685800"/>
            <a:ext cx="46482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0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0946" y="685800"/>
            <a:ext cx="44958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descr="E0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46" y="3276600"/>
            <a:ext cx="4648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0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946" y="3276600"/>
            <a:ext cx="4495800" cy="2819400"/>
          </a:xfrm>
          <a:prstGeom prst="rect">
            <a:avLst/>
          </a:prstGeom>
          <a:solidFill>
            <a:srgbClr val="66FFFF"/>
          </a:solidFill>
          <a:ln w="9525">
            <a:solidFill>
              <a:srgbClr val="FF0000"/>
            </a:solidFill>
            <a:miter lim="800000"/>
            <a:headEnd/>
            <a:tailEnd/>
          </a:ln>
        </p:spPr>
      </p:pic>
      <p:sp>
        <p:nvSpPr>
          <p:cNvPr id="9" name="Text Box 7"/>
          <p:cNvSpPr txBox="1">
            <a:spLocks noChangeArrowheads="1"/>
          </p:cNvSpPr>
          <p:nvPr/>
        </p:nvSpPr>
        <p:spPr bwMode="auto">
          <a:xfrm>
            <a:off x="2346846" y="6305210"/>
            <a:ext cx="4473054" cy="523220"/>
          </a:xfrm>
          <a:prstGeom prst="rect">
            <a:avLst/>
          </a:prstGeom>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p>
            <a:pPr algn="ctr">
              <a:spcBef>
                <a:spcPct val="50000"/>
              </a:spcBef>
            </a:pPr>
            <a:r>
              <a:rPr lang="en-US" sz="2800" b="1">
                <a:solidFill>
                  <a:srgbClr val="FF0000"/>
                </a:solidFill>
                <a:latin typeface="Times New Roman" panose="02020603050405020304" pitchFamily="18" charset="0"/>
              </a:rPr>
              <a:t>NHÀ VƯỜN Ở HUẾ</a:t>
            </a:r>
          </a:p>
        </p:txBody>
      </p:sp>
    </p:spTree>
    <p:extLst>
      <p:ext uri="{BB962C8B-B14F-4D97-AF65-F5344CB8AC3E}">
        <p14:creationId xmlns:p14="http://schemas.microsoft.com/office/powerpoint/2010/main" val="1221449047"/>
      </p:ext>
    </p:extLst>
  </p:cSld>
  <p:clrMapOvr>
    <a:masterClrMapping/>
  </p:clrMapOvr>
  <p:transition>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4"/>
          <p:cNvSpPr txBox="1">
            <a:spLocks noChangeArrowheads="1"/>
          </p:cNvSpPr>
          <p:nvPr/>
        </p:nvSpPr>
        <p:spPr bwMode="auto">
          <a:xfrm>
            <a:off x="209266" y="762000"/>
            <a:ext cx="8763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vi-VN" sz="4000" b="1">
                <a:solidFill>
                  <a:srgbClr val="FF0000"/>
                </a:solidFill>
                <a:latin typeface="Times New Roman" panose="02020603050405020304" pitchFamily="18" charset="0"/>
                <a:cs typeface="Times New Roman" panose="02020603050405020304" pitchFamily="18" charset="0"/>
              </a:rPr>
              <a:t>1. Thiên nhiên đẹp với nhiều công trình kiến trúc cổ.</a:t>
            </a:r>
          </a:p>
        </p:txBody>
      </p:sp>
      <p:sp>
        <p:nvSpPr>
          <p:cNvPr id="7" name="Rectangle 5"/>
          <p:cNvSpPr>
            <a:spLocks noChangeArrowheads="1"/>
          </p:cNvSpPr>
          <p:nvPr/>
        </p:nvSpPr>
        <p:spPr bwMode="auto">
          <a:xfrm>
            <a:off x="209266" y="2209800"/>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thuộc tỉnh Thừa Thiên Huế, có dòng sông Hương chảy qua.</a:t>
            </a:r>
          </a:p>
        </p:txBody>
      </p:sp>
      <p:sp>
        <p:nvSpPr>
          <p:cNvPr id="9" name="Rectangle 5"/>
          <p:cNvSpPr>
            <a:spLocks noChangeArrowheads="1"/>
          </p:cNvSpPr>
          <p:nvPr/>
        </p:nvSpPr>
        <p:spPr bwMode="auto">
          <a:xfrm>
            <a:off x="205854" y="3380839"/>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3600">
                <a:solidFill>
                  <a:srgbClr val="000000"/>
                </a:solidFill>
                <a:latin typeface="Times New Roman" panose="02020603050405020304" pitchFamily="18" charset="0"/>
              </a:rPr>
              <a:t>- Thành phố Huế được xây dựng cách đây trên 400 năm, đã từng là kinh đô của nước ta thời nhà Nguyễn.</a:t>
            </a:r>
          </a:p>
        </p:txBody>
      </p:sp>
      <p:sp>
        <p:nvSpPr>
          <p:cNvPr id="11" name="TextBox 4"/>
          <p:cNvSpPr txBox="1">
            <a:spLocks noChangeArrowheads="1"/>
          </p:cNvSpPr>
          <p:nvPr/>
        </p:nvSpPr>
        <p:spPr bwMode="auto">
          <a:xfrm>
            <a:off x="282054" y="5257800"/>
            <a:ext cx="8763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4000" b="1">
                <a:solidFill>
                  <a:srgbClr val="FF0000"/>
                </a:solidFill>
                <a:latin typeface="Times New Roman" panose="02020603050405020304" pitchFamily="18" charset="0"/>
              </a:rPr>
              <a:t>2. Huế  - thành phố du lịch</a:t>
            </a:r>
          </a:p>
        </p:txBody>
      </p:sp>
    </p:spTree>
    <p:extLst>
      <p:ext uri="{BB962C8B-B14F-4D97-AF65-F5344CB8AC3E}">
        <p14:creationId xmlns:p14="http://schemas.microsoft.com/office/powerpoint/2010/main" val="180666873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5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AutoShape 6">
            <a:hlinkClick r:id="rId3" action="ppaction://hlinksldjump"/>
          </p:cNvPr>
          <p:cNvSpPr>
            <a:spLocks noChangeArrowheads="1"/>
          </p:cNvSpPr>
          <p:nvPr/>
        </p:nvSpPr>
        <p:spPr bwMode="auto">
          <a:xfrm>
            <a:off x="609600" y="304800"/>
            <a:ext cx="5638800" cy="1828800"/>
          </a:xfrm>
          <a:prstGeom prst="cloudCallout">
            <a:avLst>
              <a:gd name="adj1" fmla="val 25347"/>
              <a:gd name="adj2" fmla="val 89446"/>
            </a:avLst>
          </a:prstGeom>
          <a:solidFill>
            <a:srgbClr val="FFCCFF"/>
          </a:solidFill>
          <a:ln w="9525">
            <a:solidFill>
              <a:schemeClr val="tx1"/>
            </a:solidFill>
            <a:round/>
            <a:headEnd/>
            <a:tailEnd/>
          </a:ln>
          <a:effectLst>
            <a:outerShdw dist="107763" dir="2700000" algn="ctr" rotWithShape="0">
              <a:schemeClr val="bg2">
                <a:alpha val="50000"/>
              </a:schemeClr>
            </a:outerShdw>
          </a:effectLst>
        </p:spPr>
        <p:txBody>
          <a:bodyPr wrap="none" anchor="ctr"/>
          <a:lstStyle/>
          <a:p>
            <a:pPr algn="ctr" eaLnBrk="0" hangingPunct="0"/>
            <a:r>
              <a:rPr lang="en-US" sz="4800" b="1">
                <a:solidFill>
                  <a:srgbClr val="009900"/>
                </a:solidFill>
                <a:latin typeface="Times New Roman" panose="02020603050405020304" pitchFamily="18" charset="0"/>
                <a:cs typeface="Times New Roman" panose="02020603050405020304" pitchFamily="18" charset="0"/>
              </a:rPr>
              <a:t>Thảo luận </a:t>
            </a:r>
            <a:r>
              <a:rPr lang="en-US" sz="4800" b="1" smtClean="0">
                <a:solidFill>
                  <a:srgbClr val="009900"/>
                </a:solidFill>
                <a:latin typeface="Times New Roman" panose="02020603050405020304" pitchFamily="18" charset="0"/>
                <a:cs typeface="Times New Roman" panose="02020603050405020304" pitchFamily="18" charset="0"/>
              </a:rPr>
              <a:t>nhóm</a:t>
            </a:r>
            <a:endParaRPr lang="vi-VN" sz="4800" b="1">
              <a:solidFill>
                <a:srgbClr val="009900"/>
              </a:solidFill>
              <a:latin typeface="Times New Roman" panose="02020603050405020304" pitchFamily="18" charset="0"/>
              <a:cs typeface="Times New Roman" panose="02020603050405020304" pitchFamily="18" charset="0"/>
            </a:endParaRPr>
          </a:p>
        </p:txBody>
      </p:sp>
      <p:sp>
        <p:nvSpPr>
          <p:cNvPr id="5" name="Text Box 13"/>
          <p:cNvSpPr txBox="1">
            <a:spLocks noChangeArrowheads="1"/>
          </p:cNvSpPr>
          <p:nvPr/>
        </p:nvSpPr>
        <p:spPr bwMode="auto">
          <a:xfrm>
            <a:off x="838200" y="2819400"/>
            <a:ext cx="8153400" cy="2308324"/>
          </a:xfrm>
          <a:prstGeom prst="rect">
            <a:avLst/>
          </a:prstGeom>
          <a:noFill/>
          <a:ln w="9525">
            <a:noFill/>
            <a:miter lim="800000"/>
            <a:headEnd/>
            <a:tailEnd/>
          </a:ln>
          <a:effectLst/>
        </p:spPr>
        <p:txBody>
          <a:bodyPr>
            <a:spAutoFit/>
          </a:bodyPr>
          <a:lstStyle/>
          <a:p>
            <a:pPr>
              <a:spcBef>
                <a:spcPct val="50000"/>
              </a:spcBef>
            </a:pPr>
            <a:r>
              <a:rPr lang="en-US" sz="3600" b="1">
                <a:solidFill>
                  <a:srgbClr val="FF0000"/>
                </a:solidFill>
                <a:latin typeface="Times New Roman" panose="02020603050405020304" pitchFamily="18" charset="0"/>
                <a:cs typeface="Times New Roman" panose="02020603050405020304" pitchFamily="18" charset="0"/>
              </a:rPr>
              <a:t>Tưởng tượng mình là một hướng dẫn viên du lịch, mỗi nhóm hãy chọn một trong bảy địa điểm và giới thiệu cho khách du lịch biết về địa điểm đó.</a:t>
            </a:r>
          </a:p>
        </p:txBody>
      </p:sp>
    </p:spTree>
    <p:extLst>
      <p:ext uri="{BB962C8B-B14F-4D97-AF65-F5344CB8AC3E}">
        <p14:creationId xmlns:p14="http://schemas.microsoft.com/office/powerpoint/2010/main" val="21204528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a:latin typeface="Times New Roman" panose="02020603050405020304" pitchFamily="18" charset="0"/>
                <a:cs typeface="Times New Roman" panose="02020603050405020304" pitchFamily="18" charset="0"/>
              </a:rPr>
              <a:t>NHÓM 1: KINH THÀNH HUẾ</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9" y="914400"/>
            <a:ext cx="4106839" cy="255615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914399"/>
            <a:ext cx="4114799" cy="255615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339" y="4188567"/>
            <a:ext cx="4114800" cy="2556155"/>
          </a:xfrm>
          <a:prstGeom prst="rect">
            <a:avLst/>
          </a:prstGeom>
        </p:spPr>
      </p:pic>
      <p:sp>
        <p:nvSpPr>
          <p:cNvPr id="10" name="TextBox 9"/>
          <p:cNvSpPr txBox="1"/>
          <p:nvPr/>
        </p:nvSpPr>
        <p:spPr>
          <a:xfrm>
            <a:off x="651679" y="3501925"/>
            <a:ext cx="2819398"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NGỌ </a:t>
            </a:r>
            <a:r>
              <a:rPr lang="en-US" sz="3600" b="1" smtClean="0">
                <a:solidFill>
                  <a:srgbClr val="FF0000"/>
                </a:solidFill>
                <a:latin typeface="Times New Roman" panose="02020603050405020304" pitchFamily="18" charset="0"/>
                <a:cs typeface="Times New Roman" panose="02020603050405020304" pitchFamily="18" charset="0"/>
              </a:rPr>
              <a:t>MÔN</a:t>
            </a:r>
            <a:endParaRPr lang="en-US" sz="3600" b="1">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4800599" y="5466644"/>
            <a:ext cx="4114799" cy="646331"/>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ĐIỆN THÁI HÀ</a:t>
            </a:r>
          </a:p>
        </p:txBody>
      </p:sp>
      <p:sp>
        <p:nvSpPr>
          <p:cNvPr id="13" name="TextBox 12"/>
          <p:cNvSpPr txBox="1"/>
          <p:nvPr/>
        </p:nvSpPr>
        <p:spPr>
          <a:xfrm>
            <a:off x="4773303" y="3470554"/>
            <a:ext cx="4114799" cy="1200329"/>
          </a:xfrm>
          <a:prstGeom prst="rect">
            <a:avLst/>
          </a:prstGeom>
          <a:noFill/>
        </p:spPr>
        <p:txBody>
          <a:bodyPr wrap="square" rtlCol="0">
            <a:spAutoFit/>
          </a:bodyPr>
          <a:lstStyle/>
          <a:p>
            <a:pPr algn="ctr"/>
            <a:r>
              <a:rPr lang="en-US" sz="3600" b="1">
                <a:solidFill>
                  <a:srgbClr val="FF0000"/>
                </a:solidFill>
                <a:latin typeface="Times New Roman" panose="02020603050405020304" pitchFamily="18" charset="0"/>
                <a:cs typeface="Times New Roman" panose="02020603050405020304" pitchFamily="18" charset="0"/>
              </a:rPr>
              <a:t>CỔNG HOÀNG THÀNH</a:t>
            </a:r>
          </a:p>
        </p:txBody>
      </p:sp>
    </p:spTree>
    <p:extLst>
      <p:ext uri="{BB962C8B-B14F-4D97-AF65-F5344CB8AC3E}">
        <p14:creationId xmlns:p14="http://schemas.microsoft.com/office/powerpoint/2010/main" val="2363040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6" y="457200"/>
            <a:ext cx="9166746" cy="5867400"/>
          </a:xfrm>
          <a:prstGeom prst="rect">
            <a:avLst/>
          </a:prstGeom>
        </p:spPr>
      </p:pic>
    </p:spTree>
    <p:extLst>
      <p:ext uri="{BB962C8B-B14F-4D97-AF65-F5344CB8AC3E}">
        <p14:creationId xmlns:p14="http://schemas.microsoft.com/office/powerpoint/2010/main" val="4127692152"/>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8305800" cy="6284722"/>
          </a:xfrm>
        </p:spPr>
      </p:pic>
    </p:spTree>
    <p:extLst>
      <p:ext uri="{BB962C8B-B14F-4D97-AF65-F5344CB8AC3E}">
        <p14:creationId xmlns:p14="http://schemas.microsoft.com/office/powerpoint/2010/main" val="2073309423"/>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95600" y="3861290"/>
            <a:ext cx="2964936" cy="2139174"/>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2: LĂNG TỰ </a:t>
            </a:r>
            <a:r>
              <a:rPr lang="en-US" b="1" smtClean="0">
                <a:latin typeface="Times New Roman" panose="02020603050405020304" pitchFamily="18" charset="0"/>
                <a:cs typeface="Times New Roman" panose="02020603050405020304" pitchFamily="18" charset="0"/>
              </a:rPr>
              <a:t>ĐỨC</a:t>
            </a:r>
            <a:endParaRPr lang="en-US" b="1">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536" y="990599"/>
            <a:ext cx="3283463" cy="19050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37" y="3866864"/>
            <a:ext cx="2895600" cy="21336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4" y="980932"/>
            <a:ext cx="3074543" cy="1905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0535" y="3841954"/>
            <a:ext cx="3283463" cy="215851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48000" y="980931"/>
            <a:ext cx="2812538" cy="1905001"/>
          </a:xfrm>
          <a:prstGeom prst="rect">
            <a:avLst/>
          </a:prstGeom>
        </p:spPr>
      </p:pic>
      <p:sp>
        <p:nvSpPr>
          <p:cNvPr id="12" name="TextBox 11"/>
          <p:cNvSpPr txBox="1"/>
          <p:nvPr/>
        </p:nvSpPr>
        <p:spPr>
          <a:xfrm>
            <a:off x="-318073" y="2907183"/>
            <a:ext cx="3657600" cy="954107"/>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KHIÊM </a:t>
            </a:r>
            <a:r>
              <a:rPr lang="en-US" sz="2800" b="1" smtClean="0">
                <a:solidFill>
                  <a:srgbClr val="FF0000"/>
                </a:solidFill>
                <a:latin typeface="Times New Roman" panose="02020603050405020304" pitchFamily="18" charset="0"/>
                <a:cs typeface="Times New Roman" panose="02020603050405020304" pitchFamily="18" charset="0"/>
              </a:rPr>
              <a:t>MÔN </a:t>
            </a:r>
          </a:p>
          <a:p>
            <a:pPr algn="ctr"/>
            <a:r>
              <a:rPr lang="en-US" sz="2800" b="1" smtClean="0">
                <a:solidFill>
                  <a:srgbClr val="FF0000"/>
                </a:solidFill>
                <a:latin typeface="Times New Roman" panose="02020603050405020304" pitchFamily="18" charset="0"/>
                <a:cs typeface="Times New Roman" panose="02020603050405020304" pitchFamily="18" charset="0"/>
              </a:rPr>
              <a:t>CUNG</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549268" y="3036083"/>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MỘ</a:t>
            </a:r>
          </a:p>
        </p:txBody>
      </p:sp>
      <p:sp>
        <p:nvSpPr>
          <p:cNvPr id="15" name="TextBox 14"/>
          <p:cNvSpPr txBox="1"/>
          <p:nvPr/>
        </p:nvSpPr>
        <p:spPr>
          <a:xfrm>
            <a:off x="5673466" y="3047456"/>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LĂNG MỘ</a:t>
            </a:r>
          </a:p>
        </p:txBody>
      </p:sp>
      <p:sp>
        <p:nvSpPr>
          <p:cNvPr id="16" name="TextBox 15"/>
          <p:cNvSpPr txBox="1"/>
          <p:nvPr/>
        </p:nvSpPr>
        <p:spPr>
          <a:xfrm>
            <a:off x="-391237" y="6253479"/>
            <a:ext cx="3657600" cy="523220"/>
          </a:xfrm>
          <a:prstGeom prst="rect">
            <a:avLst/>
          </a:prstGeom>
          <a:noFill/>
        </p:spPr>
        <p:txBody>
          <a:bodyPr wrap="square" rtlCol="0">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TOÀN CẢNH</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625469" y="6246587"/>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NGOÀI</a:t>
            </a:r>
          </a:p>
        </p:txBody>
      </p:sp>
      <p:sp>
        <p:nvSpPr>
          <p:cNvPr id="18" name="TextBox 17"/>
          <p:cNvSpPr txBox="1"/>
          <p:nvPr/>
        </p:nvSpPr>
        <p:spPr>
          <a:xfrm>
            <a:off x="5680290" y="6239695"/>
            <a:ext cx="3657600" cy="523220"/>
          </a:xfrm>
          <a:prstGeom prst="rect">
            <a:avLst/>
          </a:prstGeom>
          <a:noFill/>
        </p:spPr>
        <p:txBody>
          <a:bodyPr wrap="square" rtlCol="0">
            <a:spAutoFit/>
          </a:bodyPr>
          <a:lstStyle/>
          <a:p>
            <a:pPr algn="ctr"/>
            <a:r>
              <a:rPr lang="en-US" sz="2800" b="1">
                <a:solidFill>
                  <a:srgbClr val="FF0000"/>
                </a:solidFill>
                <a:latin typeface="Times New Roman" panose="02020603050405020304" pitchFamily="18" charset="0"/>
                <a:cs typeface="Times New Roman" panose="02020603050405020304" pitchFamily="18" charset="0"/>
              </a:rPr>
              <a:t>BÊN </a:t>
            </a:r>
            <a:r>
              <a:rPr lang="en-US" sz="2800" b="1" smtClean="0">
                <a:solidFill>
                  <a:srgbClr val="FF0000"/>
                </a:solidFill>
                <a:latin typeface="Times New Roman" panose="02020603050405020304" pitchFamily="18" charset="0"/>
                <a:cs typeface="Times New Roman" panose="02020603050405020304" pitchFamily="18" charset="0"/>
              </a:rPr>
              <a:t>TRONG</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9829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anim calcmode="lin" valueType="num">
                                      <p:cBhvr>
                                        <p:cTn id="38" dur="500" fill="hold"/>
                                        <p:tgtEl>
                                          <p:spTgt spid="18"/>
                                        </p:tgtEl>
                                        <p:attrNameLst>
                                          <p:attrName>ppt_x</p:attrName>
                                        </p:attrNameLst>
                                      </p:cBhvr>
                                      <p:tavLst>
                                        <p:tav tm="0">
                                          <p:val>
                                            <p:strVal val="#ppt_x"/>
                                          </p:val>
                                        </p:tav>
                                        <p:tav tm="100000">
                                          <p:val>
                                            <p:strVal val="#ppt_x"/>
                                          </p:val>
                                        </p:tav>
                                      </p:tavLst>
                                    </p:anim>
                                    <p:anim calcmode="lin" valueType="num">
                                      <p:cBhvr>
                                        <p:cTn id="39" dur="500" fill="hold"/>
                                        <p:tgtEl>
                                          <p:spTgt spid="1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anim calcmode="lin" valueType="num">
                                      <p:cBhvr>
                                        <p:cTn id="43" dur="500" fill="hold"/>
                                        <p:tgtEl>
                                          <p:spTgt spid="5"/>
                                        </p:tgtEl>
                                        <p:attrNameLst>
                                          <p:attrName>ppt_x</p:attrName>
                                        </p:attrNameLst>
                                      </p:cBhvr>
                                      <p:tavLst>
                                        <p:tav tm="0">
                                          <p:val>
                                            <p:strVal val="#ppt_x"/>
                                          </p:val>
                                        </p:tav>
                                        <p:tav tm="100000">
                                          <p:val>
                                            <p:strVal val="#ppt_x"/>
                                          </p:val>
                                        </p:tav>
                                      </p:tavLst>
                                    </p:anim>
                                    <p:anim calcmode="lin" valueType="num">
                                      <p:cBhvr>
                                        <p:cTn id="44" dur="5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anim calcmode="lin" valueType="num">
                                      <p:cBhvr>
                                        <p:cTn id="48" dur="500" fill="hold"/>
                                        <p:tgtEl>
                                          <p:spTgt spid="6"/>
                                        </p:tgtEl>
                                        <p:attrNameLst>
                                          <p:attrName>ppt_x</p:attrName>
                                        </p:attrNameLst>
                                      </p:cBhvr>
                                      <p:tavLst>
                                        <p:tav tm="0">
                                          <p:val>
                                            <p:strVal val="#ppt_x"/>
                                          </p:val>
                                        </p:tav>
                                        <p:tav tm="100000">
                                          <p:val>
                                            <p:strVal val="#ppt_x"/>
                                          </p:val>
                                        </p:tav>
                                      </p:tavLst>
                                    </p:anim>
                                    <p:anim calcmode="lin" valueType="num">
                                      <p:cBhvr>
                                        <p:cTn id="49" dur="500" fill="hold"/>
                                        <p:tgtEl>
                                          <p:spTgt spid="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anim calcmode="lin" valueType="num">
                                      <p:cBhvr>
                                        <p:cTn id="53" dur="500" fill="hold"/>
                                        <p:tgtEl>
                                          <p:spTgt spid="7"/>
                                        </p:tgtEl>
                                        <p:attrNameLst>
                                          <p:attrName>ppt_x</p:attrName>
                                        </p:attrNameLst>
                                      </p:cBhvr>
                                      <p:tavLst>
                                        <p:tav tm="0">
                                          <p:val>
                                            <p:strVal val="#ppt_x"/>
                                          </p:val>
                                        </p:tav>
                                        <p:tav tm="100000">
                                          <p:val>
                                            <p:strVal val="#ppt_x"/>
                                          </p:val>
                                        </p:tav>
                                      </p:tavLst>
                                    </p:anim>
                                    <p:anim calcmode="lin" valueType="num">
                                      <p:cBhvr>
                                        <p:cTn id="54" dur="500" fill="hold"/>
                                        <p:tgtEl>
                                          <p:spTgt spid="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anim calcmode="lin" valueType="num">
                                      <p:cBhvr>
                                        <p:cTn id="58" dur="500" fill="hold"/>
                                        <p:tgtEl>
                                          <p:spTgt spid="8"/>
                                        </p:tgtEl>
                                        <p:attrNameLst>
                                          <p:attrName>ppt_x</p:attrName>
                                        </p:attrNameLst>
                                      </p:cBhvr>
                                      <p:tavLst>
                                        <p:tav tm="0">
                                          <p:val>
                                            <p:strVal val="#ppt_x"/>
                                          </p:val>
                                        </p:tav>
                                        <p:tav tm="100000">
                                          <p:val>
                                            <p:strVal val="#ppt_x"/>
                                          </p:val>
                                        </p:tav>
                                      </p:tavLst>
                                    </p:anim>
                                    <p:anim calcmode="lin" valueType="num">
                                      <p:cBhvr>
                                        <p:cTn id="59" dur="500" fill="hold"/>
                                        <p:tgtEl>
                                          <p:spTgt spid="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anim calcmode="lin" valueType="num">
                                      <p:cBhvr>
                                        <p:cTn id="63" dur="500" fill="hold"/>
                                        <p:tgtEl>
                                          <p:spTgt spid="10"/>
                                        </p:tgtEl>
                                        <p:attrNameLst>
                                          <p:attrName>ppt_x</p:attrName>
                                        </p:attrNameLst>
                                      </p:cBhvr>
                                      <p:tavLst>
                                        <p:tav tm="0">
                                          <p:val>
                                            <p:strVal val="#ppt_x"/>
                                          </p:val>
                                        </p:tav>
                                        <p:tav tm="100000">
                                          <p:val>
                                            <p:strVal val="#ppt_x"/>
                                          </p:val>
                                        </p:tav>
                                      </p:tavLst>
                                    </p:anim>
                                    <p:anim calcmode="lin" valueType="num">
                                      <p:cBhvr>
                                        <p:cTn id="64" dur="500" fill="hold"/>
                                        <p:tgtEl>
                                          <p:spTgt spid="1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3"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0627" y="838200"/>
            <a:ext cx="3029174" cy="2083733"/>
          </a:xfrm>
        </p:spPr>
      </p:pic>
      <p:sp>
        <p:nvSpPr>
          <p:cNvPr id="4" name="Title 1"/>
          <p:cNvSpPr txBox="1">
            <a:spLocks/>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a:latin typeface="Times New Roman" panose="02020603050405020304" pitchFamily="18" charset="0"/>
                <a:cs typeface="Times New Roman" panose="02020603050405020304" pitchFamily="18" charset="0"/>
              </a:rPr>
              <a:t>NHÓM 3: CHÙA THIÊN MỤ</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2990626" cy="208373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8563"/>
            <a:ext cx="5343099" cy="33394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9801" y="801276"/>
            <a:ext cx="3124199" cy="2120657"/>
          </a:xfrm>
          <a:prstGeom prst="rect">
            <a:avLst/>
          </a:prstGeom>
        </p:spPr>
      </p:pic>
      <p:sp>
        <p:nvSpPr>
          <p:cNvPr id="9" name="TextBox 8"/>
          <p:cNvSpPr txBox="1"/>
          <p:nvPr/>
        </p:nvSpPr>
        <p:spPr>
          <a:xfrm>
            <a:off x="-333487" y="2958637"/>
            <a:ext cx="3657600" cy="461665"/>
          </a:xfrm>
          <a:prstGeom prst="rect">
            <a:avLst/>
          </a:prstGeom>
          <a:noFill/>
        </p:spPr>
        <p:txBody>
          <a:bodyPr wrap="square" rtlCol="0">
            <a:spAutoFit/>
          </a:bodyPr>
          <a:lstStyle/>
          <a:p>
            <a:pPr algn="ctr"/>
            <a:r>
              <a:rPr lang="en-US" sz="2400" b="1">
                <a:solidFill>
                  <a:srgbClr val="FF0000"/>
                </a:solidFill>
                <a:latin typeface="Times New Roman" panose="02020603050405020304" pitchFamily="18" charset="0"/>
                <a:cs typeface="Times New Roman" panose="02020603050405020304" pitchFamily="18" charset="0"/>
              </a:rPr>
              <a:t>CỔNG CHÙA</a:t>
            </a:r>
          </a:p>
        </p:txBody>
      </p:sp>
      <p:sp>
        <p:nvSpPr>
          <p:cNvPr id="10" name="TextBox 9"/>
          <p:cNvSpPr txBox="1"/>
          <p:nvPr/>
        </p:nvSpPr>
        <p:spPr>
          <a:xfrm>
            <a:off x="2671549" y="2958637"/>
            <a:ext cx="3500651" cy="461665"/>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BÊN TRONG </a:t>
            </a:r>
            <a:r>
              <a:rPr lang="en-US" sz="2400" b="1">
                <a:solidFill>
                  <a:srgbClr val="FF0000"/>
                </a:solidFill>
                <a:latin typeface="Times New Roman" panose="02020603050405020304" pitchFamily="18" charset="0"/>
                <a:cs typeface="Times New Roman" panose="02020603050405020304" pitchFamily="18" charset="0"/>
              </a:rPr>
              <a:t>CHÙA</a:t>
            </a:r>
          </a:p>
        </p:txBody>
      </p:sp>
      <p:sp>
        <p:nvSpPr>
          <p:cNvPr id="11" name="TextBox 10"/>
          <p:cNvSpPr txBox="1"/>
          <p:nvPr/>
        </p:nvSpPr>
        <p:spPr>
          <a:xfrm>
            <a:off x="5831574" y="2958637"/>
            <a:ext cx="3500651" cy="461665"/>
          </a:xfrm>
          <a:prstGeom prst="rect">
            <a:avLst/>
          </a:prstGeom>
          <a:noFill/>
        </p:spPr>
        <p:txBody>
          <a:bodyPr wrap="square" rtlCol="0">
            <a:spAutoFit/>
          </a:bodyPr>
          <a:lstStyle/>
          <a:p>
            <a:pPr algn="ctr"/>
            <a:r>
              <a:rPr lang="en-US" sz="2400" b="1" smtClean="0">
                <a:solidFill>
                  <a:srgbClr val="FF0000"/>
                </a:solidFill>
                <a:latin typeface="Times New Roman" panose="02020603050405020304" pitchFamily="18" charset="0"/>
                <a:cs typeface="Times New Roman" panose="02020603050405020304" pitchFamily="18" charset="0"/>
              </a:rPr>
              <a:t>THÁP PH</a:t>
            </a:r>
            <a:r>
              <a:rPr lang="vi-VN" sz="2400" b="1" smtClean="0">
                <a:solidFill>
                  <a:srgbClr val="FF0000"/>
                </a:solidFill>
                <a:latin typeface="Times New Roman" panose="02020603050405020304" pitchFamily="18" charset="0"/>
                <a:cs typeface="Times New Roman" panose="02020603050405020304" pitchFamily="18" charset="0"/>
              </a:rPr>
              <a:t>ƯỚ</a:t>
            </a:r>
            <a:r>
              <a:rPr lang="en-US" sz="2400" b="1">
                <a:solidFill>
                  <a:srgbClr val="FF0000"/>
                </a:solidFill>
                <a:latin typeface="Times New Roman" panose="02020603050405020304" pitchFamily="18" charset="0"/>
                <a:cs typeface="Times New Roman" panose="02020603050405020304" pitchFamily="18" charset="0"/>
              </a:rPr>
              <a:t>C </a:t>
            </a:r>
            <a:r>
              <a:rPr lang="en-US" sz="2400" b="1" smtClean="0">
                <a:solidFill>
                  <a:srgbClr val="FF0000"/>
                </a:solidFill>
                <a:latin typeface="Times New Roman" panose="02020603050405020304" pitchFamily="18" charset="0"/>
                <a:cs typeface="Times New Roman" panose="02020603050405020304" pitchFamily="18" charset="0"/>
              </a:rPr>
              <a:t>DUYÊN</a:t>
            </a:r>
            <a:endParaRPr lang="en-US" sz="2400" b="1">
              <a:solidFill>
                <a:srgbClr val="FF00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5379493" y="4926671"/>
            <a:ext cx="3657600" cy="584775"/>
          </a:xfrm>
          <a:prstGeom prst="rect">
            <a:avLst/>
          </a:prstGeom>
          <a:noFill/>
        </p:spPr>
        <p:txBody>
          <a:bodyPr wrap="square" rtlCol="0">
            <a:spAutoFit/>
          </a:bodyPr>
          <a:lstStyle/>
          <a:p>
            <a:pPr algn="ctr"/>
            <a:r>
              <a:rPr lang="en-US" sz="3200" b="1" smtClean="0">
                <a:solidFill>
                  <a:srgbClr val="FF0000"/>
                </a:solidFill>
                <a:latin typeface="Times New Roman" panose="02020603050405020304" pitchFamily="18" charset="0"/>
                <a:cs typeface="Times New Roman" panose="02020603050405020304" pitchFamily="18" charset="0"/>
              </a:rPr>
              <a:t>TOÀN CẢNH</a:t>
            </a:r>
            <a:endParaRPr lang="en-US" sz="32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932107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GIỚI THIỆU VỀ HUẾ">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609600"/>
            <a:ext cx="8991600" cy="5516563"/>
          </a:xfrm>
        </p:spPr>
      </p:pic>
    </p:spTree>
    <p:extLst>
      <p:ext uri="{BB962C8B-B14F-4D97-AF65-F5344CB8AC3E}">
        <p14:creationId xmlns:p14="http://schemas.microsoft.com/office/powerpoint/2010/main" val="8525615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0" y="762000"/>
            <a:ext cx="9144000" cy="5410200"/>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600" smtClean="0">
                <a:latin typeface="Times New Roman" panose="02020603050405020304" pitchFamily="18" charset="0"/>
                <a:cs typeface="Times New Roman" panose="02020603050405020304" pitchFamily="18" charset="0"/>
              </a:rPr>
              <a:t>Sông H</a:t>
            </a:r>
            <a:r>
              <a:rPr lang="vi-VN" sz="3600" smtClean="0">
                <a:latin typeface="Times New Roman" panose="02020603050405020304" pitchFamily="18" charset="0"/>
                <a:cs typeface="Times New Roman" panose="02020603050405020304" pitchFamily="18" charset="0"/>
              </a:rPr>
              <a:t>ươn</a:t>
            </a:r>
            <a:r>
              <a:rPr lang="en-US" sz="3600">
                <a:latin typeface="Times New Roman" panose="02020603050405020304" pitchFamily="18" charset="0"/>
                <a:cs typeface="Times New Roman" panose="02020603050405020304" pitchFamily="18" charset="0"/>
              </a:rPr>
              <a:t>g chảy qua thành phố, </a:t>
            </a:r>
            <a:r>
              <a:rPr lang="en-US" sz="3600" smtClean="0">
                <a:latin typeface="Times New Roman" panose="02020603050405020304" pitchFamily="18" charset="0"/>
                <a:cs typeface="Times New Roman" panose="02020603050405020304" pitchFamily="18" charset="0"/>
              </a:rPr>
              <a:t>các khu v</a:t>
            </a:r>
            <a:r>
              <a:rPr lang="vi-VN" sz="3600" smtClean="0">
                <a:latin typeface="Times New Roman" panose="02020603050405020304" pitchFamily="18" charset="0"/>
                <a:cs typeface="Times New Roman" panose="02020603050405020304" pitchFamily="18" charset="0"/>
              </a:rPr>
              <a:t>ườn</a:t>
            </a:r>
            <a:r>
              <a:rPr lang="en-US" sz="3600">
                <a:latin typeface="Times New Roman" panose="02020603050405020304" pitchFamily="18" charset="0"/>
                <a:cs typeface="Times New Roman" panose="02020603050405020304" pitchFamily="18" charset="0"/>
              </a:rPr>
              <a:t> xum xuê cây cối che bóng mát cho các khu cung điện, lăng tẩm, chùa miếu; thêm nét đặc sắc về văn hóa: ca múa </a:t>
            </a:r>
            <a:r>
              <a:rPr lang="en-US" sz="3600" smtClean="0">
                <a:latin typeface="Times New Roman" panose="02020603050405020304" pitchFamily="18" charset="0"/>
                <a:cs typeface="Times New Roman" panose="02020603050405020304" pitchFamily="18" charset="0"/>
              </a:rPr>
              <a:t>nhạc </a:t>
            </a:r>
            <a:r>
              <a:rPr lang="en-US" sz="3600">
                <a:latin typeface="Times New Roman" panose="02020603050405020304" pitchFamily="18" charset="0"/>
                <a:cs typeface="Times New Roman" panose="02020603050405020304" pitchFamily="18" charset="0"/>
              </a:rPr>
              <a:t>cung đình (điệu hò dân gian </a:t>
            </a:r>
            <a:r>
              <a:rPr lang="en-US" sz="3600" smtClean="0">
                <a:latin typeface="Times New Roman" panose="02020603050405020304" pitchFamily="18" charset="0"/>
                <a:cs typeface="Times New Roman" panose="02020603050405020304" pitchFamily="18" charset="0"/>
              </a:rPr>
              <a:t>đ</a:t>
            </a:r>
            <a:r>
              <a:rPr lang="vi-VN" sz="3600" smtClean="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cải biên phục vụ cho vua chúa </a:t>
            </a:r>
            <a:r>
              <a:rPr lang="en-US" sz="3600" smtClean="0">
                <a:latin typeface="Times New Roman" panose="02020603050405020304" pitchFamily="18" charset="0"/>
                <a:cs typeface="Times New Roman" panose="02020603050405020304" pitchFamily="18" charset="0"/>
              </a:rPr>
              <a:t>tr</a:t>
            </a:r>
            <a:r>
              <a:rPr lang="vi-VN" sz="3600" smtClean="0">
                <a:latin typeface="Times New Roman" panose="02020603050405020304" pitchFamily="18" charset="0"/>
                <a:cs typeface="Times New Roman" panose="02020603050405020304" pitchFamily="18" charset="0"/>
              </a:rPr>
              <a:t>ướ</a:t>
            </a:r>
            <a:r>
              <a:rPr lang="en-US" sz="3600">
                <a:latin typeface="Times New Roman" panose="02020603050405020304" pitchFamily="18" charset="0"/>
                <a:cs typeface="Times New Roman" panose="02020603050405020304" pitchFamily="18" charset="0"/>
              </a:rPr>
              <a:t>c đây – còn gọi là nhã nhạc cung đình Huế và </a:t>
            </a:r>
            <a:r>
              <a:rPr lang="en-US" sz="3600" smtClean="0">
                <a:latin typeface="Times New Roman" panose="02020603050405020304" pitchFamily="18" charset="0"/>
                <a:cs typeface="Times New Roman" panose="02020603050405020304" pitchFamily="18" charset="0"/>
              </a:rPr>
              <a:t>đ</a:t>
            </a:r>
            <a:r>
              <a:rPr lang="vi-VN" sz="3600" smtClean="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công nhận di sản văn hóa phi vật thể); làng nghề (đúc đồng, thuê, kim hoàn); văn hóa ẩm thực (bánh, </a:t>
            </a:r>
            <a:r>
              <a:rPr lang="en-US" sz="3600" smtClean="0">
                <a:latin typeface="Times New Roman" panose="02020603050405020304" pitchFamily="18" charset="0"/>
                <a:cs typeface="Times New Roman" panose="02020603050405020304" pitchFamily="18" charset="0"/>
              </a:rPr>
              <a:t>bún,…)</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7271791"/>
      </p:ext>
    </p:extLst>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676786" cy="329253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3292536"/>
            <a:ext cx="5334000" cy="3540443"/>
          </a:xfrm>
          <a:prstGeom prst="rect">
            <a:avLst/>
          </a:prstGeom>
        </p:spPr>
      </p:pic>
      <p:sp>
        <p:nvSpPr>
          <p:cNvPr id="6" name="Oval 5"/>
          <p:cNvSpPr/>
          <p:nvPr/>
        </p:nvSpPr>
        <p:spPr>
          <a:xfrm>
            <a:off x="114300" y="3454022"/>
            <a:ext cx="3581400" cy="3403978"/>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a:latin typeface="Times New Roman" panose="02020603050405020304" pitchFamily="18" charset="0"/>
                <a:cs typeface="Times New Roman" panose="02020603050405020304" pitchFamily="18" charset="0"/>
              </a:rPr>
              <a:t>NHÃ NHẠC CUNG ĐÌNH HUẾ TRÊN </a:t>
            </a:r>
            <a:r>
              <a:rPr lang="en-US" sz="3200" smtClean="0">
                <a:latin typeface="Times New Roman" panose="02020603050405020304" pitchFamily="18" charset="0"/>
                <a:cs typeface="Times New Roman" panose="02020603050405020304" pitchFamily="18" charset="0"/>
              </a:rPr>
              <a:t>SÔNG H</a:t>
            </a:r>
            <a:r>
              <a:rPr lang="vi-VN" sz="3200" smtClean="0">
                <a:latin typeface="Times New Roman" panose="02020603050405020304" pitchFamily="18" charset="0"/>
                <a:cs typeface="Times New Roman" panose="02020603050405020304" pitchFamily="18" charset="0"/>
              </a:rPr>
              <a:t>ƯƠN</a:t>
            </a:r>
            <a:r>
              <a:rPr lang="en-US" sz="3200" smtClean="0">
                <a:latin typeface="Times New Roman" panose="02020603050405020304" pitchFamily="18" charset="0"/>
                <a:cs typeface="Times New Roman" panose="02020603050405020304" pitchFamily="18" charset="0"/>
              </a:rPr>
              <a:t>G</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11196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472"/>
            <a:ext cx="3962400" cy="288950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2050" y="3733800"/>
            <a:ext cx="4171950" cy="2590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8018" r="7799"/>
          <a:stretch/>
        </p:blipFill>
        <p:spPr>
          <a:xfrm>
            <a:off x="15922" y="3733800"/>
            <a:ext cx="3946478" cy="259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2050" y="0"/>
            <a:ext cx="4171950" cy="2889504"/>
          </a:xfrm>
          <a:prstGeom prst="rect">
            <a:avLst/>
          </a:prstGeom>
        </p:spPr>
      </p:pic>
      <p:sp>
        <p:nvSpPr>
          <p:cNvPr id="6" name="TextBox 5"/>
          <p:cNvSpPr txBox="1"/>
          <p:nvPr/>
        </p:nvSpPr>
        <p:spPr>
          <a:xfrm>
            <a:off x="1013630" y="3057770"/>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Huế</a:t>
            </a:r>
          </a:p>
        </p:txBody>
      </p:sp>
      <p:sp>
        <p:nvSpPr>
          <p:cNvPr id="7" name="TextBox 6"/>
          <p:cNvSpPr txBox="1"/>
          <p:nvPr/>
        </p:nvSpPr>
        <p:spPr>
          <a:xfrm>
            <a:off x="6090455" y="3050042"/>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Nem </a:t>
            </a:r>
            <a:r>
              <a:rPr lang="en-US" sz="2800" b="1" smtClean="0">
                <a:solidFill>
                  <a:srgbClr val="FF0000"/>
                </a:solidFill>
                <a:latin typeface="Times New Roman" panose="02020603050405020304" pitchFamily="18" charset="0"/>
                <a:cs typeface="Times New Roman" panose="02020603050405020304" pitchFamily="18" charset="0"/>
              </a:rPr>
              <a:t>lụi</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838201" y="6341604"/>
            <a:ext cx="2118530"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Bún </a:t>
            </a:r>
            <a:r>
              <a:rPr lang="en-US" sz="2800" b="1" smtClean="0">
                <a:solidFill>
                  <a:srgbClr val="FF0000"/>
                </a:solidFill>
                <a:latin typeface="Times New Roman" panose="02020603050405020304" pitchFamily="18" charset="0"/>
                <a:cs typeface="Times New Roman" panose="02020603050405020304" pitchFamily="18" charset="0"/>
              </a:rPr>
              <a:t>bò Huế</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6248400" y="6341604"/>
            <a:ext cx="1935139" cy="523220"/>
          </a:xfrm>
          <a:prstGeom prst="rect">
            <a:avLst/>
          </a:prstGeom>
          <a:noFill/>
        </p:spPr>
        <p:txBody>
          <a:bodyPr wrap="square" rtlCol="0">
            <a:spAutoFit/>
          </a:bodyPr>
          <a:lstStyle/>
          <a:p>
            <a:r>
              <a:rPr lang="en-US" sz="2800" b="1">
                <a:solidFill>
                  <a:srgbClr val="FF0000"/>
                </a:solidFill>
                <a:latin typeface="Times New Roman" panose="02020603050405020304" pitchFamily="18" charset="0"/>
                <a:cs typeface="Times New Roman" panose="02020603050405020304" pitchFamily="18" charset="0"/>
              </a:rPr>
              <a:t>Bánh </a:t>
            </a:r>
            <a:r>
              <a:rPr lang="en-US" sz="2800" b="1" smtClean="0">
                <a:solidFill>
                  <a:srgbClr val="FF0000"/>
                </a:solidFill>
                <a:latin typeface="Times New Roman" panose="02020603050405020304" pitchFamily="18" charset="0"/>
                <a:cs typeface="Times New Roman" panose="02020603050405020304" pitchFamily="18" charset="0"/>
              </a:rPr>
              <a:t>xèo</a:t>
            </a:r>
            <a:endParaRPr 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962024"/>
      </p:ext>
    </p:extLst>
  </p:cSld>
  <p:clrMapOvr>
    <a:masterClrMapping/>
  </p:clrMapOvr>
  <p:transition>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914400" y="228600"/>
            <a:ext cx="7793038" cy="533400"/>
          </a:xfrm>
        </p:spPr>
        <p:txBody>
          <a:bodyPr/>
          <a:lstStyle/>
          <a:p>
            <a:pPr eaLnBrk="1" hangingPunct="1"/>
            <a:r>
              <a:rPr lang="en-US" sz="2800" b="1" dirty="0" err="1" smtClean="0">
                <a:solidFill>
                  <a:schemeClr val="tx1"/>
                </a:solidFill>
                <a:latin typeface="Times New Roman" panose="02020603050405020304" pitchFamily="18" charset="0"/>
              </a:rPr>
              <a:t>Tham</a:t>
            </a:r>
            <a:r>
              <a:rPr lang="en-US" sz="2800" b="1" dirty="0" smtClean="0">
                <a:solidFill>
                  <a:schemeClr val="tx1"/>
                </a:solidFill>
                <a:latin typeface="Times New Roman" panose="02020603050405020304" pitchFamily="18" charset="0"/>
              </a:rPr>
              <a:t> </a:t>
            </a:r>
            <a:r>
              <a:rPr lang="en-US" sz="2800" b="1" dirty="0" err="1" smtClean="0">
                <a:solidFill>
                  <a:schemeClr val="tx1"/>
                </a:solidFill>
                <a:latin typeface="Times New Roman" panose="02020603050405020304" pitchFamily="18" charset="0"/>
              </a:rPr>
              <a:t>gia</a:t>
            </a:r>
            <a:r>
              <a:rPr lang="en-US" sz="2800" b="1" dirty="0" smtClean="0">
                <a:solidFill>
                  <a:schemeClr val="tx1"/>
                </a:solidFill>
                <a:latin typeface="Times New Roman" panose="02020603050405020304" pitchFamily="18" charset="0"/>
              </a:rPr>
              <a:t> </a:t>
            </a:r>
            <a:r>
              <a:rPr lang="en-US" sz="2800" b="1" dirty="0" smtClean="0">
                <a:latin typeface="Times New Roman" panose="02020603050405020304" pitchFamily="18" charset="0"/>
              </a:rPr>
              <a:t>F</a:t>
            </a:r>
            <a:r>
              <a:rPr lang="en-US" sz="2800" b="1" dirty="0" smtClean="0">
                <a:solidFill>
                  <a:schemeClr val="tx1"/>
                </a:solidFill>
                <a:latin typeface="Times New Roman" panose="02020603050405020304" pitchFamily="18" charset="0"/>
              </a:rPr>
              <a:t>estival </a:t>
            </a:r>
            <a:r>
              <a:rPr lang="en-US" sz="2800" b="1" dirty="0" err="1" smtClean="0">
                <a:solidFill>
                  <a:schemeClr val="tx1"/>
                </a:solidFill>
                <a:latin typeface="Times New Roman" panose="02020603050405020304" pitchFamily="18" charset="0"/>
              </a:rPr>
              <a:t>Huế</a:t>
            </a:r>
            <a:r>
              <a:rPr lang="en-US" sz="2800" b="1" dirty="0" smtClean="0">
                <a:solidFill>
                  <a:schemeClr val="tx1"/>
                </a:solidFill>
                <a:latin typeface="Times New Roman" panose="02020603050405020304" pitchFamily="18" charset="0"/>
              </a:rPr>
              <a:t> </a:t>
            </a:r>
            <a:r>
              <a:rPr lang="en-US" sz="2800" b="1" dirty="0" err="1" smtClean="0">
                <a:solidFill>
                  <a:schemeClr val="tx1"/>
                </a:solidFill>
                <a:latin typeface="Times New Roman" panose="02020603050405020304" pitchFamily="18" charset="0"/>
              </a:rPr>
              <a:t>tổ</a:t>
            </a:r>
            <a:r>
              <a:rPr lang="en-US" sz="2800" b="1" dirty="0" smtClean="0">
                <a:solidFill>
                  <a:schemeClr val="tx1"/>
                </a:solidFill>
                <a:latin typeface="Times New Roman" panose="02020603050405020304" pitchFamily="18" charset="0"/>
              </a:rPr>
              <a:t> </a:t>
            </a:r>
            <a:r>
              <a:rPr lang="en-US" sz="2800" b="1" dirty="0" err="1" smtClean="0">
                <a:solidFill>
                  <a:schemeClr val="tx1"/>
                </a:solidFill>
                <a:latin typeface="Times New Roman" panose="02020603050405020304" pitchFamily="18" charset="0"/>
              </a:rPr>
              <a:t>chức</a:t>
            </a:r>
            <a:r>
              <a:rPr lang="en-US" sz="2800" b="1" dirty="0" smtClean="0">
                <a:solidFill>
                  <a:schemeClr val="tx1"/>
                </a:solidFill>
                <a:latin typeface="Times New Roman" panose="02020603050405020304" pitchFamily="18" charset="0"/>
              </a:rPr>
              <a:t> 2 </a:t>
            </a:r>
            <a:r>
              <a:rPr lang="en-US" sz="2800" b="1" dirty="0" err="1" smtClean="0">
                <a:solidFill>
                  <a:schemeClr val="tx1"/>
                </a:solidFill>
                <a:latin typeface="Times New Roman" panose="02020603050405020304" pitchFamily="18" charset="0"/>
              </a:rPr>
              <a:t>năm</a:t>
            </a:r>
            <a:r>
              <a:rPr lang="en-US" sz="2800" b="1" dirty="0" smtClean="0">
                <a:solidFill>
                  <a:schemeClr val="tx1"/>
                </a:solidFill>
                <a:latin typeface="Times New Roman" panose="02020603050405020304" pitchFamily="18" charset="0"/>
              </a:rPr>
              <a:t> </a:t>
            </a:r>
            <a:r>
              <a:rPr lang="en-US" sz="2800" b="1" dirty="0" err="1" smtClean="0">
                <a:solidFill>
                  <a:schemeClr val="tx1"/>
                </a:solidFill>
                <a:latin typeface="Times New Roman" panose="02020603050405020304" pitchFamily="18" charset="0"/>
              </a:rPr>
              <a:t>một</a:t>
            </a:r>
            <a:r>
              <a:rPr lang="en-US" sz="2800" b="1" dirty="0" smtClean="0">
                <a:solidFill>
                  <a:schemeClr val="tx1"/>
                </a:solidFill>
                <a:latin typeface="Times New Roman" panose="02020603050405020304" pitchFamily="18" charset="0"/>
              </a:rPr>
              <a:t> </a:t>
            </a:r>
            <a:r>
              <a:rPr lang="en-US" sz="2800" b="1" dirty="0" err="1" smtClean="0">
                <a:solidFill>
                  <a:schemeClr val="tx1"/>
                </a:solidFill>
                <a:latin typeface="Times New Roman" panose="02020603050405020304" pitchFamily="18" charset="0"/>
              </a:rPr>
              <a:t>lần</a:t>
            </a:r>
            <a:endParaRPr lang="en-US" sz="2800" b="1" dirty="0" smtClean="0">
              <a:solidFill>
                <a:schemeClr val="tx1"/>
              </a:solidFill>
              <a:latin typeface="Times New Roman" panose="02020603050405020304" pitchFamily="18" charset="0"/>
            </a:endParaRPr>
          </a:p>
        </p:txBody>
      </p:sp>
      <p:pic>
        <p:nvPicPr>
          <p:cNvPr id="5" name="Picture 3" descr="festiv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990600"/>
            <a:ext cx="4038600" cy="2692400"/>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cuoi v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4191000" cy="2667000"/>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5" descr="Festival-H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4114800" cy="2819400"/>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6" descr="mua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86200"/>
            <a:ext cx="4267200" cy="2743200"/>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5754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2000"/>
                                        <p:tgtEl>
                                          <p:spTgt spid="5"/>
                                        </p:tgtEl>
                                      </p:cBhvr>
                                    </p:animEffect>
                                  </p:childTnLst>
                                </p:cTn>
                              </p:par>
                              <p:par>
                                <p:cTn id="8" presetID="21"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4)">
                                      <p:cBhvr>
                                        <p:cTn id="10" dur="2000"/>
                                        <p:tgtEl>
                                          <p:spTgt spid="6"/>
                                        </p:tgtEl>
                                      </p:cBhvr>
                                    </p:animEffect>
                                  </p:childTnLst>
                                </p:cTn>
                              </p:par>
                              <p:par>
                                <p:cTn id="11" presetID="21"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4)">
                                      <p:cBhvr>
                                        <p:cTn id="13" dur="2000"/>
                                        <p:tgtEl>
                                          <p:spTgt spid="7"/>
                                        </p:tgtEl>
                                      </p:cBhvr>
                                    </p:animEffect>
                                  </p:childTnLst>
                                </p:cTn>
                              </p:par>
                              <p:par>
                                <p:cTn id="14" presetID="21"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4)">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Text Box 9"/>
          <p:cNvSpPr txBox="1">
            <a:spLocks noChangeArrowheads="1"/>
          </p:cNvSpPr>
          <p:nvPr/>
        </p:nvSpPr>
        <p:spPr bwMode="auto">
          <a:xfrm>
            <a:off x="838200" y="5943600"/>
            <a:ext cx="228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sp>
        <p:nvSpPr>
          <p:cNvPr id="5" name="Text Box 10"/>
          <p:cNvSpPr txBox="1">
            <a:spLocks noChangeArrowheads="1"/>
          </p:cNvSpPr>
          <p:nvPr/>
        </p:nvSpPr>
        <p:spPr bwMode="auto">
          <a:xfrm>
            <a:off x="1143000" y="2743200"/>
            <a:ext cx="17526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en-US">
              <a:solidFill>
                <a:srgbClr val="000000"/>
              </a:solidFill>
              <a:latin typeface="Times New Roman" panose="02020603050405020304" pitchFamily="18" charset="0"/>
              <a:cs typeface="Arial" panose="020B0604020202020204" pitchFamily="34" charset="0"/>
            </a:endParaRPr>
          </a:p>
        </p:txBody>
      </p:sp>
      <p:pic>
        <p:nvPicPr>
          <p:cNvPr id="7" name="Picture 61" descr="nghe th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8125" y="3581400"/>
            <a:ext cx="2895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2" descr="kim ho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688" y="-26988"/>
            <a:ext cx="29718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3" descr="kim ho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8688" y="3589338"/>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4" descr="hội thi đúc đồ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6" y="3581400"/>
            <a:ext cx="2819401"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5" descr="đúc đồng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30163"/>
            <a:ext cx="2819400" cy="312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6" descr="th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81338" y="-26988"/>
            <a:ext cx="28956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7"/>
          <p:cNvSpPr txBox="1">
            <a:spLocks noChangeArrowheads="1"/>
          </p:cNvSpPr>
          <p:nvPr/>
        </p:nvSpPr>
        <p:spPr bwMode="auto">
          <a:xfrm>
            <a:off x="-14288" y="3190875"/>
            <a:ext cx="2590801"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Đúc đồng</a:t>
            </a:r>
          </a:p>
        </p:txBody>
      </p:sp>
      <p:sp>
        <p:nvSpPr>
          <p:cNvPr id="14" name="Text Box 68"/>
          <p:cNvSpPr txBox="1">
            <a:spLocks noChangeArrowheads="1"/>
          </p:cNvSpPr>
          <p:nvPr/>
        </p:nvSpPr>
        <p:spPr bwMode="auto">
          <a:xfrm>
            <a:off x="3109913" y="3195638"/>
            <a:ext cx="25908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Thêu</a:t>
            </a:r>
          </a:p>
        </p:txBody>
      </p:sp>
      <p:sp>
        <p:nvSpPr>
          <p:cNvPr id="15" name="Text Box 69"/>
          <p:cNvSpPr txBox="1">
            <a:spLocks noChangeArrowheads="1"/>
          </p:cNvSpPr>
          <p:nvPr/>
        </p:nvSpPr>
        <p:spPr bwMode="auto">
          <a:xfrm>
            <a:off x="6310313" y="3190875"/>
            <a:ext cx="25908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b="1" i="1">
                <a:solidFill>
                  <a:srgbClr val="990033"/>
                </a:solidFill>
                <a:latin typeface="Times New Roman" panose="02020603050405020304" pitchFamily="18" charset="0"/>
              </a:rPr>
              <a:t>Kim hoàn</a:t>
            </a:r>
          </a:p>
        </p:txBody>
      </p:sp>
    </p:spTree>
    <p:extLst>
      <p:ext uri="{BB962C8B-B14F-4D97-AF65-F5344CB8AC3E}">
        <p14:creationId xmlns:p14="http://schemas.microsoft.com/office/powerpoint/2010/main" val="33238984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Horizontal Scroll 4"/>
          <p:cNvSpPr/>
          <p:nvPr/>
        </p:nvSpPr>
        <p:spPr>
          <a:xfrm>
            <a:off x="1524000" y="0"/>
            <a:ext cx="6553200" cy="2590800"/>
          </a:xfrm>
          <a:prstGeom prst="horizontalScroll">
            <a:avLst/>
          </a:prstGeom>
        </p:spPr>
        <p:style>
          <a:lnRef idx="2">
            <a:schemeClr val="accent2"/>
          </a:lnRef>
          <a:fillRef idx="1">
            <a:schemeClr val="lt1"/>
          </a:fillRef>
          <a:effectRef idx="0">
            <a:schemeClr val="accent2"/>
          </a:effectRef>
          <a:fontRef idx="minor">
            <a:schemeClr val="dk1"/>
          </a:fontRef>
        </p:style>
        <p:txBody>
          <a:bodyPr rtlCol="0" anchor="ctr"/>
          <a:lstStyle/>
          <a:p>
            <a:pPr algn="ctr" eaLnBrk="0" hangingPunct="0"/>
            <a:r>
              <a:rPr lang="en-US" sz="4400" b="1">
                <a:solidFill>
                  <a:schemeClr val="tx2">
                    <a:lumMod val="60000"/>
                    <a:lumOff val="40000"/>
                  </a:schemeClr>
                </a:solidFill>
                <a:latin typeface="Times New Roman" panose="02020603050405020304" pitchFamily="18" charset="0"/>
                <a:cs typeface="Times New Roman" panose="02020603050405020304" pitchFamily="18" charset="0"/>
              </a:rPr>
              <a:t>T</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ại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sao n</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ói</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Hu</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ế</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th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ành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ph</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ố</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 du l</a:t>
            </a:r>
            <a:r>
              <a:rPr lang="vi-VN" sz="4400" b="1">
                <a:solidFill>
                  <a:schemeClr val="tx2">
                    <a:lumMod val="60000"/>
                    <a:lumOff val="40000"/>
                  </a:schemeClr>
                </a:solidFill>
                <a:latin typeface="Times New Roman" panose="02020603050405020304" pitchFamily="18" charset="0"/>
                <a:cs typeface="Times New Roman" panose="02020603050405020304" pitchFamily="18" charset="0"/>
              </a:rPr>
              <a:t>ịch</a:t>
            </a:r>
            <a:r>
              <a:rPr lang="en-US" sz="4400" b="1">
                <a:solidFill>
                  <a:schemeClr val="tx2">
                    <a:lumMod val="60000"/>
                    <a:lumOff val="40000"/>
                  </a:schemeClr>
                </a:solidFill>
                <a:latin typeface="Times New Roman" panose="02020603050405020304" pitchFamily="18" charset="0"/>
                <a:cs typeface="Times New Roman" panose="02020603050405020304" pitchFamily="18" charset="0"/>
              </a:rPr>
              <a:t>?</a:t>
            </a:r>
            <a:endParaRPr lang="vi-VN" sz="4400" b="1">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9" name="7-Point Star 8"/>
          <p:cNvSpPr/>
          <p:nvPr/>
        </p:nvSpPr>
        <p:spPr>
          <a:xfrm>
            <a:off x="0" y="2679510"/>
            <a:ext cx="3581400" cy="2121090"/>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defRPr/>
            </a:pPr>
            <a:r>
              <a:rPr lang="en-US" sz="2800" b="1">
                <a:solidFill>
                  <a:schemeClr val="tx1"/>
                </a:solidFill>
                <a:latin typeface="Times New Roman" panose="02020603050405020304" pitchFamily="18" charset="0"/>
                <a:cs typeface="Times New Roman" panose="02020603050405020304" pitchFamily="18" charset="0"/>
              </a:rPr>
              <a:t>Danh lam, </a:t>
            </a:r>
          </a:p>
          <a:p>
            <a:pPr algn="ctr">
              <a:defRPr/>
            </a:pPr>
            <a:r>
              <a:rPr lang="en-US" sz="2800" b="1">
                <a:solidFill>
                  <a:schemeClr val="tx1"/>
                </a:solidFill>
                <a:latin typeface="Times New Roman" panose="02020603050405020304" pitchFamily="18" charset="0"/>
                <a:cs typeface="Times New Roman" panose="02020603050405020304" pitchFamily="18" charset="0"/>
              </a:rPr>
              <a:t>thắng cảnh đẹp</a:t>
            </a:r>
          </a:p>
        </p:txBody>
      </p:sp>
      <p:sp>
        <p:nvSpPr>
          <p:cNvPr id="11" name="7-Point Star 10"/>
          <p:cNvSpPr/>
          <p:nvPr/>
        </p:nvSpPr>
        <p:spPr>
          <a:xfrm>
            <a:off x="3048000" y="4592187"/>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Nét văn hóa phong phú</a:t>
            </a:r>
          </a:p>
        </p:txBody>
      </p:sp>
      <p:sp>
        <p:nvSpPr>
          <p:cNvPr id="12" name="7-Point Star 11"/>
          <p:cNvSpPr/>
          <p:nvPr/>
        </p:nvSpPr>
        <p:spPr>
          <a:xfrm>
            <a:off x="5486400" y="2679510"/>
            <a:ext cx="3429000" cy="2221457"/>
          </a:xfrm>
          <a:prstGeom prst="star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Di tích lịch sử nổi </a:t>
            </a:r>
            <a:r>
              <a:rPr lang="en-US" sz="2800" b="1" smtClean="0">
                <a:solidFill>
                  <a:schemeClr val="tx1"/>
                </a:solidFill>
                <a:latin typeface="Times New Roman" panose="02020603050405020304" pitchFamily="18" charset="0"/>
                <a:cs typeface="Times New Roman" panose="02020603050405020304" pitchFamily="18" charset="0"/>
              </a:rPr>
              <a:t>tiếng</a:t>
            </a:r>
            <a:endParaRPr lang="en-US" sz="2800" b="1">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469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750" fill="hold"/>
                                        <p:tgtEl>
                                          <p:spTgt spid="9"/>
                                        </p:tgtEl>
                                        <p:attrNameLst>
                                          <p:attrName>ppt_w</p:attrName>
                                        </p:attrNameLst>
                                      </p:cBhvr>
                                      <p:tavLst>
                                        <p:tav tm="0">
                                          <p:val>
                                            <p:fltVal val="0"/>
                                          </p:val>
                                        </p:tav>
                                        <p:tav tm="100000">
                                          <p:val>
                                            <p:strVal val="#ppt_w"/>
                                          </p:val>
                                        </p:tav>
                                      </p:tavLst>
                                    </p:anim>
                                    <p:anim calcmode="lin" valueType="num">
                                      <p:cBhvr>
                                        <p:cTn id="8" dur="750" fill="hold"/>
                                        <p:tgtEl>
                                          <p:spTgt spid="9"/>
                                        </p:tgtEl>
                                        <p:attrNameLst>
                                          <p:attrName>ppt_h</p:attrName>
                                        </p:attrNameLst>
                                      </p:cBhvr>
                                      <p:tavLst>
                                        <p:tav tm="0">
                                          <p:val>
                                            <p:fltVal val="0"/>
                                          </p:val>
                                        </p:tav>
                                        <p:tav tm="100000">
                                          <p:val>
                                            <p:strVal val="#ppt_h"/>
                                          </p:val>
                                        </p:tav>
                                      </p:tavLst>
                                    </p:anim>
                                    <p:anim calcmode="lin" valueType="num">
                                      <p:cBhvr>
                                        <p:cTn id="9" dur="750" fill="hold"/>
                                        <p:tgtEl>
                                          <p:spTgt spid="9"/>
                                        </p:tgtEl>
                                        <p:attrNameLst>
                                          <p:attrName>style.rotation</p:attrName>
                                        </p:attrNameLst>
                                      </p:cBhvr>
                                      <p:tavLst>
                                        <p:tav tm="0">
                                          <p:val>
                                            <p:fltVal val="90"/>
                                          </p:val>
                                        </p:tav>
                                        <p:tav tm="100000">
                                          <p:val>
                                            <p:fltVal val="0"/>
                                          </p:val>
                                        </p:tav>
                                      </p:tavLst>
                                    </p:anim>
                                    <p:animEffect transition="in" filter="fade">
                                      <p:cBhvr>
                                        <p:cTn id="10" dur="7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057400"/>
            <a:ext cx="8229600" cy="1143000"/>
          </a:xfrm>
        </p:spPr>
        <p:txBody>
          <a:bodyPr>
            <a:normAutofit/>
          </a:bodyPr>
          <a:lstStyle/>
          <a:p>
            <a:r>
              <a:rPr lang="en-US" sz="4800" b="1" smtClean="0">
                <a:solidFill>
                  <a:srgbClr val="FF0000"/>
                </a:solidFill>
                <a:latin typeface="Times New Roman" panose="02020603050405020304" pitchFamily="18" charset="0"/>
                <a:cs typeface="Times New Roman" panose="02020603050405020304" pitchFamily="18" charset="0"/>
              </a:rPr>
              <a:t>KHÁM </a:t>
            </a:r>
            <a:r>
              <a:rPr lang="en-US" sz="4800" b="1">
                <a:solidFill>
                  <a:srgbClr val="FF0000"/>
                </a:solidFill>
                <a:latin typeface="Times New Roman" panose="02020603050405020304" pitchFamily="18" charset="0"/>
                <a:cs typeface="Times New Roman" panose="02020603050405020304" pitchFamily="18" charset="0"/>
              </a:rPr>
              <a:t>PHÁ BÍ </a:t>
            </a:r>
            <a:r>
              <a:rPr lang="en-US" sz="4800" b="1" smtClean="0">
                <a:solidFill>
                  <a:srgbClr val="FF0000"/>
                </a:solidFill>
                <a:latin typeface="Times New Roman" panose="02020603050405020304" pitchFamily="18" charset="0"/>
                <a:cs typeface="Times New Roman" panose="02020603050405020304" pitchFamily="18" charset="0"/>
              </a:rPr>
              <a:t>MẬT</a:t>
            </a:r>
            <a:endParaRPr lang="en-US" b="1">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048000" y="1349514"/>
            <a:ext cx="3352800" cy="707886"/>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TRÒ CH</a:t>
            </a:r>
            <a:r>
              <a:rPr lang="vi-VN" sz="4000" b="1">
                <a:latin typeface="Times New Roman" panose="02020603050405020304" pitchFamily="18" charset="0"/>
                <a:cs typeface="Times New Roman" panose="02020603050405020304" pitchFamily="18" charset="0"/>
              </a:rPr>
              <a:t>Ơ</a:t>
            </a:r>
            <a:r>
              <a:rPr lang="en-US" sz="4000" b="1">
                <a:latin typeface="Times New Roman" panose="02020603050405020304" pitchFamily="18" charset="0"/>
                <a:cs typeface="Times New Roman" panose="02020603050405020304" pitchFamily="18" charset="0"/>
              </a:rPr>
              <a:t>I</a:t>
            </a:r>
            <a:endParaRPr lang="en-US" sz="4000" b="1"/>
          </a:p>
        </p:txBody>
      </p:sp>
    </p:spTree>
    <p:extLst>
      <p:ext uri="{BB962C8B-B14F-4D97-AF65-F5344CB8AC3E}">
        <p14:creationId xmlns:p14="http://schemas.microsoft.com/office/powerpoint/2010/main" val="4159359348"/>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17">
                                          <p:stCondLst>
                                            <p:cond delay="0"/>
                                          </p:stCondLst>
                                        </p:cTn>
                                        <p:tgtEl>
                                          <p:spTgt spid="4"/>
                                        </p:tgtEl>
                                      </p:cBhvr>
                                    </p:animEffect>
                                    <p:anim calcmode="lin" valueType="num">
                                      <p:cBhvr>
                                        <p:cTn id="8"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13" dur="10">
                                          <p:stCondLst>
                                            <p:cond delay="244"/>
                                          </p:stCondLst>
                                        </p:cTn>
                                        <p:tgtEl>
                                          <p:spTgt spid="4"/>
                                        </p:tgtEl>
                                      </p:cBhvr>
                                      <p:to x="100000" y="60000"/>
                                    </p:animScale>
                                    <p:animScale>
                                      <p:cBhvr>
                                        <p:cTn id="14" dur="62" decel="50000">
                                          <p:stCondLst>
                                            <p:cond delay="254"/>
                                          </p:stCondLst>
                                        </p:cTn>
                                        <p:tgtEl>
                                          <p:spTgt spid="4"/>
                                        </p:tgtEl>
                                      </p:cBhvr>
                                      <p:to x="100000" y="100000"/>
                                    </p:animScale>
                                    <p:animScale>
                                      <p:cBhvr>
                                        <p:cTn id="15" dur="10">
                                          <p:stCondLst>
                                            <p:cond delay="492"/>
                                          </p:stCondLst>
                                        </p:cTn>
                                        <p:tgtEl>
                                          <p:spTgt spid="4"/>
                                        </p:tgtEl>
                                      </p:cBhvr>
                                      <p:to x="100000" y="80000"/>
                                    </p:animScale>
                                    <p:animScale>
                                      <p:cBhvr>
                                        <p:cTn id="16" dur="62" decel="50000">
                                          <p:stCondLst>
                                            <p:cond delay="502"/>
                                          </p:stCondLst>
                                        </p:cTn>
                                        <p:tgtEl>
                                          <p:spTgt spid="4"/>
                                        </p:tgtEl>
                                      </p:cBhvr>
                                      <p:to x="100000" y="100000"/>
                                    </p:animScale>
                                    <p:animScale>
                                      <p:cBhvr>
                                        <p:cTn id="17" dur="10">
                                          <p:stCondLst>
                                            <p:cond delay="616"/>
                                          </p:stCondLst>
                                        </p:cTn>
                                        <p:tgtEl>
                                          <p:spTgt spid="4"/>
                                        </p:tgtEl>
                                      </p:cBhvr>
                                      <p:to x="100000" y="90000"/>
                                    </p:animScale>
                                    <p:animScale>
                                      <p:cBhvr>
                                        <p:cTn id="18" dur="62" decel="50000">
                                          <p:stCondLst>
                                            <p:cond delay="625"/>
                                          </p:stCondLst>
                                        </p:cTn>
                                        <p:tgtEl>
                                          <p:spTgt spid="4"/>
                                        </p:tgtEl>
                                      </p:cBhvr>
                                      <p:to x="100000" y="100000"/>
                                    </p:animScale>
                                    <p:animScale>
                                      <p:cBhvr>
                                        <p:cTn id="19" dur="10">
                                          <p:stCondLst>
                                            <p:cond delay="678"/>
                                          </p:stCondLst>
                                        </p:cTn>
                                        <p:tgtEl>
                                          <p:spTgt spid="4"/>
                                        </p:tgtEl>
                                      </p:cBhvr>
                                      <p:to x="100000" y="95000"/>
                                    </p:animScale>
                                    <p:animScale>
                                      <p:cBhvr>
                                        <p:cTn id="20" dur="62" decel="50000">
                                          <p:stCondLst>
                                            <p:cond delay="688"/>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750" fill="hold"/>
                                        <p:tgtEl>
                                          <p:spTgt spid="2"/>
                                        </p:tgtEl>
                                        <p:attrNameLst>
                                          <p:attrName>ppt_w</p:attrName>
                                        </p:attrNameLst>
                                      </p:cBhvr>
                                      <p:tavLst>
                                        <p:tav tm="0">
                                          <p:val>
                                            <p:fltVal val="0"/>
                                          </p:val>
                                        </p:tav>
                                        <p:tav tm="100000">
                                          <p:val>
                                            <p:strVal val="#ppt_w"/>
                                          </p:val>
                                        </p:tav>
                                      </p:tavLst>
                                    </p:anim>
                                    <p:anim calcmode="lin" valueType="num">
                                      <p:cBhvr>
                                        <p:cTn id="26" dur="750" fill="hold"/>
                                        <p:tgtEl>
                                          <p:spTgt spid="2"/>
                                        </p:tgtEl>
                                        <p:attrNameLst>
                                          <p:attrName>ppt_h</p:attrName>
                                        </p:attrNameLst>
                                      </p:cBhvr>
                                      <p:tavLst>
                                        <p:tav tm="0">
                                          <p:val>
                                            <p:fltVal val="0"/>
                                          </p:val>
                                        </p:tav>
                                        <p:tav tm="100000">
                                          <p:val>
                                            <p:strVal val="#ppt_h"/>
                                          </p:val>
                                        </p:tav>
                                      </p:tavLst>
                                    </p:anim>
                                    <p:animEffect transition="in" filter="fade">
                                      <p:cBhvr>
                                        <p:cTn id="2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7000">
              <a:schemeClr val="accent5">
                <a:lumMod val="89000"/>
              </a:schemeClr>
            </a:gs>
            <a:gs pos="57000">
              <a:schemeClr val="accent5">
                <a:lumMod val="75000"/>
              </a:schemeClr>
            </a:gs>
            <a:gs pos="89000">
              <a:schemeClr val="accent5">
                <a:lumMod val="70000"/>
              </a:schemeClr>
            </a:gs>
          </a:gsLst>
          <a:lin ang="0" scaled="1"/>
          <a:tileRect/>
        </a:gradFill>
        <a:effectLst/>
      </p:bgPr>
    </p:bg>
    <p:spTree>
      <p:nvGrpSpPr>
        <p:cNvPr id="1" name=""/>
        <p:cNvGrpSpPr/>
        <p:nvPr/>
      </p:nvGrpSpPr>
      <p:grpSpPr>
        <a:xfrm>
          <a:off x="0" y="0"/>
          <a:ext cx="0" cy="0"/>
          <a:chOff x="0" y="0"/>
          <a:chExt cx="0" cy="0"/>
        </a:xfrm>
      </p:grpSpPr>
      <p:pic>
        <p:nvPicPr>
          <p:cNvPr id="4" name="Content Placeholder 3">
            <a:hlinkClick r:id="rId2" action="ppaction://hlinksldjump"/>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2560582" cy="3048000"/>
          </a:xfrm>
        </p:spPr>
      </p:pic>
      <p:pic>
        <p:nvPicPr>
          <p:cNvPr id="5" name="Picture 4">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7500" t="8421" r="12500" b="9474"/>
          <a:stretch/>
        </p:blipFill>
        <p:spPr>
          <a:xfrm>
            <a:off x="6328012" y="3852862"/>
            <a:ext cx="2815988" cy="3005138"/>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85" y="3733800"/>
            <a:ext cx="2560582" cy="3209925"/>
          </a:xfrm>
          <a:prstGeom prst="rect">
            <a:avLst/>
          </a:prstGeom>
        </p:spPr>
      </p:pic>
      <p:pic>
        <p:nvPicPr>
          <p:cNvPr id="7" name="Picture 6">
            <a:hlinkClick r:id="rId8" action="ppaction://hlinksldjump"/>
          </p:cNvPr>
          <p:cNvPicPr>
            <a:picLocks noChangeAspect="1"/>
          </p:cNvPicPr>
          <p:nvPr/>
        </p:nvPicPr>
        <p:blipFill rotWithShape="1">
          <a:blip r:embed="rId9">
            <a:extLst>
              <a:ext uri="{28A0092B-C50C-407E-A947-70E740481C1C}">
                <a14:useLocalDpi xmlns:a14="http://schemas.microsoft.com/office/drawing/2010/main" val="0"/>
              </a:ext>
            </a:extLst>
          </a:blip>
          <a:srcRect l="21874" r="20312"/>
          <a:stretch/>
        </p:blipFill>
        <p:spPr>
          <a:xfrm>
            <a:off x="6328012" y="0"/>
            <a:ext cx="2819400" cy="3248025"/>
          </a:xfrm>
          <a:prstGeom prst="rect">
            <a:avLst/>
          </a:prstGeom>
        </p:spPr>
      </p:pic>
      <p:sp>
        <p:nvSpPr>
          <p:cNvPr id="8" name="Rounded Rectangle 7">
            <a:hlinkClick r:id="rId10" action="ppaction://hlinksldjump"/>
          </p:cNvPr>
          <p:cNvSpPr/>
          <p:nvPr/>
        </p:nvSpPr>
        <p:spPr>
          <a:xfrm>
            <a:off x="3186997" y="1828800"/>
            <a:ext cx="2514600" cy="3048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KHÁM PHÁ BÍ MẬT</a:t>
            </a:r>
            <a:endParaRPr lang="en-US" sz="4800"/>
          </a:p>
        </p:txBody>
      </p:sp>
    </p:spTree>
    <p:extLst>
      <p:ext uri="{BB962C8B-B14F-4D97-AF65-F5344CB8AC3E}">
        <p14:creationId xmlns:p14="http://schemas.microsoft.com/office/powerpoint/2010/main" val="1782202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63"/>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9334" y="-6824"/>
            <a:ext cx="9144000" cy="685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3">
            <a:hlinkClick r:id="rId3" action="ppaction://hlinksldjump" highlightClick="1"/>
          </p:cNvPr>
          <p:cNvSpPr>
            <a:spLocks noChangeArrowheads="1"/>
          </p:cNvSpPr>
          <p:nvPr/>
        </p:nvSpPr>
        <p:spPr bwMode="auto">
          <a:xfrm>
            <a:off x="8401334" y="6165376"/>
            <a:ext cx="381000" cy="304800"/>
          </a:xfrm>
          <a:prstGeom prst="actionButtonBeginning">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4"/>
          <p:cNvSpPr>
            <a:spLocks noChangeArrowheads="1"/>
          </p:cNvSpPr>
          <p:nvPr/>
        </p:nvSpPr>
        <p:spPr bwMode="auto">
          <a:xfrm>
            <a:off x="1467134" y="1593376"/>
            <a:ext cx="6172200" cy="1981200"/>
          </a:xfrm>
          <a:prstGeom prst="horizontalScroll">
            <a:avLst>
              <a:gd name="adj" fmla="val 12500"/>
            </a:avLst>
          </a:prstGeom>
          <a:solidFill>
            <a:srgbClr val="F3FBA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endParaRPr lang="en-US" sz="3600" b="1">
              <a:solidFill>
                <a:srgbClr val="FF0000"/>
              </a:solidFill>
              <a:latin typeface="Times New Roman" panose="02020603050405020304" pitchFamily="18" charset="0"/>
            </a:endParaRPr>
          </a:p>
        </p:txBody>
      </p:sp>
      <p:sp>
        <p:nvSpPr>
          <p:cNvPr id="7" name="Text Box 5"/>
          <p:cNvSpPr txBox="1">
            <a:spLocks noChangeArrowheads="1"/>
          </p:cNvSpPr>
          <p:nvPr/>
        </p:nvSpPr>
        <p:spPr bwMode="auto">
          <a:xfrm>
            <a:off x="2971800" y="4059000"/>
            <a:ext cx="3276600" cy="771525"/>
          </a:xfrm>
          <a:prstGeom prst="rect">
            <a:avLst/>
          </a:prstGeom>
          <a:solidFill>
            <a:srgbClr val="66FFFF"/>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400" b="1">
                <a:solidFill>
                  <a:srgbClr val="FF0000"/>
                </a:solidFill>
                <a:latin typeface="Times New Roman" panose="02020603050405020304" pitchFamily="18" charset="0"/>
              </a:rPr>
              <a:t>Sông Hương</a:t>
            </a:r>
          </a:p>
        </p:txBody>
      </p:sp>
      <p:sp>
        <p:nvSpPr>
          <p:cNvPr id="8" name="Text Box 6"/>
          <p:cNvSpPr txBox="1">
            <a:spLocks noChangeArrowheads="1"/>
          </p:cNvSpPr>
          <p:nvPr/>
        </p:nvSpPr>
        <p:spPr bwMode="auto">
          <a:xfrm>
            <a:off x="1771934" y="1821976"/>
            <a:ext cx="58674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4000" b="1">
                <a:solidFill>
                  <a:srgbClr val="FF0000"/>
                </a:solidFill>
                <a:latin typeface="Times New Roman" panose="02020603050405020304" pitchFamily="18" charset="0"/>
              </a:rPr>
              <a:t>Nêu tên dòng sông chảy qua Thành phố Huế?</a:t>
            </a:r>
          </a:p>
        </p:txBody>
      </p:sp>
      <p:sp>
        <p:nvSpPr>
          <p:cNvPr id="9" name="Right Arrow 8">
            <a:hlinkClick r:id="rId4" action="ppaction://hlinksldjump"/>
          </p:cNvPr>
          <p:cNvSpPr/>
          <p:nvPr/>
        </p:nvSpPr>
        <p:spPr>
          <a:xfrm>
            <a:off x="7010400" y="5410200"/>
            <a:ext cx="1219200" cy="6096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46333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a:latin typeface="Times New Roman" panose="02020603050405020304" pitchFamily="18" charset="0"/>
                <a:cs typeface="Times New Roman" panose="02020603050405020304" pitchFamily="18" charset="0"/>
              </a:rPr>
              <a:t>Chùa Thiên Mụ</a:t>
            </a: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013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174" t="5555" r="3174" b="4445"/>
          <a:stretch/>
        </p:blipFill>
        <p:spPr>
          <a:xfrm>
            <a:off x="-36394" y="274638"/>
            <a:ext cx="4608394" cy="6483232"/>
          </a:xfrm>
        </p:spPr>
      </p:pic>
      <p:sp>
        <p:nvSpPr>
          <p:cNvPr id="5" name="TextBox 4"/>
          <p:cNvSpPr txBox="1"/>
          <p:nvPr/>
        </p:nvSpPr>
        <p:spPr>
          <a:xfrm>
            <a:off x="4486132" y="2927445"/>
            <a:ext cx="4545842" cy="1569660"/>
          </a:xfrm>
          <a:prstGeom prst="rect">
            <a:avLst/>
          </a:prstGeom>
          <a:noFill/>
        </p:spPr>
        <p:txBody>
          <a:bodyPr wrap="square" rtlCol="0">
            <a:spAutoFit/>
          </a:bodyPr>
          <a:lstStyle/>
          <a:p>
            <a:pPr algn="ctr"/>
            <a:r>
              <a:rPr lang="en-US" sz="3200" b="1">
                <a:solidFill>
                  <a:srgbClr val="FF0000"/>
                </a:solidFill>
                <a:latin typeface="Times New Roman" panose="02020603050405020304" pitchFamily="18" charset="0"/>
                <a:cs typeface="Times New Roman" panose="02020603050405020304" pitchFamily="18" charset="0"/>
              </a:rPr>
              <a:t>Nhìn vào bản đồ hãy xác định vị trí của thành phố </a:t>
            </a:r>
            <a:r>
              <a:rPr lang="en-US" sz="3200" b="1" smtClean="0">
                <a:solidFill>
                  <a:srgbClr val="FF0000"/>
                </a:solidFill>
                <a:latin typeface="Times New Roman" panose="02020603050405020304" pitchFamily="18" charset="0"/>
                <a:cs typeface="Times New Roman" panose="02020603050405020304" pitchFamily="18" charset="0"/>
              </a:rPr>
              <a:t>Huế?</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753686" y="2912660"/>
            <a:ext cx="41148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Thành phố Huế thuộc tỉnh </a:t>
            </a:r>
            <a:r>
              <a:rPr lang="en-US" sz="3200" b="1" smtClean="0">
                <a:solidFill>
                  <a:schemeClr val="tx1"/>
                </a:solidFill>
                <a:latin typeface="Times New Roman" panose="02020603050405020304" pitchFamily="18" charset="0"/>
                <a:cs typeface="Times New Roman" panose="02020603050405020304" pitchFamily="18" charset="0"/>
              </a:rPr>
              <a:t>nào?</a:t>
            </a:r>
            <a:endParaRPr lang="en-US" sz="3200" b="1">
              <a:solidFill>
                <a:schemeClr val="tx1"/>
              </a:solidFill>
              <a:latin typeface="Times New Roman" panose="02020603050405020304" pitchFamily="18" charset="0"/>
              <a:cs typeface="Times New Roman" panose="02020603050405020304" pitchFamily="18" charset="0"/>
            </a:endParaRPr>
          </a:p>
        </p:txBody>
      </p:sp>
      <p:cxnSp>
        <p:nvCxnSpPr>
          <p:cNvPr id="12" name="Straight Arrow Connector 11"/>
          <p:cNvCxnSpPr/>
          <p:nvPr/>
        </p:nvCxnSpPr>
        <p:spPr>
          <a:xfrm flipH="1">
            <a:off x="1670998" y="2470626"/>
            <a:ext cx="914400" cy="4770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1403445" y="1676400"/>
            <a:ext cx="3048000" cy="773991"/>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b="1">
                <a:latin typeface="Times New Roman" panose="02020603050405020304" pitchFamily="18" charset="0"/>
                <a:cs typeface="Times New Roman" panose="02020603050405020304" pitchFamily="18" charset="0"/>
              </a:rPr>
              <a:t>Tỉnh Thừa Thiên Huế</a:t>
            </a:r>
          </a:p>
        </p:txBody>
      </p:sp>
    </p:spTree>
    <p:extLst>
      <p:ext uri="{BB962C8B-B14F-4D97-AF65-F5344CB8AC3E}">
        <p14:creationId xmlns:p14="http://schemas.microsoft.com/office/powerpoint/2010/main" val="4790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50" fill="hold"/>
                                        <p:tgtEl>
                                          <p:spTgt spid="7"/>
                                        </p:tgtEl>
                                        <p:attrNameLst>
                                          <p:attrName>ppt_x</p:attrName>
                                        </p:attrNameLst>
                                      </p:cBhvr>
                                      <p:tavLst>
                                        <p:tav tm="0">
                                          <p:val>
                                            <p:strVal val="#ppt_x"/>
                                          </p:val>
                                        </p:tav>
                                        <p:tav tm="100000">
                                          <p:val>
                                            <p:strVal val="#ppt_x"/>
                                          </p:val>
                                        </p:tav>
                                      </p:tavLst>
                                    </p:anim>
                                    <p:anim calcmode="lin" valueType="num">
                                      <p:cBhvr additive="base">
                                        <p:cTn id="8" dur="25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7"/>
                                        </p:tgtEl>
                                        <p:attrNameLst>
                                          <p:attrName>ppt_x</p:attrName>
                                        </p:attrNameLst>
                                      </p:cBhvr>
                                      <p:tavLst>
                                        <p:tav tm="0">
                                          <p:val>
                                            <p:strVal val="ppt_x"/>
                                          </p:val>
                                        </p:tav>
                                        <p:tav tm="100000">
                                          <p:val>
                                            <p:strVal val="ppt_x"/>
                                          </p:val>
                                        </p:tav>
                                      </p:tavLst>
                                    </p:anim>
                                    <p:anim calcmode="lin" valueType="num">
                                      <p:cBhvr additive="base">
                                        <p:cTn id="18" dur="500"/>
                                        <p:tgtEl>
                                          <p:spTgt spid="7"/>
                                        </p:tgtEl>
                                        <p:attrNameLst>
                                          <p:attrName>ppt_y</p:attrName>
                                        </p:attrNameLst>
                                      </p:cBhvr>
                                      <p:tavLst>
                                        <p:tav tm="0">
                                          <p:val>
                                            <p:strVal val="ppt_y"/>
                                          </p:val>
                                        </p:tav>
                                        <p:tav tm="100000">
                                          <p:val>
                                            <p:strVal val="1+ppt_h/2"/>
                                          </p:val>
                                        </p:tav>
                                      </p:tavLst>
                                    </p:anim>
                                    <p:set>
                                      <p:cBhvr>
                                        <p:cTn id="19" dur="1" fill="hold">
                                          <p:stCondLst>
                                            <p:cond delay="499"/>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74480" cy="6858000"/>
          </a:xfrm>
          <a:prstGeom prst="rect">
            <a:avLst/>
          </a:prstGeom>
        </p:spPr>
      </p:pic>
      <p:sp>
        <p:nvSpPr>
          <p:cNvPr id="5" name="Rounded Rectangle 4"/>
          <p:cNvSpPr/>
          <p:nvPr/>
        </p:nvSpPr>
        <p:spPr>
          <a:xfrm>
            <a:off x="3124200" y="5943600"/>
            <a:ext cx="2895600" cy="6096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Cầu</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endParaRPr lang="en-US" sz="2800" b="1" dirty="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9448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1447800"/>
            <a:ext cx="6096000" cy="769441"/>
          </a:xfrm>
          <a:prstGeom prst="rect">
            <a:avLst/>
          </a:prstGeom>
          <a:noFill/>
        </p:spPr>
        <p:txBody>
          <a:bodyPr wrap="square" rtlCol="0">
            <a:spAutoFit/>
          </a:bodyPr>
          <a:lstStyle/>
          <a:p>
            <a:pPr algn="ctr"/>
            <a:r>
              <a:rPr lang="en-US" sz="4400" b="1">
                <a:latin typeface="Times New Roman" panose="02020603050405020304" pitchFamily="18" charset="0"/>
                <a:cs typeface="Times New Roman" panose="02020603050405020304" pitchFamily="18" charset="0"/>
              </a:rPr>
              <a:t>Vì sao nói </a:t>
            </a:r>
            <a:r>
              <a:rPr lang="en-US" sz="4400" b="1" smtClean="0">
                <a:latin typeface="Times New Roman" panose="02020603050405020304" pitchFamily="18" charset="0"/>
                <a:cs typeface="Times New Roman" panose="02020603050405020304" pitchFamily="18" charset="0"/>
              </a:rPr>
              <a:t>Huế </a:t>
            </a:r>
            <a:r>
              <a:rPr lang="en-US" sz="4400" b="1">
                <a:latin typeface="Times New Roman" panose="02020603050405020304" pitchFamily="18" charset="0"/>
                <a:cs typeface="Times New Roman" panose="02020603050405020304" pitchFamily="18" charset="0"/>
              </a:rPr>
              <a:t>là cố </a:t>
            </a:r>
            <a:r>
              <a:rPr lang="en-US" sz="4400" b="1" smtClean="0">
                <a:latin typeface="Times New Roman" panose="02020603050405020304" pitchFamily="18" charset="0"/>
                <a:cs typeface="Times New Roman" panose="02020603050405020304" pitchFamily="18" charset="0"/>
              </a:rPr>
              <a:t>đô?</a:t>
            </a:r>
            <a:endParaRPr lang="en-US" sz="4400" b="1">
              <a:latin typeface="Times New Roman" panose="02020603050405020304" pitchFamily="18" charset="0"/>
              <a:cs typeface="Times New Roman" panose="02020603050405020304" pitchFamily="18" charset="0"/>
            </a:endParaRPr>
          </a:p>
        </p:txBody>
      </p:sp>
      <p:sp>
        <p:nvSpPr>
          <p:cNvPr id="5" name="Rounded Rectangle 4"/>
          <p:cNvSpPr/>
          <p:nvPr/>
        </p:nvSpPr>
        <p:spPr>
          <a:xfrm>
            <a:off x="762000" y="3276600"/>
            <a:ext cx="5486400" cy="11430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a:latin typeface="Times New Roman" panose="02020603050405020304" pitchFamily="18" charset="0"/>
                <a:cs typeface="Times New Roman" panose="02020603050405020304" pitchFamily="18" charset="0"/>
              </a:rPr>
              <a:t>Vì Huế </a:t>
            </a:r>
            <a:r>
              <a:rPr lang="en-US" sz="3600" smtClean="0">
                <a:latin typeface="Times New Roman" panose="02020603050405020304" pitchFamily="18" charset="0"/>
                <a:cs typeface="Times New Roman" panose="02020603050405020304" pitchFamily="18" charset="0"/>
              </a:rPr>
              <a:t>đ</a:t>
            </a:r>
            <a:r>
              <a:rPr lang="vi-VN" sz="3600" smtClean="0">
                <a:latin typeface="Times New Roman" panose="02020603050405020304" pitchFamily="18" charset="0"/>
                <a:cs typeface="Times New Roman" panose="02020603050405020304" pitchFamily="18" charset="0"/>
              </a:rPr>
              <a:t>ượ</a:t>
            </a:r>
            <a:r>
              <a:rPr lang="en-US" sz="3600">
                <a:latin typeface="Times New Roman" panose="02020603050405020304" pitchFamily="18" charset="0"/>
                <a:cs typeface="Times New Roman" panose="02020603050405020304" pitchFamily="18" charset="0"/>
              </a:rPr>
              <a:t>c chọn </a:t>
            </a:r>
            <a:r>
              <a:rPr lang="en-US" sz="3600" smtClean="0">
                <a:latin typeface="Times New Roman" panose="02020603050405020304" pitchFamily="18" charset="0"/>
                <a:cs typeface="Times New Roman" panose="02020603050405020304" pitchFamily="18" charset="0"/>
              </a:rPr>
              <a:t>làm </a:t>
            </a:r>
            <a:r>
              <a:rPr lang="en-US" sz="3600">
                <a:latin typeface="Times New Roman" panose="02020603050405020304" pitchFamily="18" charset="0"/>
                <a:cs typeface="Times New Roman" panose="02020603050405020304" pitchFamily="18" charset="0"/>
              </a:rPr>
              <a:t>kinh đô </a:t>
            </a:r>
            <a:r>
              <a:rPr lang="en-US" sz="3600" smtClean="0">
                <a:latin typeface="Times New Roman" panose="02020603050405020304" pitchFamily="18" charset="0"/>
                <a:cs typeface="Times New Roman" panose="02020603050405020304" pitchFamily="18" charset="0"/>
              </a:rPr>
              <a:t>vào </a:t>
            </a:r>
            <a:r>
              <a:rPr lang="en-US" sz="3600">
                <a:latin typeface="Times New Roman" panose="02020603050405020304" pitchFamily="18" charset="0"/>
                <a:cs typeface="Times New Roman" panose="02020603050405020304" pitchFamily="18" charset="0"/>
              </a:rPr>
              <a:t>thời nhà </a:t>
            </a:r>
            <a:r>
              <a:rPr lang="en-US" sz="3600" smtClean="0">
                <a:latin typeface="Times New Roman" panose="02020603050405020304" pitchFamily="18" charset="0"/>
                <a:cs typeface="Times New Roman" panose="02020603050405020304" pitchFamily="18" charset="0"/>
              </a:rPr>
              <a:t>Nguyễn. </a:t>
            </a:r>
            <a:endParaRPr lang="en-US" sz="3600">
              <a:latin typeface="Times New Roman" panose="02020603050405020304" pitchFamily="18" charset="0"/>
              <a:cs typeface="Times New Roman" panose="02020603050405020304" pitchFamily="18" charset="0"/>
            </a:endParaRPr>
          </a:p>
        </p:txBody>
      </p:sp>
      <p:sp>
        <p:nvSpPr>
          <p:cNvPr id="6" name="Right Arrow 5">
            <a:hlinkClick r:id="rId3" action="ppaction://hlinksldjump"/>
          </p:cNvPr>
          <p:cNvSpPr/>
          <p:nvPr/>
        </p:nvSpPr>
        <p:spPr>
          <a:xfrm>
            <a:off x="8229600" y="6280245"/>
            <a:ext cx="685800" cy="38100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6680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0" name="Horizontal Scroll 9"/>
          <p:cNvSpPr/>
          <p:nvPr/>
        </p:nvSpPr>
        <p:spPr>
          <a:xfrm>
            <a:off x="609600" y="1447800"/>
            <a:ext cx="8001000" cy="426720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3200" b="1" i="1">
                <a:solidFill>
                  <a:schemeClr val="tx1"/>
                </a:solidFill>
                <a:latin typeface="Times New Roman" panose="02020603050405020304" pitchFamily="18" charset="0"/>
              </a:rPr>
              <a:t>Thành phố Huế được xây dựng cách đây trên 400 năm  và  đã  từng là kinh  đô  của  nước ta thời  nhà Nguyễn. Huế có nhiều  cảnh thiên nhiên đẹp, nhiều công trình kiến trúc cổ có giá trị nghệ thuật cao nên thu hút rất nhiều khách du lịch.</a:t>
            </a:r>
            <a:endParaRPr lang="en-US" sz="3200">
              <a:solidFill>
                <a:schemeClr val="tx1"/>
              </a:solidFill>
            </a:endParaRPr>
          </a:p>
        </p:txBody>
      </p:sp>
      <p:sp>
        <p:nvSpPr>
          <p:cNvPr id="11" name="TextBox 10"/>
          <p:cNvSpPr txBox="1"/>
          <p:nvPr/>
        </p:nvSpPr>
        <p:spPr>
          <a:xfrm>
            <a:off x="3200400" y="952452"/>
            <a:ext cx="3429000" cy="769441"/>
          </a:xfrm>
          <a:prstGeom prst="rect">
            <a:avLst/>
          </a:prstGeom>
          <a:noFill/>
        </p:spPr>
        <p:txBody>
          <a:bodyPr wrap="square" rtlCol="0">
            <a:spAutoFit/>
          </a:bodyPr>
          <a:lstStyle/>
          <a:p>
            <a:pPr algn="ctr"/>
            <a:r>
              <a:rPr lang="en-US" sz="4400" b="1" u="sng">
                <a:latin typeface="Times New Roman" panose="02020603050405020304" pitchFamily="18" charset="0"/>
                <a:cs typeface="Times New Roman" panose="02020603050405020304" pitchFamily="18" charset="0"/>
              </a:rPr>
              <a:t>GHI NHỚ</a:t>
            </a:r>
          </a:p>
        </p:txBody>
      </p:sp>
    </p:spTree>
    <p:extLst>
      <p:ext uri="{BB962C8B-B14F-4D97-AF65-F5344CB8AC3E}">
        <p14:creationId xmlns:p14="http://schemas.microsoft.com/office/powerpoint/2010/main" val="815586651"/>
      </p:ext>
    </p:extLst>
  </p:cSld>
  <p:clrMapOvr>
    <a:masterClrMapping/>
  </p:clrMapOvr>
  <p:transition>
    <p:circl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Huế TY của tô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8077200" y="304800"/>
            <a:ext cx="609600" cy="609600"/>
          </a:xfrm>
          <a:prstGeom prst="rect">
            <a:avLst/>
          </a:prstGeom>
        </p:spPr>
      </p:pic>
    </p:spTree>
    <p:extLst>
      <p:ext uri="{BB962C8B-B14F-4D97-AF65-F5344CB8AC3E}">
        <p14:creationId xmlns:p14="http://schemas.microsoft.com/office/powerpoint/2010/main" val="12383775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7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971800"/>
            <a:ext cx="8229600" cy="1143000"/>
          </a:xfrm>
        </p:spPr>
        <p:txBody>
          <a:bodyPr>
            <a:normAutofit fontScale="90000"/>
          </a:bodyPr>
          <a:lstStyle/>
          <a:p>
            <a:pPr algn="l"/>
            <a:r>
              <a:rPr lang="nl-NL" b="1">
                <a:latin typeface="Times New Roman" panose="02020603050405020304" pitchFamily="18" charset="0"/>
                <a:cs typeface="Times New Roman" panose="02020603050405020304" pitchFamily="18" charset="0"/>
              </a:rPr>
              <a:t>- Thảo luận nhóm đôi:</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Muốn đến Huế thì có thể đi bằng các loại đường giao thông  nào </a:t>
            </a:r>
            <a:r>
              <a:rPr lang="nl-NL" smtClean="0">
                <a:latin typeface="Times New Roman" panose="02020603050405020304" pitchFamily="18" charset="0"/>
                <a:cs typeface="Times New Roman" panose="02020603050405020304" pitchFamily="18" charset="0"/>
              </a:rPr>
              <a:t>?</a:t>
            </a:r>
            <a:r>
              <a:rPr lang="nl-NL">
                <a:latin typeface="Times New Roman" panose="02020603050405020304" pitchFamily="18" charset="0"/>
                <a:cs typeface="Times New Roman" panose="02020603050405020304" pitchFamily="18" charset="0"/>
              </a:rPr>
              <a:t> </a:t>
            </a:r>
            <a:r>
              <a:rPr lang="nl-NL" smtClean="0">
                <a:latin typeface="Times New Roman" panose="02020603050405020304" pitchFamily="18" charset="0"/>
                <a:cs typeface="Times New Roman" panose="02020603050405020304" pitchFamily="18" charset="0"/>
              </a:rPr>
              <a:t/>
            </a:r>
            <a:br>
              <a:rPr lang="nl-NL" smtClean="0">
                <a:latin typeface="Times New Roman" panose="02020603050405020304" pitchFamily="18" charset="0"/>
                <a:cs typeface="Times New Roman" panose="02020603050405020304" pitchFamily="18" charset="0"/>
              </a:rPr>
            </a:br>
            <a:r>
              <a:rPr lang="nl-NL" smtClean="0">
                <a:latin typeface="Times New Roman" panose="02020603050405020304" pitchFamily="18" charset="0"/>
                <a:cs typeface="Times New Roman" panose="02020603050405020304" pitchFamily="18" charset="0"/>
              </a:rPr>
              <a:t>+ </a:t>
            </a:r>
            <a:r>
              <a:rPr lang="nl-NL">
                <a:latin typeface="Times New Roman" panose="02020603050405020304" pitchFamily="18" charset="0"/>
                <a:cs typeface="Times New Roman" panose="02020603050405020304" pitchFamily="18" charset="0"/>
              </a:rPr>
              <a:t>Huế tựa vào dãy núi nào ?</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nl-NL">
                <a:latin typeface="Times New Roman" panose="02020603050405020304" pitchFamily="18" charset="0"/>
                <a:cs typeface="Times New Roman" panose="02020603050405020304" pitchFamily="18" charset="0"/>
              </a:rPr>
              <a:t>+ Tên con sông chảy qua thành phố Huế?</a:t>
            </a: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
            </a:r>
            <a:br>
              <a:rPr lang="en-US">
                <a:latin typeface="Times New Roman" panose="02020603050405020304" pitchFamily="18" charset="0"/>
                <a:cs typeface="Times New Roman" panose="02020603050405020304" pitchFamily="18" charset="0"/>
              </a:rPr>
            </a:b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754355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228600"/>
            <a:ext cx="9144000" cy="6324600"/>
          </a:xfrm>
        </p:spPr>
      </p:pic>
    </p:spTree>
    <p:extLst>
      <p:ext uri="{BB962C8B-B14F-4D97-AF65-F5344CB8AC3E}">
        <p14:creationId xmlns:p14="http://schemas.microsoft.com/office/powerpoint/2010/main" val="2180234012"/>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81200" y="-304800"/>
            <a:ext cx="5181600" cy="7654963"/>
          </a:xfrm>
        </p:spPr>
      </p:pic>
    </p:spTree>
    <p:extLst>
      <p:ext uri="{BB962C8B-B14F-4D97-AF65-F5344CB8AC3E}">
        <p14:creationId xmlns:p14="http://schemas.microsoft.com/office/powerpoint/2010/main" val="3712634480"/>
      </p:ext>
    </p:extLst>
  </p:cSld>
  <p:clrMapOvr>
    <a:masterClrMapping/>
  </p:clrMapOvr>
  <p:transition spd="med">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Picture 25" descr="Luoc do thanh pho Hue"/>
          <p:cNvPicPr>
            <a:picLocks noChangeAspect="1" noChangeArrowheads="1"/>
          </p:cNvPicPr>
          <p:nvPr/>
        </p:nvPicPr>
        <p:blipFill rotWithShape="1">
          <a:blip r:embed="rId2"/>
          <a:srcRect t="2022"/>
          <a:stretch/>
        </p:blipFill>
        <p:spPr bwMode="auto">
          <a:xfrm>
            <a:off x="19050" y="0"/>
            <a:ext cx="912495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7" name="Freeform 6"/>
          <p:cNvSpPr/>
          <p:nvPr/>
        </p:nvSpPr>
        <p:spPr>
          <a:xfrm>
            <a:off x="2590800" y="787400"/>
            <a:ext cx="3151188" cy="5888038"/>
          </a:xfrm>
          <a:custGeom>
            <a:avLst/>
            <a:gdLst>
              <a:gd name="connsiteX0" fmla="*/ 1043543 w 3074224"/>
              <a:gd name="connsiteY0" fmla="*/ 4492592 h 4492592"/>
              <a:gd name="connsiteX1" fmla="*/ 1091044 w 3074224"/>
              <a:gd name="connsiteY1" fmla="*/ 4338213 h 4492592"/>
              <a:gd name="connsiteX2" fmla="*/ 924790 w 3074224"/>
              <a:gd name="connsiteY2" fmla="*/ 4183834 h 4492592"/>
              <a:gd name="connsiteX3" fmla="*/ 461652 w 3074224"/>
              <a:gd name="connsiteY3" fmla="*/ 3993828 h 4492592"/>
              <a:gd name="connsiteX4" fmla="*/ 212270 w 3074224"/>
              <a:gd name="connsiteY4" fmla="*/ 3875075 h 4492592"/>
              <a:gd name="connsiteX5" fmla="*/ 57891 w 3074224"/>
              <a:gd name="connsiteY5" fmla="*/ 3720696 h 4492592"/>
              <a:gd name="connsiteX6" fmla="*/ 10390 w 3074224"/>
              <a:gd name="connsiteY6" fmla="*/ 3566317 h 4492592"/>
              <a:gd name="connsiteX7" fmla="*/ 46016 w 3074224"/>
              <a:gd name="connsiteY7" fmla="*/ 3411937 h 4492592"/>
              <a:gd name="connsiteX8" fmla="*/ 449777 w 3074224"/>
              <a:gd name="connsiteY8" fmla="*/ 3352561 h 4492592"/>
              <a:gd name="connsiteX9" fmla="*/ 580405 w 3074224"/>
              <a:gd name="connsiteY9" fmla="*/ 3281309 h 4492592"/>
              <a:gd name="connsiteX10" fmla="*/ 817912 w 3074224"/>
              <a:gd name="connsiteY10" fmla="*/ 3269434 h 4492592"/>
              <a:gd name="connsiteX11" fmla="*/ 1435429 w 3074224"/>
              <a:gd name="connsiteY11" fmla="*/ 3150680 h 4492592"/>
              <a:gd name="connsiteX12" fmla="*/ 1779813 w 3074224"/>
              <a:gd name="connsiteY12" fmla="*/ 3091304 h 4492592"/>
              <a:gd name="connsiteX13" fmla="*/ 2195450 w 3074224"/>
              <a:gd name="connsiteY13" fmla="*/ 2877548 h 4492592"/>
              <a:gd name="connsiteX14" fmla="*/ 2349829 w 3074224"/>
              <a:gd name="connsiteY14" fmla="*/ 2616291 h 4492592"/>
              <a:gd name="connsiteX15" fmla="*/ 2373579 w 3074224"/>
              <a:gd name="connsiteY15" fmla="*/ 1927522 h 4492592"/>
              <a:gd name="connsiteX16" fmla="*/ 2302327 w 3074224"/>
              <a:gd name="connsiteY16" fmla="*/ 1844395 h 4492592"/>
              <a:gd name="connsiteX17" fmla="*/ 2124198 w 3074224"/>
              <a:gd name="connsiteY17" fmla="*/ 1868145 h 4492592"/>
              <a:gd name="connsiteX18" fmla="*/ 2005444 w 3074224"/>
              <a:gd name="connsiteY18" fmla="*/ 1868145 h 4492592"/>
              <a:gd name="connsiteX19" fmla="*/ 1898566 w 3074224"/>
              <a:gd name="connsiteY19" fmla="*/ 1476259 h 4492592"/>
              <a:gd name="connsiteX20" fmla="*/ 1981694 w 3074224"/>
              <a:gd name="connsiteY20" fmla="*/ 929995 h 4492592"/>
              <a:gd name="connsiteX21" fmla="*/ 1993569 w 3074224"/>
              <a:gd name="connsiteY21" fmla="*/ 763740 h 4492592"/>
              <a:gd name="connsiteX22" fmla="*/ 2112322 w 3074224"/>
              <a:gd name="connsiteY22" fmla="*/ 538109 h 4492592"/>
              <a:gd name="connsiteX23" fmla="*/ 2421081 w 3074224"/>
              <a:gd name="connsiteY23" fmla="*/ 466857 h 4492592"/>
              <a:gd name="connsiteX24" fmla="*/ 2658587 w 3074224"/>
              <a:gd name="connsiteY24" fmla="*/ 181849 h 4492592"/>
              <a:gd name="connsiteX25" fmla="*/ 2789216 w 3074224"/>
              <a:gd name="connsiteY25" fmla="*/ 39345 h 4492592"/>
              <a:gd name="connsiteX26" fmla="*/ 2979221 w 3074224"/>
              <a:gd name="connsiteY26" fmla="*/ 3719 h 4492592"/>
              <a:gd name="connsiteX27" fmla="*/ 3074224 w 3074224"/>
              <a:gd name="connsiteY27" fmla="*/ 110597 h 4492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074224" h="4492592">
                <a:moveTo>
                  <a:pt x="1043543" y="4492592"/>
                </a:moveTo>
                <a:cubicBezTo>
                  <a:pt x="1077189" y="4441132"/>
                  <a:pt x="1110836" y="4389673"/>
                  <a:pt x="1091044" y="4338213"/>
                </a:cubicBezTo>
                <a:cubicBezTo>
                  <a:pt x="1071252" y="4286753"/>
                  <a:pt x="1029689" y="4241232"/>
                  <a:pt x="924790" y="4183834"/>
                </a:cubicBezTo>
                <a:cubicBezTo>
                  <a:pt x="819891" y="4126436"/>
                  <a:pt x="580405" y="4045288"/>
                  <a:pt x="461652" y="3993828"/>
                </a:cubicBezTo>
                <a:cubicBezTo>
                  <a:pt x="342899" y="3942368"/>
                  <a:pt x="279563" y="3920597"/>
                  <a:pt x="212270" y="3875075"/>
                </a:cubicBezTo>
                <a:cubicBezTo>
                  <a:pt x="144977" y="3829553"/>
                  <a:pt x="91538" y="3772156"/>
                  <a:pt x="57891" y="3720696"/>
                </a:cubicBezTo>
                <a:cubicBezTo>
                  <a:pt x="24244" y="3669236"/>
                  <a:pt x="12369" y="3617777"/>
                  <a:pt x="10390" y="3566317"/>
                </a:cubicBezTo>
                <a:cubicBezTo>
                  <a:pt x="8411" y="3514857"/>
                  <a:pt x="-27215" y="3447563"/>
                  <a:pt x="46016" y="3411937"/>
                </a:cubicBezTo>
                <a:cubicBezTo>
                  <a:pt x="119247" y="3376311"/>
                  <a:pt x="360712" y="3374332"/>
                  <a:pt x="449777" y="3352561"/>
                </a:cubicBezTo>
                <a:cubicBezTo>
                  <a:pt x="538842" y="3330790"/>
                  <a:pt x="519049" y="3295163"/>
                  <a:pt x="580405" y="3281309"/>
                </a:cubicBezTo>
                <a:cubicBezTo>
                  <a:pt x="641761" y="3267455"/>
                  <a:pt x="675408" y="3291205"/>
                  <a:pt x="817912" y="3269434"/>
                </a:cubicBezTo>
                <a:cubicBezTo>
                  <a:pt x="960416" y="3247663"/>
                  <a:pt x="1275112" y="3180368"/>
                  <a:pt x="1435429" y="3150680"/>
                </a:cubicBezTo>
                <a:cubicBezTo>
                  <a:pt x="1595746" y="3120992"/>
                  <a:pt x="1653143" y="3136826"/>
                  <a:pt x="1779813" y="3091304"/>
                </a:cubicBezTo>
                <a:cubicBezTo>
                  <a:pt x="1906483" y="3045782"/>
                  <a:pt x="2100447" y="2956717"/>
                  <a:pt x="2195450" y="2877548"/>
                </a:cubicBezTo>
                <a:cubicBezTo>
                  <a:pt x="2290453" y="2798379"/>
                  <a:pt x="2320141" y="2774629"/>
                  <a:pt x="2349829" y="2616291"/>
                </a:cubicBezTo>
                <a:cubicBezTo>
                  <a:pt x="2379517" y="2457953"/>
                  <a:pt x="2381496" y="2056171"/>
                  <a:pt x="2373579" y="1927522"/>
                </a:cubicBezTo>
                <a:cubicBezTo>
                  <a:pt x="2365662" y="1798873"/>
                  <a:pt x="2343891" y="1854291"/>
                  <a:pt x="2302327" y="1844395"/>
                </a:cubicBezTo>
                <a:cubicBezTo>
                  <a:pt x="2260764" y="1834499"/>
                  <a:pt x="2173678" y="1864187"/>
                  <a:pt x="2124198" y="1868145"/>
                </a:cubicBezTo>
                <a:cubicBezTo>
                  <a:pt x="2074718" y="1872103"/>
                  <a:pt x="2043049" y="1933459"/>
                  <a:pt x="2005444" y="1868145"/>
                </a:cubicBezTo>
                <a:cubicBezTo>
                  <a:pt x="1967839" y="1802831"/>
                  <a:pt x="1902524" y="1632617"/>
                  <a:pt x="1898566" y="1476259"/>
                </a:cubicBezTo>
                <a:cubicBezTo>
                  <a:pt x="1894608" y="1319901"/>
                  <a:pt x="1965860" y="1048748"/>
                  <a:pt x="1981694" y="929995"/>
                </a:cubicBezTo>
                <a:cubicBezTo>
                  <a:pt x="1997528" y="811242"/>
                  <a:pt x="1971798" y="829054"/>
                  <a:pt x="1993569" y="763740"/>
                </a:cubicBezTo>
                <a:cubicBezTo>
                  <a:pt x="2015340" y="698426"/>
                  <a:pt x="2041070" y="587589"/>
                  <a:pt x="2112322" y="538109"/>
                </a:cubicBezTo>
                <a:cubicBezTo>
                  <a:pt x="2183574" y="488629"/>
                  <a:pt x="2330037" y="526234"/>
                  <a:pt x="2421081" y="466857"/>
                </a:cubicBezTo>
                <a:cubicBezTo>
                  <a:pt x="2512125" y="407480"/>
                  <a:pt x="2597231" y="253101"/>
                  <a:pt x="2658587" y="181849"/>
                </a:cubicBezTo>
                <a:cubicBezTo>
                  <a:pt x="2719943" y="110597"/>
                  <a:pt x="2735777" y="69033"/>
                  <a:pt x="2789216" y="39345"/>
                </a:cubicBezTo>
                <a:cubicBezTo>
                  <a:pt x="2842655" y="9657"/>
                  <a:pt x="2931720" y="-8156"/>
                  <a:pt x="2979221" y="3719"/>
                </a:cubicBezTo>
                <a:cubicBezTo>
                  <a:pt x="3026722" y="15594"/>
                  <a:pt x="3050473" y="63095"/>
                  <a:pt x="3074224" y="110597"/>
                </a:cubicBezTo>
              </a:path>
            </a:pathLst>
          </a:custGeom>
          <a:ln w="95250">
            <a:solidFill>
              <a:srgbClr val="00B0F0"/>
            </a:solidFill>
          </a:ln>
        </p:spPr>
        <p:style>
          <a:lnRef idx="3">
            <a:schemeClr val="accent1"/>
          </a:lnRef>
          <a:fillRef idx="0">
            <a:schemeClr val="accent1"/>
          </a:fillRef>
          <a:effectRef idx="2">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174871113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
        <p:nvSpPr>
          <p:cNvPr id="3" name="Rounded Rectangle 2"/>
          <p:cNvSpPr/>
          <p:nvPr/>
        </p:nvSpPr>
        <p:spPr>
          <a:xfrm>
            <a:off x="3733800" y="6172200"/>
            <a:ext cx="2133600" cy="57911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smtClean="0">
                <a:latin typeface="Times New Roman" panose="02020603050405020304" pitchFamily="18" charset="0"/>
                <a:cs typeface="Times New Roman" panose="02020603050405020304" pitchFamily="18" charset="0"/>
              </a:rPr>
              <a:t>Sông H</a:t>
            </a:r>
            <a:r>
              <a:rPr lang="vi-VN" sz="2400" smtClean="0">
                <a:latin typeface="Times New Roman" panose="02020603050405020304" pitchFamily="18" charset="0"/>
                <a:cs typeface="Times New Roman" panose="02020603050405020304" pitchFamily="18" charset="0"/>
              </a:rPr>
              <a:t>ươ</a:t>
            </a:r>
            <a:r>
              <a:rPr lang="en-US" sz="2400" smtClean="0">
                <a:latin typeface="Times New Roman" panose="02020603050405020304" pitchFamily="18" charset="0"/>
                <a:cs typeface="Times New Roman" panose="02020603050405020304" pitchFamily="18" charset="0"/>
              </a:rPr>
              <a:t>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4754869"/>
      </p:ext>
    </p:extLst>
  </p:cSld>
  <p:clrMapOvr>
    <a:masterClrMapping/>
  </p:clrMapOvr>
  <p:transition spd="med">
    <p:check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2362200"/>
            <a:ext cx="5029200" cy="2554545"/>
          </a:xfrm>
          <a:prstGeom prst="rect">
            <a:avLst/>
          </a:prstGeom>
          <a:noFill/>
        </p:spPr>
        <p:txBody>
          <a:bodyPr wrap="square" rtlCol="0">
            <a:spAutoFit/>
          </a:bodyPr>
          <a:lstStyle/>
          <a:p>
            <a:pPr algn="ctr"/>
            <a:r>
              <a:rPr lang="en-US" sz="3200" b="1">
                <a:latin typeface="Times New Roman" panose="02020603050405020304" pitchFamily="18" charset="0"/>
                <a:cs typeface="Times New Roman" panose="02020603050405020304" pitchFamily="18" charset="0"/>
              </a:rPr>
              <a:t>Quan sát lược đồ hình 1 sách giáo khoa và với kiến thức của mình, em hãy kể tên các công trình kiến trúc cổ kính của Huế</a:t>
            </a:r>
            <a:r>
              <a:rPr lang="en-US" sz="3200" b="1" smtClean="0">
                <a:latin typeface="Times New Roman" panose="02020603050405020304" pitchFamily="18" charset="0"/>
                <a:cs typeface="Times New Roman" panose="02020603050405020304" pitchFamily="18" charset="0"/>
              </a:rPr>
              <a:t>.</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5583433"/>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IOLETID" val="13024808"/>
  <p:tag name="VIOLETTITLE" val="Bài 27. Thành phố Huế"/>
  <p:tag name="VIOLETLESSON" val="23"/>
  <p:tag name="VIOLETCATID" val="2223"/>
  <p:tag name="VIOLETSUBJECT" val="Địa lí 4"/>
  <p:tag name="VIOLETAUTHORID" val="3935911"/>
  <p:tag name="VIOLETAUTHORNAME" val="Nguyễn Hoài Nam"/>
  <p:tag name="VIOLETAUTHORAVATAR" val="no_avatar.jpg"/>
  <p:tag name="VIOLETAUTHORADDRESS" val="Trường tiểu học tự lập  - Hà Nội"/>
  <p:tag name="VIOLETDATE" val="2021-04-07 08:57:04"/>
  <p:tag name="VIOLETHIT" val="21"/>
  <p:tag name="VIOLETLIK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389</TotalTime>
  <Words>529</Words>
  <Application>Microsoft Office PowerPoint</Application>
  <PresentationFormat>On-screen Show (4:3)</PresentationFormat>
  <Paragraphs>64</Paragraphs>
  <Slides>33</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0" baseType="lpstr">
      <vt:lpstr>Arial</vt:lpstr>
      <vt:lpstr>Calibri</vt:lpstr>
      <vt:lpstr>Tahoma</vt:lpstr>
      <vt:lpstr>Times New Roman</vt:lpstr>
      <vt:lpstr>Wingdings</vt:lpstr>
      <vt:lpstr>Office Theme</vt:lpstr>
      <vt:lpstr>Photo Editor Photo</vt:lpstr>
      <vt:lpstr>ĐỊA LÍ THÀNH PHỐ HUẾ</vt:lpstr>
      <vt:lpstr>PowerPoint Presentation</vt:lpstr>
      <vt:lpstr>PowerPoint Presentation</vt:lpstr>
      <vt:lpstr>- Thảo luận nhóm đôi: + Muốn đến Huế thì có thể đi bằng các loại đường giao thông  nào ?  + Huế tựa vào dãy núi nào ? + Tên con sông chảy qua thành phố Huế?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NHÓM 1: KINH THÀNH HUẾ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Tham gia Festival Huế tổ chức 2 năm một lần</vt:lpstr>
      <vt:lpstr>PowerPoint Presentation</vt:lpstr>
      <vt:lpstr>PowerPoint Presentation</vt:lpstr>
      <vt:lpstr>KHÁM PHÁ BÍ MẬT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ÑÒA LYÙ  LÔÙP 4B1</dc:title>
  <dc:creator>Admin</dc:creator>
  <cp:lastModifiedBy>Admin</cp:lastModifiedBy>
  <cp:revision>37</cp:revision>
  <dcterms:created xsi:type="dcterms:W3CDTF">2021-03-30T16:35:16Z</dcterms:created>
  <dcterms:modified xsi:type="dcterms:W3CDTF">2021-04-07T05:25:24Z</dcterms:modified>
</cp:coreProperties>
</file>