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25"/>
  </p:notesMasterIdLst>
  <p:sldIdLst>
    <p:sldId id="339" r:id="rId2"/>
    <p:sldId id="338" r:id="rId3"/>
    <p:sldId id="316" r:id="rId4"/>
    <p:sldId id="288" r:id="rId5"/>
    <p:sldId id="318" r:id="rId6"/>
    <p:sldId id="319" r:id="rId7"/>
    <p:sldId id="274" r:id="rId8"/>
    <p:sldId id="303" r:id="rId9"/>
    <p:sldId id="302" r:id="rId10"/>
    <p:sldId id="320" r:id="rId11"/>
    <p:sldId id="304" r:id="rId12"/>
    <p:sldId id="331" r:id="rId13"/>
    <p:sldId id="322" r:id="rId14"/>
    <p:sldId id="323" r:id="rId15"/>
    <p:sldId id="334" r:id="rId16"/>
    <p:sldId id="327" r:id="rId17"/>
    <p:sldId id="333" r:id="rId18"/>
    <p:sldId id="324" r:id="rId19"/>
    <p:sldId id="326" r:id="rId20"/>
    <p:sldId id="321" r:id="rId21"/>
    <p:sldId id="297" r:id="rId22"/>
    <p:sldId id="278" r:id="rId23"/>
    <p:sldId id="31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00"/>
    <a:srgbClr val="FFFF00"/>
    <a:srgbClr val="FCFEA0"/>
    <a:srgbClr val="FF00FF"/>
    <a:srgbClr val="FF00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9884" autoAdjust="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604A329-EC25-4121-BFDC-FDB36E6D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79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C36713-1137-42C1-8A35-BF6988E2CCF2}" type="slidenum">
              <a:rPr lang="vi-VN">
                <a:latin typeface="Times New Roman" panose="02020603050405020304" pitchFamily="18" charset="0"/>
              </a:rPr>
              <a:pPr eaLnBrk="1" hangingPunct="1"/>
              <a:t>1</a:t>
            </a:fld>
            <a:endParaRPr lang="vi-VN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8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C18467-9D8C-4BEA-9567-AB057592707E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6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07A079-E5A2-4535-A219-7D5C6534CC40}" type="slidenum">
              <a:rPr lang="en-US" sz="1200"/>
              <a:pPr algn="r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74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1CC4BCF-9177-438E-A7A2-E21C35EB38BD}" type="slidenum">
              <a:rPr lang="en-US" sz="1200"/>
              <a:pPr algn="r"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903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418075-6191-494D-B2E4-584CBCC9248C}" type="slidenum">
              <a:rPr lang="en-US" sz="1200"/>
              <a:pPr algn="r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85178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vi-VN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1E4D2E-B723-4F97-89D4-88AD217E94F8}" type="slidenum">
              <a:rPr lang="en-US" sz="1200"/>
              <a:pPr algn="r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3312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028010-FEEC-4D11-811B-EA951549F8B3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F5749959-5D8B-4AD9-865D-77A702A204F5}" type="slidenum">
              <a: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pPr algn="r">
                <a:defRPr/>
              </a:pPr>
              <a:t>23</a:t>
            </a:fld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1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9FC1-00EF-4AE7-981C-3D5D744D5422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41BC7-9E0B-4349-B957-ED27DEEF7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17E0C-A67D-4A8F-9CD1-7F96898B0BBE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06C2-9CCA-4EDB-B5FC-F96ABE7D5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95E2-4A68-4421-A32B-17B0D8221C5A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C52-6E9A-409C-8E95-82BC0D6AA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A2F5-2635-4E23-8FD5-E920ED20522E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7A7D-F3C2-40A7-AFE3-87265CAD6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A89D3-890D-48C3-949B-767ABAA692EB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B48E-87C0-4E97-A4AF-690CCFAF3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ABB8A-FFD3-4297-87DB-D66439F7C34D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DD18-21DB-48BF-B8F4-24E3F0A6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29A1-AF80-4245-8766-37B27D5993D5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7112-F19C-4064-9ADB-604BCBB60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2F7A-B3D6-4241-90C6-1EF53A1193FE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12372-95EF-4A5B-8472-D1EDECF76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B089-D0FE-4F7A-9B42-B8F60AD95767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6358-69BA-4807-896F-A891631D2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E7D7-7743-4734-B287-C157AF75DB8F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3D00F-6EB1-45B9-83FD-7ECE9EDB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936E6-5ED2-470F-AD25-3EDF51F3F735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83834-8318-4A18-93C2-029CF1A9C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2051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242BBA0-7776-4841-9828-3AA014E91702}" type="datetimeFigureOut">
              <a:rPr lang="en-US"/>
              <a:pPr>
                <a:defRPr/>
              </a:pPr>
              <a:t>5/4/2021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48B6DD0-8D5F-4EB0-A078-F6562593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a%20Duong\BGDT%20LOP%204\TUAN%2029\Ga.mpg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19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1.jpeg"/><Relationship Id="rId10" Type="http://schemas.openxmlformats.org/officeDocument/2006/relationships/oleObject" Target="../embeddings/oleObject4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2.xm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Giáo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án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điện</a:t>
            </a:r>
            <a:r>
              <a:rPr lang="en-US" sz="5400" b="1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tử</a:t>
            </a:r>
            <a:endParaRPr lang="en-US" sz="54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060" y="10672"/>
            <a:ext cx="65106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itchFamily="34" charset="0"/>
              </a:rPr>
              <a:t>TRƯỜNG TIỂU HỌC ÁI MỘ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4913" y="3216275"/>
            <a:ext cx="6353175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cs typeface="Arial" pitchFamily="34" charset="0"/>
              </a:rPr>
              <a:t>	</a:t>
            </a:r>
            <a:r>
              <a:rPr lang="en-US" sz="2800" dirty="0" err="1" smtClean="0">
                <a:cs typeface="Arial" pitchFamily="34" charset="0"/>
              </a:rPr>
              <a:t>Phân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m</a:t>
            </a:r>
            <a:r>
              <a:rPr lang="en-US" sz="2800" dirty="0" err="1" smtClean="0">
                <a:cs typeface="Arial" pitchFamily="34" charset="0"/>
              </a:rPr>
              <a:t>ôn</a:t>
            </a:r>
            <a:r>
              <a:rPr lang="en-US" sz="2800" dirty="0">
                <a:cs typeface="Arial" pitchFamily="34" charset="0"/>
              </a:rPr>
              <a:t>: </a:t>
            </a:r>
            <a:r>
              <a:rPr lang="en-US" sz="2800" dirty="0" err="1" smtClean="0">
                <a:cs typeface="Arial" pitchFamily="34" charset="0"/>
              </a:rPr>
              <a:t>Tập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err="1" smtClean="0">
                <a:cs typeface="Arial" pitchFamily="34" charset="0"/>
              </a:rPr>
              <a:t>đọc</a:t>
            </a:r>
            <a:r>
              <a:rPr lang="en-US" sz="2800" dirty="0" smtClean="0">
                <a:cs typeface="Arial" pitchFamily="34" charset="0"/>
              </a:rPr>
              <a:t> – </a:t>
            </a:r>
            <a:r>
              <a:rPr lang="en-US" sz="2800" dirty="0" err="1">
                <a:cs typeface="Arial" pitchFamily="34" charset="0"/>
              </a:rPr>
              <a:t>Lớp</a:t>
            </a:r>
            <a:r>
              <a:rPr lang="en-US" sz="2800" dirty="0">
                <a:cs typeface="Arial" pitchFamily="34" charset="0"/>
              </a:rPr>
              <a:t> 4</a:t>
            </a:r>
          </a:p>
          <a:p>
            <a:pPr>
              <a:defRPr/>
            </a:pPr>
            <a:r>
              <a:rPr lang="en-US" sz="2800" dirty="0">
                <a:cs typeface="Arial" pitchFamily="34" charset="0"/>
              </a:rPr>
              <a:t>	</a:t>
            </a:r>
            <a:r>
              <a:rPr lang="en-US" sz="2800" dirty="0" err="1">
                <a:cs typeface="Arial" pitchFamily="34" charset="0"/>
              </a:rPr>
              <a:t>Tuần</a:t>
            </a:r>
            <a:r>
              <a:rPr lang="en-US" sz="2800" dirty="0">
                <a:cs typeface="Arial" pitchFamily="34" charset="0"/>
              </a:rPr>
              <a:t>: </a:t>
            </a:r>
            <a:r>
              <a:rPr lang="en-US" sz="2800" dirty="0" smtClean="0">
                <a:cs typeface="Arial" pitchFamily="34" charset="0"/>
              </a:rPr>
              <a:t>29      </a:t>
            </a:r>
            <a:r>
              <a:rPr lang="en-US" sz="2800" dirty="0" err="1">
                <a:cs typeface="Arial" pitchFamily="34" charset="0"/>
              </a:rPr>
              <a:t>Tiết</a:t>
            </a:r>
            <a:r>
              <a:rPr lang="en-US" sz="2800" dirty="0">
                <a:cs typeface="Arial" pitchFamily="34" charset="0"/>
              </a:rPr>
              <a:t>: </a:t>
            </a:r>
            <a:r>
              <a:rPr lang="en-US" sz="2800" dirty="0" smtClean="0">
                <a:cs typeface="Arial" pitchFamily="34" charset="0"/>
              </a:rPr>
              <a:t>57</a:t>
            </a:r>
            <a:endParaRPr lang="en-US" sz="2800" dirty="0">
              <a:cs typeface="Arial" pitchFamily="34" charset="0"/>
            </a:endParaRPr>
          </a:p>
          <a:p>
            <a:pPr>
              <a:defRPr/>
            </a:pPr>
            <a:r>
              <a:rPr lang="en-US" sz="2800" dirty="0">
                <a:cs typeface="Arial" pitchFamily="34" charset="0"/>
              </a:rPr>
              <a:t>	</a:t>
            </a:r>
          </a:p>
          <a:p>
            <a:pPr algn="ctr">
              <a:defRPr/>
            </a:pPr>
            <a:r>
              <a:rPr lang="en-US" sz="4400" dirty="0" err="1">
                <a:cs typeface="Arial" pitchFamily="34" charset="0"/>
              </a:rPr>
              <a:t>Bài</a:t>
            </a:r>
            <a:r>
              <a:rPr lang="en-US" sz="4400" dirty="0">
                <a:cs typeface="Arial" pitchFamily="34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Cấu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văn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miêu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tả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vật</a:t>
            </a:r>
            <a:endParaRPr lang="en-US" sz="4400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endParaRPr lang="en-US" sz="4400" b="1" dirty="0">
              <a:solidFill>
                <a:srgbClr val="FF0000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en-US" b="1" i="1" dirty="0" err="1">
                <a:solidFill>
                  <a:srgbClr val="0000FF"/>
                </a:solidFill>
                <a:cs typeface="Arial" pitchFamily="34" charset="0"/>
              </a:rPr>
              <a:t>Giáo</a:t>
            </a:r>
            <a:r>
              <a:rPr lang="en-US" b="1" i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cs typeface="Arial" pitchFamily="34" charset="0"/>
              </a:rPr>
              <a:t>viên</a:t>
            </a:r>
            <a:r>
              <a:rPr lang="en-US" b="1" i="1" dirty="0">
                <a:solidFill>
                  <a:srgbClr val="0000FF"/>
                </a:solidFill>
                <a:cs typeface="Arial" pitchFamily="34" charset="0"/>
              </a:rPr>
              <a:t>: </a:t>
            </a:r>
            <a:r>
              <a:rPr lang="en-US" b="1" i="1" dirty="0" err="1" smtClean="0">
                <a:solidFill>
                  <a:srgbClr val="0000FF"/>
                </a:solidFill>
                <a:cs typeface="Arial" pitchFamily="34" charset="0"/>
              </a:rPr>
              <a:t>Nguyễn</a:t>
            </a:r>
            <a:r>
              <a:rPr lang="en-US" b="1" i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cs typeface="Arial" pitchFamily="34" charset="0"/>
              </a:rPr>
              <a:t>Thanh</a:t>
            </a:r>
            <a:r>
              <a:rPr lang="en-US" b="1" i="1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cs typeface="Arial" pitchFamily="34" charset="0"/>
              </a:rPr>
              <a:t>Hà</a:t>
            </a:r>
            <a:endParaRPr lang="vi-VN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5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90500" y="1231900"/>
            <a:ext cx="8712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09999"/>
              </a:buClr>
              <a:buSzPct val="80000"/>
              <a:buFont typeface="Wingdings" pitchFamily="2" charset="2"/>
              <a:buNone/>
            </a:pPr>
            <a:endParaRPr lang="vi-VN" sz="4800" b="1">
              <a:latin typeface="Times New Roman" pitchFamily="18" charset="0"/>
            </a:endParaRP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0" y="0"/>
            <a:ext cx="896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0" y="1317625"/>
            <a:ext cx="9144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latin typeface="Times New Roman" pitchFamily="18" charset="0"/>
                <a:cs typeface="Times New Roman" pitchFamily="18" charset="0"/>
              </a:rPr>
              <a:t>      Lập dàn ý chi tiết tả một vật nuôi trong nhà (gà, chim, chó, lợn, trâu, bò…)</a:t>
            </a:r>
            <a:endParaRPr lang="en-US" sz="6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8" grpId="0"/>
      <p:bldP spid="1423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cun dom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8" descr="v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bo laisind"/>
          <p:cNvPicPr>
            <a:picLocks noChangeAspect="1" noChangeArrowheads="1"/>
          </p:cNvPicPr>
          <p:nvPr/>
        </p:nvPicPr>
        <p:blipFill>
          <a:blip r:embed="rId6"/>
          <a:srcRect r="60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75802612353628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042400" cy="673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5763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cun d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2000"/>
            <a:ext cx="2974975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6" descr="ANd9GcRQ007Fdun2CJhvuWU7g56KFbdGDoYpzI0XxPnMsaZnYSGlonBE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1088" y="3355975"/>
            <a:ext cx="2982912" cy="350202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14341" name="Picture 27" descr="Dog"/>
          <p:cNvPicPr>
            <a:picLocks noChangeAspect="1" noChangeArrowheads="1"/>
          </p:cNvPicPr>
          <p:nvPr/>
        </p:nvPicPr>
        <p:blipFill>
          <a:blip r:embed="rId5">
            <a:lum bright="-18000"/>
          </a:blip>
          <a:srcRect/>
          <a:stretch>
            <a:fillRect/>
          </a:stretch>
        </p:blipFill>
        <p:spPr bwMode="auto">
          <a:xfrm>
            <a:off x="2801938" y="0"/>
            <a:ext cx="3297237" cy="3373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4342" name="Picture 7" descr="Con ch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650" y="0"/>
            <a:ext cx="30543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Kết quả hình ảnh cho con ch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3700" y="3327400"/>
            <a:ext cx="310832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95663"/>
            <a:ext cx="41148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8" descr="ANd9GcSdJAyt_gRjbinBCPlItnPssetebQXP_fSqUEMa49zaAgYp-s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82975" cy="335597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15364" name="Picture 20" descr="meo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6313" y="0"/>
            <a:ext cx="297497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at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2400" y="0"/>
            <a:ext cx="2641600" cy="3298825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06863" y="3382963"/>
            <a:ext cx="5037137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387" name="AutoShape 1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388" name="AutoShape 1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6389" name="Picture 6" descr="ANd9GcQDPGyYD6Tjj_uka2i8mwKqfl04oxDvih-PS7dUp1sU6PHn-sBW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5650" y="0"/>
            <a:ext cx="3308350" cy="350837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16390" name="Picture 28" descr="ga 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6288" y="3455988"/>
            <a:ext cx="455771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300px-Rooster04_adjust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65488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 descr="Kết quả hình ảnh cho con 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1675" y="0"/>
            <a:ext cx="26717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5825"/>
            <a:ext cx="458628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Ga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45989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nt10644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9138" y="0"/>
            <a:ext cx="43910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81965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250px-Gamevagac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260725"/>
            <a:ext cx="4572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ết quả hình ảnh cho con cho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NI-Times" pitchFamily="2" charset="0"/>
            </a:endParaRPr>
          </a:p>
        </p:txBody>
      </p:sp>
      <p:sp>
        <p:nvSpPr>
          <p:cNvPr id="18435" name="AutoShape 4" descr="Kết quả hình ảnh cho con cho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NI-Times" pitchFamily="2" charset="0"/>
            </a:endParaRPr>
          </a:p>
        </p:txBody>
      </p:sp>
      <p:sp>
        <p:nvSpPr>
          <p:cNvPr id="18436" name="AutoShape 6" descr="Kết quả hình ảnh cho con cho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NI-Times" pitchFamily="2" charset="0"/>
            </a:endParaRPr>
          </a:p>
        </p:txBody>
      </p:sp>
      <p:sp>
        <p:nvSpPr>
          <p:cNvPr id="18437" name="AutoShape 8" descr="hình ảnh animals : động vật; Vật Nuôi, animal; con chó, dog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vi-VN">
              <a:latin typeface="VNI-Times" pitchFamily="2" charset="0"/>
            </a:endParaRPr>
          </a:p>
        </p:txBody>
      </p:sp>
      <p:pic>
        <p:nvPicPr>
          <p:cNvPr id="18438" name="Picture 14" descr="Kết quả hình ảnh cho con v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4660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6" descr="Kết quả hình ảnh cho con ng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138" y="0"/>
            <a:ext cx="4614862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Con v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79800"/>
            <a:ext cx="45291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758026123536284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4688" y="3473450"/>
            <a:ext cx="46593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9" descr="DSC08457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 l="7999" t="7111" r="10667" b="18222"/>
          <a:stretch>
            <a:fillRect/>
          </a:stretch>
        </p:blipFill>
        <p:spPr bwMode="auto">
          <a:xfrm>
            <a:off x="0" y="0"/>
            <a:ext cx="4543425" cy="6858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9459" name="Picture 9" descr="200px-Goldenoriole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3378200"/>
            <a:ext cx="46005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v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8813" y="0"/>
            <a:ext cx="4675187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4" descr="lon%20mong%20c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9963"/>
            <a:ext cx="4398963" cy="3348037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20483" name="Picture 18" descr="Kết quả hình ảnh cho con h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75" y="3440113"/>
            <a:ext cx="4695825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1" descr="DSC003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3048000" cy="3424238"/>
          </a:xfrm>
          <a:prstGeom prst="rect">
            <a:avLst/>
          </a:prstGeom>
          <a:noFill/>
          <a:ln w="9525">
            <a:solidFill>
              <a:srgbClr val="99FF66"/>
            </a:solidFill>
            <a:miter lim="800000"/>
            <a:headEnd/>
            <a:tailEnd/>
          </a:ln>
        </p:spPr>
      </p:pic>
      <p:pic>
        <p:nvPicPr>
          <p:cNvPr id="20485" name="Picture 14" descr="250px-Sow_with_pigl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45757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63875" y="0"/>
            <a:ext cx="304800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2" descr="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25" y="0"/>
            <a:ext cx="4092575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4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0" descr="Kết quả hình ảnh cho con t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3446463"/>
            <a:ext cx="409575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304800" y="2362200"/>
            <a:ext cx="8382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ea typeface="HP001 5Ha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0" y="0"/>
            <a:ext cx="896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0" y="522288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Lập dàn ý chi tiết tả một vật nuôi trong nhà (gà, chim, chó, lợn, trâu, bò…)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2540000" y="1509713"/>
            <a:ext cx="4430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Dàn ý miêu tả con mèo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0" y="21971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Mở bài:</a:t>
            </a:r>
            <a:r>
              <a:rPr lang="en-US" sz="3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Giới thiệu về con mèo ( của nhà ai, em quan sát khi nào, nó có gì đặc biệt…).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0" y="3005138"/>
            <a:ext cx="9144000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Thân bài: </a:t>
            </a:r>
          </a:p>
          <a:p>
            <a:r>
              <a:rPr lang="en-US" sz="3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Tả ngoại hình của con mèo.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+ Bộ lông.              + Cái đầu.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+ Chân                   + Móng vuốt.                   + Đuôi. </a:t>
            </a:r>
          </a:p>
          <a:p>
            <a:r>
              <a:rPr lang="en-US" sz="3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Tả hoạt động của con mèo.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+ Khi bắt chuột ( rình chuột, vồ chuột).</a:t>
            </a:r>
          </a:p>
          <a:p>
            <a:r>
              <a:rPr lang="en-US" sz="3000" b="1">
                <a:latin typeface="Times New Roman" pitchFamily="18" charset="0"/>
                <a:cs typeface="Times New Roman" pitchFamily="18" charset="0"/>
              </a:rPr>
              <a:t>+ Các hoạt động khác( ăn, đùa giỡn…)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0" y="6246813"/>
            <a:ext cx="91440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Kết luận: 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Cảm nghĩ chung về con mèo.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/>
      <p:bldP spid="149514" grpId="0"/>
      <p:bldP spid="149515" grpId="0"/>
      <p:bldP spid="1495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PARKLES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9588" y="6086475"/>
            <a:ext cx="10144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9"/>
          <p:cNvSpPr txBox="1">
            <a:spLocks noChangeArrowheads="1"/>
          </p:cNvSpPr>
          <p:nvPr/>
        </p:nvSpPr>
        <p:spPr bwMode="auto">
          <a:xfrm>
            <a:off x="0" y="0"/>
            <a:ext cx="2424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Luyện tập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10"/>
          <p:cNvSpPr txBox="1">
            <a:spLocks noChangeArrowheads="1"/>
          </p:cNvSpPr>
          <p:nvPr/>
        </p:nvSpPr>
        <p:spPr bwMode="auto">
          <a:xfrm>
            <a:off x="0" y="4651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Lập dàn ý chi tiết tả một vật nuôi trong nhà (gà, chim, chó, lợn, trâu, bò…)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725738" y="869950"/>
            <a:ext cx="391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Dàn ý miêu tả con gà trống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61938" y="1393825"/>
            <a:ext cx="8882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Mở bài :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 thiệu về con gà (của ai, thuộc giống gà nào, đã nuôi từ bao giờ, nó có gì đặc biệt làm em chú ý..)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19088" y="2365375"/>
            <a:ext cx="88249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Thân bài: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Tả hình dáng của con gà:</a:t>
            </a:r>
          </a:p>
          <a:p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Màu lông.                + Đầu, mào, mỏ mắt.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+ Mình, chân.             + Nặng bao nhiêu ki-lô-gam</a:t>
            </a:r>
          </a:p>
          <a:p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Thói quen sinh hoạt của gà trống: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Khi kiếm ăn.                + Khi uống nước.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+ Thái độ đối với các con gà, con vật khác.</a:t>
            </a:r>
          </a:p>
          <a:p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Tiếng gáy của con gà trống: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Thường gáy vào lúc nào? ở đâu?</a:t>
            </a:r>
          </a:p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+ Tiếng gáy ra sao? Tác dụng của tiếng gáy? 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217488" y="5951538"/>
            <a:ext cx="89265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Kết bài:</a:t>
            </a:r>
            <a:r>
              <a:rPr lang="en-US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Nêu tình cảm của em đôi với con gà trống đó.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0" grpId="0"/>
      <p:bldP spid="37901" grpId="0"/>
      <p:bldP spid="379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0" y="14970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 văn miêu tả con vật  thường có ba phần: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0" y="22367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Mở bài: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Giới thiệu con vật định tả.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0" y="2960688"/>
            <a:ext cx="89550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Thân bài: </a:t>
            </a:r>
          </a:p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a . Tả hình dáng.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b. Tả thói quen sinh hoạt và một vài hoạt động chính của con vật.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0" y="56054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Kết bài: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Nêu cảm nghĩ đối với con vật.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WordArt 12"/>
          <p:cNvSpPr>
            <a:spLocks noChangeArrowheads="1" noChangeShapeType="1" noTextEdit="1"/>
          </p:cNvSpPr>
          <p:nvPr/>
        </p:nvSpPr>
        <p:spPr bwMode="auto">
          <a:xfrm>
            <a:off x="1104900" y="142875"/>
            <a:ext cx="6483350" cy="1103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ownload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-22225" y="-22225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 rot="-1101762">
            <a:off x="8229600" y="152400"/>
            <a:ext cx="685800" cy="792163"/>
            <a:chOff x="2736" y="1920"/>
            <a:chExt cx="457" cy="595"/>
          </a:xfrm>
        </p:grpSpPr>
        <p:sp>
          <p:nvSpPr>
            <p:cNvPr id="5" name="Freeform 10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 rot="-4518111">
            <a:off x="7850188" y="4341812"/>
            <a:ext cx="1087438" cy="1090613"/>
            <a:chOff x="3155" y="2736"/>
            <a:chExt cx="685" cy="687"/>
          </a:xfrm>
        </p:grpSpPr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7620000" y="5410200"/>
            <a:ext cx="1087438" cy="1447800"/>
            <a:chOff x="3155" y="2736"/>
            <a:chExt cx="685" cy="687"/>
          </a:xfrm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1600200" y="5767388"/>
            <a:ext cx="1087438" cy="1090612"/>
            <a:chOff x="3155" y="2736"/>
            <a:chExt cx="685" cy="687"/>
          </a:xfrm>
        </p:grpSpPr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 rot="4937768">
            <a:off x="1588" y="4646612"/>
            <a:ext cx="1087438" cy="1090613"/>
            <a:chOff x="3155" y="2736"/>
            <a:chExt cx="685" cy="687"/>
          </a:xfrm>
        </p:grpSpPr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8" name="Freeform 29"/>
            <p:cNvSpPr>
              <a:spLocks/>
            </p:cNvSpPr>
            <p:nvPr/>
          </p:nvSpPr>
          <p:spPr bwMode="auto">
            <a:xfrm>
              <a:off x="3212" y="2874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781800" y="914400"/>
          <a:ext cx="11271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lip" r:id="rId6" imgW="807415" imgH="503834" progId="">
                  <p:embed/>
                </p:oleObj>
              </mc:Choice>
              <mc:Fallback>
                <p:oleObj name="Clip" r:id="rId6" imgW="807415" imgH="503834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914400"/>
                        <a:ext cx="11271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486400" y="457200"/>
          <a:ext cx="11271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8" imgW="807415" imgH="503834" progId="">
                  <p:embed/>
                </p:oleObj>
              </mc:Choice>
              <mc:Fallback>
                <p:oleObj name="Clip" r:id="rId8" imgW="807415" imgH="503834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7200"/>
                        <a:ext cx="11271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267200" y="0"/>
          <a:ext cx="11271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9" imgW="807415" imgH="503834" progId="">
                  <p:embed/>
                </p:oleObj>
              </mc:Choice>
              <mc:Fallback>
                <p:oleObj name="Clip" r:id="rId9" imgW="807415" imgH="503834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0"/>
                        <a:ext cx="11271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819400" y="381000"/>
          <a:ext cx="11271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10" imgW="807415" imgH="503834" progId="">
                  <p:embed/>
                </p:oleObj>
              </mc:Choice>
              <mc:Fallback>
                <p:oleObj name="Clip" r:id="rId10" imgW="807415" imgH="503834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000"/>
                        <a:ext cx="11271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752600" y="838200"/>
          <a:ext cx="11271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lip" r:id="rId11" imgW="807415" imgH="503834" progId="">
                  <p:embed/>
                </p:oleObj>
              </mc:Choice>
              <mc:Fallback>
                <p:oleObj name="Clip" r:id="rId11" imgW="807415" imgH="503834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38200"/>
                        <a:ext cx="11271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016875" y="304800"/>
          <a:ext cx="11271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lip" r:id="rId12" imgW="807415" imgH="503834" progId="">
                  <p:embed/>
                </p:oleObj>
              </mc:Choice>
              <mc:Fallback>
                <p:oleObj name="Clip" r:id="rId12" imgW="807415" imgH="503834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6875" y="304800"/>
                        <a:ext cx="112712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WordArt 24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6248400" cy="3200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 TẠM BiỆT</a:t>
            </a:r>
          </a:p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CÁC EM !</a:t>
            </a:r>
          </a:p>
        </p:txBody>
      </p:sp>
    </p:spTree>
  </p:cSld>
  <p:clrMapOvr>
    <a:masterClrMapping/>
  </p:clrMapOvr>
  <p:transition spd="med">
    <p:fad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14 -0.82891 C -0.11649 -0.7459 -0.11545 -0.74174 -0.12309 -0.68347 C -0.11805 -0.64648 -0.12847 -0.64301 -0.10191 -0.62891 C -0.08507 -0.62104 -0.08298 -0.62336 -0.06666 -0.61896 C -0.05885 -0.61711 -0.0434 -0.61318 -0.0434 -0.61318 C -0.01823 -0.57711 -0.02986 -0.5348 -0.05121 -0.50035 C -0.05486 -0.49434 -0.05729 -0.4881 -0.06232 -0.48393 C -0.06736 -0.47954 -0.07309 -0.47469 -0.0776 -0.47099 L -0.10729 -0.43307 C -0.10729 -0.43307 -0.10729 -0.43307 -0.10729 -0.43307 C -0.11962 -0.42197 -0.13541 -0.41226 -0.14496 -0.39862 C -0.15052 -0.39099 -0.15937 -0.37388 -0.15937 -0.37411 C -0.146 -0.33457 -0.10764 -0.34867 -0.07361 -0.34706 C -0.06319 -0.34706 -0.05312 -0.3459 -0.04253 -0.34451 C -0.00972 -0.33665 0.0007 -0.33827 0.02465 -0.30821 C 0.03264 -0.29827 0.04827 -0.27769 0.04827 -0.27815 C 0.05643 -0.25573 0.05521 -0.21919 0.03507 -0.20139 C 0.03125 -0.19769 0.00747 -0.19168 0.00521 -0.19122 C -0.0335 -0.18012 -0.06753 -0.16763 -0.10642 -0.1607 C -0.11875 -0.15122 -0.13246 -0.14428 -0.14427 -0.13503 C -0.16128 -0.1207 -0.17621 -0.08139 -0.18073 -0.06035 C -0.17864 -0.0518 -0.18125 -0.04 -0.17587 -0.03284 C -0.16128 -0.0111 -0.12222 -0.01388 -0.10156 -0.00879 C -0.0934 -0.00717 -0.08576 -0.00417 -0.07795 -0.00185 C -0.06354 0.00046 -0.04809 0.00069 -0.03507 0.00716 C -0.02691 0.01063 -0.01146 0.02173 -0.01146 0.0215 C -0.00729 0.02774 0.00087 0.03607 0.0007 0.04531 C 0.00174 0.06242 -0.01823 0.07052 -0.02916 0.0793 C -0.05191 0.09803 -0.07708 0.11306 -0.09705 0.13503 C -0.09791 0.13919 -0.10191 0.14358 -0.10017 0.14635 C -0.09878 0.15075 -0.07361 0.16138 -0.07274 0.16069 C -0.04149 0.16855 -0.0125 0.16601 0.01962 0.16346 " pathEditMode="relative" rAng="10656418" ptsTypes="fffffffFfffffffffffffffffffffffA">
                                      <p:cBhvr>
                                        <p:cTn id="1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49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1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243 -0.90543 C 0.37656 -0.8911 0.19826 -0.84162 0.18229 -0.8141 C 0.16979 -0.76925 0.33246 -0.78983 0.33785 -0.76046 C 0.33976 -0.75422 0.3408 -0.74775 0.3441 -0.74289 C 0.34844 -0.73318 0.35816 -0.71607 0.35868 -0.7163 C 0.35677 -0.69896 0.35746 -0.68462 0.33906 -0.66983 C 0.33177 -0.66405 0.31753 -0.65202 0.31753 -0.65179 C 0.30729 -0.63538 0.30434 -0.63353 0.30347 -0.61017 C 0.30278 -0.57896 0.31441 -0.56139 0.3 -0.58705 C 0.28316 -0.58474 0.28021 -0.57757 0.26528 -0.56278 C 0.22517 -0.52486 0.26996 -0.57295 0.23646 -0.5348 C 0.22864 -0.4985 0.22934 -0.50197 0.2401 -0.47723 C 0.2566 -0.43815 0.22673 -0.49434 0.25069 -0.45202 C 0.24826 -0.41965 0.24028 -0.38497 0.22257 -0.35607 C 0.21927 -0.34983 0.20173 -0.3415 0.19739 -0.33873 C 0.19323 -0.33434 0.18976 -0.32994 0.18559 -0.32555 C 0.1816 -0.32069 0.1776 -0.32069 0.1743 -0.31699 C 0.16753 -0.30728 0.15746 -0.28601 0.15729 -0.28647 C 0.15972 -0.27584 0.16528 -0.26752 0.16667 -0.25642 C 0.16667 -0.25017 0.16667 -0.24439 0.16823 -0.23769 C 0.16858 -0.23168 0.17587 -0.22705 0.17396 -0.22058 C 0.17135 -0.2148 0.16736 -0.2259 0.16493 -0.22821 C 0.14323 -0.22335 0.12986 -0.20278 0.11094 -0.18428 C 0.10764 -0.17688 0.0934 -0.15376 0.09149 -0.1489 C 0.0875 -0.13341 0.08819 -0.10705 0.08889 -0.09364 C 0.08576 -0.08139 0.07899 -0.06844 0.08142 -0.06058 C 0.08351 -0.0511 0.09323 -0.05017 0.0993 -0.04439 C 0.10642 -0.03838 0.11094 -0.02867 0.11406 -0.0185 C 0.11805 -0.00671 0.12135 0.00763 0.12413 0.0178 C 0.12604 0.02335 0.12778 0.03191 0.12812 0.03098 C 0.10989 0.03514 0.10642 0.03399 0.09236 0.05665 C 0.08177 0.08439 0.05712 0.14798 0.03837 0.17457 C 0.02882 0.18775 0.01302 0.18936 0.00173 0.2 C -0.00208 0.20532 -0.00955 0.21318 -0.00955 0.21295 " pathEditMode="relative" rAng="0" ptsTypes="ffffffffffffffffffffffffffffffffff">
                                      <p:cBhvr>
                                        <p:cTn id="5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559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Bài văn miêu tả cây cối thường có mấy phần? Là những phần nào?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0" y="1514475"/>
            <a:ext cx="92979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Bài văn miêu tả cây cối thường có 3 phần: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0" y="4800600"/>
            <a:ext cx="8912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+ Kết bài : Nêu ích lợi của cây, tình cảm của người tả đối với cây.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0" y="3260725"/>
            <a:ext cx="88820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+ Thân bài: Tả từng bộ phận của cây hoặc tả từng thời kì phát triển của cây.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0" y="23653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+ Mở bài: Giới thiệu bao quát về cây.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  <p:bldP spid="136200" grpId="0"/>
      <p:bldP spid="136201" grpId="0"/>
      <p:bldP spid="136202" grpId="0"/>
      <p:bldP spid="136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oa%20hong%20do[1]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1075" y="6354763"/>
            <a:ext cx="5429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731838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tạo của bài văn miêu tả con vật.</a:t>
            </a:r>
          </a:p>
        </p:txBody>
      </p:sp>
      <p:pic>
        <p:nvPicPr>
          <p:cNvPr id="6149" name="Picture 7" descr="cat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90688"/>
            <a:ext cx="9144000" cy="5167312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1332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73225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" descr="mèo ,gà 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12913"/>
            <a:ext cx="9144000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4" descr="0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14488"/>
            <a:ext cx="9144000" cy="5243512"/>
          </a:xfrm>
          <a:prstGeom prst="rect">
            <a:avLst/>
          </a:prstGeom>
          <a:noFill/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13327" name="Picture 20" descr="meo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74800"/>
            <a:ext cx="9144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01788"/>
            <a:ext cx="9144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 descr="cat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66875"/>
            <a:ext cx="2895600" cy="2082800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13330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51663" y="1641475"/>
            <a:ext cx="2192337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0" y="0"/>
            <a:ext cx="3716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I.Nhận xét.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0" y="768350"/>
            <a:ext cx="4357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Đọc bài sau: 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2681288" y="2117725"/>
            <a:ext cx="620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1973263" y="1444625"/>
            <a:ext cx="5486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 Hung</a:t>
            </a:r>
          </a:p>
        </p:txBody>
      </p:sp>
      <p:sp>
        <p:nvSpPr>
          <p:cNvPr id="139280" name="Text Box 16"/>
          <p:cNvSpPr txBox="1">
            <a:spLocks noChangeArrowheads="1"/>
          </p:cNvSpPr>
          <p:nvPr/>
        </p:nvSpPr>
        <p:spPr bwMode="auto">
          <a:xfrm>
            <a:off x="3352800" y="2214563"/>
            <a:ext cx="6138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 giáo khoa –Trang 112.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2913" y="3140075"/>
            <a:ext cx="4891087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cat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888" y="3422650"/>
            <a:ext cx="1549400" cy="1473200"/>
          </a:xfrm>
          <a:prstGeom prst="rect">
            <a:avLst/>
          </a:prstGeom>
          <a:noFill/>
          <a:ln w="57150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139283" name="Text Box 19"/>
          <p:cNvSpPr txBox="1">
            <a:spLocks noChangeArrowheads="1"/>
          </p:cNvSpPr>
          <p:nvPr/>
        </p:nvSpPr>
        <p:spPr bwMode="auto">
          <a:xfrm>
            <a:off x="0" y="4743450"/>
            <a:ext cx="4238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3. Hãy nêu nội dung chính của mỗi đoạn văn trên?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0" y="2755900"/>
            <a:ext cx="42243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2. Bài văn có mấy đoạn, đó là những đoạn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6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9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4" grpId="0"/>
      <p:bldP spid="139275" grpId="0"/>
      <p:bldP spid="139279" grpId="0"/>
      <p:bldP spid="139280" grpId="0"/>
      <p:bldP spid="139283" grpId="0"/>
      <p:bldP spid="1392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/>
          <p:cNvSpPr txBox="1">
            <a:spLocks noChangeArrowheads="1"/>
          </p:cNvSpPr>
          <p:nvPr/>
        </p:nvSpPr>
        <p:spPr bwMode="auto">
          <a:xfrm>
            <a:off x="0" y="677863"/>
            <a:ext cx="9144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Bài văn có mấy đoạn, đó là những đoạn nào?</a:t>
            </a: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0" y="0"/>
            <a:ext cx="218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3054350" y="0"/>
            <a:ext cx="326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 Hung</a:t>
            </a: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1668463" y="1516063"/>
            <a:ext cx="7475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0" y="1674813"/>
            <a:ext cx="167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1:</a:t>
            </a: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0" y="1182688"/>
            <a:ext cx="9144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 Bài văn có  4 đoạn. Đó là: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auto">
          <a:xfrm>
            <a:off x="0" y="2474356"/>
            <a:ext cx="91440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1687840" y="2013466"/>
            <a:ext cx="489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0" y="2895229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2:</a:t>
            </a:r>
          </a:p>
        </p:txBody>
      </p:sp>
      <p:sp>
        <p:nvSpPr>
          <p:cNvPr id="140308" name="Text Box 20"/>
          <p:cNvSpPr txBox="1">
            <a:spLocks noChangeArrowheads="1"/>
          </p:cNvSpPr>
          <p:nvPr/>
        </p:nvSpPr>
        <p:spPr bwMode="auto">
          <a:xfrm>
            <a:off x="1800225" y="2858470"/>
            <a:ext cx="7343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!....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0" y="380391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:</a:t>
            </a:r>
          </a:p>
        </p:txBody>
      </p:sp>
      <p:sp>
        <p:nvSpPr>
          <p:cNvPr id="140310" name="Text Box 22"/>
          <p:cNvSpPr txBox="1">
            <a:spLocks noChangeArrowheads="1"/>
          </p:cNvSpPr>
          <p:nvPr/>
        </p:nvSpPr>
        <p:spPr bwMode="auto">
          <a:xfrm>
            <a:off x="1886404" y="3327297"/>
            <a:ext cx="3497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1" name="Text Box 23"/>
          <p:cNvSpPr txBox="1">
            <a:spLocks noChangeArrowheads="1"/>
          </p:cNvSpPr>
          <p:nvPr/>
        </p:nvSpPr>
        <p:spPr bwMode="auto">
          <a:xfrm>
            <a:off x="1741488" y="3771158"/>
            <a:ext cx="7402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1801050" y="4268849"/>
            <a:ext cx="6573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0" y="4794250"/>
            <a:ext cx="9361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* Thân bài:Tả hình dáng con mèo, hoạt động, thói quen của con mèo.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4" name="Text Box 26"/>
          <p:cNvSpPr txBox="1">
            <a:spLocks noChangeArrowheads="1"/>
          </p:cNvSpPr>
          <p:nvPr/>
        </p:nvSpPr>
        <p:spPr bwMode="auto">
          <a:xfrm>
            <a:off x="0" y="532288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Đoạn  4 :</a:t>
            </a:r>
          </a:p>
        </p:txBody>
      </p:sp>
      <p:sp>
        <p:nvSpPr>
          <p:cNvPr id="140315" name="Text Box 27"/>
          <p:cNvSpPr txBox="1">
            <a:spLocks noChangeArrowheads="1"/>
          </p:cNvSpPr>
          <p:nvPr/>
        </p:nvSpPr>
        <p:spPr bwMode="auto">
          <a:xfrm>
            <a:off x="1611313" y="5319713"/>
            <a:ext cx="3990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mèo của tôi là thế đấy.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6" name="Text Box 28"/>
          <p:cNvSpPr txBox="1">
            <a:spLocks noChangeArrowheads="1"/>
          </p:cNvSpPr>
          <p:nvPr/>
        </p:nvSpPr>
        <p:spPr bwMode="auto">
          <a:xfrm>
            <a:off x="1866159" y="5664096"/>
            <a:ext cx="390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317" name="Text Box 29"/>
          <p:cNvSpPr txBox="1">
            <a:spLocks noChangeArrowheads="1"/>
          </p:cNvSpPr>
          <p:nvPr/>
        </p:nvSpPr>
        <p:spPr bwMode="auto">
          <a:xfrm>
            <a:off x="0" y="6140079"/>
            <a:ext cx="7731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2" grpId="0"/>
      <p:bldP spid="140303" grpId="0"/>
      <p:bldP spid="140304" grpId="0"/>
      <p:bldP spid="140305" grpId="0"/>
      <p:bldP spid="140306" grpId="0"/>
      <p:bldP spid="140307" grpId="0"/>
      <p:bldP spid="140308" grpId="0"/>
      <p:bldP spid="140309" grpId="0"/>
      <p:bldP spid="140310" grpId="0"/>
      <p:bldP spid="140311" grpId="0"/>
      <p:bldP spid="140312" grpId="0"/>
      <p:bldP spid="140313" grpId="0"/>
      <p:bldP spid="140314" grpId="0"/>
      <p:bldP spid="140315" grpId="0"/>
      <p:bldP spid="140316" grpId="0"/>
      <p:bldP spid="1403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0" y="0"/>
            <a:ext cx="2684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bài sau: </a:t>
            </a:r>
          </a:p>
        </p:txBody>
      </p:sp>
      <p:sp>
        <p:nvSpPr>
          <p:cNvPr id="9219" name="Text Box 10"/>
          <p:cNvSpPr txBox="1">
            <a:spLocks noChangeArrowheads="1"/>
          </p:cNvSpPr>
          <p:nvPr/>
        </p:nvSpPr>
        <p:spPr bwMode="auto">
          <a:xfrm>
            <a:off x="2849563" y="0"/>
            <a:ext cx="4157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 Hung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0" y="792163"/>
            <a:ext cx="914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Bài văn Con Mèo Hung, gồm có mấyđoạn, mấy phần? Đó là những đoạn nào thuộc phần nào?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0" y="2403475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Mở bài (đoạn 1):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Giới thiệu con mèo sẽ được tả trong bài.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0" y="5111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4):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0" y="34893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Thân bài (đoạn 2 + đoạn 3): 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Đoạn 2: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Tả hình dáng con mèo.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+ Đoạn 3: 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Tả hoạt động, thói quen của con mèo.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0" y="1803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 Bài văn có 4 đoạn,  3 phần :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0" y="5732463"/>
            <a:ext cx="9144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09999"/>
              </a:buClr>
              <a:buSzPct val="80000"/>
              <a:buFont typeface="Wingdings" pitchFamily="2" charset="2"/>
              <a:buNone/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Bài văn miêu tả con vật thường có mấy phần ? Hãy kể tên các phần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21518" grpId="0"/>
      <p:bldP spid="21519" grpId="0"/>
      <p:bldP spid="21520" grpId="0"/>
      <p:bldP spid="21521" grpId="0"/>
      <p:bldP spid="215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-1905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4400" b="1">
              <a:latin typeface="Times New Roman" pitchFamily="18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0" y="0"/>
            <a:ext cx="3230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Đọc bài sau: 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2482850" y="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Mèo Hung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0" y="911225"/>
            <a:ext cx="2909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Nhận xét: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89" name="Group 61"/>
          <p:cNvGraphicFramePr>
            <a:graphicFrameLocks noGrp="1"/>
          </p:cNvGraphicFramePr>
          <p:nvPr/>
        </p:nvGraphicFramePr>
        <p:xfrm>
          <a:off x="0" y="1947863"/>
          <a:ext cx="9144000" cy="3613603"/>
        </p:xfrm>
        <a:graphic>
          <a:graphicData uri="http://schemas.openxmlformats.org/drawingml/2006/table">
            <a:tbl>
              <a:tblPr/>
              <a:tblGrid>
                <a:gridCol w="1959429"/>
                <a:gridCol w="7184571"/>
              </a:tblGrid>
              <a:tr h="1092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1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0" y="2143125"/>
            <a:ext cx="1712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 bài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0" y="3246438"/>
            <a:ext cx="1958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 bài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80" name="Text Box 52"/>
          <p:cNvSpPr txBox="1">
            <a:spLocks noChangeArrowheads="1"/>
          </p:cNvSpPr>
          <p:nvPr/>
        </p:nvSpPr>
        <p:spPr bwMode="auto">
          <a:xfrm>
            <a:off x="0" y="4856163"/>
            <a:ext cx="1746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bài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1971675" y="2085975"/>
            <a:ext cx="7172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- Giới thiệu về con vật định tả.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1979613" y="3070225"/>
            <a:ext cx="5748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- Tả hình dáng con vật.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1982788" y="3654425"/>
            <a:ext cx="71612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- Tả hoạt động, thói quen của con vật.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2009775" y="4870450"/>
            <a:ext cx="7134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- Nêu cảm nghĩ  về con vật.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2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2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8" grpId="0"/>
      <p:bldP spid="22579" grpId="0"/>
      <p:bldP spid="22580" grpId="0"/>
      <p:bldP spid="22582" grpId="0"/>
      <p:bldP spid="22583" grpId="0"/>
      <p:bldP spid="22584" grpId="0"/>
      <p:bldP spid="225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90500" y="1231900"/>
            <a:ext cx="871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09999"/>
              </a:buClr>
              <a:buSzPct val="80000"/>
              <a:buFont typeface="Wingdings" pitchFamily="2" charset="2"/>
              <a:buNone/>
            </a:pPr>
            <a:endParaRPr lang="vi-VN" sz="6000" b="1">
              <a:latin typeface="Times New Roman" pitchFamily="18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647950" y="0"/>
            <a:ext cx="3230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Ghi nhớ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0" y="76993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 văn miêu tả con vật  thường có ba phần: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0" y="1681163"/>
            <a:ext cx="889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Mở bài: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Giới thiệu con vật định tả.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0" y="24622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Thân bài: </a:t>
            </a:r>
          </a:p>
          <a:p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a . Tả hình dáng.</a:t>
            </a:r>
          </a:p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      b. Tả thói quen sinh hoạt và một vài hoạt động chính của con vật.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0" y="5181600"/>
            <a:ext cx="9144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 Kết bài: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Nêu cảm nghĩ đối với con vật.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6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6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2" grpId="0"/>
      <p:bldP spid="23563" grpId="0"/>
      <p:bldP spid="235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65176"/>
  <p:tag name="VIOLETTITLE" val="Tuần 29. Cấu tạo của bài văn miêu tả con vật"/>
  <p:tag name="VIOLETLESSON" val="55"/>
  <p:tag name="VIOLETCATID" val="7840646"/>
  <p:tag name="VIOLETSUBJECT" val="Tập làm văn 4"/>
  <p:tag name="VIOLETAUTHORID" val="11061733"/>
  <p:tag name="VIOLETAUTHORNAME" val="Nguyễn Thị Mộng Thuỳ"/>
  <p:tag name="VIOLETAUTHORAVATAR" val="no_avatarf.jpg"/>
  <p:tag name="VIOLETAUTHORADDRESS" val=" - quảng trị"/>
  <p:tag name="VIOLETDATE" val="2019-03-28 22:06:55"/>
  <p:tag name="VIOLETHIT" val="82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7&quot;/&gt;&lt;/object&gt;&lt;object type=&quot;3&quot; unique_id=&quot;10005&quot;&gt;&lt;property id=&quot;20148&quot; value=&quot;5&quot;/&gt;&lt;property id=&quot;20300&quot; value=&quot;Slide 2&quot;/&gt;&lt;property id=&quot;20307&quot; value=&quot;338&quot;/&gt;&lt;/object&gt;&lt;object type=&quot;3&quot; unique_id=&quot;10006&quot;&gt;&lt;property id=&quot;20148&quot; value=&quot;5&quot;/&gt;&lt;property id=&quot;20300&quot; value=&quot;Slide 3&quot;/&gt;&lt;property id=&quot;20307&quot; value=&quot;316&quot;/&gt;&lt;/object&gt;&lt;object type=&quot;3&quot; unique_id=&quot;10007&quot;&gt;&lt;property id=&quot;20148&quot; value=&quot;5&quot;/&gt;&lt;property id=&quot;20300&quot; value=&quot;Slide 4&quot;/&gt;&lt;property id=&quot;20307&quot; value=&quot;288&quot;/&gt;&lt;/object&gt;&lt;object type=&quot;3&quot; unique_id=&quot;10008&quot;&gt;&lt;property id=&quot;20148&quot; value=&quot;5&quot;/&gt;&lt;property id=&quot;20300&quot; value=&quot;Slide 5&quot;/&gt;&lt;property id=&quot;20307&quot; value=&quot;318&quot;/&gt;&lt;/object&gt;&lt;object type=&quot;3&quot; unique_id=&quot;10009&quot;&gt;&lt;property id=&quot;20148&quot; value=&quot;5&quot;/&gt;&lt;property id=&quot;20300&quot; value=&quot;Slide 6&quot;/&gt;&lt;property id=&quot;20307&quot; value=&quot;319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303&quot;/&gt;&lt;/object&gt;&lt;object type=&quot;3&quot; unique_id=&quot;10012&quot;&gt;&lt;property id=&quot;20148&quot; value=&quot;5&quot;/&gt;&lt;property id=&quot;20300&quot; value=&quot;Slide 9&quot;/&gt;&lt;property id=&quot;20307&quot; value=&quot;302&quot;/&gt;&lt;/object&gt;&lt;object type=&quot;3&quot; unique_id=&quot;10013&quot;&gt;&lt;property id=&quot;20148&quot; value=&quot;5&quot;/&gt;&lt;property id=&quot;20300&quot; value=&quot;Slide 10&quot;/&gt;&lt;property id=&quot;20307&quot; value=&quot;320&quot;/&gt;&lt;/object&gt;&lt;object type=&quot;3&quot; unique_id=&quot;10014&quot;&gt;&lt;property id=&quot;20148&quot; value=&quot;5&quot;/&gt;&lt;property id=&quot;20300&quot; value=&quot;Slide 11&quot;/&gt;&lt;property id=&quot;20307&quot; value=&quot;304&quot;/&gt;&lt;/object&gt;&lt;object type=&quot;3&quot; unique_id=&quot;10015&quot;&gt;&lt;property id=&quot;20148&quot; value=&quot;5&quot;/&gt;&lt;property id=&quot;20300&quot; value=&quot;Slide 12&quot;/&gt;&lt;property id=&quot;20307&quot; value=&quot;331&quot;/&gt;&lt;/object&gt;&lt;object type=&quot;3&quot; unique_id=&quot;10016&quot;&gt;&lt;property id=&quot;20148&quot; value=&quot;5&quot;/&gt;&lt;property id=&quot;20300&quot; value=&quot;Slide 13&quot;/&gt;&lt;property id=&quot;20307&quot; value=&quot;322&quot;/&gt;&lt;/object&gt;&lt;object type=&quot;3&quot; unique_id=&quot;10017&quot;&gt;&lt;property id=&quot;20148&quot; value=&quot;5&quot;/&gt;&lt;property id=&quot;20300&quot; value=&quot;Slide 14&quot;/&gt;&lt;property id=&quot;20307&quot; value=&quot;323&quot;/&gt;&lt;/object&gt;&lt;object type=&quot;3&quot; unique_id=&quot;10018&quot;&gt;&lt;property id=&quot;20148&quot; value=&quot;5&quot;/&gt;&lt;property id=&quot;20300&quot; value=&quot;Slide 15&quot;/&gt;&lt;property id=&quot;20307&quot; value=&quot;334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33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object type=&quot;3&quot; unique_id=&quot;10022&quot;&gt;&lt;property id=&quot;20148&quot; value=&quot;5&quot;/&gt;&lt;property id=&quot;20300&quot; value=&quot;Slide 19&quot;/&gt;&lt;property id=&quot;20307&quot; value=&quot;326&quot;/&gt;&lt;/object&gt;&lt;object type=&quot;3&quot; unique_id=&quot;10025&quot;&gt;&lt;property id=&quot;20148&quot; value=&quot;5&quot;/&gt;&lt;property id=&quot;20300&quot; value=&quot;Slide 20&quot;/&gt;&lt;property id=&quot;20307&quot; value=&quot;321&quot;/&gt;&lt;/object&gt;&lt;object type=&quot;3&quot; unique_id=&quot;10026&quot;&gt;&lt;property id=&quot;20148&quot; value=&quot;5&quot;/&gt;&lt;property id=&quot;20300&quot; value=&quot;Slide 21&quot;/&gt;&lt;property id=&quot;20307&quot; value=&quot;297&quot;/&gt;&lt;/object&gt;&lt;object type=&quot;3&quot; unique_id=&quot;10027&quot;&gt;&lt;property id=&quot;20148&quot; value=&quot;5&quot;/&gt;&lt;property id=&quot;20300&quot; value=&quot;Slide 22&quot;/&gt;&lt;property id=&quot;20307&quot; value=&quot;278&quot;/&gt;&lt;/object&gt;&lt;object type=&quot;3&quot; unique_id=&quot;10028&quot;&gt;&lt;property id=&quot;20148&quot; value=&quot;5&quot;/&gt;&lt;property id=&quot;20300&quot; value=&quot;Slide 23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1003</Words>
  <Application>Microsoft Office PowerPoint</Application>
  <PresentationFormat>On-screen Show (4:3)</PresentationFormat>
  <Paragraphs>113</Paragraphs>
  <Slides>23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HP001 5Ha</vt:lpstr>
      <vt:lpstr>Times New Roman</vt:lpstr>
      <vt:lpstr>VNI-Times</vt:lpstr>
      <vt:lpstr>Wingdings</vt:lpstr>
      <vt:lpstr>Chủ đề của Office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 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252</cp:revision>
  <dcterms:created xsi:type="dcterms:W3CDTF">2007-01-07T10:46:21Z</dcterms:created>
  <dcterms:modified xsi:type="dcterms:W3CDTF">2021-04-05T06:41:30Z</dcterms:modified>
</cp:coreProperties>
</file>