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crdownload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68" r:id="rId3"/>
    <p:sldId id="270" r:id="rId4"/>
    <p:sldId id="271" r:id="rId5"/>
    <p:sldId id="272" r:id="rId6"/>
    <p:sldId id="279" r:id="rId7"/>
    <p:sldId id="280" r:id="rId8"/>
    <p:sldId id="281" r:id="rId9"/>
    <p:sldId id="282" r:id="rId10"/>
    <p:sldId id="298" r:id="rId11"/>
    <p:sldId id="283" r:id="rId12"/>
    <p:sldId id="284" r:id="rId13"/>
    <p:sldId id="295" r:id="rId14"/>
    <p:sldId id="296" r:id="rId15"/>
    <p:sldId id="297" r:id="rId16"/>
    <p:sldId id="299" r:id="rId17"/>
    <p:sldId id="285" r:id="rId18"/>
    <p:sldId id="286" r:id="rId19"/>
    <p:sldId id="287" r:id="rId20"/>
    <p:sldId id="301" r:id="rId21"/>
    <p:sldId id="288" r:id="rId22"/>
    <p:sldId id="266" r:id="rId23"/>
    <p:sldId id="289" r:id="rId24"/>
    <p:sldId id="306" r:id="rId25"/>
    <p:sldId id="307" r:id="rId26"/>
    <p:sldId id="309" r:id="rId27"/>
    <p:sldId id="290" r:id="rId28"/>
    <p:sldId id="293" r:id="rId29"/>
    <p:sldId id="294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27/4/2021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64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448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04225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16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596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022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900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48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67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427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8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33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6.wdp"/><Relationship Id="rId7" Type="http://schemas.openxmlformats.org/officeDocument/2006/relationships/slide" Target="slide7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23" Type="http://schemas.openxmlformats.org/officeDocument/2006/relationships/slide" Target="slide2.xml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9.wdp"/><Relationship Id="rId26" Type="http://schemas.microsoft.com/office/2007/relationships/hdphoto" Target="../media/hdphoto12.wdp"/><Relationship Id="rId3" Type="http://schemas.openxmlformats.org/officeDocument/2006/relationships/image" Target="../media/image20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image" Target="../media/image7.jpg"/><Relationship Id="rId16" Type="http://schemas.microsoft.com/office/2007/relationships/hdphoto" Target="../media/hdphoto5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24" Type="http://schemas.openxmlformats.org/officeDocument/2006/relationships/slide" Target="slide3.xml"/><Relationship Id="rId5" Type="http://schemas.openxmlformats.org/officeDocument/2006/relationships/slide" Target="slide7.xml"/><Relationship Id="rId15" Type="http://schemas.openxmlformats.org/officeDocument/2006/relationships/image" Target="../media/image16.png"/><Relationship Id="rId23" Type="http://schemas.openxmlformats.org/officeDocument/2006/relationships/image" Target="../media/image26.png"/><Relationship Id="rId10" Type="http://schemas.openxmlformats.org/officeDocument/2006/relationships/image" Target="../media/image12.png"/><Relationship Id="rId19" Type="http://schemas.openxmlformats.org/officeDocument/2006/relationships/image" Target="../media/image24.png"/><Relationship Id="rId4" Type="http://schemas.microsoft.com/office/2007/relationships/hdphoto" Target="../media/hdphoto8.wdp"/><Relationship Id="rId9" Type="http://schemas.openxmlformats.org/officeDocument/2006/relationships/image" Target="../media/image22.png"/><Relationship Id="rId14" Type="http://schemas.openxmlformats.org/officeDocument/2006/relationships/image" Target="../media/image9.png"/><Relationship Id="rId22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18" Type="http://schemas.openxmlformats.org/officeDocument/2006/relationships/image" Target="../media/image25.png"/><Relationship Id="rId3" Type="http://schemas.openxmlformats.org/officeDocument/2006/relationships/image" Target="../media/image8.png"/><Relationship Id="rId21" Type="http://schemas.openxmlformats.org/officeDocument/2006/relationships/slide" Target="slide8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17" Type="http://schemas.openxmlformats.org/officeDocument/2006/relationships/slide" Target="slide5.xml"/><Relationship Id="rId25" Type="http://schemas.openxmlformats.org/officeDocument/2006/relationships/slide" Target="slide2.xml"/><Relationship Id="rId2" Type="http://schemas.openxmlformats.org/officeDocument/2006/relationships/image" Target="../media/image7.jpg"/><Relationship Id="rId16" Type="http://schemas.microsoft.com/office/2007/relationships/hdphoto" Target="../media/hdphoto4.wdp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microsoft.com/office/2007/relationships/hdphoto" Target="../media/hdphoto13.wdp"/><Relationship Id="rId5" Type="http://schemas.openxmlformats.org/officeDocument/2006/relationships/slide" Target="slide4.xml"/><Relationship Id="rId15" Type="http://schemas.openxmlformats.org/officeDocument/2006/relationships/image" Target="../media/image14.png"/><Relationship Id="rId23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microsoft.com/office/2007/relationships/hdphoto" Target="../media/hdphoto11.wdp"/><Relationship Id="rId4" Type="http://schemas.microsoft.com/office/2007/relationships/hdphoto" Target="../media/hdphoto1.wdp"/><Relationship Id="rId9" Type="http://schemas.openxmlformats.org/officeDocument/2006/relationships/slide" Target="slide3.xml"/><Relationship Id="rId14" Type="http://schemas.openxmlformats.org/officeDocument/2006/relationships/image" Target="../media/image28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30.png"/><Relationship Id="rId4" Type="http://schemas.openxmlformats.org/officeDocument/2006/relationships/image" Target="../media/image7.jpg"/><Relationship Id="rId9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crdownload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crdownload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đoc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Kể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cho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bé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nghe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CÔ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DỰ GIỜ LỚP </a:t>
            </a:r>
            <a:r>
              <a:rPr lang="en-US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5906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98" y="1776662"/>
            <a:ext cx="480612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latin typeface="UTM Avo" panose="02040603050506020204" pitchFamily="18" charset="0"/>
              </a:rPr>
              <a:t>nói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ầm</a:t>
            </a:r>
            <a:r>
              <a:rPr lang="en-US" sz="3600" dirty="0" smtClean="0">
                <a:latin typeface="UTM Avo" panose="02040603050506020204" pitchFamily="18" charset="0"/>
              </a:rPr>
              <a:t> ĩ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latin typeface="UTM Avo" panose="02040603050506020204" pitchFamily="18" charset="0"/>
              </a:rPr>
              <a:t>vịt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latin typeface="UTM Avo" panose="02040603050506020204" pitchFamily="18" charset="0"/>
              </a:rPr>
              <a:t>hỏi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đâu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đâu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latin typeface="UTM Avo" panose="02040603050506020204" pitchFamily="18" charset="0"/>
              </a:rPr>
              <a:t>chó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vện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latin typeface="UTM Avo" panose="02040603050506020204" pitchFamily="18" charset="0"/>
              </a:rPr>
              <a:t>chăng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dây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điện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latin typeface="UTM Avo" panose="02040603050506020204" pitchFamily="18" charset="0"/>
              </a:rPr>
              <a:t>nhện</a:t>
            </a:r>
            <a:r>
              <a:rPr lang="en-US" sz="3600" dirty="0" smtClean="0">
                <a:latin typeface="UTM Avo" panose="02040603050506020204" pitchFamily="18" charset="0"/>
              </a:rPr>
              <a:t> con.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Ăn</a:t>
            </a:r>
            <a:r>
              <a:rPr lang="en-US" sz="3600" dirty="0" smtClean="0">
                <a:latin typeface="UTM Avo" panose="02040603050506020204" pitchFamily="18" charset="0"/>
              </a:rPr>
              <a:t> no quay </a:t>
            </a:r>
            <a:r>
              <a:rPr lang="en-US" sz="3600" dirty="0" err="1" smtClean="0">
                <a:latin typeface="UTM Avo" panose="02040603050506020204" pitchFamily="18" charset="0"/>
              </a:rPr>
              <a:t>tròn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cối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xay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lúa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1321" y="1776661"/>
            <a:ext cx="51171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Mồm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thở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gió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quạt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hòm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thèm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cỏ</a:t>
            </a:r>
            <a:r>
              <a:rPr lang="en-US" sz="3600" dirty="0" smtClean="0">
                <a:latin typeface="UTM Avo" panose="02040603050506020204" pitchFamily="18" charset="0"/>
              </a:rPr>
              <a:t> non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sắt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Rồng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phun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nước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bạc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chiếc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máy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bơm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Dùng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miệng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nấu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cơm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cua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cáy</a:t>
            </a:r>
            <a:r>
              <a:rPr lang="en-US" sz="3600" dirty="0" smtClean="0"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529840" y="2356585"/>
            <a:ext cx="951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81689" y="4586437"/>
            <a:ext cx="34801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25039" y="5677301"/>
            <a:ext cx="2026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5209" y="2934101"/>
            <a:ext cx="2139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545629" y="4041006"/>
            <a:ext cx="1673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25044" y="5709385"/>
            <a:ext cx="2026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30" y="808111"/>
            <a:ext cx="6544080" cy="442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23114" y="5921298"/>
            <a:ext cx="292951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</a:rPr>
              <a:t>quạt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hòm</a:t>
            </a:r>
            <a:endParaRPr lang="en-US" sz="3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3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33" y="631065"/>
            <a:ext cx="6800889" cy="5032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539482" y="5921299"/>
            <a:ext cx="292951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</a:rPr>
              <a:t>cái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máy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cày</a:t>
            </a:r>
            <a:endParaRPr lang="en-US" sz="3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ng phun nu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9363" y="722671"/>
            <a:ext cx="8232876" cy="4630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4013" y="5700074"/>
            <a:ext cx="374971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</a:rPr>
              <a:t>rồng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phun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nước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endParaRPr lang="en-US" sz="3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0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2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98" y="1776662"/>
            <a:ext cx="480612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latin typeface="UTM Avo" panose="02040603050506020204" pitchFamily="18" charset="0"/>
              </a:rPr>
              <a:t>nói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ầm</a:t>
            </a:r>
            <a:r>
              <a:rPr lang="en-US" sz="3600" dirty="0" smtClean="0">
                <a:latin typeface="UTM Avo" panose="02040603050506020204" pitchFamily="18" charset="0"/>
              </a:rPr>
              <a:t> ĩ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latin typeface="UTM Avo" panose="02040603050506020204" pitchFamily="18" charset="0"/>
              </a:rPr>
              <a:t>vịt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vện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latin typeface="UTM Avo" panose="02040603050506020204" pitchFamily="18" charset="0"/>
              </a:rPr>
              <a:t>chăng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dây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điện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latin typeface="UTM Avo" panose="02040603050506020204" pitchFamily="18" charset="0"/>
              </a:rPr>
              <a:t>nhện</a:t>
            </a:r>
            <a:r>
              <a:rPr lang="en-US" sz="3600" dirty="0" smtClean="0">
                <a:latin typeface="UTM Avo" panose="02040603050506020204" pitchFamily="18" charset="0"/>
              </a:rPr>
              <a:t> con.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no quay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tròn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cối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xay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lúa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1321" y="1776661"/>
            <a:ext cx="51171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Mồm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thở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gió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quạt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hòm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thèm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cỏ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non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sắt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Rồng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phun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nước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bạc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chiếc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máy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bơm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Dùng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miệng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nấu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cơm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cua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8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98" y="1776662"/>
            <a:ext cx="480612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ầm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ĩ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vịt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vện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chăng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dây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điện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nhện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no quay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tròn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cối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xay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lúa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1321" y="1776661"/>
            <a:ext cx="51171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Mồm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thở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ra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gió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quạt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hòm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thèm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cỏ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non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sắt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Rồng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phun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bạc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chiếc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bơm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Dùng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miệng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nấu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cơm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cua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627" y="1652338"/>
            <a:ext cx="567471" cy="5839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6243850" y="1652338"/>
            <a:ext cx="567471" cy="5839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8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98" y="1776662"/>
            <a:ext cx="480612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ầm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ĩ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vịt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vện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chăng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dây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điện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nhện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no quay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tròn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cối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xay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lúa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1321" y="1776661"/>
            <a:ext cx="51171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Mồm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thở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ra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gió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quạt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hòm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thèm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cỏ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non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sắt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Rồng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phun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bạc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chiếc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bơm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Dùng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miệng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nấu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cơm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cua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 quen voi phep tru - Dau tru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36" r="18464" b="10694"/>
          <a:stretch/>
        </p:blipFill>
        <p:spPr>
          <a:xfrm>
            <a:off x="378823" y="0"/>
            <a:ext cx="1115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8" y="0"/>
            <a:ext cx="12219948" cy="6858000"/>
          </a:xfrm>
          <a:prstGeom prst="rect">
            <a:avLst/>
          </a:prstGeom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860" y="3145588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64" y="2840788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0929" y="2739189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0" y="2434389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8401" y="3959922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2" y="3921738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41" y="4125974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76" y="3821174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591" y="3763404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69551" y="4189389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475200" y="6332664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43824" y="3644815"/>
            <a:ext cx="2478232" cy="2336800"/>
            <a:chOff x="1450368" y="3333750"/>
            <a:chExt cx="1858674" cy="1752600"/>
          </a:xfrm>
        </p:grpSpPr>
        <p:pic>
          <p:nvPicPr>
            <p:cNvPr id="19" name="Picture 18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3" action="ppaction://hlinksldjump"/>
            </p:cNvPr>
            <p:cNvSpPr txBox="1"/>
            <p:nvPr/>
          </p:nvSpPr>
          <p:spPr>
            <a:xfrm rot="171679">
              <a:off x="1794380" y="3646332"/>
              <a:ext cx="122653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Hướng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dẫn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5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1026" cy="71694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968" y="304800"/>
            <a:ext cx="6837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1.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Hỏi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đáp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theo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nội</a:t>
            </a:r>
            <a:r>
              <a:rPr lang="en-US" sz="3200" dirty="0" smtClean="0">
                <a:latin typeface="UTM Avo" panose="02040603050506020204" pitchFamily="18" charset="0"/>
              </a:rPr>
              <a:t> dung </a:t>
            </a:r>
            <a:r>
              <a:rPr lang="en-US" sz="3200" dirty="0" err="1" smtClean="0"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65" t="15296" r="85614" b="63443"/>
          <a:stretch/>
        </p:blipFill>
        <p:spPr>
          <a:xfrm>
            <a:off x="561474" y="1251284"/>
            <a:ext cx="770021" cy="818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" y="2820943"/>
            <a:ext cx="2040735" cy="3090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79" y="2820943"/>
            <a:ext cx="2133600" cy="321657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04163" y="1667381"/>
            <a:ext cx="4701933" cy="804101"/>
          </a:xfrm>
          <a:prstGeom prst="wedgeRoundRectCallout">
            <a:avLst>
              <a:gd name="adj1" fmla="val -44564"/>
              <a:gd name="adj2" fmla="val 118680"/>
              <a:gd name="adj3" fmla="val 16667"/>
            </a:avLst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Hay </a:t>
            </a:r>
            <a:r>
              <a:rPr lang="en-US" sz="2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nói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ầm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ĩ </a:t>
            </a:r>
            <a:r>
              <a:rPr lang="en-US" sz="2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2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525946" y="2528391"/>
            <a:ext cx="3099317" cy="804101"/>
          </a:xfrm>
          <a:prstGeom prst="wedgeRoundRectCallout">
            <a:avLst>
              <a:gd name="adj1" fmla="val 48920"/>
              <a:gd name="adj2" fmla="val 92745"/>
              <a:gd name="adj3" fmla="val 16667"/>
            </a:avLst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2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bầu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3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587" b="-15587"/>
          <a:stretch/>
        </p:blipFill>
        <p:spPr>
          <a:xfrm>
            <a:off x="0" y="645086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91088"/>
            <a:ext cx="12531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2.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Hỏi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đáp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về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những</a:t>
            </a:r>
            <a:r>
              <a:rPr lang="en-US" sz="3000" dirty="0" smtClean="0">
                <a:latin typeface="UTM Avo" panose="02040603050506020204" pitchFamily="18" charset="0"/>
              </a:rPr>
              <a:t> con </a:t>
            </a:r>
            <a:r>
              <a:rPr lang="en-US" sz="3000" dirty="0" err="1" smtClean="0">
                <a:latin typeface="UTM Avo" panose="02040603050506020204" pitchFamily="18" charset="0"/>
              </a:rPr>
              <a:t>vật</a:t>
            </a:r>
            <a:r>
              <a:rPr lang="en-US" sz="3000" dirty="0" smtClean="0">
                <a:latin typeface="UTM Avo" panose="02040603050506020204" pitchFamily="18" charset="0"/>
              </a:rPr>
              <a:t>, </a:t>
            </a:r>
            <a:r>
              <a:rPr lang="en-US" sz="3000" dirty="0" err="1" smtClean="0">
                <a:latin typeface="UTM Avo" panose="02040603050506020204" pitchFamily="18" charset="0"/>
              </a:rPr>
              <a:t>đồ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vật</a:t>
            </a:r>
            <a:r>
              <a:rPr lang="en-US" sz="3000" dirty="0" smtClean="0">
                <a:latin typeface="UTM Avo" panose="02040603050506020204" pitchFamily="18" charset="0"/>
              </a:rPr>
              <a:t>, </a:t>
            </a:r>
            <a:r>
              <a:rPr lang="en-US" sz="3000" dirty="0" err="1" smtClean="0">
                <a:latin typeface="UTM Avo" panose="02040603050506020204" pitchFamily="18" charset="0"/>
              </a:rPr>
              <a:t>cây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cối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xung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quanh</a:t>
            </a:r>
            <a:r>
              <a:rPr lang="en-US" sz="3000" dirty="0" smtClean="0">
                <a:latin typeface="UTM Avo" panose="02040603050506020204" pitchFamily="18" charset="0"/>
              </a:rPr>
              <a:t> </a:t>
            </a:r>
            <a:r>
              <a:rPr lang="en-US" sz="3000" dirty="0" err="1" smtClean="0">
                <a:latin typeface="UTM Avo" panose="02040603050506020204" pitchFamily="18" charset="0"/>
              </a:rPr>
              <a:t>em</a:t>
            </a:r>
            <a:r>
              <a:rPr lang="en-US" sz="3000" dirty="0" smtClean="0">
                <a:latin typeface="UTM Avo" panose="02040603050506020204" pitchFamily="18" charset="0"/>
              </a:rPr>
              <a:t>.</a:t>
            </a:r>
            <a:endParaRPr lang="en-US" sz="3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8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514"/>
          <a:stretch/>
        </p:blipFill>
        <p:spPr>
          <a:xfrm>
            <a:off x="4518991" y="1565824"/>
            <a:ext cx="7964557" cy="51010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968" y="304801"/>
            <a:ext cx="4494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1.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Hỏi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đáp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theo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nội</a:t>
            </a:r>
            <a:r>
              <a:rPr lang="en-US" sz="3200" dirty="0" smtClean="0">
                <a:latin typeface="UTM Avo" panose="02040603050506020204" pitchFamily="18" charset="0"/>
              </a:rPr>
              <a:t> dung </a:t>
            </a:r>
            <a:r>
              <a:rPr lang="en-US" sz="3200" dirty="0" err="1" smtClean="0"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965" t="15296" r="85614" b="63443"/>
          <a:stretch/>
        </p:blipFill>
        <p:spPr>
          <a:xfrm>
            <a:off x="650564" y="1625255"/>
            <a:ext cx="591841" cy="628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6" y="2618629"/>
            <a:ext cx="1568516" cy="237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66" y="3527525"/>
            <a:ext cx="1639893" cy="247227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198230" y="1610343"/>
            <a:ext cx="2633541" cy="618035"/>
          </a:xfrm>
          <a:prstGeom prst="wedgeRoundRectCallout">
            <a:avLst>
              <a:gd name="adj1" fmla="val -44564"/>
              <a:gd name="adj2" fmla="val 118680"/>
              <a:gd name="adj3" fmla="val 16667"/>
            </a:avLst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Hay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ầm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ĩ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62506" y="2639145"/>
            <a:ext cx="1735920" cy="618035"/>
          </a:xfrm>
          <a:prstGeom prst="wedgeRoundRectCallout">
            <a:avLst>
              <a:gd name="adj1" fmla="val 22201"/>
              <a:gd name="adj2" fmla="val 150640"/>
              <a:gd name="adj3" fmla="val 16667"/>
            </a:avLst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bầu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6956" y="266164"/>
            <a:ext cx="6990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2.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Hỏi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đáp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về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những</a:t>
            </a:r>
            <a:r>
              <a:rPr lang="en-US" sz="3200" dirty="0" smtClean="0">
                <a:latin typeface="UTM Avo" panose="020406030505060202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</a:rPr>
              <a:t>vật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đồ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vật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cây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cối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xung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quanh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em</a:t>
            </a:r>
            <a:r>
              <a:rPr lang="en-US" sz="3200" dirty="0" smtClean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98" y="1776662"/>
            <a:ext cx="480612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ầm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ĩ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vịt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vện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chăng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dây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điện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nhện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no quay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tròn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cối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xay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lúa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1321" y="1776661"/>
            <a:ext cx="51171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Mồm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thở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ra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gió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quạt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hòm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thèm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cỏ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non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sắt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Rồng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phun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bạc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chiếc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bơm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Dùng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miệng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nấu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cơm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cua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98" y="1776662"/>
            <a:ext cx="39501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ầm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ĩ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vịt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đâu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chó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vện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Ăn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1321" y="1776661"/>
            <a:ext cx="51171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Mồm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Rồng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phun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bạc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chiếc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bơm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Dùng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miệng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nấu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cơm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cua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cáy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98" y="1776662"/>
            <a:ext cx="119135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Hay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Ăn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1321" y="1776661"/>
            <a:ext cx="176362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Mồm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Rồng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Dùng</a:t>
            </a:r>
            <a:r>
              <a:rPr lang="en-US" sz="3600" dirty="0" smtClean="0">
                <a:solidFill>
                  <a:srgbClr val="000099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solidFill>
                  <a:srgbClr val="000099"/>
                </a:solidFill>
                <a:latin typeface="UTM Avo" panose="02040603050506020204" pitchFamily="18" charset="0"/>
              </a:rPr>
              <a:t>Là</a:t>
            </a:r>
            <a:endParaRPr lang="en-US" sz="3600" dirty="0" smtClean="0">
              <a:solidFill>
                <a:srgbClr val="000099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9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73" y="1737543"/>
            <a:ext cx="8918711" cy="4722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284" y="26505"/>
            <a:ext cx="10893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3">
                    <a:lumMod val="50000"/>
                  </a:schemeClr>
                </a:solidFill>
                <a:latin typeface="UTM Avo" pitchFamily="18" charset="0"/>
              </a:rPr>
              <a:t>CHUYÊN MỤC </a:t>
            </a:r>
          </a:p>
          <a:p>
            <a:pPr algn="ctr"/>
            <a:r>
              <a:rPr lang="en-US" sz="5400" b="1" dirty="0" smtClean="0">
                <a:solidFill>
                  <a:schemeClr val="accent3">
                    <a:lumMod val="50000"/>
                  </a:schemeClr>
                </a:solidFill>
                <a:latin typeface="UTM Avo" pitchFamily="18" charset="0"/>
              </a:rPr>
              <a:t>HỌC TIẾNG VIỆT CÙNG MIN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59835" y="2782146"/>
            <a:ext cx="11806989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2400" b="1" dirty="0" smtClean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muốt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endParaRPr lang="en-US" sz="2400" b="1" dirty="0" smtClean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Mỏng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endParaRPr lang="en-US" sz="2400" b="1" dirty="0" smtClean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9007" y="1291391"/>
            <a:ext cx="991402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b="1" dirty="0" smtClean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ở Ô ly 48 trang School Nuna 057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537" r="-864" b="9863"/>
          <a:stretch/>
        </p:blipFill>
        <p:spPr bwMode="auto">
          <a:xfrm>
            <a:off x="8477250" y="3882191"/>
            <a:ext cx="3714750" cy="304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23827" y="5403254"/>
            <a:ext cx="2884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quyển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vở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380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8307" y="2767675"/>
            <a:ext cx="7780922" cy="299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4400" b="1" dirty="0" smtClean="0"/>
              <a:t>        Con </a:t>
            </a:r>
            <a:r>
              <a:rPr lang="en-US" sz="4400" b="1" dirty="0" err="1"/>
              <a:t>gì</a:t>
            </a:r>
            <a:r>
              <a:rPr lang="en-US" sz="4400" b="1" dirty="0"/>
              <a:t> </a:t>
            </a:r>
            <a:r>
              <a:rPr lang="en-US" sz="4400" b="1" dirty="0" err="1"/>
              <a:t>mà</a:t>
            </a:r>
            <a:r>
              <a:rPr lang="en-US" sz="4400" b="1" dirty="0"/>
              <a:t> </a:t>
            </a:r>
            <a:r>
              <a:rPr lang="en-US" sz="4400" b="1" dirty="0" err="1"/>
              <a:t>mắt</a:t>
            </a:r>
            <a:r>
              <a:rPr lang="en-US" sz="4400" b="1" dirty="0"/>
              <a:t> </a:t>
            </a:r>
            <a:r>
              <a:rPr lang="en-US" sz="4400" b="1" dirty="0" err="1"/>
              <a:t>thường</a:t>
            </a:r>
            <a:r>
              <a:rPr lang="en-US" sz="4400" b="1" dirty="0"/>
              <a:t> </a:t>
            </a:r>
            <a:r>
              <a:rPr lang="en-US" sz="4400" b="1" dirty="0" err="1"/>
              <a:t>không</a:t>
            </a:r>
            <a:r>
              <a:rPr lang="en-US" sz="4400" b="1" dirty="0"/>
              <a:t> </a:t>
            </a:r>
            <a:r>
              <a:rPr lang="en-US" sz="4400" b="1" dirty="0" err="1"/>
              <a:t>nhìn</a:t>
            </a:r>
            <a:r>
              <a:rPr lang="en-US" sz="4400" b="1" dirty="0"/>
              <a:t> </a:t>
            </a:r>
            <a:r>
              <a:rPr lang="en-US" sz="4400" b="1" dirty="0" err="1"/>
              <a:t>thấy</a:t>
            </a:r>
            <a:r>
              <a:rPr lang="en-US" sz="4400" b="1" dirty="0"/>
              <a:t>, </a:t>
            </a:r>
            <a:r>
              <a:rPr lang="en-US" sz="4400" b="1" dirty="0" err="1"/>
              <a:t>nó</a:t>
            </a:r>
            <a:r>
              <a:rPr lang="en-US" sz="4400" b="1" dirty="0"/>
              <a:t> </a:t>
            </a:r>
            <a:r>
              <a:rPr lang="en-US" sz="4400" b="1" dirty="0" err="1"/>
              <a:t>đã</a:t>
            </a:r>
            <a:r>
              <a:rPr lang="en-US" sz="4400" b="1" dirty="0"/>
              <a:t> </a:t>
            </a:r>
            <a:r>
              <a:rPr lang="en-US" sz="4400" b="1" dirty="0" err="1"/>
              <a:t>gây</a:t>
            </a:r>
            <a:r>
              <a:rPr lang="en-US" sz="4400" b="1" dirty="0"/>
              <a:t> </a:t>
            </a:r>
            <a:r>
              <a:rPr lang="en-US" sz="4400" b="1" dirty="0" err="1"/>
              <a:t>ra</a:t>
            </a:r>
            <a:r>
              <a:rPr lang="en-US" sz="4400" b="1" dirty="0"/>
              <a:t> </a:t>
            </a:r>
            <a:r>
              <a:rPr lang="en-US" sz="4400" b="1" dirty="0" err="1"/>
              <a:t>đại</a:t>
            </a:r>
            <a:r>
              <a:rPr lang="en-US" sz="4400" b="1" dirty="0"/>
              <a:t> </a:t>
            </a:r>
            <a:r>
              <a:rPr lang="en-US" sz="4400" b="1" dirty="0" err="1"/>
              <a:t>dịch</a:t>
            </a:r>
            <a:r>
              <a:rPr lang="en-US" sz="4400" b="1" dirty="0"/>
              <a:t> </a:t>
            </a:r>
            <a:r>
              <a:rPr lang="en-US" sz="4400" b="1" dirty="0" err="1"/>
              <a:t>trên</a:t>
            </a:r>
            <a:r>
              <a:rPr lang="en-US" sz="4400" b="1" dirty="0"/>
              <a:t> </a:t>
            </a:r>
            <a:r>
              <a:rPr lang="en-US" sz="4400" b="1" dirty="0" err="1"/>
              <a:t>toàn</a:t>
            </a:r>
            <a:r>
              <a:rPr lang="en-US" sz="4400" b="1" dirty="0"/>
              <a:t> </a:t>
            </a:r>
            <a:r>
              <a:rPr lang="en-US" sz="4400" b="1" dirty="0" err="1"/>
              <a:t>thế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hiện</a:t>
            </a:r>
            <a:r>
              <a:rPr lang="en-US" sz="4400" b="1" dirty="0"/>
              <a:t> nay? </a:t>
            </a:r>
            <a:endParaRPr lang="en-US" sz="44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9007" y="1291391"/>
            <a:ext cx="991402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 smtClean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b="1" dirty="0" smtClean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7Solutions in Gas Detection: Corona Virus Policy Stat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735263"/>
            <a:ext cx="3819525" cy="2770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370454" y="5757981"/>
            <a:ext cx="3999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rút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Corona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19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68657567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8" y="0"/>
            <a:ext cx="12219948" cy="6858000"/>
          </a:xfrm>
          <a:prstGeom prst="rect">
            <a:avLst/>
          </a:prstGeom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9117" y="3493473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21" y="3237728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1187" y="3182076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47" y="2933705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5886" y="4328700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53" y="4053824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53" y="3898864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chú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cún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đã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bị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bắt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cóc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bị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nhốt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 defTabSz="1219170"/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những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chiếc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chuồng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.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lúc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kẻ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xấu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đang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say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ngủ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hãy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cố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gắng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trả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lời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đúng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 defTabSz="1219170"/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câu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hỏi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giúp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chú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cún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trốn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Calibri"/>
              </a:rPr>
              <a:t>thoát</a:t>
            </a:r>
            <a:r>
              <a:rPr lang="en-US" sz="2933" b="1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746" y="3007328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39" y="4194239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831784" y="4445000"/>
            <a:ext cx="23368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4" action="ppaction://hlinksldjump"/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4" action="ppaction://hlinksldjump"/>
            </p:cNvPr>
            <p:cNvSpPr txBox="1"/>
            <p:nvPr/>
          </p:nvSpPr>
          <p:spPr>
            <a:xfrm rot="21190204">
              <a:off x="7848970" y="3615899"/>
              <a:ext cx="58814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Chơi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7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8" y="0"/>
            <a:ext cx="12219948" cy="6858000"/>
          </a:xfrm>
          <a:prstGeom prst="rect">
            <a:avLst/>
          </a:prstGeom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3845" y="3417492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222" y="3091485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3132" y="3091485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00" y="2978059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5122" y="4411479"/>
            <a:ext cx="1026076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42" y="4179017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87" y="4332754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57" y="42036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721" y="2978059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5251131" y="316943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Oval 21">
            <a:hlinkClick r:id="rId13" action="ppaction://hlinksldjump"/>
          </p:cNvPr>
          <p:cNvSpPr/>
          <p:nvPr/>
        </p:nvSpPr>
        <p:spPr>
          <a:xfrm>
            <a:off x="8705531" y="327103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>
            <a:hlinkClick r:id="rId20" action="ppaction://hlinksldjump"/>
          </p:cNvPr>
          <p:cNvSpPr/>
          <p:nvPr/>
        </p:nvSpPr>
        <p:spPr>
          <a:xfrm>
            <a:off x="5589262" y="4159495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7" name="Oval 26">
            <a:hlinkClick r:id="rId21" action="ppaction://hlinksldjump"/>
          </p:cNvPr>
          <p:cNvSpPr/>
          <p:nvPr/>
        </p:nvSpPr>
        <p:spPr>
          <a:xfrm>
            <a:off x="7760747" y="4220961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743132" y="4106852"/>
            <a:ext cx="7018789" cy="1678826"/>
            <a:chOff x="2338375" y="3638127"/>
            <a:chExt cx="7776254" cy="1259119"/>
          </a:xfrm>
        </p:grpSpPr>
        <p:pic>
          <p:nvPicPr>
            <p:cNvPr id="30" name="Picture 29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702" y="3638127"/>
              <a:ext cx="1496927" cy="1259119"/>
            </a:xfrm>
            <a:prstGeom prst="rect">
              <a:avLst/>
            </a:prstGeom>
          </p:spPr>
        </p:pic>
        <p:sp>
          <p:nvSpPr>
            <p:cNvPr id="31" name="TextBox 30">
              <a:hlinkClick r:id="rId25" action="ppaction://hlinksldjump"/>
            </p:cNvPr>
            <p:cNvSpPr txBox="1"/>
            <p:nvPr/>
          </p:nvSpPr>
          <p:spPr>
            <a:xfrm rot="171679">
              <a:off x="2338375" y="3646332"/>
              <a:ext cx="13854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2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8" y="0"/>
            <a:ext cx="12219948" cy="6858000"/>
          </a:xfrm>
          <a:prstGeom prst="rect">
            <a:avLst/>
          </a:prstGeom>
        </p:spPr>
      </p:pic>
      <p:pic>
        <p:nvPicPr>
          <p:cNvPr id="4" name="tieng vit k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0163" y="3177610"/>
            <a:ext cx="609600" cy="636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4257" y="619309"/>
            <a:ext cx="75438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</a:rPr>
              <a:t> 1: </a:t>
            </a:r>
            <a:r>
              <a:rPr lang="en-US" sz="3600" b="1" dirty="0" err="1" smtClean="0">
                <a:solidFill>
                  <a:schemeClr val="bg1"/>
                </a:solidFill>
              </a:rPr>
              <a:t>Đây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tiếng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kêu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</a:rPr>
              <a:t> con </a:t>
            </a:r>
            <a:r>
              <a:rPr lang="en-US" sz="3600" b="1" dirty="0" err="1" smtClean="0">
                <a:solidFill>
                  <a:schemeClr val="bg1"/>
                </a:solidFill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</a:rPr>
              <a:t>?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2784" y="4073163"/>
            <a:ext cx="160450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9"/>
                </a:solidFill>
              </a:rPr>
              <a:t>con </a:t>
            </a:r>
            <a:r>
              <a:rPr lang="en-US" sz="3600" b="1" dirty="0" err="1" smtClean="0">
                <a:solidFill>
                  <a:srgbClr val="000099"/>
                </a:solidFill>
              </a:rPr>
              <a:t>vịt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8" name="Picture 2" descr="C:\Users\ADMIN\Desktop\Untitleda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846" y="2722217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61" y="1494219"/>
            <a:ext cx="3559415" cy="2455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23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8" y="0"/>
            <a:ext cx="1221994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581" y="433373"/>
            <a:ext cx="49911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</a:rPr>
              <a:t> 2: </a:t>
            </a:r>
            <a:r>
              <a:rPr lang="en-US" sz="3600" b="1" dirty="0" err="1" smtClean="0">
                <a:solidFill>
                  <a:schemeClr val="bg1"/>
                </a:solidFill>
              </a:rPr>
              <a:t>Đây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</a:rPr>
              <a:t> con </a:t>
            </a:r>
            <a:r>
              <a:rPr lang="en-US" sz="3600" b="1" dirty="0" err="1" smtClean="0">
                <a:solidFill>
                  <a:schemeClr val="bg1"/>
                </a:solidFill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</a:rPr>
              <a:t>?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6584" y="1367471"/>
            <a:ext cx="21717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9"/>
                </a:solidFill>
              </a:rPr>
              <a:t>con </a:t>
            </a:r>
            <a:r>
              <a:rPr lang="en-US" sz="3600" b="1" dirty="0" err="1" smtClean="0">
                <a:solidFill>
                  <a:srgbClr val="000099"/>
                </a:solidFill>
              </a:rPr>
              <a:t>nhện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8" name="Picture 2" descr="C:\Users\ADMIN\Desktop\Untitleda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81" y="2805738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16" y="326079"/>
            <a:ext cx="6145650" cy="419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3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8" y="0"/>
            <a:ext cx="12219948" cy="6858000"/>
          </a:xfrm>
          <a:prstGeom prst="rect">
            <a:avLst/>
          </a:prstGeom>
        </p:spPr>
      </p:pic>
      <p:pic>
        <p:nvPicPr>
          <p:cNvPr id="2" name="Picture 2" descr="C:\Users\ADMIN\Desktop\Untitleda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541" y="3113109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113" y="307472"/>
            <a:ext cx="49911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</a:rPr>
              <a:t> 3: </a:t>
            </a:r>
            <a:r>
              <a:rPr lang="en-US" sz="3600" b="1" dirty="0" err="1" smtClean="0">
                <a:solidFill>
                  <a:schemeClr val="bg1"/>
                </a:solidFill>
              </a:rPr>
              <a:t>Đây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</a:rPr>
              <a:t> con </a:t>
            </a:r>
            <a:r>
              <a:rPr lang="en-US" sz="3600" b="1" dirty="0" err="1" smtClean="0">
                <a:solidFill>
                  <a:schemeClr val="bg1"/>
                </a:solidFill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</a:rPr>
              <a:t>?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63" y="255699"/>
            <a:ext cx="5983287" cy="394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82979" y="1087885"/>
            <a:ext cx="21717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9"/>
                </a:solidFill>
              </a:rPr>
              <a:t>con </a:t>
            </a:r>
            <a:r>
              <a:rPr lang="en-US" sz="3600" b="1" dirty="0" err="1" smtClean="0">
                <a:solidFill>
                  <a:srgbClr val="000099"/>
                </a:solidFill>
              </a:rPr>
              <a:t>cua</a:t>
            </a:r>
            <a:endParaRPr lang="en-US" sz="3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8" y="0"/>
            <a:ext cx="12219948" cy="6858000"/>
          </a:xfrm>
          <a:prstGeom prst="rect">
            <a:avLst/>
          </a:prstGeom>
        </p:spPr>
      </p:pic>
      <p:pic>
        <p:nvPicPr>
          <p:cNvPr id="2" name="Picture 2" descr="C:\Users\ADMIN\Desktop\Untitleda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843" y="3113109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786" y="355598"/>
            <a:ext cx="49911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</a:rPr>
              <a:t> 4: </a:t>
            </a:r>
            <a:r>
              <a:rPr lang="en-US" sz="3600" b="1" dirty="0" err="1" smtClean="0">
                <a:solidFill>
                  <a:schemeClr val="bg1"/>
                </a:solidFill>
              </a:rPr>
              <a:t>Đây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cái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</a:rPr>
              <a:t>?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9971" y="1233389"/>
            <a:ext cx="292951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</a:rPr>
              <a:t>cái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máy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cày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00" y="401151"/>
            <a:ext cx="5380441" cy="3981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95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0" y="396394"/>
            <a:ext cx="4127400" cy="266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0" y="3595966"/>
            <a:ext cx="4271475" cy="291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1" y="396394"/>
            <a:ext cx="4505739" cy="263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31" y="3595966"/>
            <a:ext cx="4312769" cy="2647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701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752</Words>
  <Application>Microsoft Office PowerPoint</Application>
  <PresentationFormat>Widescreen</PresentationFormat>
  <Paragraphs>169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2021-01-19T04:49:04Z</dcterms:created>
  <dcterms:modified xsi:type="dcterms:W3CDTF">2021-04-27T09:36:47Z</dcterms:modified>
</cp:coreProperties>
</file>