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39"/>
  </p:notesMasterIdLst>
  <p:sldIdLst>
    <p:sldId id="447" r:id="rId3"/>
    <p:sldId id="258" r:id="rId4"/>
    <p:sldId id="275" r:id="rId5"/>
    <p:sldId id="276" r:id="rId6"/>
    <p:sldId id="277" r:id="rId7"/>
    <p:sldId id="335" r:id="rId8"/>
    <p:sldId id="337" r:id="rId9"/>
    <p:sldId id="322" r:id="rId10"/>
    <p:sldId id="323" r:id="rId11"/>
    <p:sldId id="316" r:id="rId12"/>
    <p:sldId id="338" r:id="rId13"/>
    <p:sldId id="339" r:id="rId14"/>
    <p:sldId id="286" r:id="rId15"/>
    <p:sldId id="329" r:id="rId16"/>
    <p:sldId id="293" r:id="rId17"/>
    <p:sldId id="289" r:id="rId18"/>
    <p:sldId id="301" r:id="rId19"/>
    <p:sldId id="291" r:id="rId20"/>
    <p:sldId id="297" r:id="rId21"/>
    <p:sldId id="288" r:id="rId22"/>
    <p:sldId id="346" r:id="rId23"/>
    <p:sldId id="327" r:id="rId24"/>
    <p:sldId id="300" r:id="rId25"/>
    <p:sldId id="296" r:id="rId26"/>
    <p:sldId id="340" r:id="rId27"/>
    <p:sldId id="302" r:id="rId28"/>
    <p:sldId id="342" r:id="rId29"/>
    <p:sldId id="343" r:id="rId30"/>
    <p:sldId id="331" r:id="rId31"/>
    <p:sldId id="344" r:id="rId32"/>
    <p:sldId id="309" r:id="rId33"/>
    <p:sldId id="270" r:id="rId34"/>
    <p:sldId id="347" r:id="rId35"/>
    <p:sldId id="345" r:id="rId36"/>
    <p:sldId id="306" r:id="rId37"/>
    <p:sldId id="305"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FF006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6" autoAdjust="0"/>
    <p:restoredTop sz="94660"/>
  </p:normalViewPr>
  <p:slideViewPr>
    <p:cSldViewPr>
      <p:cViewPr varScale="1">
        <p:scale>
          <a:sx n="72" d="100"/>
          <a:sy n="72" d="100"/>
        </p:scale>
        <p:origin x="1362" y="7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42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21990-1315-4D91-8DBA-F845BC021AE4}" type="datetimeFigureOut">
              <a:rPr lang="en-US" smtClean="0"/>
              <a:t>3/29/2021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F8ADD-924D-4EF8-BBD7-9D6BF0C53AC3}" type="slidenum">
              <a:rPr lang="en-US" smtClean="0"/>
              <a:t>‹#›</a:t>
            </a:fld>
            <a:endParaRPr lang="en-US"/>
          </a:p>
        </p:txBody>
      </p:sp>
    </p:spTree>
    <p:extLst>
      <p:ext uri="{BB962C8B-B14F-4D97-AF65-F5344CB8AC3E}">
        <p14:creationId xmlns:p14="http://schemas.microsoft.com/office/powerpoint/2010/main" val="100793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17</a:t>
            </a:fld>
            <a:endParaRPr lang="vi-VN"/>
          </a:p>
        </p:txBody>
      </p:sp>
    </p:spTree>
    <p:extLst>
      <p:ext uri="{BB962C8B-B14F-4D97-AF65-F5344CB8AC3E}">
        <p14:creationId xmlns:p14="http://schemas.microsoft.com/office/powerpoint/2010/main" val="403365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Để biết được chuyện gì xảy ra khi cậu bé bị dẫn đến trước mặt vua và cậu bé bị thoát được</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18</a:t>
            </a:fld>
            <a:endParaRPr lang="vi-VN"/>
          </a:p>
        </p:txBody>
      </p:sp>
    </p:spTree>
    <p:extLst>
      <p:ext uri="{BB962C8B-B14F-4D97-AF65-F5344CB8AC3E}">
        <p14:creationId xmlns:p14="http://schemas.microsoft.com/office/powerpoint/2010/main" val="162309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7F8ADD-924D-4EF8-BBD7-9D6BF0C53AC3}" type="slidenum">
              <a:rPr lang="en-US" smtClean="0"/>
              <a:t>20</a:t>
            </a:fld>
            <a:endParaRPr lang="en-US"/>
          </a:p>
        </p:txBody>
      </p:sp>
    </p:spTree>
    <p:extLst>
      <p:ext uri="{BB962C8B-B14F-4D97-AF65-F5344CB8AC3E}">
        <p14:creationId xmlns:p14="http://schemas.microsoft.com/office/powerpoint/2010/main" val="124008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34DA47-0A65-4BEA-862D-381CBB5325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888E52-7053-4D23-93AA-59DC4EA177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EE1BC3-6CF7-4B1E-9501-DDB8D609FD7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27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686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68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294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034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298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69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86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0D2199-AC11-43DB-A9D9-1EFCA88CDE9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E89BB5-44F1-4101-846A-3343FF357F8C}" type="slidenum">
              <a:rPr lang="en-US" altLang="en-US"/>
              <a:pPr/>
              <a:t>‹#›</a:t>
            </a:fld>
            <a:endParaRPr lang="en-US" altLang="en-US"/>
          </a:p>
        </p:txBody>
      </p:sp>
    </p:spTree>
    <p:extLst>
      <p:ext uri="{BB962C8B-B14F-4D97-AF65-F5344CB8AC3E}">
        <p14:creationId xmlns:p14="http://schemas.microsoft.com/office/powerpoint/2010/main" val="941676526"/>
      </p:ext>
    </p:extLst>
  </p:cSld>
  <p:clrMapOvr>
    <a:masterClrMapping/>
  </p:clrMapOvr>
  <p:transition spd="med">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83D64DE-BCC1-454F-BD61-D3454697C41C}" type="slidenum">
              <a:rPr lang="en-US" altLang="en-US"/>
              <a:pPr/>
              <a:t>‹#›</a:t>
            </a:fld>
            <a:endParaRPr lang="en-US" altLang="en-US"/>
          </a:p>
        </p:txBody>
      </p:sp>
    </p:spTree>
    <p:extLst>
      <p:ext uri="{BB962C8B-B14F-4D97-AF65-F5344CB8AC3E}">
        <p14:creationId xmlns:p14="http://schemas.microsoft.com/office/powerpoint/2010/main" val="3372040913"/>
      </p:ext>
    </p:extLst>
  </p:cSld>
  <p:clrMapOvr>
    <a:masterClrMapping/>
  </p:clrMapOvr>
  <p:transition spd="med">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46E395F-4867-45CC-9818-01585C117719}" type="slidenum">
              <a:rPr lang="en-US" altLang="en-US"/>
              <a:pPr/>
              <a:t>‹#›</a:t>
            </a:fld>
            <a:endParaRPr lang="en-US" altLang="en-US"/>
          </a:p>
        </p:txBody>
      </p:sp>
    </p:spTree>
    <p:extLst>
      <p:ext uri="{BB962C8B-B14F-4D97-AF65-F5344CB8AC3E}">
        <p14:creationId xmlns:p14="http://schemas.microsoft.com/office/powerpoint/2010/main" val="3437485974"/>
      </p:ext>
    </p:extLst>
  </p:cSld>
  <p:clrMapOvr>
    <a:masterClrMapping/>
  </p:clrMapOvr>
  <p:transition spd="med">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1A03B84-B196-4D97-B3F6-DB0703402426}" type="slidenum">
              <a:rPr lang="en-US" altLang="en-US"/>
              <a:pPr/>
              <a:t>‹#›</a:t>
            </a:fld>
            <a:endParaRPr lang="en-US" altLang="en-US"/>
          </a:p>
        </p:txBody>
      </p:sp>
    </p:spTree>
    <p:extLst>
      <p:ext uri="{BB962C8B-B14F-4D97-AF65-F5344CB8AC3E}">
        <p14:creationId xmlns:p14="http://schemas.microsoft.com/office/powerpoint/2010/main" val="419239649"/>
      </p:ext>
    </p:extLst>
  </p:cSld>
  <p:clrMapOvr>
    <a:masterClrMapping/>
  </p:clrMapOvr>
  <p:transition spd="med">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E112F94-17CF-48CE-B47D-7D10AC9C8A20}" type="slidenum">
              <a:rPr lang="en-US" altLang="en-US"/>
              <a:pPr/>
              <a:t>‹#›</a:t>
            </a:fld>
            <a:endParaRPr lang="en-US" altLang="en-US"/>
          </a:p>
        </p:txBody>
      </p:sp>
    </p:spTree>
    <p:extLst>
      <p:ext uri="{BB962C8B-B14F-4D97-AF65-F5344CB8AC3E}">
        <p14:creationId xmlns:p14="http://schemas.microsoft.com/office/powerpoint/2010/main" val="3736161598"/>
      </p:ext>
    </p:extLst>
  </p:cSld>
  <p:clrMapOvr>
    <a:masterClrMapping/>
  </p:clrMapOvr>
  <p:transition spd="med">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59EAC9B-9594-4100-BF0A-9056DA27244B}" type="slidenum">
              <a:rPr lang="en-US" altLang="en-US"/>
              <a:pPr/>
              <a:t>‹#›</a:t>
            </a:fld>
            <a:endParaRPr lang="en-US" altLang="en-US"/>
          </a:p>
        </p:txBody>
      </p:sp>
    </p:spTree>
    <p:extLst>
      <p:ext uri="{BB962C8B-B14F-4D97-AF65-F5344CB8AC3E}">
        <p14:creationId xmlns:p14="http://schemas.microsoft.com/office/powerpoint/2010/main" val="865181609"/>
      </p:ext>
    </p:extLst>
  </p:cSld>
  <p:clrMapOvr>
    <a:masterClrMapping/>
  </p:clrMapOvr>
  <p:transition spd="med">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05C7507-B06F-4C7B-BEF3-B7AFDE6B7FBD}" type="slidenum">
              <a:rPr lang="en-US" altLang="en-US"/>
              <a:pPr/>
              <a:t>‹#›</a:t>
            </a:fld>
            <a:endParaRPr lang="en-US" altLang="en-US"/>
          </a:p>
        </p:txBody>
      </p:sp>
    </p:spTree>
    <p:extLst>
      <p:ext uri="{BB962C8B-B14F-4D97-AF65-F5344CB8AC3E}">
        <p14:creationId xmlns:p14="http://schemas.microsoft.com/office/powerpoint/2010/main" val="3821173898"/>
      </p:ext>
    </p:extLst>
  </p:cSld>
  <p:clrMapOvr>
    <a:masterClrMapping/>
  </p:clrMapOvr>
  <p:transition spd="med">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424BA53-C940-42F4-9495-AADBB4E1A48B}" type="slidenum">
              <a:rPr lang="en-US" altLang="en-US"/>
              <a:pPr/>
              <a:t>‹#›</a:t>
            </a:fld>
            <a:endParaRPr lang="en-US" altLang="en-US"/>
          </a:p>
        </p:txBody>
      </p:sp>
    </p:spTree>
    <p:extLst>
      <p:ext uri="{BB962C8B-B14F-4D97-AF65-F5344CB8AC3E}">
        <p14:creationId xmlns:p14="http://schemas.microsoft.com/office/powerpoint/2010/main" val="3120630272"/>
      </p:ext>
    </p:extLst>
  </p:cSld>
  <p:clrMapOvr>
    <a:masterClrMapping/>
  </p:clrMapOvr>
  <p:transition spd="med">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D779C2-4AF1-42E9-A9D1-FCBAEAC1834B}" type="slidenum">
              <a:rPr lang="en-US" altLang="en-US"/>
              <a:pPr/>
              <a:t>‹#›</a:t>
            </a:fld>
            <a:endParaRPr lang="en-US" altLang="en-US"/>
          </a:p>
        </p:txBody>
      </p:sp>
    </p:spTree>
    <p:extLst>
      <p:ext uri="{BB962C8B-B14F-4D97-AF65-F5344CB8AC3E}">
        <p14:creationId xmlns:p14="http://schemas.microsoft.com/office/powerpoint/2010/main" val="446983915"/>
      </p:ext>
    </p:extLst>
  </p:cSld>
  <p:clrMapOvr>
    <a:masterClrMapping/>
  </p:clrMapOvr>
  <p:transition spd="med">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44C36B-B29F-466A-9F2C-6DA1DA7EE843}" type="slidenum">
              <a:rPr lang="en-US" altLang="en-US"/>
              <a:pPr/>
              <a:t>‹#›</a:t>
            </a:fld>
            <a:endParaRPr lang="en-US" altLang="en-US"/>
          </a:p>
        </p:txBody>
      </p:sp>
    </p:spTree>
    <p:extLst>
      <p:ext uri="{BB962C8B-B14F-4D97-AF65-F5344CB8AC3E}">
        <p14:creationId xmlns:p14="http://schemas.microsoft.com/office/powerpoint/2010/main" val="1891547576"/>
      </p:ext>
    </p:extLst>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146B6D-53D5-4532-B9EE-518EB232BED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9559646-A186-4C65-A089-CF2FC040FA08}" type="slidenum">
              <a:rPr lang="en-US" altLang="en-US"/>
              <a:pPr/>
              <a:t>‹#›</a:t>
            </a:fld>
            <a:endParaRPr lang="en-US" altLang="en-US"/>
          </a:p>
        </p:txBody>
      </p:sp>
    </p:spTree>
    <p:extLst>
      <p:ext uri="{BB962C8B-B14F-4D97-AF65-F5344CB8AC3E}">
        <p14:creationId xmlns:p14="http://schemas.microsoft.com/office/powerpoint/2010/main" val="526067380"/>
      </p:ext>
    </p:extLst>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0B5AD1-137C-4DAD-861C-97FF560E408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E9844A-50A7-40F4-90CE-42439F9079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EF2786-5A8F-418D-A740-0F84CE9FC7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126717-DEBD-4AD7-8D4E-8B34C89BEF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528FE9-629D-47BE-AE2E-DBC82FCDAA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184821-B099-42D1-98F6-F06F3D7994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D60FAD-AF27-435C-A071-BC61F0450D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6" r:id="rId14"/>
    <p:sldLayoutId id="2147483667" r:id="rId15"/>
    <p:sldLayoutId id="2147483670" r:id="rId16"/>
    <p:sldLayoutId id="2147483671" r:id="rId17"/>
    <p:sldLayoutId id="2147483672" r:id="rId18"/>
    <p:sldLayoutId id="2147483673" r:id="rId19"/>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907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vl1pPr>
          </a:lstStyle>
          <a:p>
            <a:pPr>
              <a:defRPr/>
            </a:pPr>
            <a:endParaRPr lang="en-US"/>
          </a:p>
        </p:txBody>
      </p:sp>
      <p:sp>
        <p:nvSpPr>
          <p:cNvPr id="2590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vl1pPr>
          </a:lstStyle>
          <a:p>
            <a:pPr>
              <a:defRPr/>
            </a:pPr>
            <a:endParaRPr lang="en-US"/>
          </a:p>
        </p:txBody>
      </p:sp>
      <p:sp>
        <p:nvSpPr>
          <p:cNvPr id="25907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fld id="{C245AA37-A5CD-4BF8-9F9B-90FA7BB37311}" type="slidenum">
              <a:rPr lang="en-US" altLang="en-US"/>
              <a:pPr/>
              <a:t>‹#›</a:t>
            </a:fld>
            <a:endParaRPr lang="en-US" altLang="en-US"/>
          </a:p>
        </p:txBody>
      </p:sp>
    </p:spTree>
    <p:extLst>
      <p:ext uri="{BB962C8B-B14F-4D97-AF65-F5344CB8AC3E}">
        <p14:creationId xmlns:p14="http://schemas.microsoft.com/office/powerpoint/2010/main" val="283421645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med">
    <p:wedge/>
  </p:transition>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defRPr>
      </a:lvl2pPr>
      <a:lvl3pPr algn="ctr" rtl="0" eaLnBrk="0" fontAlgn="base" hangingPunct="0">
        <a:spcBef>
          <a:spcPct val="0"/>
        </a:spcBef>
        <a:spcAft>
          <a:spcPct val="0"/>
        </a:spcAft>
        <a:defRPr sz="3300">
          <a:solidFill>
            <a:schemeClr val="tx2"/>
          </a:solidFill>
          <a:latin typeface="Times New Roman" pitchFamily="18" charset="0"/>
        </a:defRPr>
      </a:lvl3pPr>
      <a:lvl4pPr algn="ctr" rtl="0" eaLnBrk="0" fontAlgn="base" hangingPunct="0">
        <a:spcBef>
          <a:spcPct val="0"/>
        </a:spcBef>
        <a:spcAft>
          <a:spcPct val="0"/>
        </a:spcAft>
        <a:defRPr sz="3300">
          <a:solidFill>
            <a:schemeClr val="tx2"/>
          </a:solidFill>
          <a:latin typeface="Times New Roman" pitchFamily="18" charset="0"/>
        </a:defRPr>
      </a:lvl4pPr>
      <a:lvl5pPr algn="ctr" rtl="0" eaLnBrk="0" fontAlgn="base" hangingPunct="0">
        <a:spcBef>
          <a:spcPct val="0"/>
        </a:spcBef>
        <a:spcAft>
          <a:spcPct val="0"/>
        </a:spcAft>
        <a:defRPr sz="3300">
          <a:solidFill>
            <a:schemeClr val="tx2"/>
          </a:solidFill>
          <a:latin typeface="Times New Roman" pitchFamily="18" charset="0"/>
        </a:defRPr>
      </a:lvl5pPr>
      <a:lvl6pPr marL="342900" algn="ctr" rtl="0" fontAlgn="base">
        <a:spcBef>
          <a:spcPct val="0"/>
        </a:spcBef>
        <a:spcAft>
          <a:spcPct val="0"/>
        </a:spcAft>
        <a:defRPr sz="3300">
          <a:solidFill>
            <a:schemeClr val="tx2"/>
          </a:solidFill>
          <a:latin typeface="Times New Roman" pitchFamily="18" charset="0"/>
        </a:defRPr>
      </a:lvl6pPr>
      <a:lvl7pPr marL="685800" algn="ctr" rtl="0" fontAlgn="base">
        <a:spcBef>
          <a:spcPct val="0"/>
        </a:spcBef>
        <a:spcAft>
          <a:spcPct val="0"/>
        </a:spcAft>
        <a:defRPr sz="3300">
          <a:solidFill>
            <a:schemeClr val="tx2"/>
          </a:solidFill>
          <a:latin typeface="Times New Roman" pitchFamily="18" charset="0"/>
        </a:defRPr>
      </a:lvl7pPr>
      <a:lvl8pPr marL="1028700" algn="ctr" rtl="0" fontAlgn="base">
        <a:spcBef>
          <a:spcPct val="0"/>
        </a:spcBef>
        <a:spcAft>
          <a:spcPct val="0"/>
        </a:spcAft>
        <a:defRPr sz="3300">
          <a:solidFill>
            <a:schemeClr val="tx2"/>
          </a:solidFill>
          <a:latin typeface="Times New Roman" pitchFamily="18" charset="0"/>
        </a:defRPr>
      </a:lvl8pPr>
      <a:lvl9pPr marL="1371600" algn="ctr" rtl="0" fontAlgn="base">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slide" Target="slide4.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12.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3.xml"/><Relationship Id="rId5" Type="http://schemas.openxmlformats.org/officeDocument/2006/relationships/image" Target="../media/image25.jpe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15.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16.xml"/><Relationship Id="rId1" Type="http://schemas.openxmlformats.org/officeDocument/2006/relationships/tags" Target="../tags/tag18.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6.xml"/><Relationship Id="rId1" Type="http://schemas.openxmlformats.org/officeDocument/2006/relationships/tags" Target="../tags/tag20.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Layout" Target="../slideLayouts/slideLayout18.xml"/><Relationship Id="rId1" Type="http://schemas.openxmlformats.org/officeDocument/2006/relationships/tags" Target="../tags/tag21.xml"/><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3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44.png"/><Relationship Id="rId5" Type="http://schemas.openxmlformats.org/officeDocument/2006/relationships/image" Target="../media/image22.png"/><Relationship Id="rId10" Type="http://schemas.openxmlformats.org/officeDocument/2006/relationships/image" Target="../media/image48.gif"/><Relationship Id="rId4" Type="http://schemas.openxmlformats.org/officeDocument/2006/relationships/image" Target="../media/image21.png"/><Relationship Id="rId9"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1.jpe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1965703" y="754522"/>
            <a:ext cx="5481888" cy="604577"/>
          </a:xfrm>
          <a:prstGeom prst="rect">
            <a:avLst/>
          </a:prstGeom>
        </p:spPr>
        <p:txBody>
          <a:bodyPr wrap="none" fromWordArt="1">
            <a:prstTxWarp prst="textPlain">
              <a:avLst>
                <a:gd name="adj" fmla="val 50000"/>
              </a:avLst>
            </a:prstTxWarp>
          </a:bodyPr>
          <a:lstStyle/>
          <a:p>
            <a:pPr algn="ctr" defTabSz="685800" eaLnBrk="0" hangingPunct="0"/>
            <a:r>
              <a:rPr lang="vi-VN" sz="2700"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TRƯỜNG TIỂU HỌC ÁI MỘ A </a:t>
            </a:r>
            <a:endParaRPr lang="en-US" sz="2700"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3" name="WordArt 11"/>
          <p:cNvSpPr>
            <a:spLocks noChangeArrowheads="1" noChangeShapeType="1" noTextEdit="1"/>
          </p:cNvSpPr>
          <p:nvPr/>
        </p:nvSpPr>
        <p:spPr bwMode="auto">
          <a:xfrm>
            <a:off x="2286001" y="2400300"/>
            <a:ext cx="6743700" cy="2628900"/>
          </a:xfrm>
          <a:prstGeom prst="rect">
            <a:avLst/>
          </a:prstGeom>
        </p:spPr>
        <p:txBody>
          <a:bodyPr wrap="none" fromWordArt="1">
            <a:prstTxWarp prst="textPlain">
              <a:avLst>
                <a:gd name="adj" fmla="val 49732"/>
              </a:avLst>
            </a:prstTxWarp>
          </a:bodyPr>
          <a:lstStyle/>
          <a:p>
            <a:pPr defTabSz="685800" eaLnBrk="0" hangingPunct="0"/>
            <a:r>
              <a:rPr lang="en-US" sz="32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Bài</a:t>
            </a:r>
            <a:r>
              <a:rPr lang="en-US" sz="32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2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giảng</a:t>
            </a:r>
            <a:r>
              <a:rPr lang="en-US" sz="32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2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lớp</a:t>
            </a:r>
            <a:r>
              <a:rPr lang="en-US" sz="32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3</a:t>
            </a:r>
          </a:p>
          <a:p>
            <a:pPr defTabSz="685800" eaLnBrk="0" hangingPunct="0"/>
            <a:r>
              <a:rPr lang="en-US" sz="32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Phân</a:t>
            </a:r>
            <a:r>
              <a:rPr lang="en-US" sz="32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2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môn</a:t>
            </a:r>
            <a:r>
              <a:rPr lang="en-US" sz="32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2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Tập</a:t>
            </a:r>
            <a:r>
              <a:rPr lang="en-US" sz="32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2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đọc</a:t>
            </a:r>
            <a:r>
              <a:rPr lang="en-US" sz="32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 </a:t>
            </a:r>
            <a:r>
              <a:rPr lang="en-US" sz="32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Kể</a:t>
            </a:r>
            <a:r>
              <a:rPr lang="en-US" sz="32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2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chuyện</a:t>
            </a:r>
            <a:endParaRPr lang="en-US" sz="32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endParaRPr>
          </a:p>
          <a:p>
            <a:pPr defTabSz="685800" eaLnBrk="0" hangingPunct="0"/>
            <a:r>
              <a:rPr lang="en-US" sz="32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Tuần</a:t>
            </a:r>
            <a:r>
              <a:rPr lang="en-US" sz="32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28</a:t>
            </a:r>
          </a:p>
          <a:p>
            <a:pPr defTabSz="685800" eaLnBrk="0" hangingPunct="0"/>
            <a:r>
              <a:rPr lang="en-US" sz="32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Tên</a:t>
            </a:r>
            <a:r>
              <a:rPr lang="en-US" sz="32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2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bài</a:t>
            </a:r>
            <a:r>
              <a:rPr lang="en-US" sz="32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200" i="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Cuộc</a:t>
            </a:r>
            <a:r>
              <a:rPr lang="en-US" sz="32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200" i="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chạy</a:t>
            </a:r>
            <a:r>
              <a:rPr lang="en-US" sz="32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200" i="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đua</a:t>
            </a:r>
            <a:r>
              <a:rPr lang="en-US" sz="32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200" i="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trong</a:t>
            </a:r>
            <a:r>
              <a:rPr lang="en-US" sz="32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200" i="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rừng</a:t>
            </a:r>
            <a:endParaRPr lang="en-US" sz="32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aphicFrame>
        <p:nvGraphicFramePr>
          <p:cNvPr id="4" name="Object 13"/>
          <p:cNvGraphicFramePr>
            <a:graphicFrameLocks noChangeAspect="1"/>
          </p:cNvGraphicFramePr>
          <p:nvPr>
            <p:extLst/>
          </p:nvPr>
        </p:nvGraphicFramePr>
        <p:xfrm>
          <a:off x="285750" y="3639433"/>
          <a:ext cx="2209235" cy="2364572"/>
        </p:xfrm>
        <a:graphic>
          <a:graphicData uri="http://schemas.openxmlformats.org/presentationml/2006/ole">
            <mc:AlternateContent xmlns:mc="http://schemas.openxmlformats.org/markup-compatibility/2006">
              <mc:Choice xmlns:v="urn:schemas-microsoft-com:vml" Requires="v">
                <p:oleObj spid="_x0000_s1029" name="Photo Editor Photo" r:id="rId3" imgW="1314286" imgH="1171429" progId="MSPhotoEd.3">
                  <p:embed/>
                </p:oleObj>
              </mc:Choice>
              <mc:Fallback>
                <p:oleObj name="Photo Editor Photo" r:id="rId3" imgW="1314286" imgH="1171429" progId="MSPhotoEd.3">
                  <p:embed/>
                  <p:pic>
                    <p:nvPicPr>
                      <p:cNvPr id="4"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3639433"/>
                        <a:ext cx="2209235" cy="2364572"/>
                      </a:xfrm>
                      <a:prstGeom prst="rect">
                        <a:avLst/>
                      </a:prstGeom>
                      <a:noFill/>
                      <a:ln>
                        <a:noFill/>
                      </a:ln>
                      <a:extLst/>
                    </p:spPr>
                  </p:pic>
                </p:oleObj>
              </mc:Fallback>
            </mc:AlternateContent>
          </a:graphicData>
        </a:graphic>
      </p:graphicFrame>
      <p:pic>
        <p:nvPicPr>
          <p:cNvPr id="5" name="Picture 14" descr="BIRDF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6482" y="1128153"/>
            <a:ext cx="552308" cy="43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BIRDF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9177" y="1516278"/>
            <a:ext cx="552308" cy="43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IRDF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065" y="1885951"/>
            <a:ext cx="552308" cy="43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BIRDF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7878" y="1125540"/>
            <a:ext cx="552308" cy="43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BIRDF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0242" y="2171700"/>
            <a:ext cx="552308" cy="43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BIRDF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1" y="1823920"/>
            <a:ext cx="690386" cy="43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BIRDF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1" y="3207942"/>
            <a:ext cx="552308" cy="43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BIRDF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6979" y="5215398"/>
            <a:ext cx="552308" cy="43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889776"/>
      </p:ext>
    </p:extLst>
  </p:cSld>
  <p:clrMapOvr>
    <a:masterClrMapping/>
  </p:clrMapOvr>
  <p:transition spd="med">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98"/>
            <a:ext cx="9144000" cy="6887497"/>
          </a:xfrm>
          <a:prstGeom prst="rect">
            <a:avLst/>
          </a:prstGeom>
        </p:spPr>
      </p:pic>
      <p:pic>
        <p:nvPicPr>
          <p:cNvPr id="8" name="Picture 9" descr="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9800"/>
            <a:ext cx="3429000" cy="3405188"/>
          </a:xfrm>
          <a:prstGeom prst="rect">
            <a:avLst/>
          </a:prstGeom>
          <a:noFill/>
          <a:ln w="1905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1" descr="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209800"/>
            <a:ext cx="4495800" cy="3409950"/>
          </a:xfrm>
          <a:prstGeom prst="rect">
            <a:avLst/>
          </a:prstGeom>
          <a:noFill/>
          <a:ln w="1905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0" name="AutoShape 8">
            <a:hlinkClick r:id="rId6" action="ppaction://hlinksldjump"/>
          </p:cNvPr>
          <p:cNvSpPr>
            <a:spLocks noChangeArrowheads="1"/>
          </p:cNvSpPr>
          <p:nvPr/>
        </p:nvSpPr>
        <p:spPr bwMode="gray">
          <a:xfrm>
            <a:off x="1524000" y="5738813"/>
            <a:ext cx="1143000" cy="4572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eaLnBrk="1" hangingPunct="1"/>
            <a:r>
              <a:rPr lang="en-US" sz="2800" i="1">
                <a:solidFill>
                  <a:srgbClr val="000099"/>
                </a:solidFill>
                <a:latin typeface="Times New Roman" pitchFamily="18" charset="0"/>
              </a:rPr>
              <a:t>Móng</a:t>
            </a:r>
          </a:p>
        </p:txBody>
      </p:sp>
      <p:sp>
        <p:nvSpPr>
          <p:cNvPr id="11" name="AutoShape 9">
            <a:hlinkClick r:id="rId6" action="ppaction://hlinksldjump"/>
          </p:cNvPr>
          <p:cNvSpPr>
            <a:spLocks noChangeArrowheads="1"/>
          </p:cNvSpPr>
          <p:nvPr/>
        </p:nvSpPr>
        <p:spPr bwMode="gray">
          <a:xfrm>
            <a:off x="5638800" y="5791200"/>
            <a:ext cx="3048000" cy="4572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eaLnBrk="1" hangingPunct="1"/>
            <a:r>
              <a:rPr lang="en-US" sz="2800" i="1">
                <a:solidFill>
                  <a:srgbClr val="000099"/>
                </a:solidFill>
                <a:latin typeface="Times New Roman" pitchFamily="18" charset="0"/>
              </a:rPr>
              <a:t>Đóng móng ngựa</a:t>
            </a:r>
          </a:p>
        </p:txBody>
      </p:sp>
      <p:sp>
        <p:nvSpPr>
          <p:cNvPr id="12" name="Rectangle 13"/>
          <p:cNvSpPr>
            <a:spLocks noChangeArrowheads="1"/>
          </p:cNvSpPr>
          <p:nvPr/>
        </p:nvSpPr>
        <p:spPr bwMode="auto">
          <a:xfrm>
            <a:off x="825137" y="376238"/>
            <a:ext cx="830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40000"/>
              </a:spcBef>
            </a:pPr>
            <a:r>
              <a:rPr lang="en-US" sz="3200" b="1">
                <a:solidFill>
                  <a:srgbClr val="FF0000"/>
                </a:solidFill>
                <a:latin typeface="Times New Roman" pitchFamily="18" charset="0"/>
              </a:rPr>
              <a:t>Móng:</a:t>
            </a:r>
          </a:p>
        </p:txBody>
      </p:sp>
      <p:sp>
        <p:nvSpPr>
          <p:cNvPr id="13" name="Text Box 14"/>
          <p:cNvSpPr txBox="1">
            <a:spLocks noChangeArrowheads="1"/>
          </p:cNvSpPr>
          <p:nvPr/>
        </p:nvSpPr>
        <p:spPr bwMode="auto">
          <a:xfrm>
            <a:off x="2171699" y="376238"/>
            <a:ext cx="6959237"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120000"/>
              </a:lnSpc>
              <a:spcBef>
                <a:spcPct val="50000"/>
              </a:spcBef>
            </a:pPr>
            <a:r>
              <a:rPr lang="en-US" sz="3200">
                <a:solidFill>
                  <a:srgbClr val="0033CC"/>
                </a:solidFill>
                <a:latin typeface="Times New Roman" pitchFamily="18" charset="0"/>
              </a:rPr>
              <a:t>Miếng sắt hình vòng cung gắn vào dưới chân lừa, ngựa,… để bảo vệ chân</a:t>
            </a:r>
          </a:p>
        </p:txBody>
      </p:sp>
    </p:spTree>
    <p:custDataLst>
      <p:tags r:id="rId1"/>
    </p:custDataLst>
    <p:extLst>
      <p:ext uri="{BB962C8B-B14F-4D97-AF65-F5344CB8AC3E}">
        <p14:creationId xmlns:p14="http://schemas.microsoft.com/office/powerpoint/2010/main" val="1641529507"/>
      </p:ext>
    </p:extLst>
  </p:cSld>
  <p:clrMapOvr>
    <a:masterClrMapping/>
  </p:clrMapOvr>
  <mc:AlternateContent xmlns:mc="http://schemas.openxmlformats.org/markup-compatibility/2006" xmlns:p14="http://schemas.microsoft.com/office/powerpoint/2010/main">
    <mc:Choice Requires="p14">
      <p:transition spd="slow" p14:dur="2000" advTm="17522"/>
    </mc:Choice>
    <mc:Fallback xmlns="">
      <p:transition spd="slow" advTm="175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wnloads\cuộc chạy đua trong rừng\hinh-nen-Powerpoi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34"/>
            <a:ext cx="9144000" cy="68650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bwMode="auto">
          <a:xfrm>
            <a:off x="1828800" y="962464"/>
            <a:ext cx="312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indent="0">
              <a:lnSpc>
                <a:spcPct val="90000"/>
              </a:lnSpc>
              <a:spcBef>
                <a:spcPct val="20000"/>
              </a:spcBef>
            </a:pPr>
            <a:r>
              <a:rPr lang="en-US" sz="2800">
                <a:solidFill>
                  <a:srgbClr val="FF0000"/>
                </a:solidFill>
                <a:latin typeface="Times New Roman" pitchFamily="18" charset="0"/>
                <a:cs typeface="Times New Roman" pitchFamily="18" charset="0"/>
              </a:rPr>
              <a:t>Đối thủ:</a:t>
            </a:r>
            <a:endParaRPr lang="en-US" sz="2800">
              <a:latin typeface="Times New Roman" pitchFamily="18" charset="0"/>
              <a:cs typeface="Times New Roman" pitchFamily="18" charset="0"/>
            </a:endParaRPr>
          </a:p>
        </p:txBody>
      </p:sp>
      <p:sp>
        <p:nvSpPr>
          <p:cNvPr id="5" name="Text Box 4"/>
          <p:cNvSpPr txBox="1">
            <a:spLocks noChangeArrowheads="1"/>
          </p:cNvSpPr>
          <p:nvPr/>
        </p:nvSpPr>
        <p:spPr bwMode="auto">
          <a:xfrm>
            <a:off x="3276600" y="609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vi-VN">
              <a:latin typeface="Times New Roman" pitchFamily="18" charset="0"/>
              <a:cs typeface="Times New Roman" pitchFamily="18" charset="0"/>
            </a:endParaRPr>
          </a:p>
        </p:txBody>
      </p:sp>
      <p:sp>
        <p:nvSpPr>
          <p:cNvPr id="6" name="Rectangle 5"/>
          <p:cNvSpPr>
            <a:spLocks noChangeArrowheads="1"/>
          </p:cNvSpPr>
          <p:nvPr/>
        </p:nvSpPr>
        <p:spPr bwMode="auto">
          <a:xfrm>
            <a:off x="3505200" y="914400"/>
            <a:ext cx="5410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a:latin typeface="Times New Roman" pitchFamily="18" charset="0"/>
                <a:cs typeface="Times New Roman" pitchFamily="18" charset="0"/>
              </a:rPr>
              <a:t>Người (hoặc đội) tranh thắng, thua với người ở (đội) khác</a:t>
            </a:r>
          </a:p>
        </p:txBody>
      </p:sp>
      <p:sp>
        <p:nvSpPr>
          <p:cNvPr id="7" name="Text Box 6"/>
          <p:cNvSpPr txBox="1">
            <a:spLocks noChangeArrowheads="1"/>
          </p:cNvSpPr>
          <p:nvPr/>
        </p:nvSpPr>
        <p:spPr bwMode="auto">
          <a:xfrm>
            <a:off x="838200" y="2067580"/>
            <a:ext cx="3124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cs typeface="Times New Roman" pitchFamily="18" charset="0"/>
              </a:rPr>
              <a:t>Vận động viên:</a:t>
            </a:r>
          </a:p>
        </p:txBody>
      </p:sp>
      <p:sp>
        <p:nvSpPr>
          <p:cNvPr id="8" name="Text Box 7"/>
          <p:cNvSpPr txBox="1">
            <a:spLocks noChangeArrowheads="1"/>
          </p:cNvSpPr>
          <p:nvPr/>
        </p:nvSpPr>
        <p:spPr bwMode="auto">
          <a:xfrm>
            <a:off x="1524000" y="4483955"/>
            <a:ext cx="320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cs typeface="Times New Roman" pitchFamily="18" charset="0"/>
              </a:rPr>
              <a:t>Chủ quan:</a:t>
            </a:r>
            <a:endParaRPr lang="en-US" sz="2800">
              <a:latin typeface="Times New Roman" pitchFamily="18" charset="0"/>
              <a:cs typeface="Times New Roman" pitchFamily="18" charset="0"/>
            </a:endParaRPr>
          </a:p>
        </p:txBody>
      </p:sp>
      <p:sp>
        <p:nvSpPr>
          <p:cNvPr id="9" name="Rectangle 11"/>
          <p:cNvSpPr>
            <a:spLocks noChangeArrowheads="1"/>
          </p:cNvSpPr>
          <p:nvPr/>
        </p:nvSpPr>
        <p:spPr bwMode="auto">
          <a:xfrm>
            <a:off x="3505200" y="2067580"/>
            <a:ext cx="548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2674938" algn="r"/>
              </a:tabLst>
            </a:pPr>
            <a:r>
              <a:rPr lang="en-US" sz="2800" b="1">
                <a:latin typeface="Times New Roman" pitchFamily="18" charset="0"/>
                <a:cs typeface="Times New Roman" pitchFamily="18" charset="0"/>
              </a:rPr>
              <a:t>Người thi đấu thể thao</a:t>
            </a:r>
          </a:p>
        </p:txBody>
      </p:sp>
      <p:sp>
        <p:nvSpPr>
          <p:cNvPr id="10" name="Text Box 13"/>
          <p:cNvSpPr txBox="1">
            <a:spLocks noChangeArrowheads="1"/>
          </p:cNvSpPr>
          <p:nvPr/>
        </p:nvSpPr>
        <p:spPr bwMode="auto">
          <a:xfrm>
            <a:off x="3429000" y="4456093"/>
            <a:ext cx="533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800">
                <a:latin typeface="Times New Roman" pitchFamily="18" charset="0"/>
                <a:cs typeface="Times New Roman" pitchFamily="18" charset="0"/>
              </a:rPr>
              <a:t>Tự tin quá mức, không lường trước khó khăn</a:t>
            </a:r>
          </a:p>
        </p:txBody>
      </p:sp>
      <p:sp>
        <p:nvSpPr>
          <p:cNvPr id="11" name="TextBox 11"/>
          <p:cNvSpPr txBox="1">
            <a:spLocks noChangeArrowheads="1"/>
          </p:cNvSpPr>
          <p:nvPr/>
        </p:nvSpPr>
        <p:spPr bwMode="auto">
          <a:xfrm>
            <a:off x="990600" y="3286780"/>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800">
                <a:solidFill>
                  <a:srgbClr val="FF0000"/>
                </a:solidFill>
                <a:latin typeface="Times New Roman" pitchFamily="18" charset="0"/>
                <a:cs typeface="Times New Roman" pitchFamily="18" charset="0"/>
              </a:rPr>
              <a:t>  Thoảng thốt:   </a:t>
            </a:r>
            <a:r>
              <a:rPr lang="en-US" sz="2800">
                <a:latin typeface="Times New Roman" pitchFamily="18" charset="0"/>
                <a:cs typeface="Times New Roman" pitchFamily="18" charset="0"/>
              </a:rPr>
              <a:t>Hoảng hốt vì bất ngờ</a:t>
            </a:r>
            <a:endParaRPr lang="vi-VN" sz="280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100336883"/>
      </p:ext>
    </p:extLst>
  </p:cSld>
  <p:clrMapOvr>
    <a:masterClrMapping/>
  </p:clrMapOvr>
  <mc:AlternateContent xmlns:mc="http://schemas.openxmlformats.org/markup-compatibility/2006" xmlns:p14="http://schemas.microsoft.com/office/powerpoint/2010/main">
    <mc:Choice Requires="p14">
      <p:transition spd="slow" p14:dur="2000" advTm="28213"/>
    </mc:Choice>
    <mc:Fallback xmlns="">
      <p:transition spd="slow" advTm="282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lt;strong&gt;Powerpoint&lt;/strong&gt; &lt;strong&gt;Background&lt;/strong&gt; Images | AW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A42C985B-B234-498C-A9C6-D10DFE2714AE}"/>
              </a:ext>
            </a:extLst>
          </p:cNvPr>
          <p:cNvSpPr txBox="1">
            <a:spLocks noChangeArrowheads="1"/>
          </p:cNvSpPr>
          <p:nvPr/>
        </p:nvSpPr>
        <p:spPr bwMode="auto">
          <a:xfrm>
            <a:off x="1905000" y="-76200"/>
            <a:ext cx="548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800" b="1">
                <a:solidFill>
                  <a:srgbClr val="FF0066"/>
                </a:solidFill>
                <a:latin typeface="Times New Roman" panose="02020603050405020304" pitchFamily="18" charset="0"/>
                <a:cs typeface="Times New Roman" panose="02020603050405020304" pitchFamily="18" charset="0"/>
              </a:rPr>
              <a:t>Cuộc chạy đua trong rừng</a:t>
            </a:r>
            <a:endParaRPr lang="en-US" altLang="en-US" sz="2800" b="1" dirty="0">
              <a:solidFill>
                <a:srgbClr val="FF0066"/>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04800"/>
            <a:ext cx="9144000" cy="1631216"/>
          </a:xfrm>
          <a:prstGeom prst="rect">
            <a:avLst/>
          </a:prstGeom>
          <a:noFill/>
        </p:spPr>
        <p:txBody>
          <a:bodyPr wrap="square" rtlCol="0">
            <a:spAutoFit/>
          </a:bodyPr>
          <a:lstStyle/>
          <a:p>
            <a:pPr algn="just"/>
            <a:r>
              <a:rPr lang="en-US" sz="2000" b="1">
                <a:latin typeface="Times New Roman" panose="02020603050405020304" pitchFamily="18" charset="0"/>
                <a:cs typeface="Times New Roman" panose="02020603050405020304" pitchFamily="18" charset="0"/>
              </a:rPr>
              <a:t>1. Ngày mai, muông thú trong rừng mở hội thi chạy để chọn con vật nhanh nhất. </a:t>
            </a:r>
          </a:p>
          <a:p>
            <a:pPr algn="just"/>
            <a:r>
              <a:rPr lang="en-US" sz="2000" b="1">
                <a:latin typeface="Times New Roman" panose="02020603050405020304" pitchFamily="18" charset="0"/>
                <a:cs typeface="Times New Roman" panose="02020603050405020304" pitchFamily="18" charset="0"/>
              </a:rPr>
              <a:t>    Ngựa Con thích lắm. Chú tin chắc sẽ giành được vòng nguyệt quế. Chú sửa soạn không biết chán và mải mê soi bóng mình dưới dòng suối trong veo. Hình ảnh chú hiện lên với bộ đồ nâu tuyệt đẹp, với cái bờm dài được chải chuốt và ra dáng một nhà vô địch…</a:t>
            </a:r>
            <a:endParaRPr lang="en-US" sz="2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FBD962D-9474-4750-9188-853672DC0638}"/>
              </a:ext>
            </a:extLst>
          </p:cNvPr>
          <p:cNvSpPr txBox="1"/>
          <p:nvPr/>
        </p:nvSpPr>
        <p:spPr>
          <a:xfrm>
            <a:off x="0" y="1873984"/>
            <a:ext cx="9144000" cy="1631216"/>
          </a:xfrm>
          <a:prstGeom prst="rect">
            <a:avLst/>
          </a:prstGeom>
          <a:noFill/>
        </p:spPr>
        <p:txBody>
          <a:bodyPr wrap="square" rtlCol="0">
            <a:spAutoFit/>
          </a:bodyPr>
          <a:lstStyle/>
          <a:p>
            <a:pPr algn="just"/>
            <a:r>
              <a:rPr lang="vi-VN" sz="2000" b="1" dirty="0">
                <a:latin typeface="Times New Roman" panose="02020603050405020304" pitchFamily="18" charset="0"/>
                <a:cs typeface="Times New Roman" panose="02020603050405020304" pitchFamily="18" charset="0"/>
              </a:rPr>
              <a:t>2</a:t>
            </a:r>
            <a:r>
              <a:rPr lang="vi-VN" sz="2000" b="1">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Ngựa Cha thấy thế, bảo:</a:t>
            </a:r>
          </a:p>
          <a:p>
            <a:pPr algn="just"/>
            <a:r>
              <a:rPr lang="en-US" sz="2000" b="1">
                <a:latin typeface="Times New Roman" panose="02020603050405020304" pitchFamily="18" charset="0"/>
                <a:cs typeface="Times New Roman" panose="02020603050405020304" pitchFamily="18" charset="0"/>
              </a:rPr>
              <a:t>   - Con trai à, con phải đến bác thợ rèn để xem lại bộ móng . Nó cần thiết cho cuộc đua hơn là bộ đồ đẹp.</a:t>
            </a:r>
          </a:p>
          <a:p>
            <a:pPr algn="just"/>
            <a:r>
              <a:rPr lang="en-US" sz="2000" b="1">
                <a:latin typeface="Times New Roman" panose="02020603050405020304" pitchFamily="18" charset="0"/>
                <a:cs typeface="Times New Roman" panose="02020603050405020304" pitchFamily="18" charset="0"/>
              </a:rPr>
              <a:t>   Ngựa Con mắt không rời bóng mình dưới nước, ngúng nguẩy đáp:</a:t>
            </a:r>
          </a:p>
          <a:p>
            <a:pPr algn="just"/>
            <a:r>
              <a:rPr lang="en-US" sz="2000" b="1">
                <a:latin typeface="Times New Roman" panose="02020603050405020304" pitchFamily="18" charset="0"/>
                <a:cs typeface="Times New Roman" panose="02020603050405020304" pitchFamily="18" charset="0"/>
              </a:rPr>
              <a:t>   - Cha yên tâm đi. Móng của con chắc chắn lắm. Con nhất định sẽ thắng mà!</a:t>
            </a:r>
            <a:endParaRPr lang="en-US"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0" y="3429000"/>
            <a:ext cx="9144000" cy="1015663"/>
          </a:xfrm>
          <a:prstGeom prst="rect">
            <a:avLst/>
          </a:prstGeom>
        </p:spPr>
        <p:txBody>
          <a:bodyPr wrap="square">
            <a:spAutoFit/>
          </a:bodyPr>
          <a:lstStyle/>
          <a:p>
            <a:pPr algn="just"/>
            <a:r>
              <a:rPr lang="vi-VN" sz="2000" b="1">
                <a:latin typeface="Times New Roman" panose="02020603050405020304" pitchFamily="18" charset="0"/>
                <a:cs typeface="Times New Roman" panose="02020603050405020304" pitchFamily="18" charset="0"/>
              </a:rPr>
              <a:t>3.</a:t>
            </a:r>
            <a:r>
              <a:rPr lang="en-US" sz="2000" b="1">
                <a:latin typeface="Times New Roman" panose="02020603050405020304" pitchFamily="18" charset="0"/>
                <a:cs typeface="Times New Roman" panose="02020603050405020304" pitchFamily="18" charset="0"/>
              </a:rPr>
              <a:t> Cuộc thi đã đến. Sáng sớm, bãi cỏ đông nghẹt. Chị em nhà Hươu sốt ruột gặm lá. Thỏ Trắng, Thỏ Xám thận trọng ngắm nghía các đối thủ. Bác Quạ bay đi bay lại giữ trật tự. Ngựa Con ung dung bước vào vạch xuất phát.</a:t>
            </a:r>
            <a:endParaRPr lang="vi-VN" sz="2000" b="1"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0" y="4376678"/>
            <a:ext cx="9067800" cy="2862322"/>
          </a:xfrm>
          <a:prstGeom prst="rect">
            <a:avLst/>
          </a:prstGeom>
          <a:noFill/>
        </p:spPr>
        <p:txBody>
          <a:bodyPr wrap="square" rtlCol="0">
            <a:spAutoFit/>
          </a:bodyPr>
          <a:lstStyle/>
          <a:p>
            <a:pPr algn="just"/>
            <a:r>
              <a:rPr lang="en-US" sz="2000" b="1" dirty="0">
                <a:latin typeface="Times New Roman" panose="02020603050405020304" pitchFamily="18" charset="0"/>
                <a:cs typeface="Times New Roman" panose="02020603050405020304" pitchFamily="18" charset="0"/>
              </a:rPr>
              <a:t>4</a:t>
            </a:r>
            <a:r>
              <a:rPr lang="vi-VN" sz="2000" b="1">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Tiếng hô “Bắt đầu!” vang lên. Các vận động viên rần rần chuyển động. Vòng thứ nhất… Vòng thứ hai… Ngựa Con dẫn đầu bằng những bước sải dài khỏe khoắn. Bỗng chú có cảm giác vướng vướng ở chân và giật mình thoảng thốt: một cái móng lung lay rồi dời hẳn ra. Gai nhọn đâm vào chân làm Ngựa Con đau điếng. Chú chạy tập tễnh và cuối cùng dừng hẳn lại. Nhìn bạn bè lướt qua mặt,     Ngựa Con đỏ hoe mắt, ân hận vì không làm theo lời cha dặn.</a:t>
            </a:r>
          </a:p>
          <a:p>
            <a:pPr algn="just"/>
            <a:r>
              <a:rPr lang="en-US" sz="2000" b="1">
                <a:latin typeface="Times New Roman" panose="02020603050405020304" pitchFamily="18" charset="0"/>
                <a:cs typeface="Times New Roman" panose="02020603050405020304" pitchFamily="18" charset="0"/>
              </a:rPr>
              <a:t>    Ngựa con rút ra được bài học quý giá: đừng bao giờ chủ quan, cho dù đó là việc nhỏ nhất.</a:t>
            </a:r>
            <a:endParaRPr lang="en-US" sz="2000" b="1" dirty="0">
              <a:latin typeface="Times New Roman" panose="02020603050405020304" pitchFamily="18" charset="0"/>
              <a:cs typeface="Times New Roman" panose="02020603050405020304" pitchFamily="18" charset="0"/>
            </a:endParaRPr>
          </a:p>
          <a:p>
            <a:pPr algn="r"/>
            <a:r>
              <a:rPr lang="en-US" sz="2000" b="1" i="1">
                <a:latin typeface="Times New Roman" panose="02020603050405020304" pitchFamily="18" charset="0"/>
                <a:cs typeface="Times New Roman" panose="02020603050405020304" pitchFamily="18" charset="0"/>
              </a:rPr>
              <a:t>Theo </a:t>
            </a:r>
            <a:r>
              <a:rPr lang="en-US" sz="2000" b="1">
                <a:latin typeface="Times New Roman" panose="02020603050405020304" pitchFamily="18" charset="0"/>
                <a:cs typeface="Times New Roman" panose="02020603050405020304" pitchFamily="18" charset="0"/>
              </a:rPr>
              <a:t>Xuân Hoàng</a:t>
            </a:r>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300976"/>
      </p:ext>
    </p:extLst>
  </p:cSld>
  <p:clrMapOvr>
    <a:masterClrMapping/>
  </p:clrMapOvr>
  <mc:AlternateContent xmlns:mc="http://schemas.openxmlformats.org/markup-compatibility/2006" xmlns:p14="http://schemas.microsoft.com/office/powerpoint/2010/main">
    <mc:Choice Requires="p14">
      <p:transition spd="slow" p14:dur="2000" advTm="96051"/>
    </mc:Choice>
    <mc:Fallback xmlns="">
      <p:transition spd="slow" advTm="9605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WordArt 14"/>
          <p:cNvSpPr>
            <a:spLocks noChangeArrowheads="1" noChangeShapeType="1" noTextEdit="1"/>
          </p:cNvSpPr>
          <p:nvPr/>
        </p:nvSpPr>
        <p:spPr bwMode="auto">
          <a:xfrm>
            <a:off x="457200" y="152400"/>
            <a:ext cx="7696200" cy="1524000"/>
          </a:xfrm>
          <a:prstGeom prst="rect">
            <a:avLst/>
          </a:prstGeom>
        </p:spPr>
        <p:txBody>
          <a:bodyPr wrap="none" fromWordArt="1">
            <a:prstTxWarp prst="textPlain">
              <a:avLst>
                <a:gd name="adj" fmla="val 50000"/>
              </a:avLst>
            </a:prstTxWarp>
          </a:bodyPr>
          <a:lstStyle/>
          <a:p>
            <a:r>
              <a:rPr lang="vi-VN" sz="700" b="1" kern="10" dirty="0">
                <a:ln w="9525">
                  <a:solidFill>
                    <a:srgbClr val="000000"/>
                  </a:solidFill>
                  <a:round/>
                  <a:headEnd/>
                  <a:tailEnd/>
                </a:ln>
                <a:solidFill>
                  <a:srgbClr val="FF0000"/>
                </a:solidFill>
                <a:latin typeface="Times New Roman"/>
                <a:cs typeface="Times New Roman"/>
              </a:rPr>
              <a:t>Tìm hiểu bài</a:t>
            </a:r>
          </a:p>
        </p:txBody>
      </p:sp>
      <p:pic>
        <p:nvPicPr>
          <p:cNvPr id="5" name="Picture 2" descr="Soạn bài - Tập đọc: Cuộc chạy đua trong rừng - Giải bài tập tiế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64581"/>
            <a:ext cx="6781800" cy="478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785131"/>
      </p:ext>
    </p:extLst>
  </p:cSld>
  <p:clrMapOvr>
    <a:masterClrMapping/>
  </p:clrMapOvr>
  <mc:AlternateContent xmlns:mc="http://schemas.openxmlformats.org/markup-compatibility/2006" xmlns:p14="http://schemas.microsoft.com/office/powerpoint/2010/main">
    <mc:Choice Requires="p14">
      <p:transition spd="slow" p14:dur="2000" advTm="9818"/>
    </mc:Choice>
    <mc:Fallback xmlns="">
      <p:transition spd="slow" advTm="98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Cloud 1"/>
          <p:cNvSpPr/>
          <p:nvPr/>
        </p:nvSpPr>
        <p:spPr>
          <a:xfrm>
            <a:off x="1447800" y="76200"/>
            <a:ext cx="6515100" cy="2133600"/>
          </a:xfrm>
          <a:prstGeom prst="cloud">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just">
              <a:lnSpc>
                <a:spcPct val="107000"/>
              </a:lnSpc>
              <a:spcAft>
                <a:spcPts val="800"/>
              </a:spcAft>
            </a:pPr>
            <a:r>
              <a:rPr lang="en-US" sz="2800">
                <a:solidFill>
                  <a:srgbClr val="1F497D"/>
                </a:solidFill>
                <a:latin typeface="Times New Roman"/>
                <a:ea typeface="Calibri"/>
                <a:cs typeface="Times New Roman"/>
              </a:rPr>
              <a:t>Các muông thú trong rừng mở hội thi để làm gì?</a:t>
            </a:r>
            <a:endParaRPr lang="en-US" sz="2000">
              <a:effectLst/>
              <a:latin typeface="Calibri"/>
              <a:ea typeface="Calibri"/>
              <a:cs typeface="Times New Roman"/>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701" y="4060556"/>
            <a:ext cx="4343401" cy="2797444"/>
          </a:xfrm>
          <a:prstGeom prst="rect">
            <a:avLst/>
          </a:prstGeom>
        </p:spPr>
      </p:pic>
      <p:sp>
        <p:nvSpPr>
          <p:cNvPr id="4" name="Cloud 3"/>
          <p:cNvSpPr/>
          <p:nvPr/>
        </p:nvSpPr>
        <p:spPr>
          <a:xfrm>
            <a:off x="1697502" y="2209800"/>
            <a:ext cx="7239000" cy="4572000"/>
          </a:xfrm>
          <a:prstGeom prst="cloud">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a:latin typeface="Times New Roman"/>
                <a:ea typeface="Calibri"/>
              </a:rPr>
              <a:t>Mở hội thi chạy để tìm ra con vật nhanh nhất</a:t>
            </a:r>
            <a:endParaRPr lang="en-US" sz="28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646433476"/>
      </p:ext>
    </p:extLst>
  </p:cSld>
  <p:clrMapOvr>
    <a:masterClrMapping/>
  </p:clrMapOvr>
  <mc:AlternateContent xmlns:mc="http://schemas.openxmlformats.org/markup-compatibility/2006" xmlns:p14="http://schemas.microsoft.com/office/powerpoint/2010/main">
    <mc:Choice Requires="p14">
      <p:transition spd="slow" p14:dur="2000" advTm="22727"/>
    </mc:Choice>
    <mc:Fallback xmlns="">
      <p:transition spd="slow" advTm="227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peech Bubble: Oval 3">
            <a:extLst>
              <a:ext uri="{FF2B5EF4-FFF2-40B4-BE49-F238E27FC236}">
                <a16:creationId xmlns:a16="http://schemas.microsoft.com/office/drawing/2014/main" id="{869D78C5-6569-424C-B35F-A285C861E550}"/>
              </a:ext>
            </a:extLst>
          </p:cNvPr>
          <p:cNvSpPr/>
          <p:nvPr/>
        </p:nvSpPr>
        <p:spPr>
          <a:xfrm>
            <a:off x="14748" y="304800"/>
            <a:ext cx="6100891" cy="2520280"/>
          </a:xfrm>
          <a:prstGeom prst="wedgeEllipseCallout">
            <a:avLst>
              <a:gd name="adj1" fmla="val 48114"/>
              <a:gd name="adj2" fmla="val 63455"/>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vi-VN" sz="2800" b="1">
                <a:solidFill>
                  <a:srgbClr val="FF0000"/>
                </a:solidFill>
                <a:latin typeface="Times New Roman" panose="02020603050405020304" pitchFamily="18" charset="0"/>
                <a:cs typeface="Times New Roman" panose="02020603050405020304" pitchFamily="18" charset="0"/>
              </a:rPr>
              <a:t>  </a:t>
            </a:r>
            <a:r>
              <a:rPr lang="en-US" sz="3200" b="1">
                <a:solidFill>
                  <a:srgbClr val="1F497D"/>
                </a:solidFill>
                <a:latin typeface="Times New Roman"/>
                <a:ea typeface="Calibri"/>
              </a:rPr>
              <a:t>Ngựa Con đã tin chắc điều gì?</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DBA59FA-0422-4649-9E7F-AC616A7F10C7}"/>
              </a:ext>
            </a:extLst>
          </p:cNvPr>
          <p:cNvSpPr/>
          <p:nvPr/>
        </p:nvSpPr>
        <p:spPr>
          <a:xfrm>
            <a:off x="290827" y="3560802"/>
            <a:ext cx="8395973" cy="553998"/>
          </a:xfrm>
          <a:prstGeom prst="rect">
            <a:avLst/>
          </a:prstGeom>
        </p:spPr>
        <p:txBody>
          <a:bodyPr wrap="square">
            <a:spAutoFit/>
          </a:bodyPr>
          <a:lstStyle/>
          <a:p>
            <a:r>
              <a:rPr lang="vi-VN" sz="3000" b="1">
                <a:latin typeface="Times New Roman" panose="02020603050405020304" pitchFamily="18" charset="0"/>
                <a:cs typeface="Times New Roman" panose="02020603050405020304" pitchFamily="18" charset="0"/>
                <a:sym typeface="Wingdings" panose="05000000000000000000" pitchFamily="2" charset="2"/>
              </a:rPr>
              <a:t> </a:t>
            </a:r>
            <a:r>
              <a:rPr lang="en-US" sz="3000">
                <a:solidFill>
                  <a:srgbClr val="0D0D0D"/>
                </a:solidFill>
                <a:latin typeface="Times New Roman"/>
                <a:ea typeface="Calibri"/>
              </a:rPr>
              <a:t>Ngựa Con tin chắc chú sẽ giành vòng nguyệt quế</a:t>
            </a:r>
            <a:r>
              <a:rPr lang="en-US" sz="3000">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898162518"/>
      </p:ext>
    </p:extLst>
  </p:cSld>
  <p:clrMapOvr>
    <a:masterClrMapping/>
  </p:clrMapOvr>
  <mc:AlternateContent xmlns:mc="http://schemas.openxmlformats.org/markup-compatibility/2006" xmlns:p14="http://schemas.microsoft.com/office/powerpoint/2010/main">
    <mc:Choice Requires="p14">
      <p:transition spd="slow" p14:dur="2000" advTm="18320"/>
    </mc:Choice>
    <mc:Fallback xmlns="">
      <p:transition spd="slow" advTm="183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11214"/>
            <a:ext cx="3750329" cy="405072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17291"/>
          </a:xfrm>
          <a:prstGeom prst="rect">
            <a:avLst/>
          </a:prstGeom>
        </p:spPr>
      </p:pic>
      <p:sp>
        <p:nvSpPr>
          <p:cNvPr id="5" name="Oval Callout 4"/>
          <p:cNvSpPr/>
          <p:nvPr/>
        </p:nvSpPr>
        <p:spPr>
          <a:xfrm>
            <a:off x="304800" y="132592"/>
            <a:ext cx="5638800" cy="2305807"/>
          </a:xfrm>
          <a:prstGeom prst="wedgeEllipseCallout">
            <a:avLst>
              <a:gd name="adj1" fmla="val 26893"/>
              <a:gd name="adj2" fmla="val 71603"/>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chemeClr val="bg1"/>
                </a:solidFill>
                <a:latin typeface="Times New Roman"/>
                <a:ea typeface="Calibri"/>
              </a:rPr>
              <a:t>Ngựa Con đã chuẩn bị tham dự hội thi như thế nào?</a:t>
            </a:r>
            <a:endParaRPr lang="en-US" sz="3200" b="1" dirty="0">
              <a:solidFill>
                <a:schemeClr val="bg1"/>
              </a:solidFill>
            </a:endParaRPr>
          </a:p>
        </p:txBody>
      </p:sp>
      <p:sp>
        <p:nvSpPr>
          <p:cNvPr id="10" name="Rectangle 9"/>
          <p:cNvSpPr/>
          <p:nvPr/>
        </p:nvSpPr>
        <p:spPr>
          <a:xfrm>
            <a:off x="4648200" y="2971800"/>
            <a:ext cx="4207529" cy="3780907"/>
          </a:xfrm>
          <a:prstGeom prst="rect">
            <a:avLst/>
          </a:prstGeom>
          <a:solidFill>
            <a:srgbClr val="FFFF00"/>
          </a:solidFill>
        </p:spPr>
        <p:txBody>
          <a:bodyPr wrap="square">
            <a:spAutoFit/>
          </a:bodyPr>
          <a:lstStyle/>
          <a:p>
            <a:pPr algn="just">
              <a:lnSpc>
                <a:spcPct val="107000"/>
              </a:lnSpc>
              <a:spcAft>
                <a:spcPts val="800"/>
              </a:spcAft>
            </a:pPr>
            <a:r>
              <a:rPr lang="en-US" sz="3200">
                <a:solidFill>
                  <a:srgbClr val="0D0D0D"/>
                </a:solidFill>
                <a:latin typeface="Times New Roman"/>
                <a:ea typeface="Calibri"/>
                <a:cs typeface="Times New Roman"/>
              </a:rPr>
              <a:t>Chú sửa soạn không biết chán, mải mê soi bóng mình dưới suối để thấy bộ đồ nâu tuyệt đẹp và cái bờm dài được chải chuốt ra dáng một nhà vô địch</a:t>
            </a:r>
            <a:endParaRPr lang="en-US" sz="2400">
              <a:effectLst/>
              <a:latin typeface="Calibri"/>
              <a:ea typeface="Calibri"/>
              <a:cs typeface="Times New Roman"/>
            </a:endParaRPr>
          </a:p>
        </p:txBody>
      </p:sp>
      <p:grpSp>
        <p:nvGrpSpPr>
          <p:cNvPr id="6" name="Group 7"/>
          <p:cNvGrpSpPr>
            <a:grpSpLocks/>
          </p:cNvGrpSpPr>
          <p:nvPr/>
        </p:nvGrpSpPr>
        <p:grpSpPr bwMode="auto">
          <a:xfrm>
            <a:off x="533400" y="2971800"/>
            <a:ext cx="3733800" cy="3780907"/>
            <a:chOff x="144" y="192"/>
            <a:chExt cx="5520" cy="4032"/>
          </a:xfrm>
        </p:grpSpPr>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92"/>
              <a:ext cx="5472" cy="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Lst>
          </p:spPr>
        </p:pic>
        <p:pic>
          <p:nvPicPr>
            <p:cNvPr id="8" name="Picture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1392"/>
              <a:ext cx="5520"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501604213"/>
      </p:ext>
    </p:extLst>
  </p:cSld>
  <p:clrMapOvr>
    <a:masterClrMapping/>
  </p:clrMapOvr>
  <mc:AlternateContent xmlns:mc="http://schemas.openxmlformats.org/markup-compatibility/2006" xmlns:p14="http://schemas.microsoft.com/office/powerpoint/2010/main">
    <mc:Choice Requires="p14">
      <p:transition spd="slow" p14:dur="2000" advTm="30479"/>
    </mc:Choice>
    <mc:Fallback xmlns="">
      <p:transition spd="slow" advTm="304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81"/>
            <a:ext cx="9144000" cy="6849438"/>
          </a:xfrm>
          <a:prstGeom prst="rect">
            <a:avLst/>
          </a:prstGeom>
        </p:spPr>
      </p:pic>
      <p:sp>
        <p:nvSpPr>
          <p:cNvPr id="3" name="Thought Bubble: Cloud 2">
            <a:extLst>
              <a:ext uri="{FF2B5EF4-FFF2-40B4-BE49-F238E27FC236}">
                <a16:creationId xmlns:a16="http://schemas.microsoft.com/office/drawing/2014/main" id="{5BC66BA4-2879-455E-A568-DD8A3000EE58}"/>
              </a:ext>
            </a:extLst>
          </p:cNvPr>
          <p:cNvSpPr/>
          <p:nvPr/>
        </p:nvSpPr>
        <p:spPr>
          <a:xfrm>
            <a:off x="762000" y="609600"/>
            <a:ext cx="7391400" cy="2160240"/>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3200" b="1">
                <a:solidFill>
                  <a:srgbClr val="1F497D"/>
                </a:solidFill>
                <a:latin typeface="Times New Roman"/>
                <a:ea typeface="Calibri"/>
              </a:rPr>
              <a:t>Ngựa Cha đã khuyên nhủ con điều gì?</a:t>
            </a:r>
            <a:r>
              <a:rPr lang="en-US" sz="3200">
                <a:latin typeface="Times New Roman"/>
                <a:ea typeface="Calibri"/>
              </a:rPr>
              <a:t> </a:t>
            </a:r>
            <a:endParaRPr lang="vi-VN" sz="3200" b="1" dirty="0">
              <a:solidFill>
                <a:srgbClr val="FF0000"/>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3E6B04E9-7783-4DF1-8B5F-FE1AE0A5BE16}"/>
              </a:ext>
            </a:extLst>
          </p:cNvPr>
          <p:cNvSpPr txBox="1"/>
          <p:nvPr/>
        </p:nvSpPr>
        <p:spPr>
          <a:xfrm>
            <a:off x="477888" y="3733800"/>
            <a:ext cx="8208912" cy="1631216"/>
          </a:xfrm>
          <a:prstGeom prst="rect">
            <a:avLst/>
          </a:prstGeom>
          <a:noFill/>
        </p:spPr>
        <p:txBody>
          <a:bodyPr wrap="square" rtlCol="0">
            <a:spAutoFit/>
          </a:bodyPr>
          <a:lstStyle/>
          <a:p>
            <a:r>
              <a:rPr lang="vi-VN" sz="3600" b="1">
                <a:latin typeface="Times New Roman" panose="02020603050405020304" pitchFamily="18" charset="0"/>
                <a:ea typeface="Times New Roman" panose="02020603050405020304" pitchFamily="18" charset="0"/>
                <a:sym typeface="Wingdings" panose="05000000000000000000" pitchFamily="2" charset="2"/>
              </a:rPr>
              <a:t> </a:t>
            </a:r>
            <a:r>
              <a:rPr lang="en-US" sz="3200">
                <a:solidFill>
                  <a:srgbClr val="0D0D0D"/>
                </a:solidFill>
                <a:latin typeface="Times New Roman"/>
                <a:ea typeface="Calibri"/>
              </a:rPr>
              <a:t>Ngựa Cha khuyên con nên đến bác thợ rèn để xem lại bộ móng. Nó cần thiết cho cuộc đua hơn là bộ đồ đẹp. </a:t>
            </a:r>
            <a:endParaRPr lang="vi-VN" sz="32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375374514"/>
      </p:ext>
    </p:extLst>
  </p:cSld>
  <p:clrMapOvr>
    <a:masterClrMapping/>
  </p:clrMapOvr>
  <mc:AlternateContent xmlns:mc="http://schemas.openxmlformats.org/markup-compatibility/2006" xmlns:p14="http://schemas.microsoft.com/office/powerpoint/2010/main">
    <mc:Choice Requires="p14">
      <p:transition spd="slow" p14:dur="2000" advTm="30381"/>
    </mc:Choice>
    <mc:Fallback xmlns="">
      <p:transition spd="slow" advTm="303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grpId="0"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AB3B4B37-4871-4107-8F34-8AFC1CD076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25016"/>
            <a:ext cx="2572815" cy="2113384"/>
          </a:xfrm>
          <a:prstGeom prst="rect">
            <a:avLst/>
          </a:prstGeom>
          <a:solidFill>
            <a:srgbClr val="FFC000"/>
          </a:solidFill>
        </p:spPr>
      </p:pic>
      <p:sp>
        <p:nvSpPr>
          <p:cNvPr id="4" name="TextBox 3">
            <a:extLst>
              <a:ext uri="{FF2B5EF4-FFF2-40B4-BE49-F238E27FC236}">
                <a16:creationId xmlns:a16="http://schemas.microsoft.com/office/drawing/2014/main" id="{347C66E4-DFC1-4E45-8F6F-3E43FFB23E5B}"/>
              </a:ext>
            </a:extLst>
          </p:cNvPr>
          <p:cNvSpPr txBox="1"/>
          <p:nvPr/>
        </p:nvSpPr>
        <p:spPr>
          <a:xfrm>
            <a:off x="685800" y="3041563"/>
            <a:ext cx="7467600" cy="1248675"/>
          </a:xfrm>
          <a:prstGeom prst="rect">
            <a:avLst/>
          </a:prstGeom>
          <a:noFill/>
        </p:spPr>
        <p:txBody>
          <a:bodyPr wrap="square" rtlCol="0">
            <a:spAutoFit/>
          </a:bodyPr>
          <a:lstStyle/>
          <a:p>
            <a:pPr algn="just">
              <a:lnSpc>
                <a:spcPct val="107000"/>
              </a:lnSpc>
              <a:spcAft>
                <a:spcPts val="800"/>
              </a:spcAft>
            </a:pPr>
            <a:r>
              <a:rPr lang="en-US" sz="3600" b="1">
                <a:solidFill>
                  <a:srgbClr val="FF0000"/>
                </a:solidFill>
                <a:latin typeface="Times New Roman"/>
                <a:ea typeface="Calibri"/>
                <a:cs typeface="Times New Roman"/>
              </a:rPr>
              <a:t>Ngựa Con đã làm gì khi nghe lời khuyên của cha?</a:t>
            </a:r>
            <a:endParaRPr lang="en-US" sz="2800">
              <a:solidFill>
                <a:srgbClr val="FF0000"/>
              </a:solidFill>
              <a:effectLst/>
              <a:latin typeface="Calibri"/>
              <a:ea typeface="Calibri"/>
              <a:cs typeface="Times New Roman"/>
            </a:endParaRPr>
          </a:p>
        </p:txBody>
      </p:sp>
      <p:sp>
        <p:nvSpPr>
          <p:cNvPr id="5" name="TextBox 4">
            <a:extLst>
              <a:ext uri="{FF2B5EF4-FFF2-40B4-BE49-F238E27FC236}">
                <a16:creationId xmlns:a16="http://schemas.microsoft.com/office/drawing/2014/main" id="{DC0139FC-9043-41A8-B1EB-CD5727C921CC}"/>
              </a:ext>
            </a:extLst>
          </p:cNvPr>
          <p:cNvSpPr txBox="1"/>
          <p:nvPr/>
        </p:nvSpPr>
        <p:spPr>
          <a:xfrm>
            <a:off x="228600" y="4540868"/>
            <a:ext cx="8208912" cy="1870705"/>
          </a:xfrm>
          <a:prstGeom prst="rect">
            <a:avLst/>
          </a:prstGeom>
          <a:noFill/>
        </p:spPr>
        <p:txBody>
          <a:bodyPr wrap="square" rtlCol="0">
            <a:spAutoFit/>
          </a:bodyPr>
          <a:lstStyle/>
          <a:p>
            <a:pPr algn="just">
              <a:lnSpc>
                <a:spcPct val="107000"/>
              </a:lnSpc>
              <a:spcAft>
                <a:spcPts val="800"/>
              </a:spcAft>
            </a:pPr>
            <a:r>
              <a:rPr lang="vi-VN" sz="3600" b="1">
                <a:latin typeface="Times New Roman" panose="02020603050405020304" pitchFamily="18" charset="0"/>
                <a:cs typeface="Times New Roman" panose="02020603050405020304" pitchFamily="18" charset="0"/>
                <a:sym typeface="Wingdings" panose="05000000000000000000" pitchFamily="2" charset="2"/>
              </a:rPr>
              <a:t> </a:t>
            </a:r>
            <a:r>
              <a:rPr lang="en-US" sz="3600">
                <a:solidFill>
                  <a:srgbClr val="0D0D0D"/>
                </a:solidFill>
                <a:latin typeface="Times New Roman"/>
                <a:ea typeface="Calibri"/>
                <a:cs typeface="Times New Roman"/>
              </a:rPr>
              <a:t>Ngựa Con ngúng nguẩy, trả lời đầy tự tin: Cha yên tâm đi, móng của con chắc chắn lắm, con nhất định sẽ thắng.</a:t>
            </a:r>
            <a:endParaRPr lang="en-US" sz="2800">
              <a:effectLst/>
              <a:latin typeface="Calibri"/>
              <a:ea typeface="Calibri"/>
              <a:cs typeface="Times New Roman"/>
            </a:endParaRPr>
          </a:p>
        </p:txBody>
      </p:sp>
    </p:spTree>
    <p:custDataLst>
      <p:tags r:id="rId1"/>
    </p:custDataLst>
    <p:extLst>
      <p:ext uri="{BB962C8B-B14F-4D97-AF65-F5344CB8AC3E}">
        <p14:creationId xmlns:p14="http://schemas.microsoft.com/office/powerpoint/2010/main" val="784756181"/>
      </p:ext>
    </p:extLst>
  </p:cSld>
  <p:clrMapOvr>
    <a:masterClrMapping/>
  </p:clrMapOvr>
  <mc:AlternateContent xmlns:mc="http://schemas.openxmlformats.org/markup-compatibility/2006" xmlns:p14="http://schemas.microsoft.com/office/powerpoint/2010/main">
    <mc:Choice Requires="p14">
      <p:transition spd="slow" p14:dur="2000" advTm="28764"/>
    </mc:Choice>
    <mc:Fallback xmlns="">
      <p:transition spd="slow" advTm="287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
                                        </p:tgtEl>
                                        <p:attrNameLst>
                                          <p:attrName>r</p:attrName>
                                        </p:attrNameLst>
                                      </p:cBhvr>
                                    </p:animRot>
                                  </p:childTnLst>
                                </p:cTn>
                              </p:par>
                              <p:par>
                                <p:cTn id="7" presetID="14" presetClass="entr" presetSubtype="10" fill="hold" grpId="0" nodeType="withEffect">
                                  <p:stCondLst>
                                    <p:cond delay="1800"/>
                                  </p:stCondLst>
                                  <p:childTnLst>
                                    <p:set>
                                      <p:cBhvr>
                                        <p:cTn id="8" dur="1" fill="hold">
                                          <p:stCondLst>
                                            <p:cond delay="0"/>
                                          </p:stCondLst>
                                        </p:cTn>
                                        <p:tgtEl>
                                          <p:spTgt spid="4"/>
                                        </p:tgtEl>
                                        <p:attrNameLst>
                                          <p:attrName>style.visibility</p:attrName>
                                        </p:attrNameLst>
                                      </p:cBhvr>
                                      <p:to>
                                        <p:strVal val="visible"/>
                                      </p:to>
                                    </p:set>
                                    <p:animEffect transition="in" filter="randombar(horizontal)">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9" y="0"/>
            <a:ext cx="9144000" cy="6858000"/>
          </a:xfrm>
          <a:prstGeom prst="rect">
            <a:avLst/>
          </a:prstGeom>
        </p:spPr>
      </p:pic>
      <p:sp>
        <p:nvSpPr>
          <p:cNvPr id="2" name="Rectangle 1">
            <a:extLst>
              <a:ext uri="{FF2B5EF4-FFF2-40B4-BE49-F238E27FC236}">
                <a16:creationId xmlns:a16="http://schemas.microsoft.com/office/drawing/2014/main" id="{5E0BA600-161B-4832-B806-6725B36D285E}"/>
              </a:ext>
            </a:extLst>
          </p:cNvPr>
          <p:cNvSpPr/>
          <p:nvPr/>
        </p:nvSpPr>
        <p:spPr>
          <a:xfrm>
            <a:off x="395536" y="990600"/>
            <a:ext cx="7859223" cy="1754326"/>
          </a:xfrm>
          <a:prstGeom prst="rect">
            <a:avLst/>
          </a:prstGeom>
        </p:spPr>
        <p:txBody>
          <a:bodyPr wrap="square">
            <a:spAutoFit/>
          </a:bodyPr>
          <a:lstStyle/>
          <a:p>
            <a:pPr algn="just">
              <a:spcAft>
                <a:spcPts val="0"/>
              </a:spcAft>
            </a:pPr>
            <a:r>
              <a:rPr lang="en-US" sz="3600" b="1">
                <a:solidFill>
                  <a:srgbClr val="FF0000"/>
                </a:solidFill>
                <a:latin typeface="Times New Roman" pitchFamily="18" charset="0"/>
                <a:cs typeface="Times New Roman" pitchFamily="18" charset="0"/>
              </a:rPr>
              <a:t>Hãy tả lại khung cảnh buổi sáng trong rừng và hoạt động của muông thú trước cuộc đua?</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p:txBody>
      </p:sp>
      <p:sp>
        <p:nvSpPr>
          <p:cNvPr id="3" name="Rectangle 2">
            <a:extLst>
              <a:ext uri="{FF2B5EF4-FFF2-40B4-BE49-F238E27FC236}">
                <a16:creationId xmlns:a16="http://schemas.microsoft.com/office/drawing/2014/main" id="{5816C998-BA34-4BCA-9F2E-3ED391953E79}"/>
              </a:ext>
            </a:extLst>
          </p:cNvPr>
          <p:cNvSpPr/>
          <p:nvPr/>
        </p:nvSpPr>
        <p:spPr>
          <a:xfrm>
            <a:off x="395537" y="3286325"/>
            <a:ext cx="8062664" cy="2308324"/>
          </a:xfrm>
          <a:prstGeom prst="rect">
            <a:avLst/>
          </a:prstGeom>
        </p:spPr>
        <p:txBody>
          <a:bodyPr wrap="square">
            <a:spAutoFit/>
          </a:bodyPr>
          <a:lstStyle/>
          <a:p>
            <a:pPr algn="just"/>
            <a:r>
              <a:rPr lang="vi-VN" sz="3600" b="1">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600">
                <a:solidFill>
                  <a:srgbClr val="0D0D0D"/>
                </a:solidFill>
                <a:latin typeface="Times New Roman" pitchFamily="18" charset="0"/>
                <a:ea typeface="Times New Roman"/>
                <a:cs typeface="Times New Roman" pitchFamily="18" charset="0"/>
              </a:rPr>
              <a:t>Sáng sớm, bãi cỏ đông nghẹt. Chị em nhà Hươu sốt ruột gặm lá. Thỏ Trắng, Thỏ Xám thận trọng ngắm nghía các đối thủ. Bác Quạ bay đi bay lại giữ trật tự</a:t>
            </a:r>
            <a:endParaRPr lang="en-US" sz="3200">
              <a:latin typeface="Times New Roman" pitchFamily="18" charset="0"/>
              <a:ea typeface="Times New Roman"/>
              <a:cs typeface="Times New Roman" pitchFamily="18" charset="0"/>
            </a:endParaRPr>
          </a:p>
        </p:txBody>
      </p:sp>
    </p:spTree>
    <p:custDataLst>
      <p:tags r:id="rId1"/>
    </p:custDataLst>
    <p:extLst>
      <p:ext uri="{BB962C8B-B14F-4D97-AF65-F5344CB8AC3E}">
        <p14:creationId xmlns:p14="http://schemas.microsoft.com/office/powerpoint/2010/main" val="4074276482"/>
      </p:ext>
    </p:extLst>
  </p:cSld>
  <p:clrMapOvr>
    <a:masterClrMapping/>
  </p:clrMapOvr>
  <mc:AlternateContent xmlns:mc="http://schemas.openxmlformats.org/markup-compatibility/2006" xmlns:p14="http://schemas.microsoft.com/office/powerpoint/2010/main">
    <mc:Choice Requires="p14">
      <p:transition spd="slow" p14:dur="2000" advTm="32282"/>
    </mc:Choice>
    <mc:Fallback xmlns="">
      <p:transition spd="slow" advTm="322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6"/>
          <p:cNvSpPr txBox="1">
            <a:spLocks noChangeArrowheads="1"/>
          </p:cNvSpPr>
          <p:nvPr/>
        </p:nvSpPr>
        <p:spPr bwMode="auto">
          <a:xfrm>
            <a:off x="2667000" y="0"/>
            <a:ext cx="4191000" cy="646331"/>
          </a:xfrm>
          <a:prstGeom prst="rect">
            <a:avLst/>
          </a:prstGeom>
          <a:noFill/>
          <a:ln w="9525">
            <a:noFill/>
            <a:miter lim="800000"/>
            <a:headEnd/>
            <a:tailEnd/>
          </a:ln>
        </p:spPr>
        <p:txBody>
          <a:bodyPr wrap="square">
            <a:spAutoFit/>
          </a:bodyPr>
          <a:lstStyle/>
          <a:p>
            <a:pPr>
              <a:spcBef>
                <a:spcPct val="50000"/>
              </a:spcBef>
            </a:pPr>
            <a:r>
              <a:rPr lang="en-US" sz="3600" b="1" i="1" u="sng">
                <a:solidFill>
                  <a:srgbClr val="006600"/>
                </a:solidFill>
                <a:latin typeface="Times New Roman" panose="02020603050405020304" pitchFamily="18" charset="0"/>
                <a:cs typeface="Times New Roman" panose="02020603050405020304" pitchFamily="18" charset="0"/>
              </a:rPr>
              <a:t>Tập đọc - Kể chuyện</a:t>
            </a:r>
            <a:endParaRPr lang="en-US" sz="3600" b="1" i="1">
              <a:solidFill>
                <a:srgbClr val="0066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485900" y="457200"/>
            <a:ext cx="6667500"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Cuộc chạy đua trong rừng</a:t>
            </a:r>
          </a:p>
        </p:txBody>
      </p:sp>
      <p:pic>
        <p:nvPicPr>
          <p:cNvPr id="1026" name="Picture 2" descr="Soạn bài - Tập đọc: Cuộc chạy đua trong rừng - Giải bài tập tiế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696200" cy="54319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7408"/>
    </mc:Choice>
    <mc:Fallback xmlns="">
      <p:transition spd="slow" advTm="274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5">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57250"/>
            <a:ext cx="4816291"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7">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8" name="Content Placeholder 7">
            <a:extLst>
              <a:ext uri="{FF2B5EF4-FFF2-40B4-BE49-F238E27FC236}">
                <a16:creationId xmlns:a16="http://schemas.microsoft.com/office/drawing/2014/main" id="{F8478F17-1A80-42D5-97CE-8302F76A182E}"/>
              </a:ext>
            </a:extLst>
          </p:cNvPr>
          <p:cNvSpPr>
            <a:spLocks noGrp="1"/>
          </p:cNvSpPr>
          <p:nvPr>
            <p:ph idx="1"/>
          </p:nvPr>
        </p:nvSpPr>
        <p:spPr>
          <a:xfrm>
            <a:off x="-11498" y="2743200"/>
            <a:ext cx="3886200" cy="1524000"/>
          </a:xfrm>
        </p:spPr>
        <p:txBody>
          <a:bodyPr vert="horz" wrap="square" lIns="68580" tIns="34290" rIns="68580" bIns="34290" numCol="1" rtlCol="0" anchor="t" anchorCtr="0" compatLnSpc="1">
            <a:prstTxWarp prst="textNoShape">
              <a:avLst/>
            </a:prstTxWarp>
            <a:noAutofit/>
          </a:bodyPr>
          <a:lstStyle/>
          <a:p>
            <a:pPr algn="just">
              <a:lnSpc>
                <a:spcPct val="107000"/>
              </a:lnSpc>
              <a:spcAft>
                <a:spcPts val="800"/>
              </a:spcAft>
            </a:pPr>
            <a:r>
              <a:rPr lang="en-US" b="1">
                <a:effectLst/>
                <a:latin typeface="Times New Roman" pitchFamily="18" charset="0"/>
                <a:ea typeface="Calibri"/>
                <a:cs typeface="Times New Roman" pitchFamily="18" charset="0"/>
              </a:rPr>
              <a:t>Còn Ngựa Con thì sao?</a:t>
            </a:r>
          </a:p>
        </p:txBody>
      </p:sp>
      <p:sp>
        <p:nvSpPr>
          <p:cNvPr id="9" name="Thought Bubble: Cloud 2">
            <a:extLst>
              <a:ext uri="{FF2B5EF4-FFF2-40B4-BE49-F238E27FC236}">
                <a16:creationId xmlns:a16="http://schemas.microsoft.com/office/drawing/2014/main" id="{D142EEF0-E3C6-4803-AAFE-D428014DE04F}"/>
              </a:ext>
            </a:extLst>
          </p:cNvPr>
          <p:cNvSpPr/>
          <p:nvPr/>
        </p:nvSpPr>
        <p:spPr>
          <a:xfrm flipH="1">
            <a:off x="4816291" y="1905000"/>
            <a:ext cx="4369550" cy="2571749"/>
          </a:xfrm>
          <a:prstGeom prst="cloudCallout">
            <a:avLst>
              <a:gd name="adj1" fmla="val 42453"/>
              <a:gd name="adj2" fmla="val 50813"/>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n-US" sz="2800">
                <a:solidFill>
                  <a:srgbClr val="0D0D0D"/>
                </a:solidFill>
                <a:latin typeface="Times New Roman" pitchFamily="18" charset="0"/>
                <a:ea typeface="Times New Roman"/>
                <a:cs typeface="Times New Roman" pitchFamily="18" charset="0"/>
              </a:rPr>
              <a:t>Ngựa Con ung dung bước vào vạch xuất phát</a:t>
            </a:r>
            <a:r>
              <a:rPr lang="en-US" sz="2800">
                <a:solidFill>
                  <a:srgbClr val="0D0D0D"/>
                </a:solidFill>
                <a:latin typeface="Times New Roman" pitchFamily="18" charset="0"/>
                <a:ea typeface="Calibri"/>
                <a:cs typeface="Times New Roman"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00189090"/>
      </p:ext>
    </p:extLst>
  </p:cSld>
  <p:clrMapOvr>
    <a:masterClrMapping/>
  </p:clrMapOvr>
  <mc:AlternateContent xmlns:mc="http://schemas.openxmlformats.org/markup-compatibility/2006" xmlns:p14="http://schemas.microsoft.com/office/powerpoint/2010/main">
    <mc:Choice Requires="p14">
      <p:transition spd="slow" p14:dur="2000" advTm="12452"/>
    </mc:Choice>
    <mc:Fallback xmlns="">
      <p:transition spd="slow" advTm="124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ownloads\cuộc chạy đua trong rừng\ab5bde7bf0f9f51202dd2191498cf3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1">
            <a:extLst>
              <a:ext uri="{FF2B5EF4-FFF2-40B4-BE49-F238E27FC236}">
                <a16:creationId xmlns:a16="http://schemas.microsoft.com/office/drawing/2014/main" id="{D4FFD598-DDA5-4CE2-82C4-56B4A789042B}"/>
              </a:ext>
            </a:extLst>
          </p:cNvPr>
          <p:cNvSpPr/>
          <p:nvPr/>
        </p:nvSpPr>
        <p:spPr>
          <a:xfrm>
            <a:off x="3352800" y="838200"/>
            <a:ext cx="5562600" cy="2133600"/>
          </a:xfrm>
          <a:prstGeom prst="cloudCallout">
            <a:avLst>
              <a:gd name="adj1" fmla="val -31967"/>
              <a:gd name="adj2" fmla="val 99414"/>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3200" b="1">
                <a:solidFill>
                  <a:srgbClr val="FF0000"/>
                </a:solidFill>
                <a:latin typeface="Times New Roman" pitchFamily="18" charset="0"/>
                <a:ea typeface="Calibri"/>
                <a:cs typeface="Times New Roman" pitchFamily="18" charset="0"/>
              </a:rPr>
              <a:t>Khi bắt đầu, cuộc thi diễn ra như thế nào?</a:t>
            </a:r>
            <a:endParaRPr lang="en-US" sz="3200">
              <a:solidFill>
                <a:srgbClr val="FF000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45E5BAA0-C24B-4047-BC00-7D2661D293DC}"/>
              </a:ext>
            </a:extLst>
          </p:cNvPr>
          <p:cNvSpPr txBox="1"/>
          <p:nvPr/>
        </p:nvSpPr>
        <p:spPr>
          <a:xfrm>
            <a:off x="744588" y="4124980"/>
            <a:ext cx="7332612" cy="646331"/>
          </a:xfrm>
          <a:prstGeom prst="rect">
            <a:avLst/>
          </a:prstGeom>
          <a:noFill/>
        </p:spPr>
        <p:txBody>
          <a:bodyPr wrap="square" rtlCol="0">
            <a:spAutoFit/>
          </a:bodyPr>
          <a:lstStyle/>
          <a:p>
            <a:r>
              <a:rPr lang="vi-VN" sz="3600" b="1">
                <a:solidFill>
                  <a:srgbClr val="0070C0"/>
                </a:solidFill>
                <a:latin typeface="Times New Roman" panose="02020603050405020304" pitchFamily="18" charset="0"/>
                <a:ea typeface="Times New Roman" panose="02020603050405020304" pitchFamily="18" charset="0"/>
                <a:cs typeface="Times New Roman" pitchFamily="18" charset="0"/>
                <a:sym typeface="Wingdings" panose="05000000000000000000" pitchFamily="2" charset="2"/>
              </a:rPr>
              <a:t> </a:t>
            </a:r>
            <a:r>
              <a:rPr lang="en-US" sz="3600" b="1">
                <a:solidFill>
                  <a:srgbClr val="0070C0"/>
                </a:solidFill>
                <a:latin typeface="Times New Roman" pitchFamily="18" charset="0"/>
                <a:cs typeface="Times New Roman" pitchFamily="18" charset="0"/>
                <a:sym typeface="Wingdings" panose="05000000000000000000" pitchFamily="2" charset="2"/>
              </a:rPr>
              <a:t>Các con vật rần chuyển động</a:t>
            </a:r>
            <a:endParaRPr lang="en-US" sz="3600" b="1">
              <a:solidFill>
                <a:srgbClr val="0070C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837971497"/>
      </p:ext>
    </p:extLst>
  </p:cSld>
  <p:clrMapOvr>
    <a:masterClrMapping/>
  </p:clrMapOvr>
  <mc:AlternateContent xmlns:mc="http://schemas.openxmlformats.org/markup-compatibility/2006" xmlns:p14="http://schemas.microsoft.com/office/powerpoint/2010/main">
    <mc:Choice Requires="p14">
      <p:transition spd="slow" p14:dur="2000" advTm="26298"/>
    </mc:Choice>
    <mc:Fallback xmlns="">
      <p:transition spd="slow" advTm="262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grpId="0"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2400300" y="457200"/>
            <a:ext cx="6515100" cy="2133600"/>
          </a:xfrm>
          <a:prstGeom prst="cloud">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r>
              <a:rPr lang="en-US" sz="2800" b="1">
                <a:latin typeface="Times New Roman" pitchFamily="18" charset="0"/>
                <a:cs typeface="Times New Roman" pitchFamily="18" charset="0"/>
              </a:rPr>
              <a:t>Ngựa Con đã chạy như thế nào trong 2 vòng đầu tiên?</a:t>
            </a:r>
            <a:endParaRPr lang="en-US" sz="280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701" y="0"/>
            <a:ext cx="4343401" cy="2797444"/>
          </a:xfrm>
          <a:prstGeom prst="rect">
            <a:avLst/>
          </a:prstGeom>
        </p:spPr>
      </p:pic>
      <p:sp>
        <p:nvSpPr>
          <p:cNvPr id="5" name="Cloud 4"/>
          <p:cNvSpPr/>
          <p:nvPr/>
        </p:nvSpPr>
        <p:spPr>
          <a:xfrm>
            <a:off x="304800" y="3505200"/>
            <a:ext cx="7086600" cy="2743200"/>
          </a:xfrm>
          <a:prstGeom prst="cloud">
            <a:avLst/>
          </a:prstGeom>
          <a:solidFill>
            <a:schemeClr val="bg2">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800">
                <a:latin typeface="Times New Roman" pitchFamily="18" charset="0"/>
                <a:cs typeface="Times New Roman" pitchFamily="18" charset="0"/>
              </a:rPr>
              <a:t>Ngựa Con dẫn đầu bằng những sải bước dài khỏe khoắn</a:t>
            </a:r>
          </a:p>
        </p:txBody>
      </p:sp>
    </p:spTree>
    <p:custDataLst>
      <p:tags r:id="rId1"/>
    </p:custDataLst>
    <p:extLst>
      <p:ext uri="{BB962C8B-B14F-4D97-AF65-F5344CB8AC3E}">
        <p14:creationId xmlns:p14="http://schemas.microsoft.com/office/powerpoint/2010/main" val="484254132"/>
      </p:ext>
    </p:extLst>
  </p:cSld>
  <p:clrMapOvr>
    <a:masterClrMapping/>
  </p:clrMapOvr>
  <mc:AlternateContent xmlns:mc="http://schemas.openxmlformats.org/markup-compatibility/2006" xmlns:p14="http://schemas.microsoft.com/office/powerpoint/2010/main">
    <mc:Choice Requires="p14">
      <p:transition spd="slow" p14:dur="2000" advTm="14298"/>
    </mc:Choice>
    <mc:Fallback xmlns="">
      <p:transition spd="slow" advTm="142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arn(inVertical)">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hought Bubble: Cloud 1">
            <a:extLst>
              <a:ext uri="{FF2B5EF4-FFF2-40B4-BE49-F238E27FC236}">
                <a16:creationId xmlns:a16="http://schemas.microsoft.com/office/drawing/2014/main" id="{D4FFD598-DDA5-4CE2-82C4-56B4A789042B}"/>
              </a:ext>
            </a:extLst>
          </p:cNvPr>
          <p:cNvSpPr/>
          <p:nvPr/>
        </p:nvSpPr>
        <p:spPr>
          <a:xfrm>
            <a:off x="228600" y="228600"/>
            <a:ext cx="5562600" cy="2133600"/>
          </a:xfrm>
          <a:prstGeom prst="cloudCallout">
            <a:avLst>
              <a:gd name="adj1" fmla="val 25098"/>
              <a:gd name="adj2" fmla="val 86557"/>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3200" b="1">
                <a:solidFill>
                  <a:srgbClr val="FF0000"/>
                </a:solidFill>
                <a:latin typeface="Times New Roman" pitchFamily="18" charset="0"/>
                <a:ea typeface="Calibri"/>
                <a:cs typeface="Times New Roman" pitchFamily="18" charset="0"/>
              </a:rPr>
              <a:t>Sau đó, chuyện gì đã xảy ra với Ngựa Con?</a:t>
            </a:r>
            <a:endParaRPr lang="en-US" sz="320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45E5BAA0-C24B-4047-BC00-7D2661D293DC}"/>
              </a:ext>
            </a:extLst>
          </p:cNvPr>
          <p:cNvSpPr txBox="1"/>
          <p:nvPr/>
        </p:nvSpPr>
        <p:spPr>
          <a:xfrm>
            <a:off x="249288" y="2895600"/>
            <a:ext cx="4551312" cy="3539430"/>
          </a:xfrm>
          <a:prstGeom prst="rect">
            <a:avLst/>
          </a:prstGeom>
          <a:noFill/>
        </p:spPr>
        <p:txBody>
          <a:bodyPr wrap="square" rtlCol="0">
            <a:spAutoFit/>
          </a:bodyPr>
          <a:lstStyle/>
          <a:p>
            <a:r>
              <a:rPr lang="vi-VN" sz="2800" b="1">
                <a:latin typeface="Times New Roman" panose="02020603050405020304" pitchFamily="18" charset="0"/>
                <a:ea typeface="Times New Roman" panose="02020603050405020304" pitchFamily="18" charset="0"/>
                <a:cs typeface="Times New Roman" pitchFamily="18" charset="0"/>
                <a:sym typeface="Wingdings" panose="05000000000000000000" pitchFamily="2" charset="2"/>
              </a:rPr>
              <a:t> </a:t>
            </a:r>
            <a:r>
              <a:rPr lang="en-US" sz="2800" b="1">
                <a:latin typeface="Times New Roman" pitchFamily="18" charset="0"/>
                <a:cs typeface="Times New Roman" pitchFamily="18" charset="0"/>
                <a:sym typeface="Wingdings" panose="05000000000000000000" pitchFamily="2" charset="2"/>
              </a:rPr>
              <a:t>C</a:t>
            </a:r>
            <a:r>
              <a:rPr lang="en-US" sz="2800" b="1">
                <a:latin typeface="Times New Roman" pitchFamily="18" charset="0"/>
                <a:cs typeface="Times New Roman" pitchFamily="18" charset="0"/>
              </a:rPr>
              <a:t>hú có cảm giác vướng vướng ở chân và giật mình thoảng thốt: một cái móng lung lay rồi dời hẳn ra. Gai nhọn đâm vào chân làm Ngựa Con đau điếng. Chú chạy tập tễnh và cuối cùng dừng hẳn lại.</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09801"/>
            <a:ext cx="4343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3"/>
          <p:cNvSpPr>
            <a:spLocks noChangeArrowheads="1"/>
          </p:cNvSpPr>
          <p:nvPr/>
        </p:nvSpPr>
        <p:spPr bwMode="auto">
          <a:xfrm>
            <a:off x="6553200" y="3093854"/>
            <a:ext cx="1323703" cy="1031875"/>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altLang="en-US" sz="3200" u="sng">
              <a:solidFill>
                <a:srgbClr val="FF00FF"/>
              </a:solidFill>
              <a:latin typeface="Times New Roman" pitchFamily="18" charset="0"/>
            </a:endParaRPr>
          </a:p>
        </p:txBody>
      </p:sp>
    </p:spTree>
    <p:custDataLst>
      <p:tags r:id="rId1"/>
    </p:custDataLst>
    <p:extLst>
      <p:ext uri="{BB962C8B-B14F-4D97-AF65-F5344CB8AC3E}">
        <p14:creationId xmlns:p14="http://schemas.microsoft.com/office/powerpoint/2010/main" val="3052620407"/>
      </p:ext>
    </p:extLst>
  </p:cSld>
  <p:clrMapOvr>
    <a:masterClrMapping/>
  </p:clrMapOvr>
  <mc:AlternateContent xmlns:mc="http://schemas.openxmlformats.org/markup-compatibility/2006" xmlns:p14="http://schemas.microsoft.com/office/powerpoint/2010/main">
    <mc:Choice Requires="p14">
      <p:transition spd="slow" p14:dur="2000" advTm="37522"/>
    </mc:Choice>
    <mc:Fallback xmlns="">
      <p:transition spd="slow" advTm="37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7"/>
            <a:ext cx="9144000" cy="6934200"/>
          </a:xfrm>
          <a:prstGeom prst="rect">
            <a:avLst/>
          </a:prstGeom>
        </p:spPr>
      </p:pic>
      <p:sp>
        <p:nvSpPr>
          <p:cNvPr id="2" name="Thought Bubble: Cloud 1">
            <a:extLst>
              <a:ext uri="{FF2B5EF4-FFF2-40B4-BE49-F238E27FC236}">
                <a16:creationId xmlns:a16="http://schemas.microsoft.com/office/drawing/2014/main" id="{D6E414B6-87AF-498F-A5DC-5F50C3526067}"/>
              </a:ext>
            </a:extLst>
          </p:cNvPr>
          <p:cNvSpPr/>
          <p:nvPr/>
        </p:nvSpPr>
        <p:spPr>
          <a:xfrm>
            <a:off x="3581400" y="228600"/>
            <a:ext cx="4876800" cy="1757536"/>
          </a:xfrm>
          <a:prstGeom prst="cloudCallout">
            <a:avLst>
              <a:gd name="adj1" fmla="val -49679"/>
              <a:gd name="adj2" fmla="val 76603"/>
            </a:avLst>
          </a:prstGeom>
        </p:spPr>
        <p:style>
          <a:lnRef idx="2">
            <a:schemeClr val="accent3"/>
          </a:lnRef>
          <a:fillRef idx="1">
            <a:schemeClr val="lt1"/>
          </a:fillRef>
          <a:effectRef idx="0">
            <a:schemeClr val="accent3"/>
          </a:effectRef>
          <a:fontRef idx="minor">
            <a:schemeClr val="dk1"/>
          </a:fontRef>
        </p:style>
        <p:txBody>
          <a:bodyPr rtlCol="0" anchor="ctr"/>
          <a:lstStyle/>
          <a:p>
            <a:pPr algn="just">
              <a:spcAft>
                <a:spcPts val="0"/>
              </a:spcAft>
            </a:pPr>
            <a:r>
              <a:rPr lang="en-US" sz="2800" b="1">
                <a:solidFill>
                  <a:srgbClr val="1F497D"/>
                </a:solidFill>
                <a:latin typeface="Times New Roman"/>
                <a:ea typeface="Times New Roman"/>
              </a:rPr>
              <a:t>Vì sao Ngựa Con không đạt kết quả trong cuộc thi?</a:t>
            </a:r>
            <a:endParaRPr lang="en-US" sz="2400">
              <a:effectLst/>
              <a:latin typeface="Times New Roman"/>
              <a:ea typeface="Times New Roman"/>
            </a:endParaRPr>
          </a:p>
        </p:txBody>
      </p:sp>
      <p:sp>
        <p:nvSpPr>
          <p:cNvPr id="5" name="Rectangle 4">
            <a:extLst>
              <a:ext uri="{FF2B5EF4-FFF2-40B4-BE49-F238E27FC236}">
                <a16:creationId xmlns:a16="http://schemas.microsoft.com/office/drawing/2014/main" id="{3BB67656-83DF-45A3-88C5-D31833CE5221}"/>
              </a:ext>
            </a:extLst>
          </p:cNvPr>
          <p:cNvSpPr/>
          <p:nvPr/>
        </p:nvSpPr>
        <p:spPr>
          <a:xfrm>
            <a:off x="533400" y="2503944"/>
            <a:ext cx="7924800" cy="2677656"/>
          </a:xfrm>
          <a:prstGeom prst="rect">
            <a:avLst/>
          </a:prstGeom>
        </p:spPr>
        <p:txBody>
          <a:bodyPr wrap="square">
            <a:spAutoFit/>
          </a:bodyPr>
          <a:lstStyle/>
          <a:p>
            <a:pPr algn="just">
              <a:lnSpc>
                <a:spcPct val="150000"/>
              </a:lnSpc>
              <a:spcAft>
                <a:spcPts val="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a:latin typeface="Times New Roman" pitchFamily="18" charset="0"/>
                <a:cs typeface="Times New Roman" pitchFamily="18" charset="0"/>
              </a:rPr>
              <a:t>Vì Ngựa Con đã chuẩn bị ko chu đáo. Đáng lẽ Ngựa Con phải lo sửa sang lại bộ móng sắt thì cậu lại chỉ lo chải chuốt, ko nghe lời khuyên của cha. Chiếc móng đã làm Ngựa Con phải bỏ dở cuộc đua</a:t>
            </a:r>
            <a:endParaRPr lang="en-US" sz="2800" b="1" dirty="0">
              <a:latin typeface="Times New Roman" pitchFamily="18" charset="0"/>
              <a:ea typeface="Times New Roman" panose="02020603050405020304" pitchFamily="18" charset="0"/>
              <a:cs typeface="Times New Roman" pitchFamily="18" charset="0"/>
            </a:endParaRPr>
          </a:p>
        </p:txBody>
      </p:sp>
    </p:spTree>
    <p:custDataLst>
      <p:tags r:id="rId1"/>
    </p:custDataLst>
    <p:extLst>
      <p:ext uri="{BB962C8B-B14F-4D97-AF65-F5344CB8AC3E}">
        <p14:creationId xmlns:p14="http://schemas.microsoft.com/office/powerpoint/2010/main" val="3206059164"/>
      </p:ext>
    </p:extLst>
  </p:cSld>
  <p:clrMapOvr>
    <a:masterClrMapping/>
  </p:clrMapOvr>
  <mc:AlternateContent xmlns:mc="http://schemas.openxmlformats.org/markup-compatibility/2006" xmlns:p14="http://schemas.microsoft.com/office/powerpoint/2010/main">
    <mc:Choice Requires="p14">
      <p:transition spd="slow" p14:dur="2000" advTm="31915"/>
    </mc:Choice>
    <mc:Fallback xmlns="">
      <p:transition spd="slow" advTm="319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p:cNvGrpSpPr>
            <a:grpSpLocks/>
          </p:cNvGrpSpPr>
          <p:nvPr/>
        </p:nvGrpSpPr>
        <p:grpSpPr bwMode="auto">
          <a:xfrm>
            <a:off x="3276600" y="3733800"/>
            <a:ext cx="285750" cy="1143000"/>
            <a:chOff x="2064" y="1488"/>
            <a:chExt cx="180" cy="720"/>
          </a:xfrm>
        </p:grpSpPr>
        <p:pic>
          <p:nvPicPr>
            <p:cNvPr id="4" name="Picture 4"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1488"/>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192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 y="168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5"/>
          <p:cNvGrpSpPr>
            <a:grpSpLocks/>
          </p:cNvGrpSpPr>
          <p:nvPr/>
        </p:nvGrpSpPr>
        <p:grpSpPr bwMode="auto">
          <a:xfrm>
            <a:off x="3352800" y="3733800"/>
            <a:ext cx="285750" cy="1143000"/>
            <a:chOff x="2064" y="1488"/>
            <a:chExt cx="180" cy="720"/>
          </a:xfrm>
        </p:grpSpPr>
        <p:pic>
          <p:nvPicPr>
            <p:cNvPr id="8" name="Picture 16"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1488"/>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192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 y="168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3"/>
          <p:cNvGrpSpPr>
            <a:grpSpLocks/>
          </p:cNvGrpSpPr>
          <p:nvPr/>
        </p:nvGrpSpPr>
        <p:grpSpPr bwMode="auto">
          <a:xfrm>
            <a:off x="3352800" y="3733800"/>
            <a:ext cx="285750" cy="1143000"/>
            <a:chOff x="2064" y="1488"/>
            <a:chExt cx="180" cy="720"/>
          </a:xfrm>
        </p:grpSpPr>
        <p:pic>
          <p:nvPicPr>
            <p:cNvPr id="12" name="Picture 24"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1488"/>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192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6"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 y="168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31"/>
          <p:cNvGrpSpPr>
            <a:grpSpLocks/>
          </p:cNvGrpSpPr>
          <p:nvPr/>
        </p:nvGrpSpPr>
        <p:grpSpPr bwMode="auto">
          <a:xfrm>
            <a:off x="3352800" y="3733800"/>
            <a:ext cx="285750" cy="1143000"/>
            <a:chOff x="2064" y="1488"/>
            <a:chExt cx="180" cy="720"/>
          </a:xfrm>
        </p:grpSpPr>
        <p:pic>
          <p:nvPicPr>
            <p:cNvPr id="16" name="Picture 32"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1488"/>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3"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192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4"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 y="168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39"/>
          <p:cNvGrpSpPr>
            <a:grpSpLocks/>
          </p:cNvGrpSpPr>
          <p:nvPr/>
        </p:nvGrpSpPr>
        <p:grpSpPr bwMode="auto">
          <a:xfrm>
            <a:off x="3276600" y="3733800"/>
            <a:ext cx="285750" cy="1143000"/>
            <a:chOff x="2064" y="1488"/>
            <a:chExt cx="180" cy="720"/>
          </a:xfrm>
        </p:grpSpPr>
        <p:pic>
          <p:nvPicPr>
            <p:cNvPr id="20" name="Picture 40"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1488"/>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1"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192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2"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 y="168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47"/>
          <p:cNvGrpSpPr>
            <a:grpSpLocks/>
          </p:cNvGrpSpPr>
          <p:nvPr/>
        </p:nvGrpSpPr>
        <p:grpSpPr bwMode="auto">
          <a:xfrm>
            <a:off x="3429000" y="3733800"/>
            <a:ext cx="285750" cy="1143000"/>
            <a:chOff x="2064" y="1488"/>
            <a:chExt cx="180" cy="720"/>
          </a:xfrm>
        </p:grpSpPr>
        <p:pic>
          <p:nvPicPr>
            <p:cNvPr id="24" name="Picture 48"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1488"/>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9"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192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0"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 y="168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51"/>
          <p:cNvGrpSpPr>
            <a:grpSpLocks/>
          </p:cNvGrpSpPr>
          <p:nvPr/>
        </p:nvGrpSpPr>
        <p:grpSpPr bwMode="auto">
          <a:xfrm>
            <a:off x="3429000" y="3429000"/>
            <a:ext cx="285750" cy="685800"/>
            <a:chOff x="2064" y="1488"/>
            <a:chExt cx="180" cy="720"/>
          </a:xfrm>
        </p:grpSpPr>
        <p:pic>
          <p:nvPicPr>
            <p:cNvPr id="28" name="Picture 52" descr="nuoc mat Copy of scan00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1488"/>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3" descr="nuoc mat Copy of scan00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2" y="192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4" descr="nuoc mat Copy of scan00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 y="168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oup 55"/>
          <p:cNvGrpSpPr>
            <a:grpSpLocks/>
          </p:cNvGrpSpPr>
          <p:nvPr/>
        </p:nvGrpSpPr>
        <p:grpSpPr bwMode="auto">
          <a:xfrm>
            <a:off x="3505200" y="3733800"/>
            <a:ext cx="285750" cy="1143000"/>
            <a:chOff x="2064" y="1488"/>
            <a:chExt cx="180" cy="720"/>
          </a:xfrm>
        </p:grpSpPr>
        <p:pic>
          <p:nvPicPr>
            <p:cNvPr id="32" name="Picture 56"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1488"/>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7"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192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58"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 y="168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Group 59"/>
          <p:cNvGrpSpPr>
            <a:grpSpLocks/>
          </p:cNvGrpSpPr>
          <p:nvPr/>
        </p:nvGrpSpPr>
        <p:grpSpPr bwMode="auto">
          <a:xfrm>
            <a:off x="3657600" y="4648200"/>
            <a:ext cx="285750" cy="1143000"/>
            <a:chOff x="2064" y="1488"/>
            <a:chExt cx="180" cy="720"/>
          </a:xfrm>
        </p:grpSpPr>
        <p:pic>
          <p:nvPicPr>
            <p:cNvPr id="36" name="Picture 60"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1488"/>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61"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192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62"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 y="168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Group 65"/>
          <p:cNvGrpSpPr>
            <a:grpSpLocks/>
          </p:cNvGrpSpPr>
          <p:nvPr/>
        </p:nvGrpSpPr>
        <p:grpSpPr bwMode="auto">
          <a:xfrm>
            <a:off x="3810000" y="4800600"/>
            <a:ext cx="285750" cy="1143000"/>
            <a:chOff x="2064" y="1488"/>
            <a:chExt cx="180" cy="720"/>
          </a:xfrm>
        </p:grpSpPr>
        <p:pic>
          <p:nvPicPr>
            <p:cNvPr id="42" name="Picture 66"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1488"/>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67"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192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68"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 y="168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 name="Group 69"/>
          <p:cNvGrpSpPr>
            <a:grpSpLocks/>
          </p:cNvGrpSpPr>
          <p:nvPr/>
        </p:nvGrpSpPr>
        <p:grpSpPr bwMode="auto">
          <a:xfrm>
            <a:off x="3581400" y="4114800"/>
            <a:ext cx="285750" cy="1143000"/>
            <a:chOff x="2064" y="1488"/>
            <a:chExt cx="180" cy="720"/>
          </a:xfrm>
        </p:grpSpPr>
        <p:pic>
          <p:nvPicPr>
            <p:cNvPr id="46" name="Picture 70"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1488"/>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71"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192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72"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 y="1680"/>
              <a:ext cx="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TextBox 48"/>
          <p:cNvSpPr txBox="1"/>
          <p:nvPr/>
        </p:nvSpPr>
        <p:spPr>
          <a:xfrm>
            <a:off x="4953000" y="457200"/>
            <a:ext cx="3810000" cy="2062103"/>
          </a:xfrm>
          <a:prstGeom prst="rect">
            <a:avLst/>
          </a:prstGeom>
          <a:solidFill>
            <a:srgbClr val="FFFF00"/>
          </a:solidFill>
        </p:spPr>
        <p:txBody>
          <a:bodyPr wrap="square" rtlCol="0">
            <a:spAutoFit/>
          </a:bodyPr>
          <a:lstStyle/>
          <a:p>
            <a:r>
              <a:rPr lang="en-US" sz="3200" b="1">
                <a:latin typeface="Times New Roman" pitchFamily="18" charset="0"/>
                <a:cs typeface="Times New Roman" pitchFamily="18" charset="0"/>
              </a:rPr>
              <a:t>Ngựa Con rút ra bài học quý: Đừng bao giờ chủ quan, cho dù đó là việc nhỏ nhất.</a:t>
            </a:r>
          </a:p>
        </p:txBody>
      </p:sp>
      <p:sp>
        <p:nvSpPr>
          <p:cNvPr id="51" name="Oval Callout 50"/>
          <p:cNvSpPr/>
          <p:nvPr/>
        </p:nvSpPr>
        <p:spPr>
          <a:xfrm>
            <a:off x="228600" y="76200"/>
            <a:ext cx="4572000" cy="1620008"/>
          </a:xfrm>
          <a:prstGeom prst="wedgeEllipseCallout">
            <a:avLst>
              <a:gd name="adj1" fmla="val 18322"/>
              <a:gd name="adj2" fmla="val 100631"/>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chemeClr val="bg1"/>
                </a:solidFill>
                <a:latin typeface="Times New Roman"/>
                <a:ea typeface="Calibri"/>
              </a:rPr>
              <a:t>Ngựa Con đã rút ra bài học gì?</a:t>
            </a:r>
            <a:endParaRPr lang="en-US" sz="3200" b="1" dirty="0">
              <a:solidFill>
                <a:schemeClr val="bg1"/>
              </a:solidFill>
            </a:endParaRPr>
          </a:p>
        </p:txBody>
      </p:sp>
    </p:spTree>
    <p:custDataLst>
      <p:tags r:id="rId1"/>
    </p:custDataLst>
    <p:extLst>
      <p:ext uri="{BB962C8B-B14F-4D97-AF65-F5344CB8AC3E}">
        <p14:creationId xmlns:p14="http://schemas.microsoft.com/office/powerpoint/2010/main" val="2052300282"/>
      </p:ext>
    </p:extLst>
  </p:cSld>
  <p:clrMapOvr>
    <a:masterClrMapping/>
  </p:clrMapOvr>
  <mc:AlternateContent xmlns:mc="http://schemas.openxmlformats.org/markup-compatibility/2006" xmlns:p14="http://schemas.microsoft.com/office/powerpoint/2010/main">
    <mc:Choice Requires="p14">
      <p:transition spd="slow" p14:dur="2000" advTm="26331"/>
    </mc:Choice>
    <mc:Fallback xmlns="">
      <p:transition spd="slow" advTm="26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par>
                                <p:cTn id="8" presetID="47"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xit" presetSubtype="0" fill="hold" nodeType="afterEffect">
                                  <p:stCondLst>
                                    <p:cond delay="0"/>
                                  </p:stCondLst>
                                  <p:childTnLst>
                                    <p:animEffect transition="out" filter="fade">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par>
                                <p:cTn id="17" presetID="47"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xit" presetSubtype="0" fill="hold" nodeType="afterEffect">
                                  <p:stCondLst>
                                    <p:cond delay="0"/>
                                  </p:stCondLst>
                                  <p:childTnLst>
                                    <p:animEffect transition="out" filter="fade">
                                      <p:cBhvr>
                                        <p:cTn id="24" dur="1000"/>
                                        <p:tgtEl>
                                          <p:spTgt spid="7"/>
                                        </p:tgtEl>
                                      </p:cBhvr>
                                    </p:animEffect>
                                    <p:set>
                                      <p:cBhvr>
                                        <p:cTn id="25" dur="1" fill="hold">
                                          <p:stCondLst>
                                            <p:cond delay="999"/>
                                          </p:stCondLst>
                                        </p:cTn>
                                        <p:tgtEl>
                                          <p:spTgt spid="7"/>
                                        </p:tgtEl>
                                        <p:attrNameLst>
                                          <p:attrName>style.visibility</p:attrName>
                                        </p:attrNameLst>
                                      </p:cBhvr>
                                      <p:to>
                                        <p:strVal val="hidden"/>
                                      </p:to>
                                    </p:set>
                                  </p:childTnLst>
                                </p:cTn>
                              </p:par>
                              <p:par>
                                <p:cTn id="26" presetID="47"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10" presetClass="exit" presetSubtype="0" fill="hold" nodeType="afterEffect">
                                  <p:stCondLst>
                                    <p:cond delay="0"/>
                                  </p:stCondLst>
                                  <p:childTnLst>
                                    <p:animEffect transition="out" filter="fade">
                                      <p:cBhvr>
                                        <p:cTn id="33" dur="1000"/>
                                        <p:tgtEl>
                                          <p:spTgt spid="11"/>
                                        </p:tgtEl>
                                      </p:cBhvr>
                                    </p:animEffect>
                                    <p:set>
                                      <p:cBhvr>
                                        <p:cTn id="34" dur="1" fill="hold">
                                          <p:stCondLst>
                                            <p:cond delay="999"/>
                                          </p:stCondLst>
                                        </p:cTn>
                                        <p:tgtEl>
                                          <p:spTgt spid="11"/>
                                        </p:tgtEl>
                                        <p:attrNameLst>
                                          <p:attrName>style.visibility</p:attrName>
                                        </p:attrNameLst>
                                      </p:cBhvr>
                                      <p:to>
                                        <p:strVal val="hidden"/>
                                      </p:to>
                                    </p:set>
                                  </p:childTnLst>
                                </p:cTn>
                              </p:par>
                              <p:par>
                                <p:cTn id="35" presetID="47"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10" presetClass="exit" presetSubtype="0" fill="hold" nodeType="afterEffect">
                                  <p:stCondLst>
                                    <p:cond delay="0"/>
                                  </p:stCondLst>
                                  <p:childTnLst>
                                    <p:animEffect transition="out" filter="fade">
                                      <p:cBhvr>
                                        <p:cTn id="42" dur="1000"/>
                                        <p:tgtEl>
                                          <p:spTgt spid="15"/>
                                        </p:tgtEl>
                                      </p:cBhvr>
                                    </p:animEffect>
                                    <p:set>
                                      <p:cBhvr>
                                        <p:cTn id="43" dur="1" fill="hold">
                                          <p:stCondLst>
                                            <p:cond delay="999"/>
                                          </p:stCondLst>
                                        </p:cTn>
                                        <p:tgtEl>
                                          <p:spTgt spid="15"/>
                                        </p:tgtEl>
                                        <p:attrNameLst>
                                          <p:attrName>style.visibility</p:attrName>
                                        </p:attrNameLst>
                                      </p:cBhvr>
                                      <p:to>
                                        <p:strVal val="hidden"/>
                                      </p:to>
                                    </p:set>
                                  </p:childTnLst>
                                </p:cTn>
                              </p:par>
                              <p:par>
                                <p:cTn id="44" presetID="47"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10" presetClass="exit" presetSubtype="0" fill="hold" nodeType="afterEffect">
                                  <p:stCondLst>
                                    <p:cond delay="0"/>
                                  </p:stCondLst>
                                  <p:childTnLst>
                                    <p:animEffect transition="out" filter="fade">
                                      <p:cBhvr>
                                        <p:cTn id="51" dur="1000"/>
                                        <p:tgtEl>
                                          <p:spTgt spid="19"/>
                                        </p:tgtEl>
                                      </p:cBhvr>
                                    </p:animEffect>
                                    <p:set>
                                      <p:cBhvr>
                                        <p:cTn id="52" dur="1" fill="hold">
                                          <p:stCondLst>
                                            <p:cond delay="999"/>
                                          </p:stCondLst>
                                        </p:cTn>
                                        <p:tgtEl>
                                          <p:spTgt spid="19"/>
                                        </p:tgtEl>
                                        <p:attrNameLst>
                                          <p:attrName>style.visibility</p:attrName>
                                        </p:attrNameLst>
                                      </p:cBhvr>
                                      <p:to>
                                        <p:strVal val="hidden"/>
                                      </p:to>
                                    </p:set>
                                  </p:childTnLst>
                                </p:cTn>
                              </p:par>
                              <p:par>
                                <p:cTn id="53" presetID="47"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10" presetClass="exit" presetSubtype="0" fill="hold" nodeType="afterEffect">
                                  <p:stCondLst>
                                    <p:cond delay="0"/>
                                  </p:stCondLst>
                                  <p:childTnLst>
                                    <p:animEffect transition="out" filter="fade">
                                      <p:cBhvr>
                                        <p:cTn id="60" dur="1000"/>
                                        <p:tgtEl>
                                          <p:spTgt spid="23"/>
                                        </p:tgtEl>
                                      </p:cBhvr>
                                    </p:animEffect>
                                    <p:set>
                                      <p:cBhvr>
                                        <p:cTn id="61" dur="1" fill="hold">
                                          <p:stCondLst>
                                            <p:cond delay="999"/>
                                          </p:stCondLst>
                                        </p:cTn>
                                        <p:tgtEl>
                                          <p:spTgt spid="23"/>
                                        </p:tgtEl>
                                        <p:attrNameLst>
                                          <p:attrName>style.visibility</p:attrName>
                                        </p:attrNameLst>
                                      </p:cBhvr>
                                      <p:to>
                                        <p:strVal val="hidden"/>
                                      </p:to>
                                    </p:set>
                                  </p:childTnLst>
                                </p:cTn>
                              </p:par>
                            </p:childTnLst>
                          </p:cTn>
                        </p:par>
                        <p:par>
                          <p:cTn id="62" fill="hold">
                            <p:stCondLst>
                              <p:cond delay="7000"/>
                            </p:stCondLst>
                            <p:childTnLst>
                              <p:par>
                                <p:cTn id="63" presetID="47" presetClass="entr" presetSubtype="0"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1000" fill="hold"/>
                                        <p:tgtEl>
                                          <p:spTgt spid="27"/>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0" presetClass="exit" presetSubtype="0" fill="hold" nodeType="afterEffect">
                                  <p:stCondLst>
                                    <p:cond delay="0"/>
                                  </p:stCondLst>
                                  <p:childTnLst>
                                    <p:animEffect transition="out" filter="fade">
                                      <p:cBhvr>
                                        <p:cTn id="70" dur="1000"/>
                                        <p:tgtEl>
                                          <p:spTgt spid="27"/>
                                        </p:tgtEl>
                                      </p:cBhvr>
                                    </p:animEffect>
                                    <p:set>
                                      <p:cBhvr>
                                        <p:cTn id="71" dur="1" fill="hold">
                                          <p:stCondLst>
                                            <p:cond delay="999"/>
                                          </p:stCondLst>
                                        </p:cTn>
                                        <p:tgtEl>
                                          <p:spTgt spid="27"/>
                                        </p:tgtEl>
                                        <p:attrNameLst>
                                          <p:attrName>style.visibility</p:attrName>
                                        </p:attrNameLst>
                                      </p:cBhvr>
                                      <p:to>
                                        <p:strVal val="hidden"/>
                                      </p:to>
                                    </p:set>
                                  </p:childTnLst>
                                </p:cTn>
                              </p:par>
                              <p:par>
                                <p:cTn id="72" presetID="47" presetClass="entr" presetSubtype="0"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1000"/>
                                        <p:tgtEl>
                                          <p:spTgt spid="31"/>
                                        </p:tgtEl>
                                      </p:cBhvr>
                                    </p:animEffect>
                                    <p:anim calcmode="lin" valueType="num">
                                      <p:cBhvr>
                                        <p:cTn id="75" dur="1000" fill="hold"/>
                                        <p:tgtEl>
                                          <p:spTgt spid="31"/>
                                        </p:tgtEl>
                                        <p:attrNameLst>
                                          <p:attrName>ppt_x</p:attrName>
                                        </p:attrNameLst>
                                      </p:cBhvr>
                                      <p:tavLst>
                                        <p:tav tm="0">
                                          <p:val>
                                            <p:strVal val="#ppt_x"/>
                                          </p:val>
                                        </p:tav>
                                        <p:tav tm="100000">
                                          <p:val>
                                            <p:strVal val="#ppt_x"/>
                                          </p:val>
                                        </p:tav>
                                      </p:tavLst>
                                    </p:anim>
                                    <p:anim calcmode="lin" valueType="num">
                                      <p:cBhvr>
                                        <p:cTn id="76" dur="1000" fill="hold"/>
                                        <p:tgtEl>
                                          <p:spTgt spid="31"/>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10" presetClass="exit" presetSubtype="0" fill="hold" nodeType="afterEffect">
                                  <p:stCondLst>
                                    <p:cond delay="0"/>
                                  </p:stCondLst>
                                  <p:childTnLst>
                                    <p:animEffect transition="out" filter="fade">
                                      <p:cBhvr>
                                        <p:cTn id="79" dur="1000"/>
                                        <p:tgtEl>
                                          <p:spTgt spid="31"/>
                                        </p:tgtEl>
                                      </p:cBhvr>
                                    </p:animEffect>
                                    <p:set>
                                      <p:cBhvr>
                                        <p:cTn id="80" dur="1" fill="hold">
                                          <p:stCondLst>
                                            <p:cond delay="999"/>
                                          </p:stCondLst>
                                        </p:cTn>
                                        <p:tgtEl>
                                          <p:spTgt spid="31"/>
                                        </p:tgtEl>
                                        <p:attrNameLst>
                                          <p:attrName>style.visibility</p:attrName>
                                        </p:attrNameLst>
                                      </p:cBhvr>
                                      <p:to>
                                        <p:strVal val="hidden"/>
                                      </p:to>
                                    </p:set>
                                  </p:childTnLst>
                                </p:cTn>
                              </p:par>
                              <p:par>
                                <p:cTn id="81" presetID="47" presetClass="entr" presetSubtype="0"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1000"/>
                                        <p:tgtEl>
                                          <p:spTgt spid="35"/>
                                        </p:tgtEl>
                                      </p:cBhvr>
                                    </p:animEffect>
                                    <p:anim calcmode="lin" valueType="num">
                                      <p:cBhvr>
                                        <p:cTn id="84" dur="1000" fill="hold"/>
                                        <p:tgtEl>
                                          <p:spTgt spid="35"/>
                                        </p:tgtEl>
                                        <p:attrNameLst>
                                          <p:attrName>ppt_x</p:attrName>
                                        </p:attrNameLst>
                                      </p:cBhvr>
                                      <p:tavLst>
                                        <p:tav tm="0">
                                          <p:val>
                                            <p:strVal val="#ppt_x"/>
                                          </p:val>
                                        </p:tav>
                                        <p:tav tm="100000">
                                          <p:val>
                                            <p:strVal val="#ppt_x"/>
                                          </p:val>
                                        </p:tav>
                                      </p:tavLst>
                                    </p:anim>
                                    <p:anim calcmode="lin" valueType="num">
                                      <p:cBhvr>
                                        <p:cTn id="85" dur="1000" fill="hold"/>
                                        <p:tgtEl>
                                          <p:spTgt spid="35"/>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10" presetClass="exit" presetSubtype="0" fill="hold" nodeType="afterEffect">
                                  <p:stCondLst>
                                    <p:cond delay="0"/>
                                  </p:stCondLst>
                                  <p:childTnLst>
                                    <p:animEffect transition="out" filter="fade">
                                      <p:cBhvr>
                                        <p:cTn id="88" dur="1000"/>
                                        <p:tgtEl>
                                          <p:spTgt spid="35"/>
                                        </p:tgtEl>
                                      </p:cBhvr>
                                    </p:animEffect>
                                    <p:set>
                                      <p:cBhvr>
                                        <p:cTn id="89" dur="1" fill="hold">
                                          <p:stCondLst>
                                            <p:cond delay="999"/>
                                          </p:stCondLst>
                                        </p:cTn>
                                        <p:tgtEl>
                                          <p:spTgt spid="35"/>
                                        </p:tgtEl>
                                        <p:attrNameLst>
                                          <p:attrName>style.visibility</p:attrName>
                                        </p:attrNameLst>
                                      </p:cBhvr>
                                      <p:to>
                                        <p:strVal val="hidden"/>
                                      </p:to>
                                    </p:set>
                                  </p:childTnLst>
                                </p:cTn>
                              </p:par>
                              <p:par>
                                <p:cTn id="90" presetID="47" presetClass="entr" presetSubtype="0"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1000"/>
                                        <p:tgtEl>
                                          <p:spTgt spid="41"/>
                                        </p:tgtEl>
                                      </p:cBhvr>
                                    </p:animEffect>
                                    <p:anim calcmode="lin" valueType="num">
                                      <p:cBhvr>
                                        <p:cTn id="93" dur="1000" fill="hold"/>
                                        <p:tgtEl>
                                          <p:spTgt spid="41"/>
                                        </p:tgtEl>
                                        <p:attrNameLst>
                                          <p:attrName>ppt_x</p:attrName>
                                        </p:attrNameLst>
                                      </p:cBhvr>
                                      <p:tavLst>
                                        <p:tav tm="0">
                                          <p:val>
                                            <p:strVal val="#ppt_x"/>
                                          </p:val>
                                        </p:tav>
                                        <p:tav tm="100000">
                                          <p:val>
                                            <p:strVal val="#ppt_x"/>
                                          </p:val>
                                        </p:tav>
                                      </p:tavLst>
                                    </p:anim>
                                    <p:anim calcmode="lin" valueType="num">
                                      <p:cBhvr>
                                        <p:cTn id="94" dur="1000" fill="hold"/>
                                        <p:tgtEl>
                                          <p:spTgt spid="41"/>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10" presetClass="exit" presetSubtype="0" fill="hold" nodeType="afterEffect">
                                  <p:stCondLst>
                                    <p:cond delay="0"/>
                                  </p:stCondLst>
                                  <p:childTnLst>
                                    <p:animEffect transition="out" filter="fade">
                                      <p:cBhvr>
                                        <p:cTn id="97" dur="1000"/>
                                        <p:tgtEl>
                                          <p:spTgt spid="41"/>
                                        </p:tgtEl>
                                      </p:cBhvr>
                                    </p:animEffect>
                                    <p:set>
                                      <p:cBhvr>
                                        <p:cTn id="98" dur="1" fill="hold">
                                          <p:stCondLst>
                                            <p:cond delay="999"/>
                                          </p:stCondLst>
                                        </p:cTn>
                                        <p:tgtEl>
                                          <p:spTgt spid="41"/>
                                        </p:tgtEl>
                                        <p:attrNameLst>
                                          <p:attrName>style.visibility</p:attrName>
                                        </p:attrNameLst>
                                      </p:cBhvr>
                                      <p:to>
                                        <p:strVal val="hidden"/>
                                      </p:to>
                                    </p:set>
                                  </p:childTnLst>
                                </p:cTn>
                              </p:par>
                              <p:par>
                                <p:cTn id="99" presetID="47"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10" presetClass="exit" presetSubtype="0" fill="hold" nodeType="afterEffect">
                                  <p:stCondLst>
                                    <p:cond delay="0"/>
                                  </p:stCondLst>
                                  <p:childTnLst>
                                    <p:animEffect transition="out" filter="fade">
                                      <p:cBhvr>
                                        <p:cTn id="106" dur="1000"/>
                                        <p:tgtEl>
                                          <p:spTgt spid="45"/>
                                        </p:tgtEl>
                                      </p:cBhvr>
                                    </p:animEffect>
                                    <p:set>
                                      <p:cBhvr>
                                        <p:cTn id="107" dur="1" fill="hold">
                                          <p:stCondLst>
                                            <p:cond delay="999"/>
                                          </p:stCondLst>
                                        </p:cTn>
                                        <p:tgtEl>
                                          <p:spTgt spid="4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barn(inVertical)">
                                      <p:cBhvr>
                                        <p:cTn id="11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74"/>
            <a:ext cx="9144000" cy="6858000"/>
          </a:xfrm>
          <a:prstGeom prst="rect">
            <a:avLst/>
          </a:prstGeom>
        </p:spPr>
      </p:pic>
      <p:sp>
        <p:nvSpPr>
          <p:cNvPr id="2" name="Thought Bubble: Cloud 1">
            <a:extLst>
              <a:ext uri="{FF2B5EF4-FFF2-40B4-BE49-F238E27FC236}">
                <a16:creationId xmlns:a16="http://schemas.microsoft.com/office/drawing/2014/main" id="{DD1EDAE6-4B0E-442B-BD1F-58E7D97381D5}"/>
              </a:ext>
            </a:extLst>
          </p:cNvPr>
          <p:cNvSpPr/>
          <p:nvPr/>
        </p:nvSpPr>
        <p:spPr>
          <a:xfrm>
            <a:off x="381000" y="685800"/>
            <a:ext cx="6629400" cy="2160240"/>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vi-VN" sz="3200" b="1" dirty="0">
                <a:solidFill>
                  <a:srgbClr val="FF0000"/>
                </a:solidFill>
                <a:latin typeface="Times New Roman" panose="02020603050405020304" pitchFamily="18" charset="0"/>
                <a:ea typeface="Times New Roman" panose="02020603050405020304" pitchFamily="18" charset="0"/>
              </a:rPr>
              <a:t>Câu </a:t>
            </a:r>
            <a:r>
              <a:rPr lang="vi-VN" sz="3200" b="1">
                <a:solidFill>
                  <a:srgbClr val="FF0000"/>
                </a:solidFill>
                <a:latin typeface="Times New Roman" panose="02020603050405020304" pitchFamily="18" charset="0"/>
                <a:ea typeface="Times New Roman" panose="02020603050405020304" pitchFamily="18" charset="0"/>
              </a:rPr>
              <a:t>chuyện </a:t>
            </a:r>
            <a:r>
              <a:rPr lang="en-US" sz="3200" b="1">
                <a:solidFill>
                  <a:srgbClr val="FF0000"/>
                </a:solidFill>
                <a:latin typeface="Times New Roman" panose="02020603050405020304" pitchFamily="18" charset="0"/>
                <a:ea typeface="Times New Roman" panose="02020603050405020304" pitchFamily="18" charset="0"/>
              </a:rPr>
              <a:t>trên nhắc nhở chúng ta điều gì?</a:t>
            </a:r>
            <a:endParaRPr lang="vi-VN" sz="3200" b="1" dirty="0">
              <a:solidFill>
                <a:srgbClr val="FF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A1C55B77-D030-496C-8734-89C6FBF2BBEB}"/>
              </a:ext>
            </a:extLst>
          </p:cNvPr>
          <p:cNvSpPr txBox="1"/>
          <p:nvPr/>
        </p:nvSpPr>
        <p:spPr>
          <a:xfrm>
            <a:off x="0" y="2544463"/>
            <a:ext cx="9144000" cy="2308324"/>
          </a:xfrm>
          <a:prstGeom prst="rect">
            <a:avLst/>
          </a:prstGeom>
          <a:solidFill>
            <a:schemeClr val="accent1"/>
          </a:solidFill>
        </p:spPr>
        <p:txBody>
          <a:bodyPr wrap="square" rtlCol="0">
            <a:spAutoFit/>
          </a:bodyPr>
          <a:lstStyle/>
          <a:p>
            <a:pPr algn="just"/>
            <a:r>
              <a:rPr lang="vi-VN" sz="3600" b="1">
                <a:solidFill>
                  <a:srgbClr val="0D0D0D"/>
                </a:solidFill>
                <a:latin typeface="Times New Roman" pitchFamily="18" charset="0"/>
                <a:ea typeface="Calibri"/>
                <a:cs typeface="Times New Roman" pitchFamily="18" charset="0"/>
              </a:rPr>
              <a:t>Câu chuyện </a:t>
            </a:r>
            <a:r>
              <a:rPr lang="en-US" sz="3600" b="1">
                <a:solidFill>
                  <a:srgbClr val="0D0D0D"/>
                </a:solidFill>
                <a:latin typeface="Times New Roman" pitchFamily="18" charset="0"/>
                <a:ea typeface="Calibri"/>
                <a:cs typeface="Times New Roman" pitchFamily="18" charset="0"/>
              </a:rPr>
              <a:t>nhắc nhở ta làm việc gì cũng phải cẩn thận, chu đáo, không được chủ quan, coi thường những điều dù nhỏ cũng sẽ thất bại.</a:t>
            </a:r>
            <a:endParaRPr lang="vi-VN" sz="3600" b="1" dirty="0">
              <a:latin typeface="Times New Roman" panose="02020603050405020304" pitchFamily="18" charset="0"/>
              <a:cs typeface="Times New Roman" panose="02020603050405020304" pitchFamily="18" charset="0"/>
            </a:endParaRPr>
          </a:p>
        </p:txBody>
      </p:sp>
      <p:sp>
        <p:nvSpPr>
          <p:cNvPr id="6" name="Thought Bubble: Cloud 1">
            <a:extLst>
              <a:ext uri="{FF2B5EF4-FFF2-40B4-BE49-F238E27FC236}">
                <a16:creationId xmlns:a16="http://schemas.microsoft.com/office/drawing/2014/main" id="{C8FD09C8-74F7-4209-858A-DD96457BD4A9}"/>
              </a:ext>
            </a:extLst>
          </p:cNvPr>
          <p:cNvSpPr/>
          <p:nvPr/>
        </p:nvSpPr>
        <p:spPr>
          <a:xfrm>
            <a:off x="0" y="218238"/>
            <a:ext cx="3960440" cy="1754326"/>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b="1" dirty="0">
                <a:solidFill>
                  <a:srgbClr val="FF0000"/>
                </a:solidFill>
                <a:latin typeface="Times New Roman" panose="02020603050405020304" pitchFamily="18" charset="0"/>
                <a:ea typeface="Times New Roman" panose="02020603050405020304" pitchFamily="18" charset="0"/>
              </a:rPr>
              <a:t>NỘI DUNG:</a:t>
            </a:r>
            <a:endParaRPr lang="vi-VN" sz="3200" b="1" dirty="0">
              <a:solidFill>
                <a:srgbClr val="FF0000"/>
              </a:solidFill>
            </a:endParaRPr>
          </a:p>
        </p:txBody>
      </p:sp>
    </p:spTree>
    <p:custDataLst>
      <p:tags r:id="rId1"/>
    </p:custDataLst>
    <p:extLst>
      <p:ext uri="{BB962C8B-B14F-4D97-AF65-F5344CB8AC3E}">
        <p14:creationId xmlns:p14="http://schemas.microsoft.com/office/powerpoint/2010/main" val="727769936"/>
      </p:ext>
    </p:extLst>
  </p:cSld>
  <p:clrMapOvr>
    <a:masterClrMapping/>
  </p:clrMapOvr>
  <mc:AlternateContent xmlns:mc="http://schemas.openxmlformats.org/markup-compatibility/2006" xmlns:p14="http://schemas.microsoft.com/office/powerpoint/2010/main">
    <mc:Choice Requires="p14">
      <p:transition spd="slow" p14:dur="2000" advTm="32746"/>
    </mc:Choice>
    <mc:Fallback xmlns="">
      <p:transition spd="slow" advTm="327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00703240335296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72723"/>
          <p:cNvSpPr>
            <a:spLocks noChangeArrowheads="1" noChangeShapeType="1" noTextEdit="1"/>
          </p:cNvSpPr>
          <p:nvPr/>
        </p:nvSpPr>
        <p:spPr bwMode="auto">
          <a:xfrm>
            <a:off x="1295400" y="1371600"/>
            <a:ext cx="8382000" cy="2971800"/>
          </a:xfrm>
          <a:prstGeom prst="rect">
            <a:avLst/>
          </a:prstGeom>
        </p:spPr>
        <p:txBody>
          <a:bodyPr wrap="none" fromWordArt="1">
            <a:prstTxWarp prst="textCascadeUp">
              <a:avLst>
                <a:gd name="adj" fmla="val 73635"/>
              </a:avLst>
            </a:prstTxWarp>
            <a:scene3d>
              <a:camera prst="legacyPerspectiveTopLeft">
                <a:rot lat="0" lon="20519985" rev="0"/>
              </a:camera>
              <a:lightRig rig="legacyHarsh3" dir="r"/>
            </a:scene3d>
            <a:sp3d extrusionH="430200" prstMaterial="legacyMatte">
              <a:extrusionClr>
                <a:srgbClr val="006600"/>
              </a:extrusionClr>
            </a:sp3d>
          </a:bodyPr>
          <a:lstStyle/>
          <a:p>
            <a:pPr algn="ctr"/>
            <a:r>
              <a:rPr lang="vi-VN" sz="3600" b="1" kern="10">
                <a:ln w="9525">
                  <a:round/>
                  <a:headEnd/>
                  <a:tailEnd/>
                </a:ln>
                <a:solidFill>
                  <a:srgbClr val="FF0000"/>
                </a:solidFill>
                <a:latin typeface="Times New Roman"/>
                <a:cs typeface="Times New Roman"/>
              </a:rPr>
              <a:t>LUYỆN ĐỌC LẠI</a:t>
            </a:r>
          </a:p>
        </p:txBody>
      </p:sp>
    </p:spTree>
    <p:extLst>
      <p:ext uri="{BB962C8B-B14F-4D97-AF65-F5344CB8AC3E}">
        <p14:creationId xmlns:p14="http://schemas.microsoft.com/office/powerpoint/2010/main" val="472900445"/>
      </p:ext>
    </p:extLst>
  </p:cSld>
  <p:clrMapOvr>
    <a:masterClrMapping/>
  </p:clrMapOvr>
  <mc:AlternateContent xmlns:mc="http://schemas.openxmlformats.org/markup-compatibility/2006" xmlns:p14="http://schemas.microsoft.com/office/powerpoint/2010/main">
    <mc:Choice Requires="p14">
      <p:transition spd="slow" p14:dur="2000" advTm="8997"/>
    </mc:Choice>
    <mc:Fallback xmlns="">
      <p:transition spd="slow" advTm="899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t;strong&gt;Powerpoint&lt;/strong&gt; &lt;strong&gt;Background&lt;/strong&gt; Images | AW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A42C985B-B234-498C-A9C6-D10DFE2714AE}"/>
              </a:ext>
            </a:extLst>
          </p:cNvPr>
          <p:cNvSpPr txBox="1">
            <a:spLocks noChangeArrowheads="1"/>
          </p:cNvSpPr>
          <p:nvPr/>
        </p:nvSpPr>
        <p:spPr bwMode="auto">
          <a:xfrm>
            <a:off x="1905000" y="-123824"/>
            <a:ext cx="548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b="1">
                <a:solidFill>
                  <a:srgbClr val="FF0066"/>
                </a:solidFill>
                <a:latin typeface="Times New Roman" panose="02020603050405020304" pitchFamily="18" charset="0"/>
                <a:cs typeface="Times New Roman" panose="02020603050405020304" pitchFamily="18" charset="0"/>
              </a:rPr>
              <a:t>Cuộc chạy đua trong rừng</a:t>
            </a:r>
            <a:endParaRPr lang="en-US" altLang="en-US" sz="2400" b="1" dirty="0">
              <a:solidFill>
                <a:srgbClr val="FF0066"/>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0" y="304800"/>
            <a:ext cx="9144000" cy="1631216"/>
          </a:xfrm>
          <a:prstGeom prst="rect">
            <a:avLst/>
          </a:prstGeom>
          <a:solidFill>
            <a:srgbClr val="92D050"/>
          </a:solidFill>
        </p:spPr>
        <p:txBody>
          <a:bodyPr wrap="square" rtlCol="0">
            <a:spAutoFit/>
          </a:bodyPr>
          <a:lstStyle/>
          <a:p>
            <a:pPr algn="just"/>
            <a:r>
              <a:rPr lang="en-US" sz="2000" b="1">
                <a:latin typeface="Times New Roman" panose="02020603050405020304" pitchFamily="18" charset="0"/>
                <a:cs typeface="Times New Roman" panose="02020603050405020304" pitchFamily="18" charset="0"/>
              </a:rPr>
              <a:t>1. Ngày mai, muông thú trong rừng mở hội thi chạy để chọn con vật nhanh nhất. </a:t>
            </a:r>
          </a:p>
          <a:p>
            <a:pPr algn="just"/>
            <a:r>
              <a:rPr lang="en-US" sz="2000" b="1">
                <a:latin typeface="Times New Roman" panose="02020603050405020304" pitchFamily="18" charset="0"/>
                <a:cs typeface="Times New Roman" panose="02020603050405020304" pitchFamily="18" charset="0"/>
              </a:rPr>
              <a:t>    Ngựa Con thích lắm. Chú tin chắc sẽ giành được vòng nguyệt quế. Chú sửa soạn không biết chán và mải mê soi bóng mình dưới dòng suối trong veo. Hình ảnh chú hiện lên với bộ đồ nâu tuyệt đẹp, với cái bờm dài được chải chuốt và ra dáng một nhà vô địch…</a:t>
            </a:r>
            <a:endParaRPr lang="en-US" sz="20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FBD962D-9474-4750-9188-853672DC0638}"/>
              </a:ext>
            </a:extLst>
          </p:cNvPr>
          <p:cNvSpPr txBox="1"/>
          <p:nvPr/>
        </p:nvSpPr>
        <p:spPr>
          <a:xfrm>
            <a:off x="0" y="1873984"/>
            <a:ext cx="9144000" cy="1631216"/>
          </a:xfrm>
          <a:prstGeom prst="rect">
            <a:avLst/>
          </a:prstGeom>
          <a:solidFill>
            <a:srgbClr val="FFC000"/>
          </a:solidFill>
        </p:spPr>
        <p:txBody>
          <a:bodyPr wrap="square" rtlCol="0">
            <a:spAutoFit/>
          </a:bodyPr>
          <a:lstStyle/>
          <a:p>
            <a:pPr algn="just"/>
            <a:r>
              <a:rPr lang="vi-VN" sz="2000" b="1" dirty="0">
                <a:latin typeface="Times New Roman" panose="02020603050405020304" pitchFamily="18" charset="0"/>
                <a:cs typeface="Times New Roman" panose="02020603050405020304" pitchFamily="18" charset="0"/>
              </a:rPr>
              <a:t>2</a:t>
            </a:r>
            <a:r>
              <a:rPr lang="vi-VN" sz="2000" b="1">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Ngựa Cha thấy thế, bảo:</a:t>
            </a:r>
          </a:p>
          <a:p>
            <a:pPr algn="just"/>
            <a:r>
              <a:rPr lang="en-US" sz="2000" b="1">
                <a:latin typeface="Times New Roman" panose="02020603050405020304" pitchFamily="18" charset="0"/>
                <a:cs typeface="Times New Roman" panose="02020603050405020304" pitchFamily="18" charset="0"/>
              </a:rPr>
              <a:t>   - Con trai à, con phải đến bác thợ rèn để xem lại bộ móng . Nó cần thiết cho cuộc đua hơn là bộ đồ đẹp.</a:t>
            </a:r>
          </a:p>
          <a:p>
            <a:pPr algn="just"/>
            <a:r>
              <a:rPr lang="en-US" sz="2000" b="1">
                <a:latin typeface="Times New Roman" panose="02020603050405020304" pitchFamily="18" charset="0"/>
                <a:cs typeface="Times New Roman" panose="02020603050405020304" pitchFamily="18" charset="0"/>
              </a:rPr>
              <a:t>   Ngựa Con mắt không rời bóng mình dưới nước, ngúng nguẩy đáp:</a:t>
            </a:r>
          </a:p>
          <a:p>
            <a:pPr algn="just"/>
            <a:r>
              <a:rPr lang="en-US" sz="2000" b="1">
                <a:latin typeface="Times New Roman" panose="02020603050405020304" pitchFamily="18" charset="0"/>
                <a:cs typeface="Times New Roman" panose="02020603050405020304" pitchFamily="18" charset="0"/>
              </a:rPr>
              <a:t>   - Cha yên tâm đi. Móng của con chắc chắn lắm. Con nhất định sẽ thắng mà!</a:t>
            </a:r>
            <a:endParaRPr lang="en-US" sz="20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0" y="3429000"/>
            <a:ext cx="9144000" cy="1015663"/>
          </a:xfrm>
          <a:prstGeom prst="rect">
            <a:avLst/>
          </a:prstGeom>
          <a:solidFill>
            <a:srgbClr val="00B0F0"/>
          </a:solidFill>
        </p:spPr>
        <p:txBody>
          <a:bodyPr wrap="square">
            <a:spAutoFit/>
          </a:bodyPr>
          <a:lstStyle/>
          <a:p>
            <a:pPr algn="just"/>
            <a:r>
              <a:rPr lang="vi-VN" sz="2000" b="1">
                <a:latin typeface="Times New Roman" panose="02020603050405020304" pitchFamily="18" charset="0"/>
                <a:cs typeface="Times New Roman" panose="02020603050405020304" pitchFamily="18" charset="0"/>
              </a:rPr>
              <a:t>3.</a:t>
            </a:r>
            <a:r>
              <a:rPr lang="en-US" sz="2000" b="1">
                <a:latin typeface="Times New Roman" panose="02020603050405020304" pitchFamily="18" charset="0"/>
                <a:cs typeface="Times New Roman" panose="02020603050405020304" pitchFamily="18" charset="0"/>
              </a:rPr>
              <a:t> Cuộc thi đã đến. Sáng sớm, bãi cỏ đông nghẹt. Chị em nhà Hươu sốt ruột gặm lá. Thỏ Trắng, Thỏ Xám thận trọng ngắm nghía các đối thủ. Bác Quạ bay đi bay lại giữ trật tự. Ngựa Con ung dung bước vào vạch xuất phát.</a:t>
            </a:r>
            <a:endParaRPr lang="vi-VN" sz="2000" b="1" i="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0" y="4376678"/>
            <a:ext cx="9144000" cy="2862322"/>
          </a:xfrm>
          <a:prstGeom prst="rect">
            <a:avLst/>
          </a:prstGeom>
          <a:solidFill>
            <a:srgbClr val="FFFF00"/>
          </a:solidFill>
        </p:spPr>
        <p:txBody>
          <a:bodyPr wrap="square" rtlCol="0">
            <a:spAutoFit/>
          </a:bodyPr>
          <a:lstStyle/>
          <a:p>
            <a:pPr algn="just"/>
            <a:r>
              <a:rPr lang="en-US" sz="2000" b="1" dirty="0">
                <a:latin typeface="Times New Roman" panose="02020603050405020304" pitchFamily="18" charset="0"/>
                <a:cs typeface="Times New Roman" panose="02020603050405020304" pitchFamily="18" charset="0"/>
              </a:rPr>
              <a:t>4</a:t>
            </a:r>
            <a:r>
              <a:rPr lang="vi-VN" sz="2000" b="1">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Tiếng hô “Bắt đầu!” vang lên. Các vận động viên rần rần chuyển động. Vòng thứ nhất… Vòng thứ hai… Ngựa Con dẫn đầu bằng những bước sải dài khỏe khoắn. Bỗng chú có cảm giác vướng vướng ở chân và giật mình thoảng thốt: một cái móng lung lay rồi dời hẳn ra. Gai nhọn đâm vào chân làm Ngựa Con đau điếng. Chú chạy tập tễnh và cuối cùng dừng hẳn lại. Nhìn bạn bè lướt qua mặt,     Ngựa Con đỏ hoe mắt, ân hận vì không làm theo lời cha dặn.</a:t>
            </a:r>
          </a:p>
          <a:p>
            <a:pPr algn="just"/>
            <a:r>
              <a:rPr lang="en-US" sz="2000" b="1">
                <a:latin typeface="Times New Roman" panose="02020603050405020304" pitchFamily="18" charset="0"/>
                <a:cs typeface="Times New Roman" panose="02020603050405020304" pitchFamily="18" charset="0"/>
              </a:rPr>
              <a:t>    Ngựa con rút ra được bài học quý giá: đừng bao giờ chủ quan, cho dù đó là việc nhỏ nhất.</a:t>
            </a:r>
            <a:endParaRPr lang="en-US" sz="2000" b="1" dirty="0">
              <a:latin typeface="Times New Roman" panose="02020603050405020304" pitchFamily="18" charset="0"/>
              <a:cs typeface="Times New Roman" panose="02020603050405020304" pitchFamily="18" charset="0"/>
            </a:endParaRPr>
          </a:p>
          <a:p>
            <a:pPr algn="r"/>
            <a:r>
              <a:rPr lang="en-US" sz="2000" b="1" i="1">
                <a:latin typeface="Times New Roman" panose="02020603050405020304" pitchFamily="18" charset="0"/>
                <a:cs typeface="Times New Roman" panose="02020603050405020304" pitchFamily="18" charset="0"/>
              </a:rPr>
              <a:t>Theo </a:t>
            </a:r>
            <a:r>
              <a:rPr lang="en-US" sz="2000" b="1">
                <a:latin typeface="Times New Roman" panose="02020603050405020304" pitchFamily="18" charset="0"/>
                <a:cs typeface="Times New Roman" panose="02020603050405020304" pitchFamily="18" charset="0"/>
              </a:rPr>
              <a:t>Xuân Hoàng</a:t>
            </a:r>
            <a:endParaRPr lang="en-US" sz="2000" b="1"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75206511"/>
      </p:ext>
    </p:extLst>
  </p:cSld>
  <p:clrMapOvr>
    <a:masterClrMapping/>
  </p:clrMapOvr>
  <mc:AlternateContent xmlns:mc="http://schemas.openxmlformats.org/markup-compatibility/2006" xmlns:p14="http://schemas.microsoft.com/office/powerpoint/2010/main">
    <mc:Choice Requires="p14">
      <p:transition spd="slow" p14:dur="2000" advTm="51798"/>
    </mc:Choice>
    <mc:Fallback xmlns="">
      <p:transition spd="slow" advTm="517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anim calcmode="lin" valueType="num">
                                      <p:cBhvr>
                                        <p:cTn id="19" dur="750" fill="hold"/>
                                        <p:tgtEl>
                                          <p:spTgt spid="11"/>
                                        </p:tgtEl>
                                        <p:attrNameLst>
                                          <p:attrName>ppt_x</p:attrName>
                                        </p:attrNameLst>
                                      </p:cBhvr>
                                      <p:tavLst>
                                        <p:tav tm="0">
                                          <p:val>
                                            <p:strVal val="#ppt_x"/>
                                          </p:val>
                                        </p:tav>
                                        <p:tav tm="100000">
                                          <p:val>
                                            <p:strVal val="#ppt_x"/>
                                          </p:val>
                                        </p:tav>
                                      </p:tavLst>
                                    </p:anim>
                                    <p:anim calcmode="lin" valueType="num">
                                      <p:cBhvr>
                                        <p:cTn id="20"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75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750" fill="hold"/>
                                        <p:tgtEl>
                                          <p:spTgt spid="13"/>
                                        </p:tgtEl>
                                        <p:attrNameLst>
                                          <p:attrName>ppt_w</p:attrName>
                                        </p:attrNameLst>
                                      </p:cBhvr>
                                      <p:tavLst>
                                        <p:tav tm="0">
                                          <p:val>
                                            <p:fltVal val="0"/>
                                          </p:val>
                                        </p:tav>
                                        <p:tav tm="100000">
                                          <p:val>
                                            <p:strVal val="#ppt_w"/>
                                          </p:val>
                                        </p:tav>
                                      </p:tavLst>
                                    </p:anim>
                                    <p:anim calcmode="lin" valueType="num">
                                      <p:cBhvr>
                                        <p:cTn id="31" dur="750" fill="hold"/>
                                        <p:tgtEl>
                                          <p:spTgt spid="13"/>
                                        </p:tgtEl>
                                        <p:attrNameLst>
                                          <p:attrName>ppt_h</p:attrName>
                                        </p:attrNameLst>
                                      </p:cBhvr>
                                      <p:tavLst>
                                        <p:tav tm="0">
                                          <p:val>
                                            <p:fltVal val="0"/>
                                          </p:val>
                                        </p:tav>
                                        <p:tav tm="100000">
                                          <p:val>
                                            <p:strVal val="#ppt_h"/>
                                          </p:val>
                                        </p:tav>
                                      </p:tavLst>
                                    </p:anim>
                                    <p:anim calcmode="lin" valueType="num">
                                      <p:cBhvr>
                                        <p:cTn id="32" dur="750" fill="hold"/>
                                        <p:tgtEl>
                                          <p:spTgt spid="13"/>
                                        </p:tgtEl>
                                        <p:attrNameLst>
                                          <p:attrName>style.rotation</p:attrName>
                                        </p:attrNameLst>
                                      </p:cBhvr>
                                      <p:tavLst>
                                        <p:tav tm="0">
                                          <p:val>
                                            <p:fltVal val="90"/>
                                          </p:val>
                                        </p:tav>
                                        <p:tav tm="100000">
                                          <p:val>
                                            <p:fltVal val="0"/>
                                          </p:val>
                                        </p:tav>
                                      </p:tavLst>
                                    </p:anim>
                                    <p:animEffect transition="in" filter="fade">
                                      <p:cBhvr>
                                        <p:cTn id="3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04800" y="7620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vi-VN"/>
          </a:p>
        </p:txBody>
      </p:sp>
      <p:pic>
        <p:nvPicPr>
          <p:cNvPr id="1026" name="Picture 2" descr="C:\Users\Administrator\Downloads\cuộc chạy đua trong rừng\Hình-nền-powerpoint-chủ-đề-hoa-đẹ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11430"/>
            <a:ext cx="9128760" cy="6846570"/>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10"/>
          <p:cNvSpPr>
            <a:spLocks noChangeArrowheads="1" noChangeShapeType="1" noTextEdit="1"/>
          </p:cNvSpPr>
          <p:nvPr/>
        </p:nvSpPr>
        <p:spPr bwMode="auto">
          <a:xfrm>
            <a:off x="2286000" y="1600200"/>
            <a:ext cx="4267200" cy="685800"/>
          </a:xfrm>
          <a:prstGeom prst="rect">
            <a:avLst/>
          </a:prstGeom>
        </p:spPr>
        <p:txBody>
          <a:bodyPr wrap="none" fromWordArt="1">
            <a:prstTxWarp prst="textWave2">
              <a:avLst>
                <a:gd name="adj1" fmla="val 13005"/>
                <a:gd name="adj2" fmla="val 0"/>
              </a:avLst>
            </a:prstTxWarp>
          </a:bodyPr>
          <a:lstStyle/>
          <a:p>
            <a:pPr algn="ctr"/>
            <a:r>
              <a:rPr lang="vi-VN" sz="3200" b="1" i="1" kern="10" dirty="0">
                <a:ln w="9525">
                  <a:solidFill>
                    <a:schemeClr val="bg1"/>
                  </a:solidFill>
                  <a:round/>
                  <a:headEnd/>
                  <a:tailEnd/>
                </a:ln>
                <a:solidFill>
                  <a:srgbClr val="0000FF">
                    <a:alpha val="87057"/>
                  </a:srgbClr>
                </a:solidFill>
                <a:effectLst>
                  <a:outerShdw dist="35921" dir="2700000" algn="ctr" rotWithShape="0">
                    <a:srgbClr val="C0C0C0">
                      <a:alpha val="79999"/>
                    </a:srgbClr>
                  </a:outerShdw>
                </a:effectLst>
                <a:latin typeface="Arial"/>
                <a:cs typeface="Arial"/>
              </a:rPr>
              <a:t>Luyện đọc lại</a:t>
            </a:r>
            <a:endParaRPr lang="en-US" sz="3200" b="1" i="1" kern="10" dirty="0">
              <a:ln w="9525">
                <a:solidFill>
                  <a:schemeClr val="bg1"/>
                </a:solidFill>
                <a:round/>
                <a:headEnd/>
                <a:tailEnd/>
              </a:ln>
              <a:solidFill>
                <a:srgbClr val="0000FF">
                  <a:alpha val="87057"/>
                </a:srgbClr>
              </a:solidFill>
              <a:effectLst>
                <a:outerShdw dist="35921" dir="2700000" algn="ctr" rotWithShape="0">
                  <a:srgbClr val="C0C0C0">
                    <a:alpha val="79999"/>
                  </a:srgbClr>
                </a:outerShdw>
              </a:effectLst>
              <a:latin typeface="Arial"/>
              <a:cs typeface="Arial"/>
            </a:endParaRPr>
          </a:p>
        </p:txBody>
      </p:sp>
      <p:sp>
        <p:nvSpPr>
          <p:cNvPr id="7" name="Text Box 40"/>
          <p:cNvSpPr txBox="1">
            <a:spLocks noChangeArrowheads="1"/>
          </p:cNvSpPr>
          <p:nvPr/>
        </p:nvSpPr>
        <p:spPr bwMode="auto">
          <a:xfrm>
            <a:off x="381000" y="2621101"/>
            <a:ext cx="8763000" cy="3170099"/>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3200">
                <a:latin typeface="Times New Roman" pitchFamily="18" charset="0"/>
              </a:rPr>
              <a:t>   </a:t>
            </a:r>
            <a:r>
              <a:rPr lang="en-US" sz="2800" i="1">
                <a:latin typeface="Times New Roman" pitchFamily="18" charset="0"/>
              </a:rPr>
              <a:t>Ngựa Cha thấy thế, bảo:</a:t>
            </a:r>
          </a:p>
          <a:p>
            <a:pPr eaLnBrk="1" hangingPunct="1"/>
            <a:r>
              <a:rPr lang="en-US" sz="2800" i="1">
                <a:latin typeface="Times New Roman" pitchFamily="18" charset="0"/>
              </a:rPr>
              <a:t>   - Con trai à,  con phải đến bác thợ rèn để xem lại bộ móng.  Nó cần thiết cho cuộc đua hơn là bộ đồ đẹp. </a:t>
            </a:r>
          </a:p>
          <a:p>
            <a:pPr eaLnBrk="1" hangingPunct="1"/>
            <a:r>
              <a:rPr lang="en-US" sz="2800" i="1">
                <a:latin typeface="Times New Roman" pitchFamily="18" charset="0"/>
              </a:rPr>
              <a:t>   Ngựa Con mắt không rời bóng mình dưới nước, ngúng nguẩy đáp :</a:t>
            </a:r>
          </a:p>
          <a:p>
            <a:pPr eaLnBrk="1" hangingPunct="1"/>
            <a:r>
              <a:rPr lang="en-US" sz="2800" i="1">
                <a:latin typeface="Times New Roman" pitchFamily="18" charset="0"/>
              </a:rPr>
              <a:t>   - Cha yên tâm đi.  Móng của con chắc chắn lắm.  Con nhất định sẽ thắng mà!</a:t>
            </a:r>
          </a:p>
        </p:txBody>
      </p:sp>
    </p:spTree>
    <p:custDataLst>
      <p:tags r:id="rId1"/>
    </p:custDataLst>
    <p:extLst>
      <p:ext uri="{BB962C8B-B14F-4D97-AF65-F5344CB8AC3E}">
        <p14:creationId xmlns:p14="http://schemas.microsoft.com/office/powerpoint/2010/main" val="3819063281"/>
      </p:ext>
    </p:extLst>
  </p:cSld>
  <p:clrMapOvr>
    <a:masterClrMapping/>
  </p:clrMapOvr>
  <mc:AlternateContent xmlns:mc="http://schemas.openxmlformats.org/markup-compatibility/2006" xmlns:p14="http://schemas.microsoft.com/office/powerpoint/2010/main">
    <mc:Choice Requires="p14">
      <p:transition spd="slow" p14:dur="2000" advTm="46077"/>
    </mc:Choice>
    <mc:Fallback xmlns="">
      <p:transition spd="slow" advTm="460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par>
                                <p:cTn id="11" presetID="2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ownloads\cuộc chạy đua trong rừng\750-3D-75ae9592ae5fad_c368970cfa3f053035a7fb8d0255eb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bwMode="auto">
          <a:xfrm>
            <a:off x="2323011" y="1143000"/>
            <a:ext cx="5982789" cy="4336868"/>
          </a:xfrm>
          <a:prstGeom prst="rect">
            <a:avLst/>
          </a:prstGeom>
          <a:noFill/>
          <a:ln w="9525">
            <a:noFill/>
            <a:miter lim="800000"/>
            <a:headEnd/>
            <a:tailEnd/>
          </a:ln>
        </p:spPr>
        <p:txBody>
          <a:bodyPr/>
          <a:lstStyle/>
          <a:p>
            <a:pPr algn="just">
              <a:spcBef>
                <a:spcPct val="20000"/>
              </a:spcBef>
            </a:pPr>
            <a:r>
              <a:rPr lang="en-US" sz="5400" b="1" dirty="0" err="1">
                <a:solidFill>
                  <a:srgbClr val="FF0066"/>
                </a:solidFill>
                <a:latin typeface="Times New Roman" pitchFamily="18" charset="0"/>
                <a:cs typeface="Times New Roman" pitchFamily="18" charset="0"/>
              </a:rPr>
              <a:t>Luyện</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đọc</a:t>
            </a:r>
            <a:endParaRPr lang="en-US" sz="5400" b="1" dirty="0">
              <a:solidFill>
                <a:srgbClr val="FF0066"/>
              </a:solidFill>
              <a:latin typeface="Times New Roman" pitchFamily="18" charset="0"/>
              <a:cs typeface="Times New Roman" pitchFamily="18" charset="0"/>
            </a:endParaRPr>
          </a:p>
          <a:p>
            <a:pPr algn="just">
              <a:spcBef>
                <a:spcPct val="20000"/>
              </a:spcBef>
            </a:pPr>
            <a:r>
              <a:rPr lang="en-US" sz="5400" b="1" dirty="0">
                <a:solidFill>
                  <a:srgbClr val="FF0066"/>
                </a:solidFill>
                <a:latin typeface="Times New Roman" pitchFamily="18" charset="0"/>
                <a:cs typeface="Times New Roman" pitchFamily="18" charset="0"/>
              </a:rPr>
              <a:t>Tìm hiểu bài</a:t>
            </a:r>
          </a:p>
          <a:p>
            <a:pPr algn="just">
              <a:spcBef>
                <a:spcPct val="20000"/>
              </a:spcBef>
            </a:pPr>
            <a:r>
              <a:rPr lang="en-US" sz="5400" b="1" dirty="0" err="1">
                <a:solidFill>
                  <a:srgbClr val="FF0066"/>
                </a:solidFill>
                <a:latin typeface="Times New Roman" pitchFamily="18" charset="0"/>
                <a:cs typeface="Times New Roman" pitchFamily="18" charset="0"/>
              </a:rPr>
              <a:t>Kể</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chuyện</a:t>
            </a:r>
            <a:r>
              <a:rPr lang="en-US" sz="5400" b="1" dirty="0">
                <a:solidFill>
                  <a:srgbClr val="FF0066"/>
                </a:solidFill>
                <a:latin typeface="Times New Roman" pitchFamily="18" charset="0"/>
                <a:cs typeface="Times New Roman" pitchFamily="18" charset="0"/>
              </a:rPr>
              <a:t> </a:t>
            </a:r>
          </a:p>
        </p:txBody>
      </p:sp>
    </p:spTree>
    <p:extLst>
      <p:ext uri="{BB962C8B-B14F-4D97-AF65-F5344CB8AC3E}">
        <p14:creationId xmlns:p14="http://schemas.microsoft.com/office/powerpoint/2010/main" val="613145382"/>
      </p:ext>
    </p:extLst>
  </p:cSld>
  <p:clrMapOvr>
    <a:masterClrMapping/>
  </p:clrMapOvr>
  <mc:AlternateContent xmlns:mc="http://schemas.openxmlformats.org/markup-compatibility/2006" xmlns:p14="http://schemas.microsoft.com/office/powerpoint/2010/main">
    <mc:Choice Requires="p14">
      <p:transition spd="slow" p14:dur="2000" advTm="12080"/>
    </mc:Choice>
    <mc:Fallback xmlns="">
      <p:transition spd="slow" advTm="1208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04800" y="7620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vi-VN"/>
          </a:p>
        </p:txBody>
      </p:sp>
      <p:pic>
        <p:nvPicPr>
          <p:cNvPr id="3" name="Picture 2" descr="C:\Users\Administrator\Downloads\cuộc chạy đua trong rừng\Hình-nền-powerpoint-chủ-đề-hoa-đẹ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1430"/>
            <a:ext cx="9128760" cy="6846570"/>
          </a:xfrm>
          <a:prstGeom prst="rect">
            <a:avLst/>
          </a:prstGeom>
          <a:noFill/>
          <a:extLst>
            <a:ext uri="{909E8E84-426E-40DD-AFC4-6F175D3DCCD1}">
              <a14:hiddenFill xmlns:a14="http://schemas.microsoft.com/office/drawing/2010/main">
                <a:solidFill>
                  <a:srgbClr val="FFFFFF"/>
                </a:solidFill>
              </a14:hiddenFill>
            </a:ext>
          </a:extLst>
        </p:spPr>
      </p:pic>
      <p:sp>
        <p:nvSpPr>
          <p:cNvPr id="4" name="WordArt 10"/>
          <p:cNvSpPr>
            <a:spLocks noChangeArrowheads="1" noChangeShapeType="1" noTextEdit="1"/>
          </p:cNvSpPr>
          <p:nvPr/>
        </p:nvSpPr>
        <p:spPr bwMode="auto">
          <a:xfrm>
            <a:off x="2286000" y="1600200"/>
            <a:ext cx="4267200" cy="685800"/>
          </a:xfrm>
          <a:prstGeom prst="rect">
            <a:avLst/>
          </a:prstGeom>
        </p:spPr>
        <p:txBody>
          <a:bodyPr wrap="none" fromWordArt="1">
            <a:prstTxWarp prst="textWave2">
              <a:avLst>
                <a:gd name="adj1" fmla="val 13005"/>
                <a:gd name="adj2" fmla="val 0"/>
              </a:avLst>
            </a:prstTxWarp>
          </a:bodyPr>
          <a:lstStyle/>
          <a:p>
            <a:pPr algn="ctr"/>
            <a:r>
              <a:rPr lang="vi-VN" sz="3200" b="1" i="1" kern="10" dirty="0">
                <a:ln w="9525">
                  <a:solidFill>
                    <a:schemeClr val="bg1"/>
                  </a:solidFill>
                  <a:round/>
                  <a:headEnd/>
                  <a:tailEnd/>
                </a:ln>
                <a:solidFill>
                  <a:srgbClr val="0000FF">
                    <a:alpha val="87057"/>
                  </a:srgbClr>
                </a:solidFill>
                <a:effectLst>
                  <a:outerShdw dist="35921" dir="2700000" algn="ctr" rotWithShape="0">
                    <a:srgbClr val="C0C0C0">
                      <a:alpha val="79999"/>
                    </a:srgbClr>
                  </a:outerShdw>
                </a:effectLst>
                <a:latin typeface="Arial"/>
                <a:cs typeface="Arial"/>
              </a:rPr>
              <a:t>Luyện đọc lại</a:t>
            </a:r>
            <a:endParaRPr lang="en-US" sz="3200" b="1" i="1" kern="10" dirty="0">
              <a:ln w="9525">
                <a:solidFill>
                  <a:schemeClr val="bg1"/>
                </a:solidFill>
                <a:round/>
                <a:headEnd/>
                <a:tailEnd/>
              </a:ln>
              <a:solidFill>
                <a:srgbClr val="0000FF">
                  <a:alpha val="87057"/>
                </a:srgbClr>
              </a:solidFill>
              <a:effectLst>
                <a:outerShdw dist="35921" dir="2700000" algn="ctr" rotWithShape="0">
                  <a:srgbClr val="C0C0C0">
                    <a:alpha val="79999"/>
                  </a:srgbClr>
                </a:outerShdw>
              </a:effectLst>
              <a:latin typeface="Arial"/>
              <a:cs typeface="Arial"/>
            </a:endParaRPr>
          </a:p>
        </p:txBody>
      </p:sp>
      <p:sp>
        <p:nvSpPr>
          <p:cNvPr id="5" name="Text Box 40"/>
          <p:cNvSpPr txBox="1">
            <a:spLocks noChangeArrowheads="1"/>
          </p:cNvSpPr>
          <p:nvPr/>
        </p:nvSpPr>
        <p:spPr bwMode="auto">
          <a:xfrm>
            <a:off x="381000" y="2621101"/>
            <a:ext cx="8763000" cy="3170099"/>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3200">
                <a:latin typeface="Times New Roman" pitchFamily="18" charset="0"/>
              </a:rPr>
              <a:t>   </a:t>
            </a:r>
            <a:r>
              <a:rPr lang="en-US" sz="2800" i="1">
                <a:latin typeface="Times New Roman" pitchFamily="18" charset="0"/>
              </a:rPr>
              <a:t>Ngựa Cha thấy thế, </a:t>
            </a:r>
            <a:r>
              <a:rPr lang="en-US" sz="2800" i="1">
                <a:solidFill>
                  <a:srgbClr val="FF0000"/>
                </a:solidFill>
                <a:latin typeface="Times New Roman" pitchFamily="18" charset="0"/>
              </a:rPr>
              <a:t>/ </a:t>
            </a:r>
            <a:r>
              <a:rPr lang="en-US" sz="2800" i="1">
                <a:latin typeface="Times New Roman" pitchFamily="18" charset="0"/>
              </a:rPr>
              <a:t>bảo: </a:t>
            </a:r>
            <a:r>
              <a:rPr lang="en-US" sz="2800" i="1">
                <a:solidFill>
                  <a:srgbClr val="FF0000"/>
                </a:solidFill>
                <a:latin typeface="Times New Roman" pitchFamily="18" charset="0"/>
              </a:rPr>
              <a:t>//</a:t>
            </a:r>
          </a:p>
          <a:p>
            <a:pPr eaLnBrk="1" hangingPunct="1"/>
            <a:r>
              <a:rPr lang="en-US" sz="2800" i="1">
                <a:latin typeface="Times New Roman" pitchFamily="18" charset="0"/>
              </a:rPr>
              <a:t>   - Con trai à, </a:t>
            </a:r>
            <a:r>
              <a:rPr lang="en-US" sz="2800" i="1">
                <a:solidFill>
                  <a:srgbClr val="FF0000"/>
                </a:solidFill>
                <a:latin typeface="Times New Roman" pitchFamily="18" charset="0"/>
              </a:rPr>
              <a:t>/</a:t>
            </a:r>
            <a:r>
              <a:rPr lang="en-US" sz="2800" i="1">
                <a:latin typeface="Times New Roman" pitchFamily="18" charset="0"/>
              </a:rPr>
              <a:t> con phải đến bác thợ rèn để </a:t>
            </a:r>
            <a:r>
              <a:rPr lang="en-US" sz="2800" i="1">
                <a:solidFill>
                  <a:srgbClr val="FF0000"/>
                </a:solidFill>
                <a:latin typeface="Times New Roman" pitchFamily="18" charset="0"/>
              </a:rPr>
              <a:t>xem lại bộ móng</a:t>
            </a:r>
            <a:r>
              <a:rPr lang="en-US" sz="2800" i="1">
                <a:latin typeface="Times New Roman" pitchFamily="18" charset="0"/>
              </a:rPr>
              <a:t>. </a:t>
            </a:r>
            <a:r>
              <a:rPr lang="en-US" sz="2800" i="1">
                <a:solidFill>
                  <a:srgbClr val="FF0000"/>
                </a:solidFill>
                <a:latin typeface="Times New Roman" pitchFamily="18" charset="0"/>
              </a:rPr>
              <a:t>// </a:t>
            </a:r>
            <a:r>
              <a:rPr lang="en-US" sz="2800" i="1">
                <a:latin typeface="Times New Roman" pitchFamily="18" charset="0"/>
              </a:rPr>
              <a:t>Nó cần thiết cho cuộc đua </a:t>
            </a:r>
            <a:r>
              <a:rPr lang="en-US" sz="2800" i="1">
                <a:solidFill>
                  <a:srgbClr val="FF0000"/>
                </a:solidFill>
                <a:latin typeface="Times New Roman" pitchFamily="18" charset="0"/>
              </a:rPr>
              <a:t>/</a:t>
            </a:r>
            <a:r>
              <a:rPr lang="en-US" sz="2800" i="1">
                <a:latin typeface="Times New Roman" pitchFamily="18" charset="0"/>
              </a:rPr>
              <a:t> </a:t>
            </a:r>
            <a:r>
              <a:rPr lang="en-US" sz="2800" i="1">
                <a:solidFill>
                  <a:srgbClr val="FF0000"/>
                </a:solidFill>
                <a:latin typeface="Times New Roman" pitchFamily="18" charset="0"/>
              </a:rPr>
              <a:t>hơn là </a:t>
            </a:r>
            <a:r>
              <a:rPr lang="en-US" sz="2800" i="1">
                <a:latin typeface="Times New Roman" pitchFamily="18" charset="0"/>
              </a:rPr>
              <a:t>bộ đồ đẹp. </a:t>
            </a:r>
            <a:r>
              <a:rPr lang="en-US" sz="2800" i="1">
                <a:solidFill>
                  <a:srgbClr val="FF0000"/>
                </a:solidFill>
                <a:latin typeface="Times New Roman" pitchFamily="18" charset="0"/>
              </a:rPr>
              <a:t>//</a:t>
            </a:r>
          </a:p>
          <a:p>
            <a:pPr eaLnBrk="1" hangingPunct="1"/>
            <a:r>
              <a:rPr lang="en-US" sz="2800" i="1">
                <a:latin typeface="Times New Roman" pitchFamily="18" charset="0"/>
              </a:rPr>
              <a:t>   Ngựa Con mắt không rời bóng mình dưới nước, </a:t>
            </a:r>
            <a:r>
              <a:rPr lang="en-US" sz="2800" i="1">
                <a:solidFill>
                  <a:srgbClr val="FF0000"/>
                </a:solidFill>
                <a:latin typeface="Times New Roman" pitchFamily="18" charset="0"/>
              </a:rPr>
              <a:t>/ ngúng nguẩy </a:t>
            </a:r>
            <a:r>
              <a:rPr lang="en-US" sz="2800" i="1">
                <a:latin typeface="Times New Roman" pitchFamily="18" charset="0"/>
              </a:rPr>
              <a:t>đáp : </a:t>
            </a:r>
            <a:r>
              <a:rPr lang="en-US" sz="2800" i="1">
                <a:solidFill>
                  <a:srgbClr val="FF0000"/>
                </a:solidFill>
                <a:latin typeface="Times New Roman" pitchFamily="18" charset="0"/>
              </a:rPr>
              <a:t>//</a:t>
            </a:r>
          </a:p>
          <a:p>
            <a:pPr eaLnBrk="1" hangingPunct="1"/>
            <a:r>
              <a:rPr lang="en-US" sz="2800" i="1">
                <a:latin typeface="Times New Roman" pitchFamily="18" charset="0"/>
              </a:rPr>
              <a:t>   - Cha </a:t>
            </a:r>
            <a:r>
              <a:rPr lang="en-US" sz="2800" i="1">
                <a:solidFill>
                  <a:srgbClr val="FF0000"/>
                </a:solidFill>
                <a:latin typeface="Times New Roman" pitchFamily="18" charset="0"/>
              </a:rPr>
              <a:t>yên tâm </a:t>
            </a:r>
            <a:r>
              <a:rPr lang="en-US" sz="2800" i="1">
                <a:latin typeface="Times New Roman" pitchFamily="18" charset="0"/>
              </a:rPr>
              <a:t>đi. </a:t>
            </a:r>
            <a:r>
              <a:rPr lang="en-US" sz="2800" i="1">
                <a:solidFill>
                  <a:srgbClr val="FF0000"/>
                </a:solidFill>
                <a:latin typeface="Times New Roman" pitchFamily="18" charset="0"/>
              </a:rPr>
              <a:t>/ </a:t>
            </a:r>
            <a:r>
              <a:rPr lang="en-US" sz="2800" i="1">
                <a:latin typeface="Times New Roman" pitchFamily="18" charset="0"/>
              </a:rPr>
              <a:t>Móng của con </a:t>
            </a:r>
            <a:r>
              <a:rPr lang="en-US" sz="2800" i="1">
                <a:solidFill>
                  <a:srgbClr val="FF0000"/>
                </a:solidFill>
                <a:latin typeface="Times New Roman" pitchFamily="18" charset="0"/>
              </a:rPr>
              <a:t>chắc chắn </a:t>
            </a:r>
            <a:r>
              <a:rPr lang="en-US" sz="2800" i="1">
                <a:latin typeface="Times New Roman" pitchFamily="18" charset="0"/>
              </a:rPr>
              <a:t>lắm. </a:t>
            </a:r>
            <a:r>
              <a:rPr lang="en-US" sz="2800" i="1">
                <a:solidFill>
                  <a:srgbClr val="FF0000"/>
                </a:solidFill>
                <a:latin typeface="Times New Roman" pitchFamily="18" charset="0"/>
              </a:rPr>
              <a:t>/</a:t>
            </a:r>
            <a:r>
              <a:rPr lang="en-US" sz="2800" i="1">
                <a:latin typeface="Times New Roman" pitchFamily="18" charset="0"/>
              </a:rPr>
              <a:t> Con </a:t>
            </a:r>
            <a:r>
              <a:rPr lang="en-US" sz="2800" i="1">
                <a:solidFill>
                  <a:srgbClr val="FF0000"/>
                </a:solidFill>
                <a:latin typeface="Times New Roman" pitchFamily="18" charset="0"/>
              </a:rPr>
              <a:t>nhất định </a:t>
            </a:r>
            <a:r>
              <a:rPr lang="en-US" sz="2800" i="1">
                <a:latin typeface="Times New Roman" pitchFamily="18" charset="0"/>
              </a:rPr>
              <a:t>sẽ thắng mà! </a:t>
            </a:r>
            <a:r>
              <a:rPr lang="en-US" sz="2800" i="1">
                <a:solidFill>
                  <a:srgbClr val="FF0000"/>
                </a:solidFill>
                <a:latin typeface="Times New Roman" pitchFamily="18" charset="0"/>
              </a:rPr>
              <a:t>//</a:t>
            </a:r>
          </a:p>
        </p:txBody>
      </p:sp>
    </p:spTree>
    <p:extLst>
      <p:ext uri="{BB962C8B-B14F-4D97-AF65-F5344CB8AC3E}">
        <p14:creationId xmlns:p14="http://schemas.microsoft.com/office/powerpoint/2010/main" val="3527148441"/>
      </p:ext>
    </p:extLst>
  </p:cSld>
  <p:clrMapOvr>
    <a:masterClrMapping/>
  </p:clrMapOvr>
  <mc:AlternateContent xmlns:mc="http://schemas.openxmlformats.org/markup-compatibility/2006" xmlns:p14="http://schemas.microsoft.com/office/powerpoint/2010/main">
    <mc:Choice Requires="p14">
      <p:transition spd="slow" p14:dur="2000" advTm="14038"/>
    </mc:Choice>
    <mc:Fallback xmlns="">
      <p:transition spd="slow" advTm="140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par>
                                <p:cTn id="11" presetID="2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6"/>
          <p:cNvSpPr txBox="1">
            <a:spLocks noChangeArrowheads="1"/>
          </p:cNvSpPr>
          <p:nvPr/>
        </p:nvSpPr>
        <p:spPr bwMode="auto">
          <a:xfrm>
            <a:off x="2667000" y="0"/>
            <a:ext cx="4191000" cy="646331"/>
          </a:xfrm>
          <a:prstGeom prst="rect">
            <a:avLst/>
          </a:prstGeom>
          <a:noFill/>
          <a:ln w="9525">
            <a:noFill/>
            <a:miter lim="800000"/>
            <a:headEnd/>
            <a:tailEnd/>
          </a:ln>
        </p:spPr>
        <p:txBody>
          <a:bodyPr wrap="square">
            <a:spAutoFit/>
          </a:bodyPr>
          <a:lstStyle/>
          <a:p>
            <a:pPr algn="ctr">
              <a:spcBef>
                <a:spcPct val="50000"/>
              </a:spcBef>
            </a:pPr>
            <a:r>
              <a:rPr lang="en-US" sz="3600" b="1" i="1" u="sng">
                <a:solidFill>
                  <a:srgbClr val="006600"/>
                </a:solidFill>
                <a:latin typeface="Times New Roman" panose="02020603050405020304" pitchFamily="18" charset="0"/>
                <a:cs typeface="Times New Roman" panose="02020603050405020304" pitchFamily="18" charset="0"/>
              </a:rPr>
              <a:t>Kể chuyện</a:t>
            </a:r>
            <a:endParaRPr lang="en-US" sz="3600" b="1" i="1">
              <a:solidFill>
                <a:srgbClr val="0066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85900" y="457200"/>
            <a:ext cx="6667500"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Cuộc chạy đua trong rừng</a:t>
            </a:r>
          </a:p>
        </p:txBody>
      </p:sp>
      <p:pic>
        <p:nvPicPr>
          <p:cNvPr id="7" name="Picture 2" descr="Soạn bài - Tập đọc: Cuộc chạy đua trong rừng - Giải bài tập tiế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696200" cy="54319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18317780"/>
      </p:ext>
    </p:extLst>
  </p:cSld>
  <p:clrMapOvr>
    <a:masterClrMapping/>
  </p:clrMapOvr>
  <mc:AlternateContent xmlns:mc="http://schemas.openxmlformats.org/markup-compatibility/2006" xmlns:p14="http://schemas.microsoft.com/office/powerpoint/2010/main">
    <mc:Choice Requires="p14">
      <p:transition spd="slow" p14:dur="2000" advTm="12406"/>
    </mc:Choice>
    <mc:Fallback xmlns="">
      <p:transition spd="slow" advTm="124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5263"/>
            <a:ext cx="38100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7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76225"/>
            <a:ext cx="33528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7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090863"/>
            <a:ext cx="33528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7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090863"/>
            <a:ext cx="3429000"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74" name="Text Box 8"/>
          <p:cNvSpPr txBox="1">
            <a:spLocks noChangeArrowheads="1"/>
          </p:cNvSpPr>
          <p:nvPr/>
        </p:nvSpPr>
        <p:spPr bwMode="auto">
          <a:xfrm>
            <a:off x="4876800" y="6138863"/>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2000">
                <a:solidFill>
                  <a:srgbClr val="0000FF"/>
                </a:solidFill>
                <a:latin typeface="Times New Roman" pitchFamily="18" charset="0"/>
              </a:rPr>
              <a:t>Ngựa Con phải bỏ dở cuộc thi.</a:t>
            </a:r>
          </a:p>
        </p:txBody>
      </p:sp>
      <p:sp>
        <p:nvSpPr>
          <p:cNvPr id="75" name="Text Box 9"/>
          <p:cNvSpPr txBox="1">
            <a:spLocks noChangeArrowheads="1"/>
          </p:cNvSpPr>
          <p:nvPr/>
        </p:nvSpPr>
        <p:spPr bwMode="auto">
          <a:xfrm>
            <a:off x="5105400" y="2405063"/>
            <a:ext cx="358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2000">
                <a:solidFill>
                  <a:srgbClr val="0000FF"/>
                </a:solidFill>
                <a:latin typeface="Times New Roman" pitchFamily="18" charset="0"/>
              </a:rPr>
              <a:t>Ngựa Cha khuyên con đến gặp bác thợ rèn.</a:t>
            </a:r>
          </a:p>
        </p:txBody>
      </p:sp>
      <p:sp>
        <p:nvSpPr>
          <p:cNvPr id="76" name="Text Box 10"/>
          <p:cNvSpPr txBox="1">
            <a:spLocks noChangeArrowheads="1"/>
          </p:cNvSpPr>
          <p:nvPr/>
        </p:nvSpPr>
        <p:spPr bwMode="auto">
          <a:xfrm>
            <a:off x="304800" y="6215063"/>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2000">
                <a:solidFill>
                  <a:srgbClr val="0000FF"/>
                </a:solidFill>
                <a:latin typeface="Times New Roman" pitchFamily="18" charset="0"/>
              </a:rPr>
              <a:t>Các đối thủ đang chuẩn bị cuộc thi.</a:t>
            </a:r>
          </a:p>
        </p:txBody>
      </p:sp>
      <p:sp>
        <p:nvSpPr>
          <p:cNvPr id="77" name="Text Box 11"/>
          <p:cNvSpPr txBox="1">
            <a:spLocks noChangeArrowheads="1"/>
          </p:cNvSpPr>
          <p:nvPr/>
        </p:nvSpPr>
        <p:spPr bwMode="auto">
          <a:xfrm>
            <a:off x="228600" y="2498725"/>
            <a:ext cx="472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2000">
                <a:solidFill>
                  <a:srgbClr val="0000FF"/>
                </a:solidFill>
                <a:latin typeface="Times New Roman" pitchFamily="18" charset="0"/>
              </a:rPr>
              <a:t>Ngựa Con mải mê ngắm mình dưới nước.</a:t>
            </a:r>
          </a:p>
        </p:txBody>
      </p:sp>
      <p:sp>
        <p:nvSpPr>
          <p:cNvPr id="78" name="Rectangle 10"/>
          <p:cNvSpPr>
            <a:spLocks noChangeArrowheads="1"/>
          </p:cNvSpPr>
          <p:nvPr/>
        </p:nvSpPr>
        <p:spPr bwMode="auto">
          <a:xfrm>
            <a:off x="304800" y="80963"/>
            <a:ext cx="8610600" cy="6624637"/>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
        <p:nvSpPr>
          <p:cNvPr id="79" name="Rectangle 11"/>
          <p:cNvSpPr>
            <a:spLocks noChangeArrowheads="1"/>
          </p:cNvSpPr>
          <p:nvPr/>
        </p:nvSpPr>
        <p:spPr bwMode="auto">
          <a:xfrm>
            <a:off x="533400" y="195263"/>
            <a:ext cx="3810000" cy="22860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
        <p:nvSpPr>
          <p:cNvPr id="80" name="Rectangle 12"/>
          <p:cNvSpPr>
            <a:spLocks noChangeArrowheads="1"/>
          </p:cNvSpPr>
          <p:nvPr/>
        </p:nvSpPr>
        <p:spPr bwMode="auto">
          <a:xfrm>
            <a:off x="4800600" y="271463"/>
            <a:ext cx="3505200" cy="2166937"/>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
        <p:nvSpPr>
          <p:cNvPr id="81" name="Rectangle 13"/>
          <p:cNvSpPr>
            <a:spLocks noChangeArrowheads="1"/>
          </p:cNvSpPr>
          <p:nvPr/>
        </p:nvSpPr>
        <p:spPr bwMode="auto">
          <a:xfrm>
            <a:off x="533400" y="3014663"/>
            <a:ext cx="3581400" cy="31242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
        <p:nvSpPr>
          <p:cNvPr id="82" name="Rectangle 14"/>
          <p:cNvSpPr>
            <a:spLocks noChangeArrowheads="1"/>
          </p:cNvSpPr>
          <p:nvPr/>
        </p:nvSpPr>
        <p:spPr bwMode="auto">
          <a:xfrm>
            <a:off x="4876800" y="3090863"/>
            <a:ext cx="3505200" cy="3081337"/>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
        <p:nvSpPr>
          <p:cNvPr id="83" name="Oval 15"/>
          <p:cNvSpPr>
            <a:spLocks noChangeArrowheads="1"/>
          </p:cNvSpPr>
          <p:nvPr/>
        </p:nvSpPr>
        <p:spPr bwMode="auto">
          <a:xfrm>
            <a:off x="5334000" y="5072063"/>
            <a:ext cx="4572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sp>
        <p:nvSpPr>
          <p:cNvPr id="84" name="Oval 16"/>
          <p:cNvSpPr>
            <a:spLocks noChangeArrowheads="1"/>
          </p:cNvSpPr>
          <p:nvPr/>
        </p:nvSpPr>
        <p:spPr bwMode="auto">
          <a:xfrm>
            <a:off x="533400" y="228600"/>
            <a:ext cx="685800" cy="457200"/>
          </a:xfrm>
          <a:prstGeom prst="ellipse">
            <a:avLst/>
          </a:prstGeom>
          <a:solidFill>
            <a:srgbClr val="FFFF00"/>
          </a:solidFill>
          <a:ln w="9525">
            <a:solidFill>
              <a:schemeClr val="tx1"/>
            </a:solidFill>
            <a:round/>
            <a:headEnd/>
            <a:tailEnd/>
          </a:ln>
        </p:spPr>
        <p:txBody>
          <a:bodyPr wrap="none" anchor="ctr"/>
          <a:lstStyle/>
          <a:p>
            <a:pPr algn="ctr" eaLnBrk="1" hangingPunct="1"/>
            <a:r>
              <a:rPr lang="en-US" altLang="en-US" sz="3200">
                <a:latin typeface="Times New Roman" pitchFamily="18" charset="0"/>
              </a:rPr>
              <a:t>1</a:t>
            </a:r>
          </a:p>
        </p:txBody>
      </p:sp>
      <p:sp>
        <p:nvSpPr>
          <p:cNvPr id="85" name="Oval 17"/>
          <p:cNvSpPr>
            <a:spLocks noChangeArrowheads="1"/>
          </p:cNvSpPr>
          <p:nvPr/>
        </p:nvSpPr>
        <p:spPr bwMode="auto">
          <a:xfrm>
            <a:off x="1752600" y="3048000"/>
            <a:ext cx="685800" cy="457200"/>
          </a:xfrm>
          <a:prstGeom prst="ellipse">
            <a:avLst/>
          </a:prstGeom>
          <a:solidFill>
            <a:srgbClr val="FFFF00"/>
          </a:solidFill>
          <a:ln w="9525">
            <a:solidFill>
              <a:schemeClr val="tx1"/>
            </a:solidFill>
            <a:round/>
            <a:headEnd/>
            <a:tailEnd/>
          </a:ln>
        </p:spPr>
        <p:txBody>
          <a:bodyPr wrap="none" anchor="ctr"/>
          <a:lstStyle/>
          <a:p>
            <a:pPr algn="ctr" eaLnBrk="1" hangingPunct="1"/>
            <a:r>
              <a:rPr lang="en-US" altLang="en-US" sz="3200">
                <a:latin typeface="Times New Roman" pitchFamily="18" charset="0"/>
              </a:rPr>
              <a:t>3</a:t>
            </a:r>
          </a:p>
        </p:txBody>
      </p:sp>
      <p:sp>
        <p:nvSpPr>
          <p:cNvPr id="87" name="Oval 18"/>
          <p:cNvSpPr>
            <a:spLocks noChangeArrowheads="1"/>
          </p:cNvSpPr>
          <p:nvPr/>
        </p:nvSpPr>
        <p:spPr bwMode="auto">
          <a:xfrm>
            <a:off x="4953000" y="304800"/>
            <a:ext cx="685800" cy="457200"/>
          </a:xfrm>
          <a:prstGeom prst="ellipse">
            <a:avLst/>
          </a:prstGeom>
          <a:solidFill>
            <a:srgbClr val="FFFF00"/>
          </a:solidFill>
          <a:ln w="9525">
            <a:solidFill>
              <a:schemeClr val="tx1"/>
            </a:solidFill>
            <a:round/>
            <a:headEnd/>
            <a:tailEnd/>
          </a:ln>
        </p:spPr>
        <p:txBody>
          <a:bodyPr wrap="none" anchor="ctr"/>
          <a:lstStyle/>
          <a:p>
            <a:pPr algn="ctr" eaLnBrk="1" hangingPunct="1"/>
            <a:r>
              <a:rPr lang="en-US" altLang="en-US" sz="3200">
                <a:latin typeface="Times New Roman" pitchFamily="18" charset="0"/>
              </a:rPr>
              <a:t>2</a:t>
            </a:r>
          </a:p>
        </p:txBody>
      </p:sp>
      <p:sp>
        <p:nvSpPr>
          <p:cNvPr id="132" name="Oval 19"/>
          <p:cNvSpPr>
            <a:spLocks noChangeArrowheads="1"/>
          </p:cNvSpPr>
          <p:nvPr/>
        </p:nvSpPr>
        <p:spPr bwMode="auto">
          <a:xfrm>
            <a:off x="4953000" y="3124200"/>
            <a:ext cx="685800" cy="457200"/>
          </a:xfrm>
          <a:prstGeom prst="ellipse">
            <a:avLst/>
          </a:prstGeom>
          <a:solidFill>
            <a:srgbClr val="FFFF00"/>
          </a:solidFill>
          <a:ln w="9525">
            <a:solidFill>
              <a:schemeClr val="tx1"/>
            </a:solidFill>
            <a:round/>
            <a:headEnd/>
            <a:tailEnd/>
          </a:ln>
        </p:spPr>
        <p:txBody>
          <a:bodyPr wrap="none" anchor="ctr"/>
          <a:lstStyle/>
          <a:p>
            <a:pPr algn="ctr" eaLnBrk="1" hangingPunct="1"/>
            <a:r>
              <a:rPr lang="en-US" altLang="en-US" sz="3200">
                <a:latin typeface="Times New Roman" pitchFamily="18" charset="0"/>
              </a:rPr>
              <a:t>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6986"/>
    </mc:Choice>
    <mc:Fallback xmlns="">
      <p:transition spd="slow" advTm="469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ipe(down)">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wipe(down)">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down)">
                                      <p:cBhvr>
                                        <p:cTn id="2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ownloads\cuộc chạy đua trong rừng\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26"/>
            <a:ext cx="9144000" cy="684917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6"/>
          <p:cNvSpPr txBox="1">
            <a:spLocks noChangeArrowheads="1"/>
          </p:cNvSpPr>
          <p:nvPr/>
        </p:nvSpPr>
        <p:spPr bwMode="auto">
          <a:xfrm>
            <a:off x="2667000" y="705922"/>
            <a:ext cx="4191000" cy="646331"/>
          </a:xfrm>
          <a:prstGeom prst="rect">
            <a:avLst/>
          </a:prstGeom>
          <a:noFill/>
          <a:ln w="9525">
            <a:noFill/>
            <a:miter lim="800000"/>
            <a:headEnd/>
            <a:tailEnd/>
          </a:ln>
        </p:spPr>
        <p:txBody>
          <a:bodyPr wrap="square">
            <a:spAutoFit/>
          </a:bodyPr>
          <a:lstStyle/>
          <a:p>
            <a:pPr algn="ctr">
              <a:spcBef>
                <a:spcPct val="50000"/>
              </a:spcBef>
            </a:pPr>
            <a:r>
              <a:rPr lang="en-US" sz="3600" b="1" i="1" u="sng">
                <a:solidFill>
                  <a:srgbClr val="006600"/>
                </a:solidFill>
                <a:latin typeface="Times New Roman" panose="02020603050405020304" pitchFamily="18" charset="0"/>
                <a:cs typeface="Times New Roman" panose="02020603050405020304" pitchFamily="18" charset="0"/>
              </a:rPr>
              <a:t>Kể chuyện</a:t>
            </a:r>
            <a:endParaRPr lang="en-US" sz="3600" b="1" i="1">
              <a:solidFill>
                <a:srgbClr val="0066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485900" y="1467922"/>
            <a:ext cx="6667500"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Cuộc chạy đua trong rừng</a:t>
            </a:r>
          </a:p>
        </p:txBody>
      </p:sp>
      <p:sp>
        <p:nvSpPr>
          <p:cNvPr id="10" name="TextBox 9"/>
          <p:cNvSpPr txBox="1"/>
          <p:nvPr/>
        </p:nvSpPr>
        <p:spPr>
          <a:xfrm>
            <a:off x="609600" y="2785408"/>
            <a:ext cx="7772400" cy="1938992"/>
          </a:xfrm>
          <a:prstGeom prst="rect">
            <a:avLst/>
          </a:prstGeom>
          <a:noFill/>
        </p:spPr>
        <p:txBody>
          <a:bodyPr wrap="square" rtlCol="0">
            <a:spAutoFit/>
          </a:bodyPr>
          <a:lstStyle/>
          <a:p>
            <a:pPr algn="ctr"/>
            <a:r>
              <a:rPr lang="en-US" sz="4000" b="1">
                <a:solidFill>
                  <a:srgbClr val="0070C0"/>
                </a:solidFill>
                <a:latin typeface="Times New Roman" panose="02020603050405020304" pitchFamily="18" charset="0"/>
                <a:cs typeface="Times New Roman" panose="02020603050405020304" pitchFamily="18" charset="0"/>
              </a:rPr>
              <a:t>Yêu cầu: </a:t>
            </a:r>
            <a:r>
              <a:rPr lang="en-US" sz="4000" b="1">
                <a:latin typeface="Times New Roman" panose="02020603050405020304" pitchFamily="18" charset="0"/>
                <a:cs typeface="Times New Roman" panose="02020603050405020304" pitchFamily="18" charset="0"/>
              </a:rPr>
              <a:t>Dựa vào tranh kể lại toàn bộ câu chuyện Cuộc chạy đua trong rừng bằng lời của Ngựa Con</a:t>
            </a:r>
          </a:p>
        </p:txBody>
      </p:sp>
      <p:cxnSp>
        <p:nvCxnSpPr>
          <p:cNvPr id="11" name="Straight Connector 10"/>
          <p:cNvCxnSpPr/>
          <p:nvPr/>
        </p:nvCxnSpPr>
        <p:spPr>
          <a:xfrm>
            <a:off x="3352800" y="4690408"/>
            <a:ext cx="495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23251602"/>
      </p:ext>
    </p:extLst>
  </p:cSld>
  <p:clrMapOvr>
    <a:masterClrMapping/>
  </p:clrMapOvr>
  <mc:AlternateContent xmlns:mc="http://schemas.openxmlformats.org/markup-compatibility/2006" xmlns:p14="http://schemas.microsoft.com/office/powerpoint/2010/main">
    <mc:Choice Requires="p14">
      <p:transition spd="slow" p14:dur="2000" advTm="37091"/>
    </mc:Choice>
    <mc:Fallback xmlns="">
      <p:transition spd="slow" advTm="370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clrChange>
              <a:clrFrom>
                <a:srgbClr val="FEFEFE"/>
              </a:clrFrom>
              <a:clrTo>
                <a:srgbClr val="FEFEFE">
                  <a:alpha val="0"/>
                </a:srgbClr>
              </a:clrTo>
            </a:clrChange>
            <a:lum contrast="18000"/>
            <a:extLst>
              <a:ext uri="{28A0092B-C50C-407E-A947-70E740481C1C}">
                <a14:useLocalDpi xmlns:a14="http://schemas.microsoft.com/office/drawing/2010/main" val="0"/>
              </a:ext>
            </a:extLst>
          </a:blip>
          <a:srcRect/>
          <a:stretch>
            <a:fillRect/>
          </a:stretch>
        </p:blipFill>
        <p:spPr bwMode="auto">
          <a:xfrm>
            <a:off x="-1" y="3276600"/>
            <a:ext cx="46251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304800" y="152400"/>
            <a:ext cx="4267200" cy="2819400"/>
            <a:chOff x="-194" y="163"/>
            <a:chExt cx="5858" cy="4061"/>
          </a:xfrm>
        </p:grpSpPr>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 y="163"/>
              <a:ext cx="5858" cy="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7"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 y="1392"/>
              <a:ext cx="5520"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52400"/>
            <a:ext cx="41148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7"/>
          <p:cNvGrpSpPr>
            <a:grpSpLocks/>
          </p:cNvGrpSpPr>
          <p:nvPr/>
        </p:nvGrpSpPr>
        <p:grpSpPr bwMode="auto">
          <a:xfrm>
            <a:off x="5410200" y="0"/>
            <a:ext cx="1600200" cy="674688"/>
            <a:chOff x="3527" y="-57"/>
            <a:chExt cx="1008" cy="425"/>
          </a:xfrm>
        </p:grpSpPr>
        <p:sp>
          <p:nvSpPr>
            <p:cNvPr id="10" name="AutoShape 8"/>
            <p:cNvSpPr>
              <a:spLocks noChangeArrowheads="1"/>
            </p:cNvSpPr>
            <p:nvPr/>
          </p:nvSpPr>
          <p:spPr bwMode="auto">
            <a:xfrm>
              <a:off x="3527" y="-57"/>
              <a:ext cx="1008" cy="425"/>
            </a:xfrm>
            <a:prstGeom prst="cloudCallout">
              <a:avLst>
                <a:gd name="adj1" fmla="val 49801"/>
                <a:gd name="adj2" fmla="val 53528"/>
              </a:avLst>
            </a:prstGeom>
            <a:solidFill>
              <a:schemeClr val="accent1"/>
            </a:solidFill>
            <a:ln w="9525">
              <a:solidFill>
                <a:schemeClr val="tx1"/>
              </a:solidFill>
              <a:round/>
              <a:headEnd/>
              <a:tailEnd/>
            </a:ln>
          </p:spPr>
          <p:txBody>
            <a:bodyPr/>
            <a:lstStyle/>
            <a:p>
              <a:pPr algn="ctr" eaLnBrk="1" hangingPunct="1"/>
              <a:endParaRPr lang="en-US" altLang="en-US" u="sng">
                <a:latin typeface="Times New Roman" pitchFamily="18" charset="0"/>
              </a:endParaRPr>
            </a:p>
          </p:txBody>
        </p:sp>
        <p:sp>
          <p:nvSpPr>
            <p:cNvPr id="11" name="Text Box 9"/>
            <p:cNvSpPr txBox="1">
              <a:spLocks noChangeArrowheads="1"/>
            </p:cNvSpPr>
            <p:nvPr/>
          </p:nvSpPr>
          <p:spPr bwMode="auto">
            <a:xfrm>
              <a:off x="3600" y="0"/>
              <a:ext cx="8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a:latin typeface="Times New Roman" pitchFamily="18" charset="0"/>
                </a:rPr>
                <a:t>Con trai … </a:t>
              </a:r>
            </a:p>
          </p:txBody>
        </p:sp>
      </p:grpSp>
      <p:grpSp>
        <p:nvGrpSpPr>
          <p:cNvPr id="12" name="Group 10"/>
          <p:cNvGrpSpPr>
            <a:grpSpLocks/>
          </p:cNvGrpSpPr>
          <p:nvPr/>
        </p:nvGrpSpPr>
        <p:grpSpPr bwMode="auto">
          <a:xfrm>
            <a:off x="4876800" y="685800"/>
            <a:ext cx="1600200" cy="806450"/>
            <a:chOff x="288" y="672"/>
            <a:chExt cx="1440" cy="816"/>
          </a:xfrm>
        </p:grpSpPr>
        <p:sp>
          <p:nvSpPr>
            <p:cNvPr id="13" name="AutoShape 11"/>
            <p:cNvSpPr>
              <a:spLocks noChangeArrowheads="1"/>
            </p:cNvSpPr>
            <p:nvPr/>
          </p:nvSpPr>
          <p:spPr bwMode="auto">
            <a:xfrm>
              <a:off x="288" y="672"/>
              <a:ext cx="1440" cy="816"/>
            </a:xfrm>
            <a:prstGeom prst="cloudCallout">
              <a:avLst>
                <a:gd name="adj1" fmla="val 82639"/>
                <a:gd name="adj2" fmla="val 96079"/>
              </a:avLst>
            </a:prstGeom>
            <a:solidFill>
              <a:srgbClr val="FFCCFF"/>
            </a:solidFill>
            <a:ln w="9525">
              <a:solidFill>
                <a:schemeClr val="tx1"/>
              </a:solidFill>
              <a:round/>
              <a:headEnd/>
              <a:tailEnd/>
            </a:ln>
          </p:spPr>
          <p:txBody>
            <a:bodyPr/>
            <a:lstStyle/>
            <a:p>
              <a:pPr algn="ctr" eaLnBrk="1" hangingPunct="1"/>
              <a:endParaRPr lang="en-US" altLang="en-US" u="sng">
                <a:latin typeface="Times New Roman" pitchFamily="18" charset="0"/>
              </a:endParaRPr>
            </a:p>
          </p:txBody>
        </p:sp>
        <p:sp>
          <p:nvSpPr>
            <p:cNvPr id="14" name="Text Box 12"/>
            <p:cNvSpPr txBox="1">
              <a:spLocks noChangeArrowheads="1"/>
            </p:cNvSpPr>
            <p:nvPr/>
          </p:nvSpPr>
          <p:spPr bwMode="auto">
            <a:xfrm>
              <a:off x="528" y="768"/>
              <a:ext cx="960" cy="6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a:latin typeface="Times New Roman" pitchFamily="18" charset="0"/>
                </a:rPr>
                <a:t>Cha yên </a:t>
              </a:r>
            </a:p>
            <a:p>
              <a:pPr eaLnBrk="1" hangingPunct="1"/>
              <a:r>
                <a:rPr lang="en-US" altLang="en-US">
                  <a:latin typeface="Times New Roman" pitchFamily="18" charset="0"/>
                </a:rPr>
                <a:t>tâm..</a:t>
              </a:r>
            </a:p>
          </p:txBody>
        </p:sp>
      </p:grpSp>
      <p:pic>
        <p:nvPicPr>
          <p:cNvPr id="15" name="Picture 13"/>
          <p:cNvPicPr>
            <a:picLocks noChangeAspect="1" noChangeArrowheads="1"/>
          </p:cNvPicPr>
          <p:nvPr/>
        </p:nvPicPr>
        <p:blipFill>
          <a:blip r:embed="rId7">
            <a:clrChange>
              <a:clrFrom>
                <a:srgbClr val="FFFFFF"/>
              </a:clrFrom>
              <a:clrTo>
                <a:srgbClr val="FFFFFF">
                  <a:alpha val="0"/>
                </a:srgbClr>
              </a:clrTo>
            </a:clrChange>
            <a:lum contrast="26000"/>
            <a:extLst>
              <a:ext uri="{28A0092B-C50C-407E-A947-70E740481C1C}">
                <a14:useLocalDpi xmlns:a14="http://schemas.microsoft.com/office/drawing/2010/main" val="0"/>
              </a:ext>
            </a:extLst>
          </a:blip>
          <a:srcRect/>
          <a:stretch>
            <a:fillRect/>
          </a:stretch>
        </p:blipFill>
        <p:spPr bwMode="auto">
          <a:xfrm rot="1411990">
            <a:off x="3352800" y="3733800"/>
            <a:ext cx="1219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p:cNvPicPr>
            <a:picLocks noChangeAspect="1" noChangeArrowheads="1"/>
          </p:cNvPicPr>
          <p:nvPr/>
        </p:nvPicPr>
        <p:blipFill>
          <a:blip r:embed="rId7">
            <a:clrChange>
              <a:clrFrom>
                <a:srgbClr val="FFFFFF"/>
              </a:clrFrom>
              <a:clrTo>
                <a:srgbClr val="FFFFFF">
                  <a:alpha val="0"/>
                </a:srgbClr>
              </a:clrTo>
            </a:clrChange>
            <a:lum contrast="26000"/>
            <a:extLst>
              <a:ext uri="{28A0092B-C50C-407E-A947-70E740481C1C}">
                <a14:useLocalDpi xmlns:a14="http://schemas.microsoft.com/office/drawing/2010/main" val="0"/>
              </a:ext>
            </a:extLst>
          </a:blip>
          <a:srcRect/>
          <a:stretch>
            <a:fillRect/>
          </a:stretch>
        </p:blipFill>
        <p:spPr bwMode="auto">
          <a:xfrm rot="20188010" flipH="1">
            <a:off x="1219200" y="2895600"/>
            <a:ext cx="137318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p:cNvPicPr>
            <a:picLocks noChangeAspect="1" noChangeArrowheads="1"/>
          </p:cNvPicPr>
          <p:nvPr/>
        </p:nvPicPr>
        <p:blipFill>
          <a:blip r:embed="rId7">
            <a:clrChange>
              <a:clrFrom>
                <a:srgbClr val="FFFFFF"/>
              </a:clrFrom>
              <a:clrTo>
                <a:srgbClr val="FFFFFF">
                  <a:alpha val="0"/>
                </a:srgbClr>
              </a:clrTo>
            </a:clrChange>
            <a:lum contrast="26000"/>
            <a:extLst>
              <a:ext uri="{28A0092B-C50C-407E-A947-70E740481C1C}">
                <a14:useLocalDpi xmlns:a14="http://schemas.microsoft.com/office/drawing/2010/main" val="0"/>
              </a:ext>
            </a:extLst>
          </a:blip>
          <a:srcRect/>
          <a:stretch>
            <a:fillRect/>
          </a:stretch>
        </p:blipFill>
        <p:spPr bwMode="auto">
          <a:xfrm rot="1411990">
            <a:off x="3962400" y="3124200"/>
            <a:ext cx="12192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p:cNvPicPr>
            <a:picLocks noChangeAspect="1" noChangeArrowheads="1"/>
          </p:cNvPicPr>
          <p:nvPr/>
        </p:nvPicPr>
        <p:blipFill>
          <a:blip r:embed="rId8">
            <a:clrChange>
              <a:clrFrom>
                <a:srgbClr val="FFFFFF"/>
              </a:clrFrom>
              <a:clrTo>
                <a:srgbClr val="FFFFFF">
                  <a:alpha val="0"/>
                </a:srgbClr>
              </a:clrTo>
            </a:clrChange>
            <a:lum contrast="26000"/>
            <a:extLst>
              <a:ext uri="{28A0092B-C50C-407E-A947-70E740481C1C}">
                <a14:useLocalDpi xmlns:a14="http://schemas.microsoft.com/office/drawing/2010/main" val="0"/>
              </a:ext>
            </a:extLst>
          </a:blip>
          <a:srcRect/>
          <a:stretch>
            <a:fillRect/>
          </a:stretch>
        </p:blipFill>
        <p:spPr bwMode="auto">
          <a:xfrm>
            <a:off x="6324600" y="4114800"/>
            <a:ext cx="14890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3603625"/>
            <a:ext cx="4065942"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descr="WDZ01SLC"/>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2209800"/>
            <a:ext cx="4286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descr="WDZ01SLC"/>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2438400"/>
            <a:ext cx="4286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 descr="WDZ01SLC"/>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2286000"/>
            <a:ext cx="4286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1" descr="WDZ01SLC"/>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267575" y="3276600"/>
            <a:ext cx="4286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2" descr="WDZ01SLC"/>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3333750"/>
            <a:ext cx="4286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28062337"/>
      </p:ext>
    </p:extLst>
  </p:cSld>
  <p:clrMapOvr>
    <a:masterClrMapping/>
  </p:clrMapOvr>
  <mc:AlternateContent xmlns:mc="http://schemas.openxmlformats.org/markup-compatibility/2006" xmlns:p14="http://schemas.microsoft.com/office/powerpoint/2010/main">
    <mc:Choice Requires="p14">
      <p:transition spd="slow" p14:dur="2000" advTm="147918"/>
    </mc:Choice>
    <mc:Fallback xmlns="">
      <p:transition spd="slow" advTm="1479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6667 -0.0978 L -0.025 -0.13109 " pathEditMode="relative" rAng="0" ptsTypes="AA">
                                      <p:cBhvr>
                                        <p:cTn id="21" dur="2000" fill="hold"/>
                                        <p:tgtEl>
                                          <p:spTgt spid="15"/>
                                        </p:tgtEl>
                                        <p:attrNameLst>
                                          <p:attrName>ppt_x</p:attrName>
                                          <p:attrName>ppt_y</p:attrName>
                                        </p:attrNameLst>
                                      </p:cBhvr>
                                      <p:rCtr x="-4583" y="-1665"/>
                                    </p:animMotion>
                                  </p:childTnLst>
                                </p:cTn>
                              </p:par>
                            </p:childTnLst>
                          </p:cTn>
                        </p:par>
                        <p:par>
                          <p:cTn id="22" fill="hold">
                            <p:stCondLst>
                              <p:cond delay="2000"/>
                            </p:stCondLst>
                            <p:childTnLst>
                              <p:par>
                                <p:cTn id="23" presetID="0" presetClass="path" presetSubtype="0" accel="50000" decel="50000" fill="hold" nodeType="afterEffect">
                                  <p:stCondLst>
                                    <p:cond delay="0"/>
                                  </p:stCondLst>
                                  <p:childTnLst>
                                    <p:animMotion origin="layout" path="M -0.025 -0.13109 C -0.03386 -0.16739 -0.04462 -0.16231 -0.05643 -0.16947 C -0.07639 -0.18127 -0.09636 -0.1963 -0.1165 -0.20369 C -0.1316 -0.22289 -0.14688 -0.22612 -0.16268 -0.23028 C -0.18108 -0.22913 -0.19931 -0.22913 -0.21771 -0.22658 C -0.22223 -0.22612 -0.22379 -0.20624 -0.22639 -0.1963 C -0.23368 -0.16901 -0.24115 -0.13618 -0.25 -0.11976 " pathEditMode="relative" rAng="0" ptsTypes="ffffffA">
                                      <p:cBhvr>
                                        <p:cTn id="24" dur="2000" fill="hold"/>
                                        <p:tgtEl>
                                          <p:spTgt spid="15"/>
                                        </p:tgtEl>
                                        <p:attrNameLst>
                                          <p:attrName>ppt_x</p:attrName>
                                          <p:attrName>ppt_y</p:attrName>
                                        </p:attrNameLst>
                                      </p:cBhvr>
                                      <p:rCtr x="-11250" y="-4393"/>
                                    </p:animMotion>
                                  </p:childTnLst>
                                </p:cTn>
                              </p:par>
                            </p:childTnLst>
                          </p:cTn>
                        </p:par>
                        <p:par>
                          <p:cTn id="25" fill="hold">
                            <p:stCondLst>
                              <p:cond delay="4000"/>
                            </p:stCondLst>
                            <p:childTnLst>
                              <p:par>
                                <p:cTn id="26" presetID="10" presetClass="exit" presetSubtype="0" fill="hold" nodeType="after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4500"/>
                            </p:stCondLst>
                            <p:childTnLst>
                              <p:par>
                                <p:cTn id="33" presetID="0" presetClass="path" presetSubtype="0" accel="50000" decel="50000" fill="hold" nodeType="afterEffect">
                                  <p:stCondLst>
                                    <p:cond delay="0"/>
                                  </p:stCondLst>
                                  <p:childTnLst>
                                    <p:animMotion origin="layout" path="M -3.88889E-6 3.00578E-6 C 0.05452 -0.01758 0.11233 -0.03052 0.16841 -0.03376 C 0.2283 -0.06035 0.17153 -0.03584 0.34775 -0.03584 " pathEditMode="relative" ptsTypes="ffA">
                                      <p:cBhvr>
                                        <p:cTn id="34" dur="2000" fill="hold"/>
                                        <p:tgtEl>
                                          <p:spTgt spid="16"/>
                                        </p:tgtEl>
                                        <p:attrNameLst>
                                          <p:attrName>ppt_x</p:attrName>
                                          <p:attrName>ppt_y</p:attrName>
                                        </p:attrNameLst>
                                      </p:cBhvr>
                                    </p:animMotion>
                                  </p:childTnLst>
                                </p:cTn>
                              </p:par>
                            </p:childTnLst>
                          </p:cTn>
                        </p:par>
                        <p:par>
                          <p:cTn id="35" fill="hold">
                            <p:stCondLst>
                              <p:cond delay="6500"/>
                            </p:stCondLst>
                            <p:childTnLst>
                              <p:par>
                                <p:cTn id="36" presetID="10" presetClass="exit" presetSubtype="0" fill="hold" nodeType="after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7000"/>
                            </p:stCondLst>
                            <p:childTnLst>
                              <p:par>
                                <p:cTn id="43" presetID="0" presetClass="path" presetSubtype="0" accel="50000" decel="50000" fill="hold" nodeType="afterEffect">
                                  <p:stCondLst>
                                    <p:cond delay="0"/>
                                  </p:stCondLst>
                                  <p:childTnLst>
                                    <p:animMotion origin="layout" path="M -2.5E-6 4.56647E-6 C -0.00972 -0.00185 -0.0158 -0.00185 -0.02778 -0.00232 C -0.04479 -0.00232 -0.0618 -0.00232 -0.07864 -0.00185 C -0.10295 -0.00116 -0.12448 0.00254 -0.14826 0.00393 C -0.15798 0.0067 -0.16701 0.00693 -0.17587 0.00878 C -0.18212 0.0104 -0.18854 0.01179 -0.19462 0.01341 C -0.1993 0.01456 -0.20191 0.01687 -0.20833 0.01711 C -0.21371 0.01734 -0.21927 0.01757 -0.22448 0.0178 C -0.24878 0.01988 -0.23524 0.01895 -0.26614 0.01895 " pathEditMode="relative" rAng="0" ptsTypes="ffffffffA">
                                      <p:cBhvr>
                                        <p:cTn id="44" dur="5000" fill="hold"/>
                                        <p:tgtEl>
                                          <p:spTgt spid="17"/>
                                        </p:tgtEl>
                                        <p:attrNameLst>
                                          <p:attrName>ppt_x</p:attrName>
                                          <p:attrName>ppt_y</p:attrName>
                                        </p:attrNameLst>
                                      </p:cBhvr>
                                      <p:rCtr x="-13316" y="879"/>
                                    </p:animMotion>
                                  </p:childTnLst>
                                </p:cTn>
                              </p:par>
                              <p:par>
                                <p:cTn id="45" presetID="35" presetClass="path" presetSubtype="0" accel="50000" decel="50000" fill="hold" nodeType="withEffect">
                                  <p:stCondLst>
                                    <p:cond delay="0"/>
                                  </p:stCondLst>
                                  <p:childTnLst>
                                    <p:animMotion origin="layout" path="M 4.16667E-6 0.03121 L -0.40573 0.02913 " pathEditMode="relative" rAng="0" ptsTypes="AA">
                                      <p:cBhvr>
                                        <p:cTn id="46" dur="5000" fill="hold"/>
                                        <p:tgtEl>
                                          <p:spTgt spid="18"/>
                                        </p:tgtEl>
                                        <p:attrNameLst>
                                          <p:attrName>ppt_x</p:attrName>
                                          <p:attrName>ppt_y</p:attrName>
                                        </p:attrNameLst>
                                      </p:cBhvr>
                                      <p:rCtr x="-20295"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gtbrd013a"/>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9" name="Subtitle 2"/>
          <p:cNvSpPr txBox="1">
            <a:spLocks/>
          </p:cNvSpPr>
          <p:nvPr/>
        </p:nvSpPr>
        <p:spPr bwMode="auto">
          <a:xfrm>
            <a:off x="2919323" y="1602146"/>
            <a:ext cx="3296964" cy="820341"/>
          </a:xfrm>
          <a:prstGeom prst="rect">
            <a:avLst/>
          </a:prstGeom>
          <a:noFill/>
          <a:ln w="9525">
            <a:noFill/>
            <a:miter lim="800000"/>
            <a:headEnd/>
            <a:tailEnd/>
          </a:ln>
        </p:spPr>
        <p:txBody>
          <a:bodyPr/>
          <a:lstStyle/>
          <a:p>
            <a:pPr algn="ctr">
              <a:spcBef>
                <a:spcPct val="20000"/>
              </a:spcBef>
            </a:pPr>
            <a:r>
              <a:rPr lang="en-US" sz="5400" b="1">
                <a:solidFill>
                  <a:srgbClr val="FF0066"/>
                </a:solidFill>
                <a:latin typeface="Times New Roman" pitchFamily="18" charset="0"/>
                <a:cs typeface="Times New Roman" pitchFamily="18" charset="0"/>
              </a:rPr>
              <a:t>Dặn dò</a:t>
            </a:r>
            <a:endParaRPr lang="en-US" sz="5400" b="1" dirty="0">
              <a:solidFill>
                <a:srgbClr val="FF0066"/>
              </a:solidFill>
              <a:latin typeface="Times New Roman" pitchFamily="18" charset="0"/>
              <a:cs typeface="Times New Roman" pitchFamily="18" charset="0"/>
            </a:endParaRPr>
          </a:p>
        </p:txBody>
      </p:sp>
      <p:sp>
        <p:nvSpPr>
          <p:cNvPr id="2" name="TextBox 1"/>
          <p:cNvSpPr txBox="1"/>
          <p:nvPr/>
        </p:nvSpPr>
        <p:spPr>
          <a:xfrm>
            <a:off x="3242871" y="4315642"/>
            <a:ext cx="184731" cy="369332"/>
          </a:xfrm>
          <a:prstGeom prst="rect">
            <a:avLst/>
          </a:prstGeom>
          <a:noFill/>
        </p:spPr>
        <p:txBody>
          <a:bodyPr wrap="none" rtlCol="0">
            <a:spAutoFit/>
          </a:bodyPr>
          <a:lstStyle/>
          <a:p>
            <a:endParaRPr lang="en-US">
              <a:solidFill>
                <a:srgbClr val="000000"/>
              </a:solidFill>
            </a:endParaRPr>
          </a:p>
        </p:txBody>
      </p:sp>
      <p:sp>
        <p:nvSpPr>
          <p:cNvPr id="3" name="TextBox 2"/>
          <p:cNvSpPr txBox="1"/>
          <p:nvPr/>
        </p:nvSpPr>
        <p:spPr>
          <a:xfrm>
            <a:off x="1371600" y="2835757"/>
            <a:ext cx="6577542" cy="2407839"/>
          </a:xfrm>
          <a:prstGeom prst="rect">
            <a:avLst/>
          </a:prstGeom>
          <a:noFill/>
        </p:spPr>
        <p:txBody>
          <a:bodyPr wrap="square" rtlCol="0">
            <a:spAutoFit/>
          </a:bodyPr>
          <a:lstStyle/>
          <a:p>
            <a:pPr>
              <a:lnSpc>
                <a:spcPct val="130000"/>
              </a:lnSpc>
              <a:spcBef>
                <a:spcPts val="225"/>
              </a:spcBef>
              <a:spcAft>
                <a:spcPts val="225"/>
              </a:spcAft>
            </a:pPr>
            <a:r>
              <a:rPr lang="en-US" sz="3200" dirty="0">
                <a:latin typeface="Times New Roman"/>
                <a:ea typeface="Calibri"/>
                <a:cs typeface="Times New Roman"/>
              </a:rPr>
              <a:t>Về nhà, </a:t>
            </a:r>
            <a:r>
              <a:rPr lang="en-US" sz="3200" dirty="0" err="1">
                <a:latin typeface="Times New Roman"/>
                <a:ea typeface="Calibri"/>
                <a:cs typeface="Times New Roman"/>
              </a:rPr>
              <a:t>các</a:t>
            </a:r>
            <a:r>
              <a:rPr lang="en-US" sz="3200" dirty="0">
                <a:latin typeface="Times New Roman"/>
                <a:ea typeface="Calibri"/>
                <a:cs typeface="Times New Roman"/>
              </a:rPr>
              <a:t> con </a:t>
            </a:r>
            <a:r>
              <a:rPr lang="en-US" sz="3200" dirty="0" err="1">
                <a:latin typeface="Times New Roman"/>
                <a:ea typeface="Calibri"/>
                <a:cs typeface="Times New Roman"/>
              </a:rPr>
              <a:t>luyện</a:t>
            </a:r>
            <a:r>
              <a:rPr lang="en-US" sz="3200" dirty="0">
                <a:latin typeface="Times New Roman"/>
                <a:ea typeface="Calibri"/>
                <a:cs typeface="Times New Roman"/>
              </a:rPr>
              <a:t> </a:t>
            </a:r>
            <a:r>
              <a:rPr lang="en-US" sz="3200" dirty="0" err="1">
                <a:latin typeface="Times New Roman"/>
                <a:ea typeface="Calibri"/>
                <a:cs typeface="Times New Roman"/>
              </a:rPr>
              <a:t>đọc</a:t>
            </a:r>
            <a:r>
              <a:rPr lang="en-US" sz="3200" dirty="0">
                <a:latin typeface="Times New Roman"/>
                <a:ea typeface="Calibri"/>
                <a:cs typeface="Times New Roman"/>
              </a:rPr>
              <a:t> lại bài,  </a:t>
            </a:r>
            <a:r>
              <a:rPr lang="en-US" sz="3200" dirty="0" err="1">
                <a:latin typeface="Times New Roman"/>
                <a:ea typeface="Calibri"/>
                <a:cs typeface="Times New Roman"/>
              </a:rPr>
              <a:t>kể</a:t>
            </a:r>
            <a:r>
              <a:rPr lang="en-US" sz="3200" dirty="0">
                <a:latin typeface="Times New Roman"/>
                <a:ea typeface="Calibri"/>
                <a:cs typeface="Times New Roman"/>
              </a:rPr>
              <a:t> lại câu </a:t>
            </a:r>
            <a:r>
              <a:rPr lang="en-US" sz="3200" dirty="0" err="1">
                <a:latin typeface="Times New Roman"/>
                <a:ea typeface="Calibri"/>
                <a:cs typeface="Times New Roman"/>
              </a:rPr>
              <a:t>chuyện</a:t>
            </a:r>
            <a:r>
              <a:rPr lang="en-US" sz="3200" dirty="0">
                <a:latin typeface="Times New Roman"/>
                <a:ea typeface="Calibri"/>
                <a:cs typeface="Times New Roman"/>
              </a:rPr>
              <a:t> </a:t>
            </a:r>
            <a:r>
              <a:rPr lang="en-US" sz="3200" dirty="0" err="1">
                <a:latin typeface="Times New Roman"/>
                <a:ea typeface="Calibri"/>
                <a:cs typeface="Times New Roman"/>
              </a:rPr>
              <a:t>cho</a:t>
            </a:r>
            <a:r>
              <a:rPr lang="en-US" sz="3200" dirty="0">
                <a:latin typeface="Times New Roman"/>
                <a:ea typeface="Calibri"/>
                <a:cs typeface="Times New Roman"/>
              </a:rPr>
              <a:t> người </a:t>
            </a:r>
            <a:r>
              <a:rPr lang="en-US" sz="3200" dirty="0" err="1">
                <a:latin typeface="Times New Roman"/>
                <a:ea typeface="Calibri"/>
                <a:cs typeface="Times New Roman"/>
              </a:rPr>
              <a:t>thân</a:t>
            </a:r>
            <a:r>
              <a:rPr lang="en-US" sz="3200" dirty="0">
                <a:latin typeface="Times New Roman"/>
                <a:ea typeface="Calibri"/>
                <a:cs typeface="Times New Roman"/>
              </a:rPr>
              <a:t> nghe </a:t>
            </a:r>
            <a:r>
              <a:rPr lang="en-US" sz="3200" dirty="0" err="1">
                <a:latin typeface="Times New Roman"/>
                <a:ea typeface="Calibri"/>
                <a:cs typeface="Times New Roman"/>
              </a:rPr>
              <a:t>và</a:t>
            </a:r>
            <a:r>
              <a:rPr lang="en-US" sz="3200" dirty="0">
                <a:latin typeface="Times New Roman"/>
                <a:ea typeface="Calibri"/>
                <a:cs typeface="Times New Roman"/>
              </a:rPr>
              <a:t> </a:t>
            </a:r>
            <a:r>
              <a:rPr lang="en-US" sz="3200" dirty="0" err="1">
                <a:latin typeface="Times New Roman"/>
                <a:ea typeface="Calibri"/>
                <a:cs typeface="Times New Roman"/>
              </a:rPr>
              <a:t>chuẩn</a:t>
            </a:r>
            <a:r>
              <a:rPr lang="en-US" sz="3200" dirty="0">
                <a:latin typeface="Times New Roman"/>
                <a:ea typeface="Calibri"/>
                <a:cs typeface="Times New Roman"/>
              </a:rPr>
              <a:t> bị bài </a:t>
            </a:r>
            <a:r>
              <a:rPr lang="en-US" sz="3200" dirty="0" err="1">
                <a:latin typeface="Times New Roman"/>
                <a:ea typeface="Calibri"/>
                <a:cs typeface="Times New Roman"/>
              </a:rPr>
              <a:t>sau</a:t>
            </a:r>
            <a:r>
              <a:rPr lang="en-US" sz="3200" dirty="0">
                <a:latin typeface="Times New Roman"/>
                <a:ea typeface="Calibri"/>
                <a:cs typeface="Times New Roman"/>
              </a:rPr>
              <a:t> nhé.</a:t>
            </a:r>
          </a:p>
          <a:p>
            <a:endParaRPr lang="en-US" sz="2400" dirty="0">
              <a:solidFill>
                <a:srgbClr val="000000"/>
              </a:solidFill>
            </a:endParaRPr>
          </a:p>
        </p:txBody>
      </p:sp>
    </p:spTree>
    <p:extLst>
      <p:ext uri="{BB962C8B-B14F-4D97-AF65-F5344CB8AC3E}">
        <p14:creationId xmlns:p14="http://schemas.microsoft.com/office/powerpoint/2010/main" val="3967061640"/>
      </p:ext>
    </p:extLst>
  </p:cSld>
  <p:clrMapOvr>
    <a:masterClrMapping/>
  </p:clrMapOvr>
  <p:transition spd="slow" advTm="12201"/>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torium Applause-SoundBible.com-28091120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398837"/>
            <a:ext cx="487363" cy="48736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7162800"/>
          </a:xfrm>
          <a:prstGeom prst="rect">
            <a:avLst/>
          </a:prstGeom>
        </p:spPr>
      </p:pic>
      <p:sp>
        <p:nvSpPr>
          <p:cNvPr id="9" name="TextBox 8">
            <a:extLst>
              <a:ext uri="{FF2B5EF4-FFF2-40B4-BE49-F238E27FC236}">
                <a16:creationId xmlns:a16="http://schemas.microsoft.com/office/drawing/2014/main" id="{44946ABD-B13A-43CF-A297-E50ECB479C02}"/>
              </a:ext>
            </a:extLst>
          </p:cNvPr>
          <p:cNvSpPr txBox="1"/>
          <p:nvPr/>
        </p:nvSpPr>
        <p:spPr>
          <a:xfrm>
            <a:off x="669925" y="2705725"/>
            <a:ext cx="7315200" cy="1200329"/>
          </a:xfrm>
          <a:prstGeom prst="rect">
            <a:avLst/>
          </a:prstGeom>
          <a:noFill/>
        </p:spPr>
        <p:txBody>
          <a:bodyPr wrap="square" rtlCol="0">
            <a:spAutoFit/>
          </a:bodyPr>
          <a:lstStyle/>
          <a:p>
            <a:pPr algn="ctr"/>
            <a:r>
              <a:rPr lang="vi-VN" sz="3600" b="1" dirty="0">
                <a:ln w="0"/>
                <a:solidFill>
                  <a:srgbClr val="FF0066"/>
                </a:solidFill>
                <a:effectLst>
                  <a:reflection blurRad="6350" stA="53000" endA="300" endPos="35500" dir="5400000" sy="-90000" algn="bl" rotWithShape="0"/>
                </a:effectLst>
                <a:latin typeface="Times New Roman" pitchFamily="18" charset="0"/>
                <a:cs typeface="Times New Roman" pitchFamily="18" charset="0"/>
              </a:rPr>
              <a:t>CHÚC CÁC CON </a:t>
            </a:r>
          </a:p>
          <a:p>
            <a:pPr algn="ctr"/>
            <a:r>
              <a:rPr lang="vi-VN" sz="3600" b="1" dirty="0">
                <a:ln w="0"/>
                <a:solidFill>
                  <a:srgbClr val="FF0066"/>
                </a:solidFill>
                <a:effectLst>
                  <a:reflection blurRad="6350" stA="53000" endA="300" endPos="35500" dir="5400000" sy="-90000" algn="bl" rotWithShape="0"/>
                </a:effectLst>
                <a:latin typeface="Times New Roman" pitchFamily="18" charset="0"/>
                <a:cs typeface="Times New Roman" pitchFamily="18" charset="0"/>
              </a:rPr>
              <a:t>CHĂM NGOAN, HỌC GIỎI. </a:t>
            </a:r>
          </a:p>
        </p:txBody>
      </p:sp>
    </p:spTree>
    <p:extLst>
      <p:ext uri="{BB962C8B-B14F-4D97-AF65-F5344CB8AC3E}">
        <p14:creationId xmlns:p14="http://schemas.microsoft.com/office/powerpoint/2010/main" val="2584719813"/>
      </p:ext>
    </p:extLst>
  </p:cSld>
  <p:clrMapOvr>
    <a:masterClrMapping/>
  </p:clrMapOvr>
  <mc:AlternateContent xmlns:mc="http://schemas.openxmlformats.org/markup-compatibility/2006" xmlns:p14="http://schemas.microsoft.com/office/powerpoint/2010/main">
    <mc:Choice Requires="p14">
      <p:transition spd="slow" p14:dur="2000" advTm="14182"/>
    </mc:Choice>
    <mc:Fallback xmlns="">
      <p:transition spd="slow" advTm="141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3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4634" showWhenStopped="0">
                <p:cTn id="7"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0" objId="2"/>
        <p14:stopEvt time="14182"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67800" cy="6858000"/>
          </a:xfrm>
          <a:prstGeom prst="rect">
            <a:avLst/>
          </a:prstGeom>
        </p:spPr>
      </p:pic>
      <p:sp>
        <p:nvSpPr>
          <p:cNvPr id="5" name="Rectangle 4"/>
          <p:cNvSpPr/>
          <p:nvPr/>
        </p:nvSpPr>
        <p:spPr>
          <a:xfrm>
            <a:off x="1600200" y="3460955"/>
            <a:ext cx="4314001" cy="1200329"/>
          </a:xfrm>
          <a:prstGeom prst="rect">
            <a:avLst/>
          </a:prstGeom>
        </p:spPr>
        <p:txBody>
          <a:bodyPr wrap="none">
            <a:spAutoFit/>
          </a:bodyPr>
          <a:lstStyle/>
          <a:p>
            <a:pPr>
              <a:spcBef>
                <a:spcPct val="20000"/>
              </a:spcBef>
            </a:pPr>
            <a:r>
              <a:rPr lang="en-US" sz="7200" b="1">
                <a:solidFill>
                  <a:srgbClr val="FF0066"/>
                </a:solidFill>
                <a:latin typeface="Times New Roman" pitchFamily="18" charset="0"/>
                <a:cs typeface="Times New Roman" pitchFamily="18" charset="0"/>
              </a:rPr>
              <a:t>Luyện đọc</a:t>
            </a:r>
            <a:endParaRPr lang="en-US" sz="7200" b="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155428122"/>
      </p:ext>
    </p:extLst>
  </p:cSld>
  <p:clrMapOvr>
    <a:masterClrMapping/>
  </p:clrMapOvr>
  <mc:AlternateContent xmlns:mc="http://schemas.openxmlformats.org/markup-compatibility/2006" xmlns:p14="http://schemas.microsoft.com/office/powerpoint/2010/main">
    <mc:Choice Requires="p14">
      <p:transition spd="slow" p14:dur="2000" advTm="10263"/>
    </mc:Choice>
    <mc:Fallback xmlns="">
      <p:transition spd="slow" advTm="1026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t;strong&gt;Powerpoint&lt;/strong&gt; &lt;strong&gt;Background&lt;/strong&gt; Images | AW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A42C985B-B234-498C-A9C6-D10DFE2714AE}"/>
              </a:ext>
            </a:extLst>
          </p:cNvPr>
          <p:cNvSpPr txBox="1">
            <a:spLocks noChangeArrowheads="1"/>
          </p:cNvSpPr>
          <p:nvPr/>
        </p:nvSpPr>
        <p:spPr bwMode="auto">
          <a:xfrm>
            <a:off x="1905000" y="-76200"/>
            <a:ext cx="548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800" b="1">
                <a:solidFill>
                  <a:srgbClr val="FF0066"/>
                </a:solidFill>
                <a:latin typeface="Times New Roman" panose="02020603050405020304" pitchFamily="18" charset="0"/>
                <a:cs typeface="Times New Roman" panose="02020603050405020304" pitchFamily="18" charset="0"/>
              </a:rPr>
              <a:t>Cuộc chạy đua trong rừng</a:t>
            </a:r>
            <a:endParaRPr lang="en-US" altLang="en-US" sz="2800" b="1" dirty="0">
              <a:solidFill>
                <a:srgbClr val="FF0066"/>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0" y="304800"/>
            <a:ext cx="9144000" cy="1631216"/>
          </a:xfrm>
          <a:prstGeom prst="rect">
            <a:avLst/>
          </a:prstGeom>
          <a:noFill/>
        </p:spPr>
        <p:txBody>
          <a:bodyPr wrap="square" rtlCol="0">
            <a:spAutoFit/>
          </a:bodyPr>
          <a:lstStyle/>
          <a:p>
            <a:pPr algn="just"/>
            <a:r>
              <a:rPr lang="en-US" sz="2000" b="1">
                <a:latin typeface="Times New Roman" panose="02020603050405020304" pitchFamily="18" charset="0"/>
                <a:cs typeface="Times New Roman" panose="02020603050405020304" pitchFamily="18" charset="0"/>
              </a:rPr>
              <a:t>1. Ngày mai, muông thú trong rừng mở hội thi chạy để chọn con vật nhanh nhất. </a:t>
            </a:r>
          </a:p>
          <a:p>
            <a:pPr algn="just"/>
            <a:r>
              <a:rPr lang="en-US" sz="2000" b="1">
                <a:latin typeface="Times New Roman" panose="02020603050405020304" pitchFamily="18" charset="0"/>
                <a:cs typeface="Times New Roman" panose="02020603050405020304" pitchFamily="18" charset="0"/>
              </a:rPr>
              <a:t>    Ngựa Con thích lắm. Chú tin chắc sẽ giành được vòng nguyệt quế. Chú sửa soạn không biết chán và mải mê soi bóng mình dưới dòng suối trong veo. Hình ảnh chú hiện lên với bộ đồ nâu tuyệt đẹp, với cái bờm dài được chải chuốt và ra dáng một nhà vô địch…</a:t>
            </a:r>
            <a:endParaRPr lang="en-US" sz="20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FBD962D-9474-4750-9188-853672DC0638}"/>
              </a:ext>
            </a:extLst>
          </p:cNvPr>
          <p:cNvSpPr txBox="1"/>
          <p:nvPr/>
        </p:nvSpPr>
        <p:spPr>
          <a:xfrm>
            <a:off x="0" y="1873984"/>
            <a:ext cx="9144000" cy="1631216"/>
          </a:xfrm>
          <a:prstGeom prst="rect">
            <a:avLst/>
          </a:prstGeom>
          <a:noFill/>
        </p:spPr>
        <p:txBody>
          <a:bodyPr wrap="square" rtlCol="0">
            <a:spAutoFit/>
          </a:bodyPr>
          <a:lstStyle/>
          <a:p>
            <a:pPr algn="just"/>
            <a:r>
              <a:rPr lang="vi-VN" sz="2000" b="1" dirty="0">
                <a:latin typeface="Times New Roman" panose="02020603050405020304" pitchFamily="18" charset="0"/>
                <a:cs typeface="Times New Roman" panose="02020603050405020304" pitchFamily="18" charset="0"/>
              </a:rPr>
              <a:t>2</a:t>
            </a:r>
            <a:r>
              <a:rPr lang="vi-VN" sz="2000" b="1">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Ngựa Cha thấy thế, bảo:</a:t>
            </a:r>
          </a:p>
          <a:p>
            <a:pPr algn="just"/>
            <a:r>
              <a:rPr lang="en-US" sz="2000" b="1">
                <a:latin typeface="Times New Roman" panose="02020603050405020304" pitchFamily="18" charset="0"/>
                <a:cs typeface="Times New Roman" panose="02020603050405020304" pitchFamily="18" charset="0"/>
              </a:rPr>
              <a:t>   - Con trai à, con phải đến bác thợ rèn để xem lại bộ móng . Nó cần thiết cho cuộc đua hơn là bộ đồ đẹp.</a:t>
            </a:r>
          </a:p>
          <a:p>
            <a:pPr algn="just"/>
            <a:r>
              <a:rPr lang="en-US" sz="2000" b="1">
                <a:latin typeface="Times New Roman" panose="02020603050405020304" pitchFamily="18" charset="0"/>
                <a:cs typeface="Times New Roman" panose="02020603050405020304" pitchFamily="18" charset="0"/>
              </a:rPr>
              <a:t>   Ngựa Con mắt không rời bóng mình dưới nước, ngúng nguẩy đáp:</a:t>
            </a:r>
          </a:p>
          <a:p>
            <a:pPr algn="just"/>
            <a:r>
              <a:rPr lang="en-US" sz="2000" b="1">
                <a:latin typeface="Times New Roman" panose="02020603050405020304" pitchFamily="18" charset="0"/>
                <a:cs typeface="Times New Roman" panose="02020603050405020304" pitchFamily="18" charset="0"/>
              </a:rPr>
              <a:t>   - Cha yên tâm đi. Móng của con chắc chắn lắm. Con nhất định sẽ thắng mà!</a:t>
            </a:r>
            <a:endParaRPr lang="en-US" sz="20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0" y="3429000"/>
            <a:ext cx="9144000" cy="1015663"/>
          </a:xfrm>
          <a:prstGeom prst="rect">
            <a:avLst/>
          </a:prstGeom>
        </p:spPr>
        <p:txBody>
          <a:bodyPr wrap="square">
            <a:spAutoFit/>
          </a:bodyPr>
          <a:lstStyle/>
          <a:p>
            <a:pPr algn="just"/>
            <a:r>
              <a:rPr lang="vi-VN" sz="2000" b="1">
                <a:latin typeface="Times New Roman" panose="02020603050405020304" pitchFamily="18" charset="0"/>
                <a:cs typeface="Times New Roman" panose="02020603050405020304" pitchFamily="18" charset="0"/>
              </a:rPr>
              <a:t>3.</a:t>
            </a:r>
            <a:r>
              <a:rPr lang="en-US" sz="2000" b="1">
                <a:latin typeface="Times New Roman" panose="02020603050405020304" pitchFamily="18" charset="0"/>
                <a:cs typeface="Times New Roman" panose="02020603050405020304" pitchFamily="18" charset="0"/>
              </a:rPr>
              <a:t> Cuộc thi đã đến. Sáng sớm, bãi cỏ đông nghẹt. Chị em nhà Hươu sốt ruột gặm lá. Thỏ Trắng, Thỏ Xám thận trọng ngắm nghía các đối thủ. Bác Quạ bay đi bay lại giữ trật tự. Ngựa Con ung dung bước vào vạch xuất phát.</a:t>
            </a:r>
            <a:endParaRPr lang="vi-VN" sz="2000" b="1" i="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0" y="4376678"/>
            <a:ext cx="9067800" cy="2862322"/>
          </a:xfrm>
          <a:prstGeom prst="rect">
            <a:avLst/>
          </a:prstGeom>
          <a:noFill/>
        </p:spPr>
        <p:txBody>
          <a:bodyPr wrap="square" rtlCol="0">
            <a:spAutoFit/>
          </a:bodyPr>
          <a:lstStyle/>
          <a:p>
            <a:pPr algn="just"/>
            <a:r>
              <a:rPr lang="en-US" sz="2000" b="1" dirty="0">
                <a:latin typeface="Times New Roman" panose="02020603050405020304" pitchFamily="18" charset="0"/>
                <a:cs typeface="Times New Roman" panose="02020603050405020304" pitchFamily="18" charset="0"/>
              </a:rPr>
              <a:t>4</a:t>
            </a:r>
            <a:r>
              <a:rPr lang="vi-VN" sz="2000" b="1">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Tiếng hô “Bắt đầu!” vang lên. Các vận động viên rần rần chuyển động. Vòng thứ nhất… Vòng thứ hai… Ngựa Con dẫn đầu bằng những bước sải dài khỏe khoắn. Bỗng chú có cảm giác vướng vướng ở chân và giật mình thoảng thốt: một cái móng lung lay rồi dời hẳn ra. Gai nhọn đâm vào chân làm Ngựa Con đau điếng. Chú chạy tập tễnh và cuối cùng dừng hẳn lại. Nhìn bạn bè lướt qua mặt,     Ngựa Con đỏ hoe mắt, ân hận vì không làm theo lời cha dặn.</a:t>
            </a:r>
          </a:p>
          <a:p>
            <a:pPr algn="just"/>
            <a:r>
              <a:rPr lang="en-US" sz="2000" b="1">
                <a:latin typeface="Times New Roman" panose="02020603050405020304" pitchFamily="18" charset="0"/>
                <a:cs typeface="Times New Roman" panose="02020603050405020304" pitchFamily="18" charset="0"/>
              </a:rPr>
              <a:t>    Ngựa con rút ra được bài học quý giá: đừng bao giờ chủ quan, cho dù đó là việc nhỏ nhất.</a:t>
            </a:r>
            <a:endParaRPr lang="en-US" sz="2000" b="1" dirty="0">
              <a:latin typeface="Times New Roman" panose="02020603050405020304" pitchFamily="18" charset="0"/>
              <a:cs typeface="Times New Roman" panose="02020603050405020304" pitchFamily="18" charset="0"/>
            </a:endParaRPr>
          </a:p>
          <a:p>
            <a:pPr algn="r"/>
            <a:r>
              <a:rPr lang="en-US" sz="2000" b="1" i="1">
                <a:latin typeface="Times New Roman" panose="02020603050405020304" pitchFamily="18" charset="0"/>
                <a:cs typeface="Times New Roman" panose="02020603050405020304" pitchFamily="18" charset="0"/>
              </a:rPr>
              <a:t>Theo </a:t>
            </a:r>
            <a:r>
              <a:rPr lang="en-US" sz="2000" b="1">
                <a:latin typeface="Times New Roman" panose="02020603050405020304" pitchFamily="18" charset="0"/>
                <a:cs typeface="Times New Roman" panose="02020603050405020304" pitchFamily="18" charset="0"/>
              </a:rPr>
              <a:t>Xuân Hoàng</a:t>
            </a:r>
            <a:endParaRPr lang="en-US" sz="2000" b="1"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18034918"/>
      </p:ext>
    </p:extLst>
  </p:cSld>
  <p:clrMapOvr>
    <a:masterClrMapping/>
  </p:clrMapOvr>
  <mc:AlternateContent xmlns:mc="http://schemas.openxmlformats.org/markup-compatibility/2006" xmlns:p14="http://schemas.microsoft.com/office/powerpoint/2010/main">
    <mc:Choice Requires="p14">
      <p:transition spd="slow" p14:dur="2000" advTm="113319"/>
    </mc:Choice>
    <mc:Fallback xmlns="">
      <p:transition spd="slow" advTm="1133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anim calcmode="lin" valueType="num">
                                      <p:cBhvr>
                                        <p:cTn id="19" dur="750" fill="hold"/>
                                        <p:tgtEl>
                                          <p:spTgt spid="11"/>
                                        </p:tgtEl>
                                        <p:attrNameLst>
                                          <p:attrName>ppt_x</p:attrName>
                                        </p:attrNameLst>
                                      </p:cBhvr>
                                      <p:tavLst>
                                        <p:tav tm="0">
                                          <p:val>
                                            <p:strVal val="#ppt_x"/>
                                          </p:val>
                                        </p:tav>
                                        <p:tav tm="100000">
                                          <p:val>
                                            <p:strVal val="#ppt_x"/>
                                          </p:val>
                                        </p:tav>
                                      </p:tavLst>
                                    </p:anim>
                                    <p:anim calcmode="lin" valueType="num">
                                      <p:cBhvr>
                                        <p:cTn id="20"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75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750" fill="hold"/>
                                        <p:tgtEl>
                                          <p:spTgt spid="13"/>
                                        </p:tgtEl>
                                        <p:attrNameLst>
                                          <p:attrName>ppt_w</p:attrName>
                                        </p:attrNameLst>
                                      </p:cBhvr>
                                      <p:tavLst>
                                        <p:tav tm="0">
                                          <p:val>
                                            <p:fltVal val="0"/>
                                          </p:val>
                                        </p:tav>
                                        <p:tav tm="100000">
                                          <p:val>
                                            <p:strVal val="#ppt_w"/>
                                          </p:val>
                                        </p:tav>
                                      </p:tavLst>
                                    </p:anim>
                                    <p:anim calcmode="lin" valueType="num">
                                      <p:cBhvr>
                                        <p:cTn id="31" dur="750" fill="hold"/>
                                        <p:tgtEl>
                                          <p:spTgt spid="13"/>
                                        </p:tgtEl>
                                        <p:attrNameLst>
                                          <p:attrName>ppt_h</p:attrName>
                                        </p:attrNameLst>
                                      </p:cBhvr>
                                      <p:tavLst>
                                        <p:tav tm="0">
                                          <p:val>
                                            <p:fltVal val="0"/>
                                          </p:val>
                                        </p:tav>
                                        <p:tav tm="100000">
                                          <p:val>
                                            <p:strVal val="#ppt_h"/>
                                          </p:val>
                                        </p:tav>
                                      </p:tavLst>
                                    </p:anim>
                                    <p:anim calcmode="lin" valueType="num">
                                      <p:cBhvr>
                                        <p:cTn id="32" dur="750" fill="hold"/>
                                        <p:tgtEl>
                                          <p:spTgt spid="13"/>
                                        </p:tgtEl>
                                        <p:attrNameLst>
                                          <p:attrName>style.rotation</p:attrName>
                                        </p:attrNameLst>
                                      </p:cBhvr>
                                      <p:tavLst>
                                        <p:tav tm="0">
                                          <p:val>
                                            <p:fltVal val="90"/>
                                          </p:val>
                                        </p:tav>
                                        <p:tav tm="100000">
                                          <p:val>
                                            <p:fltVal val="0"/>
                                          </p:val>
                                        </p:tav>
                                      </p:tavLst>
                                    </p:anim>
                                    <p:animEffect transition="in" filter="fade">
                                      <p:cBhvr>
                                        <p:cTn id="3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wnloads\sự tích lễ hội chử đồng tử\hinh-nen-powerpoint-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bwMode="auto">
          <a:xfrm>
            <a:off x="2652938" y="990600"/>
            <a:ext cx="4487392" cy="1009650"/>
          </a:xfrm>
          <a:prstGeom prst="rect">
            <a:avLst/>
          </a:prstGeom>
          <a:noFill/>
          <a:ln w="9525">
            <a:noFill/>
            <a:miter lim="800000"/>
            <a:headEnd/>
            <a:tailEnd/>
          </a:ln>
        </p:spPr>
        <p:txBody>
          <a:bodyPr/>
          <a:lstStyle/>
          <a:p>
            <a:pPr fontAlgn="auto">
              <a:spcBef>
                <a:spcPct val="20000"/>
              </a:spcBef>
              <a:spcAft>
                <a:spcPts val="0"/>
              </a:spcAft>
            </a:pPr>
            <a:r>
              <a:rPr lang="en-US" sz="72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7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đọc</a:t>
            </a:r>
            <a:endParaRPr lang="en-US" sz="7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2683418" y="5044995"/>
            <a:ext cx="184731" cy="369332"/>
          </a:xfrm>
          <a:prstGeom prst="rect">
            <a:avLst/>
          </a:prstGeom>
          <a:noFill/>
        </p:spPr>
        <p:txBody>
          <a:bodyPr wrap="none" rtlCol="0">
            <a:spAutoFit/>
          </a:bodyPr>
          <a:lstStyle/>
          <a:p>
            <a:pPr fontAlgn="auto">
              <a:spcBef>
                <a:spcPts val="0"/>
              </a:spcBef>
              <a:spcAft>
                <a:spcPts val="0"/>
              </a:spcAft>
            </a:pPr>
            <a:endParaRPr lang="en-US" b="1" i="1">
              <a:solidFill>
                <a:prstClr val="black"/>
              </a:solidFill>
              <a:latin typeface="Century Gothic" panose="020B0502020202020204"/>
            </a:endParaRPr>
          </a:p>
        </p:txBody>
      </p:sp>
      <p:sp>
        <p:nvSpPr>
          <p:cNvPr id="6" name="TextBox 5"/>
          <p:cNvSpPr txBox="1"/>
          <p:nvPr/>
        </p:nvSpPr>
        <p:spPr>
          <a:xfrm>
            <a:off x="955562" y="2362200"/>
            <a:ext cx="1025237" cy="707886"/>
          </a:xfrm>
          <a:prstGeom prst="rect">
            <a:avLst/>
          </a:prstGeom>
          <a:noFill/>
        </p:spPr>
        <p:txBody>
          <a:bodyPr wrap="square" rtlCol="0">
            <a:spAutoFit/>
          </a:bodyPr>
          <a:lstStyle/>
          <a:p>
            <a:pPr fontAlgn="auto">
              <a:spcBef>
                <a:spcPts val="0"/>
              </a:spcBef>
              <a:spcAft>
                <a:spcPts val="0"/>
              </a:spcAft>
            </a:pPr>
            <a:r>
              <a:rPr lang="en-US" sz="40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4000" b="1" i="1" dirty="0">
                <a:solidFill>
                  <a:prstClr val="black"/>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835372" y="3276600"/>
            <a:ext cx="2846724" cy="707886"/>
          </a:xfrm>
          <a:prstGeom prst="rect">
            <a:avLst/>
          </a:prstGeom>
          <a:noFill/>
        </p:spPr>
        <p:txBody>
          <a:bodyPr wrap="square" rtlCol="0">
            <a:spAutoFit/>
          </a:bodyPr>
          <a:lstStyle/>
          <a:p>
            <a:pPr fontAlgn="auto">
              <a:spcBef>
                <a:spcPts val="0"/>
              </a:spcBef>
              <a:spcAft>
                <a:spcPts val="0"/>
              </a:spcAft>
            </a:pPr>
            <a:r>
              <a:rPr lang="en-US" sz="4000" b="1" i="1">
                <a:latin typeface="Times New Roman" pitchFamily="18" charset="0"/>
                <a:cs typeface="Times New Roman" pitchFamily="18" charset="0"/>
              </a:rPr>
              <a:t>chải chuốt</a:t>
            </a:r>
            <a:endParaRPr lang="en-US" sz="4000" b="1" i="1"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600200" y="4397514"/>
            <a:ext cx="3171358" cy="707886"/>
          </a:xfrm>
          <a:prstGeom prst="rect">
            <a:avLst/>
          </a:prstGeom>
          <a:noFill/>
        </p:spPr>
        <p:txBody>
          <a:bodyPr wrap="square" rtlCol="0">
            <a:spAutoFit/>
          </a:bodyPr>
          <a:lstStyle/>
          <a:p>
            <a:pPr fontAlgn="auto">
              <a:spcBef>
                <a:spcPts val="0"/>
              </a:spcBef>
              <a:spcAft>
                <a:spcPts val="0"/>
              </a:spcAft>
            </a:pPr>
            <a:r>
              <a:rPr lang="en-US" sz="4000" b="1" i="1">
                <a:latin typeface="Times New Roman"/>
              </a:rPr>
              <a:t>ngúng nguẩy</a:t>
            </a:r>
            <a:endParaRPr lang="en-US" sz="4000" b="1" i="1"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029200" y="3254514"/>
            <a:ext cx="2846724" cy="707886"/>
          </a:xfrm>
          <a:prstGeom prst="rect">
            <a:avLst/>
          </a:prstGeom>
          <a:noFill/>
        </p:spPr>
        <p:txBody>
          <a:bodyPr wrap="square" rtlCol="0">
            <a:spAutoFit/>
          </a:bodyPr>
          <a:lstStyle/>
          <a:p>
            <a:pPr fontAlgn="auto">
              <a:spcBef>
                <a:spcPts val="0"/>
              </a:spcBef>
              <a:spcAft>
                <a:spcPts val="0"/>
              </a:spcAft>
            </a:pPr>
            <a:r>
              <a:rPr lang="en-US" sz="4000" b="1" i="1">
                <a:latin typeface="Times New Roman"/>
                <a:ea typeface="Calibri"/>
              </a:rPr>
              <a:t>Hươu</a:t>
            </a:r>
            <a:endParaRPr lang="en-US" sz="4000" b="1" i="1"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029200" y="4397514"/>
            <a:ext cx="2846724" cy="707886"/>
          </a:xfrm>
          <a:prstGeom prst="rect">
            <a:avLst/>
          </a:prstGeom>
          <a:noFill/>
        </p:spPr>
        <p:txBody>
          <a:bodyPr wrap="square" rtlCol="0">
            <a:spAutoFit/>
          </a:bodyPr>
          <a:lstStyle/>
          <a:p>
            <a:pPr fontAlgn="auto">
              <a:spcBef>
                <a:spcPts val="0"/>
              </a:spcBef>
              <a:spcAft>
                <a:spcPts val="0"/>
              </a:spcAft>
            </a:pPr>
            <a:r>
              <a:rPr lang="en-US" sz="4000" b="1" i="1">
                <a:latin typeface="Times New Roman"/>
                <a:ea typeface="Calibri"/>
              </a:rPr>
              <a:t>thoảng thốt</a:t>
            </a:r>
            <a:endParaRPr lang="en-US" sz="4000" b="1" i="1" dirty="0">
              <a:solidFill>
                <a:prstClr val="black"/>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25899276"/>
      </p:ext>
    </p:extLst>
  </p:cSld>
  <p:clrMapOvr>
    <a:masterClrMapping/>
  </p:clrMapOvr>
  <mc:AlternateContent xmlns:mc="http://schemas.openxmlformats.org/markup-compatibility/2006" xmlns:p14="http://schemas.microsoft.com/office/powerpoint/2010/main">
    <mc:Choice Requires="p14">
      <p:transition spd="slow" p14:dur="2000" advTm="20081"/>
    </mc:Choice>
    <mc:Fallback xmlns="">
      <p:transition spd="slow" advTm="200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t;strong&gt;Powerpoint&lt;/strong&gt; &lt;strong&gt;Background&lt;/strong&gt; Images | AW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A42C985B-B234-498C-A9C6-D10DFE2714AE}"/>
              </a:ext>
            </a:extLst>
          </p:cNvPr>
          <p:cNvSpPr txBox="1">
            <a:spLocks noChangeArrowheads="1"/>
          </p:cNvSpPr>
          <p:nvPr/>
        </p:nvSpPr>
        <p:spPr bwMode="auto">
          <a:xfrm>
            <a:off x="1905000" y="-123824"/>
            <a:ext cx="548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b="1">
                <a:solidFill>
                  <a:srgbClr val="FF0066"/>
                </a:solidFill>
                <a:latin typeface="Times New Roman" panose="02020603050405020304" pitchFamily="18" charset="0"/>
                <a:cs typeface="Times New Roman" panose="02020603050405020304" pitchFamily="18" charset="0"/>
              </a:rPr>
              <a:t>Cuộc chạy đua trong rừng</a:t>
            </a:r>
            <a:endParaRPr lang="en-US" altLang="en-US" sz="2400" b="1" dirty="0">
              <a:solidFill>
                <a:srgbClr val="FF0066"/>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0" y="304800"/>
            <a:ext cx="9144000" cy="1631216"/>
          </a:xfrm>
          <a:prstGeom prst="rect">
            <a:avLst/>
          </a:prstGeom>
          <a:solidFill>
            <a:srgbClr val="92D050"/>
          </a:solidFill>
        </p:spPr>
        <p:txBody>
          <a:bodyPr wrap="square" rtlCol="0">
            <a:spAutoFit/>
          </a:bodyPr>
          <a:lstStyle/>
          <a:p>
            <a:pPr algn="just"/>
            <a:r>
              <a:rPr lang="en-US" sz="2000" b="1">
                <a:latin typeface="Times New Roman" panose="02020603050405020304" pitchFamily="18" charset="0"/>
                <a:cs typeface="Times New Roman" panose="02020603050405020304" pitchFamily="18" charset="0"/>
              </a:rPr>
              <a:t>1. Ngày mai, muông thú trong rừng mở hội thi chạy để chọn con vật nhanh nhất. </a:t>
            </a:r>
          </a:p>
          <a:p>
            <a:pPr algn="just"/>
            <a:r>
              <a:rPr lang="en-US" sz="2000" b="1">
                <a:latin typeface="Times New Roman" panose="02020603050405020304" pitchFamily="18" charset="0"/>
                <a:cs typeface="Times New Roman" panose="02020603050405020304" pitchFamily="18" charset="0"/>
              </a:rPr>
              <a:t>    Ngựa Con thích lắm. Chú tin chắc sẽ giành được vòng nguyệt quế. Chú sửa soạn không biết chán và mải mê soi bóng mình dưới dòng suối trong veo. Hình ảnh chú hiện lên với bộ đồ nâu tuyệt đẹp, với cái bờm dài được chải chuốt và ra dáng một nhà vô địch…</a:t>
            </a:r>
            <a:endParaRPr lang="en-US" sz="20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FBD962D-9474-4750-9188-853672DC0638}"/>
              </a:ext>
            </a:extLst>
          </p:cNvPr>
          <p:cNvSpPr txBox="1"/>
          <p:nvPr/>
        </p:nvSpPr>
        <p:spPr>
          <a:xfrm>
            <a:off x="0" y="1873984"/>
            <a:ext cx="9144000" cy="1631216"/>
          </a:xfrm>
          <a:prstGeom prst="rect">
            <a:avLst/>
          </a:prstGeom>
          <a:solidFill>
            <a:srgbClr val="FFC000"/>
          </a:solidFill>
        </p:spPr>
        <p:txBody>
          <a:bodyPr wrap="square" rtlCol="0">
            <a:spAutoFit/>
          </a:bodyPr>
          <a:lstStyle/>
          <a:p>
            <a:pPr algn="just"/>
            <a:r>
              <a:rPr lang="vi-VN" sz="2000" b="1" dirty="0">
                <a:latin typeface="Times New Roman" panose="02020603050405020304" pitchFamily="18" charset="0"/>
                <a:cs typeface="Times New Roman" panose="02020603050405020304" pitchFamily="18" charset="0"/>
              </a:rPr>
              <a:t>2</a:t>
            </a:r>
            <a:r>
              <a:rPr lang="vi-VN" sz="2000" b="1">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Ngựa Cha thấy thế, bảo:</a:t>
            </a:r>
          </a:p>
          <a:p>
            <a:pPr algn="just"/>
            <a:r>
              <a:rPr lang="en-US" sz="2000" b="1">
                <a:latin typeface="Times New Roman" panose="02020603050405020304" pitchFamily="18" charset="0"/>
                <a:cs typeface="Times New Roman" panose="02020603050405020304" pitchFamily="18" charset="0"/>
              </a:rPr>
              <a:t>   - Con trai à, con phải đến bác thợ rèn để xem lại bộ móng . Nó cần thiết cho cuộc đua hơn là bộ đồ đẹp.</a:t>
            </a:r>
          </a:p>
          <a:p>
            <a:pPr algn="just"/>
            <a:r>
              <a:rPr lang="en-US" sz="2000" b="1">
                <a:latin typeface="Times New Roman" panose="02020603050405020304" pitchFamily="18" charset="0"/>
                <a:cs typeface="Times New Roman" panose="02020603050405020304" pitchFamily="18" charset="0"/>
              </a:rPr>
              <a:t>   Ngựa Con mắt không rời bóng mình dưới nước, ngúng nguẩy đáp:</a:t>
            </a:r>
          </a:p>
          <a:p>
            <a:pPr algn="just"/>
            <a:r>
              <a:rPr lang="en-US" sz="2000" b="1">
                <a:latin typeface="Times New Roman" panose="02020603050405020304" pitchFamily="18" charset="0"/>
                <a:cs typeface="Times New Roman" panose="02020603050405020304" pitchFamily="18" charset="0"/>
              </a:rPr>
              <a:t>   - Cha yên tâm đi. Móng của con chắc chắn lắm. Con nhất định sẽ thắng mà!</a:t>
            </a:r>
            <a:endParaRPr lang="en-US" sz="20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0" y="3429000"/>
            <a:ext cx="9144000" cy="1015663"/>
          </a:xfrm>
          <a:prstGeom prst="rect">
            <a:avLst/>
          </a:prstGeom>
          <a:solidFill>
            <a:srgbClr val="00B0F0"/>
          </a:solidFill>
        </p:spPr>
        <p:txBody>
          <a:bodyPr wrap="square">
            <a:spAutoFit/>
          </a:bodyPr>
          <a:lstStyle/>
          <a:p>
            <a:pPr algn="just"/>
            <a:r>
              <a:rPr lang="vi-VN" sz="2000" b="1">
                <a:latin typeface="Times New Roman" panose="02020603050405020304" pitchFamily="18" charset="0"/>
                <a:cs typeface="Times New Roman" panose="02020603050405020304" pitchFamily="18" charset="0"/>
              </a:rPr>
              <a:t>3.</a:t>
            </a:r>
            <a:r>
              <a:rPr lang="en-US" sz="2000" b="1">
                <a:latin typeface="Times New Roman" panose="02020603050405020304" pitchFamily="18" charset="0"/>
                <a:cs typeface="Times New Roman" panose="02020603050405020304" pitchFamily="18" charset="0"/>
              </a:rPr>
              <a:t> Cuộc thi đã đến. Sáng sớm, bãi cỏ đông nghẹt. Chị em nhà Hươu sốt ruột gặm lá. Thỏ Trắng, Thỏ Xám thận trọng ngắm nghía các đối thủ. Bác Quạ bay đi bay lại giữ trật tự. Ngựa Con ung dung bước vào vạch xuất phát.</a:t>
            </a:r>
            <a:endParaRPr lang="vi-VN" sz="2000" b="1" i="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0" y="4376678"/>
            <a:ext cx="9144000" cy="2862322"/>
          </a:xfrm>
          <a:prstGeom prst="rect">
            <a:avLst/>
          </a:prstGeom>
          <a:solidFill>
            <a:srgbClr val="FFFF00"/>
          </a:solidFill>
        </p:spPr>
        <p:txBody>
          <a:bodyPr wrap="square" rtlCol="0">
            <a:spAutoFit/>
          </a:bodyPr>
          <a:lstStyle/>
          <a:p>
            <a:pPr algn="just"/>
            <a:r>
              <a:rPr lang="en-US" sz="2000" b="1" dirty="0">
                <a:latin typeface="Times New Roman" panose="02020603050405020304" pitchFamily="18" charset="0"/>
                <a:cs typeface="Times New Roman" panose="02020603050405020304" pitchFamily="18" charset="0"/>
              </a:rPr>
              <a:t>4</a:t>
            </a:r>
            <a:r>
              <a:rPr lang="vi-VN" sz="2000" b="1">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Tiếng hô “Bắt đầu!” vang lên. Các vận động viên rần rần chuyển động. Vòng thứ nhất… Vòng thứ hai… Ngựa Con dẫn đầu bằng những bước sải dài khỏe khoắn. Bỗng chú có cảm giác vướng vướng ở chân và giật mình thoảng thốt: một cái móng lung lay rồi dời hẳn ra. Gai nhọn đâm vào chân làm Ngựa Con đau điếng. Chú chạy tập tễnh và cuối cùng dừng hẳn lại. Nhìn bạn bè lướt qua mặt,     Ngựa Con đỏ hoe mắt, ân hận vì không làm theo lời cha dặn.</a:t>
            </a:r>
          </a:p>
          <a:p>
            <a:pPr algn="just"/>
            <a:r>
              <a:rPr lang="en-US" sz="2000" b="1">
                <a:latin typeface="Times New Roman" panose="02020603050405020304" pitchFamily="18" charset="0"/>
                <a:cs typeface="Times New Roman" panose="02020603050405020304" pitchFamily="18" charset="0"/>
              </a:rPr>
              <a:t>    Ngựa con rút ra được bài học quý giá: đừng bao giờ chủ quan, cho dù đó là việc nhỏ nhất.</a:t>
            </a:r>
            <a:endParaRPr lang="en-US" sz="2000" b="1" dirty="0">
              <a:latin typeface="Times New Roman" panose="02020603050405020304" pitchFamily="18" charset="0"/>
              <a:cs typeface="Times New Roman" panose="02020603050405020304" pitchFamily="18" charset="0"/>
            </a:endParaRPr>
          </a:p>
          <a:p>
            <a:pPr algn="r"/>
            <a:r>
              <a:rPr lang="en-US" sz="2000" b="1" i="1">
                <a:latin typeface="Times New Roman" panose="02020603050405020304" pitchFamily="18" charset="0"/>
                <a:cs typeface="Times New Roman" panose="02020603050405020304" pitchFamily="18" charset="0"/>
              </a:rPr>
              <a:t>Theo </a:t>
            </a:r>
            <a:r>
              <a:rPr lang="en-US" sz="2000" b="1">
                <a:latin typeface="Times New Roman" panose="02020603050405020304" pitchFamily="18" charset="0"/>
                <a:cs typeface="Times New Roman" panose="02020603050405020304" pitchFamily="18" charset="0"/>
              </a:rPr>
              <a:t>Xuân Hoàng</a:t>
            </a:r>
            <a:endParaRPr lang="en-US" sz="2000" b="1"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21141871"/>
      </p:ext>
    </p:extLst>
  </p:cSld>
  <p:clrMapOvr>
    <a:masterClrMapping/>
  </p:clrMapOvr>
  <mc:AlternateContent xmlns:mc="http://schemas.openxmlformats.org/markup-compatibility/2006" xmlns:p14="http://schemas.microsoft.com/office/powerpoint/2010/main">
    <mc:Choice Requires="p14">
      <p:transition spd="slow" p14:dur="2000" advTm="33672"/>
    </mc:Choice>
    <mc:Fallback xmlns="">
      <p:transition spd="slow" advTm="336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anim calcmode="lin" valueType="num">
                                      <p:cBhvr>
                                        <p:cTn id="19" dur="750" fill="hold"/>
                                        <p:tgtEl>
                                          <p:spTgt spid="11"/>
                                        </p:tgtEl>
                                        <p:attrNameLst>
                                          <p:attrName>ppt_x</p:attrName>
                                        </p:attrNameLst>
                                      </p:cBhvr>
                                      <p:tavLst>
                                        <p:tav tm="0">
                                          <p:val>
                                            <p:strVal val="#ppt_x"/>
                                          </p:val>
                                        </p:tav>
                                        <p:tav tm="100000">
                                          <p:val>
                                            <p:strVal val="#ppt_x"/>
                                          </p:val>
                                        </p:tav>
                                      </p:tavLst>
                                    </p:anim>
                                    <p:anim calcmode="lin" valueType="num">
                                      <p:cBhvr>
                                        <p:cTn id="20"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75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750" fill="hold"/>
                                        <p:tgtEl>
                                          <p:spTgt spid="13"/>
                                        </p:tgtEl>
                                        <p:attrNameLst>
                                          <p:attrName>ppt_w</p:attrName>
                                        </p:attrNameLst>
                                      </p:cBhvr>
                                      <p:tavLst>
                                        <p:tav tm="0">
                                          <p:val>
                                            <p:fltVal val="0"/>
                                          </p:val>
                                        </p:tav>
                                        <p:tav tm="100000">
                                          <p:val>
                                            <p:strVal val="#ppt_w"/>
                                          </p:val>
                                        </p:tav>
                                      </p:tavLst>
                                    </p:anim>
                                    <p:anim calcmode="lin" valueType="num">
                                      <p:cBhvr>
                                        <p:cTn id="31" dur="750" fill="hold"/>
                                        <p:tgtEl>
                                          <p:spTgt spid="13"/>
                                        </p:tgtEl>
                                        <p:attrNameLst>
                                          <p:attrName>ppt_h</p:attrName>
                                        </p:attrNameLst>
                                      </p:cBhvr>
                                      <p:tavLst>
                                        <p:tav tm="0">
                                          <p:val>
                                            <p:fltVal val="0"/>
                                          </p:val>
                                        </p:tav>
                                        <p:tav tm="100000">
                                          <p:val>
                                            <p:strVal val="#ppt_h"/>
                                          </p:val>
                                        </p:tav>
                                      </p:tavLst>
                                    </p:anim>
                                    <p:anim calcmode="lin" valueType="num">
                                      <p:cBhvr>
                                        <p:cTn id="32" dur="750" fill="hold"/>
                                        <p:tgtEl>
                                          <p:spTgt spid="13"/>
                                        </p:tgtEl>
                                        <p:attrNameLst>
                                          <p:attrName>style.rotation</p:attrName>
                                        </p:attrNameLst>
                                      </p:cBhvr>
                                      <p:tavLst>
                                        <p:tav tm="0">
                                          <p:val>
                                            <p:fltVal val="90"/>
                                          </p:val>
                                        </p:tav>
                                        <p:tav tm="100000">
                                          <p:val>
                                            <p:fltVal val="0"/>
                                          </p:val>
                                        </p:tav>
                                      </p:tavLst>
                                    </p:anim>
                                    <p:animEffect transition="in" filter="fade">
                                      <p:cBhvr>
                                        <p:cTn id="3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067800" cy="6905146"/>
          </a:xfrm>
          <a:prstGeom prst="rect">
            <a:avLst/>
          </a:prstGeom>
        </p:spPr>
      </p:pic>
      <p:sp>
        <p:nvSpPr>
          <p:cNvPr id="5" name="Text Box 22"/>
          <p:cNvSpPr txBox="1">
            <a:spLocks noChangeArrowheads="1"/>
          </p:cNvSpPr>
          <p:nvPr/>
        </p:nvSpPr>
        <p:spPr bwMode="auto">
          <a:xfrm>
            <a:off x="874712" y="1219200"/>
            <a:ext cx="804068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b="0">
                <a:latin typeface="Times New Roman" pitchFamily="18" charset="0"/>
              </a:rPr>
              <a:t>   Tiếng hô  “ Bắt đầu! ”   vang lên.   Các vận động viên rần rần chuyển động.   Vòng thứ nhất…   Vòng thứ hai…   Ngựa con dẫn đầu bằng những bước sải dài khỏe khoắn.  </a:t>
            </a:r>
          </a:p>
        </p:txBody>
      </p:sp>
      <p:cxnSp>
        <p:nvCxnSpPr>
          <p:cNvPr id="6" name="Straight Connector 5"/>
          <p:cNvCxnSpPr/>
          <p:nvPr/>
        </p:nvCxnSpPr>
        <p:spPr>
          <a:xfrm flipH="1">
            <a:off x="6650037" y="1382713"/>
            <a:ext cx="1143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764337" y="1382713"/>
            <a:ext cx="1143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743200" y="1382713"/>
            <a:ext cx="1143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078037" y="2374900"/>
            <a:ext cx="1143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192337" y="2374900"/>
            <a:ext cx="1143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73637" y="2374900"/>
            <a:ext cx="1143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087937" y="2374900"/>
            <a:ext cx="1143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116637" y="1839913"/>
            <a:ext cx="1143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230937" y="1839913"/>
            <a:ext cx="1143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107237" y="2800350"/>
            <a:ext cx="1143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221537" y="2800350"/>
            <a:ext cx="1143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897437" y="1347788"/>
            <a:ext cx="1143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011737" y="1347788"/>
            <a:ext cx="1143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Line 4"/>
          <p:cNvSpPr>
            <a:spLocks noChangeShapeType="1"/>
          </p:cNvSpPr>
          <p:nvPr/>
        </p:nvSpPr>
        <p:spPr bwMode="auto">
          <a:xfrm>
            <a:off x="6992937" y="2679700"/>
            <a:ext cx="11049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Text Box 2"/>
          <p:cNvSpPr txBox="1">
            <a:spLocks noChangeArrowheads="1"/>
          </p:cNvSpPr>
          <p:nvPr/>
        </p:nvSpPr>
        <p:spPr bwMode="auto">
          <a:xfrm>
            <a:off x="914400" y="3732213"/>
            <a:ext cx="7848600" cy="156966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b="0">
                <a:latin typeface="Times New Roman" pitchFamily="18" charset="0"/>
              </a:rPr>
              <a:t>  Ngựa Con rút ra được bài học quý giá: </a:t>
            </a:r>
          </a:p>
          <a:p>
            <a:pPr eaLnBrk="1" hangingPunct="1"/>
            <a:r>
              <a:rPr lang="en-US" altLang="en-US" b="0">
                <a:latin typeface="Times New Roman" pitchFamily="18" charset="0"/>
              </a:rPr>
              <a:t>đừng bao giờ chủ quan,  cho dù đó là việc </a:t>
            </a:r>
          </a:p>
          <a:p>
            <a:pPr eaLnBrk="1" hangingPunct="1"/>
            <a:r>
              <a:rPr lang="en-US" altLang="en-US" b="0">
                <a:latin typeface="Times New Roman" pitchFamily="18" charset="0"/>
              </a:rPr>
              <a:t>nhỏ nhất.</a:t>
            </a:r>
          </a:p>
        </p:txBody>
      </p:sp>
      <p:cxnSp>
        <p:nvCxnSpPr>
          <p:cNvPr id="24" name="Straight Connector 23"/>
          <p:cNvCxnSpPr/>
          <p:nvPr/>
        </p:nvCxnSpPr>
        <p:spPr>
          <a:xfrm flipH="1">
            <a:off x="4876800" y="4419600"/>
            <a:ext cx="1143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581900" y="3886200"/>
            <a:ext cx="1143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429500" y="3886200"/>
            <a:ext cx="1143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555875" y="4895851"/>
            <a:ext cx="1143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667000" y="4876800"/>
            <a:ext cx="1143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276600" y="47244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90600" y="51816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068887" y="3228975"/>
            <a:ext cx="1809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667000" y="2250281"/>
            <a:ext cx="11064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205955" y="1716089"/>
            <a:ext cx="13136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00357548"/>
      </p:ext>
    </p:extLst>
  </p:cSld>
  <p:clrMapOvr>
    <a:masterClrMapping/>
  </p:clrMapOvr>
  <mc:AlternateContent xmlns:mc="http://schemas.openxmlformats.org/markup-compatibility/2006" xmlns:p14="http://schemas.microsoft.com/office/powerpoint/2010/main">
    <mc:Choice Requires="p14">
      <p:transition spd="slow" p14:dur="2000" advTm="102537"/>
    </mc:Choice>
    <mc:Fallback xmlns="">
      <p:transition spd="slow" advTm="1025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par>
                                <p:cTn id="47" presetID="16" presetClass="entr" presetSubtype="21"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par>
                                <p:cTn id="50" presetID="16" presetClass="entr" presetSubtype="21"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par>
                                <p:cTn id="53" presetID="16" presetClass="entr" presetSubtype="21"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inVertical)">
                                      <p:cBhvr>
                                        <p:cTn id="55" dur="500"/>
                                        <p:tgtEl>
                                          <p:spTgt spid="26"/>
                                        </p:tgtEl>
                                      </p:cBhvr>
                                    </p:animEffect>
                                  </p:childTnLst>
                                </p:cTn>
                              </p:par>
                              <p:par>
                                <p:cTn id="56" presetID="16" presetClass="entr" presetSubtype="2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arn(inVertical)">
                                      <p:cBhvr>
                                        <p:cTn id="58" dur="500"/>
                                        <p:tgtEl>
                                          <p:spTgt spid="27"/>
                                        </p:tgtEl>
                                      </p:cBhvr>
                                    </p:animEffect>
                                  </p:childTnLst>
                                </p:cTn>
                              </p:par>
                              <p:par>
                                <p:cTn id="59" presetID="16" presetClass="entr" presetSubtype="21"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par>
                                <p:cTn id="62" presetID="16" presetClass="entr" presetSubtype="21"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arn(inVertical)">
                                      <p:cBhvr>
                                        <p:cTn id="64" dur="500"/>
                                        <p:tgtEl>
                                          <p:spTgt spid="29"/>
                                        </p:tgtEl>
                                      </p:cBhvr>
                                    </p:animEffect>
                                  </p:childTnLst>
                                </p:cTn>
                              </p:par>
                              <p:par>
                                <p:cTn id="65" presetID="16" presetClass="entr" presetSubtype="21"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arn(inVertical)">
                                      <p:cBhvr>
                                        <p:cTn id="67" dur="500"/>
                                        <p:tgtEl>
                                          <p:spTgt spid="30"/>
                                        </p:tgtEl>
                                      </p:cBhvr>
                                    </p:animEffect>
                                  </p:childTnLst>
                                </p:cTn>
                              </p:par>
                              <p:par>
                                <p:cTn id="68" presetID="16" presetClass="entr" presetSubtype="21"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barn(inVertical)">
                                      <p:cBhvr>
                                        <p:cTn id="70" dur="500"/>
                                        <p:tgtEl>
                                          <p:spTgt spid="31"/>
                                        </p:tgtEl>
                                      </p:cBhvr>
                                    </p:animEffect>
                                  </p:childTnLst>
                                </p:cTn>
                              </p:par>
                              <p:par>
                                <p:cTn id="71" presetID="16" presetClass="entr" presetSubtype="21"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barn(inVertical)">
                                      <p:cBhvr>
                                        <p:cTn id="73" dur="500"/>
                                        <p:tgtEl>
                                          <p:spTgt spid="32"/>
                                        </p:tgtEl>
                                      </p:cBhvr>
                                    </p:animEffect>
                                  </p:childTnLst>
                                </p:cTn>
                              </p:par>
                              <p:par>
                                <p:cTn id="74" presetID="16" presetClass="entr" presetSubtype="21" fill="hold"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barn(inVertical)">
                                      <p:cBhvr>
                                        <p:cTn id="7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56511">
            <a:off x="7710488"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p:nvSpPr>
        <p:spPr bwMode="auto">
          <a:xfrm>
            <a:off x="0" y="381000"/>
            <a:ext cx="830580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40000"/>
              </a:spcBef>
            </a:pPr>
            <a:r>
              <a:rPr lang="en-US" sz="2400">
                <a:solidFill>
                  <a:schemeClr val="accent1"/>
                </a:solidFill>
                <a:latin typeface="Times New Roman" pitchFamily="18" charset="0"/>
              </a:rPr>
              <a:t>      </a:t>
            </a:r>
            <a:r>
              <a:rPr lang="en-US" sz="2400" b="1">
                <a:solidFill>
                  <a:srgbClr val="FF0000"/>
                </a:solidFill>
                <a:latin typeface="Times New Roman" pitchFamily="18" charset="0"/>
              </a:rPr>
              <a:t>Vòng nguyệt quế:     </a:t>
            </a:r>
          </a:p>
          <a:p>
            <a:pPr eaLnBrk="0" hangingPunct="0">
              <a:spcBef>
                <a:spcPct val="40000"/>
              </a:spcBef>
            </a:pPr>
            <a:endParaRPr lang="en-US" sz="2400">
              <a:latin typeface="Times New Roman" pitchFamily="18" charset="0"/>
            </a:endParaRPr>
          </a:p>
          <a:p>
            <a:pPr eaLnBrk="0" hangingPunct="0">
              <a:spcBef>
                <a:spcPct val="40000"/>
              </a:spcBef>
            </a:pPr>
            <a:r>
              <a:rPr lang="en-US" sz="2400">
                <a:latin typeface="Times New Roman" pitchFamily="18" charset="0"/>
              </a:rPr>
              <a:t>		 	</a:t>
            </a:r>
          </a:p>
          <a:p>
            <a:pPr eaLnBrk="0" hangingPunct="0">
              <a:spcBef>
                <a:spcPct val="40000"/>
              </a:spcBef>
            </a:pPr>
            <a:r>
              <a:rPr lang="en-US" sz="2400">
                <a:latin typeface="Times New Roman" pitchFamily="18" charset="0"/>
              </a:rPr>
              <a:t>                   </a:t>
            </a:r>
          </a:p>
        </p:txBody>
      </p:sp>
      <p:sp>
        <p:nvSpPr>
          <p:cNvPr id="7" name="Text Box 14"/>
          <p:cNvSpPr txBox="1">
            <a:spLocks noChangeArrowheads="1"/>
          </p:cNvSpPr>
          <p:nvPr/>
        </p:nvSpPr>
        <p:spPr bwMode="auto">
          <a:xfrm>
            <a:off x="2819400" y="376238"/>
            <a:ext cx="5638800"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120000"/>
              </a:lnSpc>
              <a:spcBef>
                <a:spcPct val="50000"/>
              </a:spcBef>
            </a:pPr>
            <a:r>
              <a:rPr lang="en-US" sz="2400">
                <a:solidFill>
                  <a:srgbClr val="0033CC"/>
                </a:solidFill>
                <a:latin typeface="Times New Roman" pitchFamily="18" charset="0"/>
              </a:rPr>
              <a:t>Cây lá mềm có màu sáng như dát vàng. Người xưa kết lá nguyệt quế thành vòng để tặng người chiến thắng</a:t>
            </a:r>
          </a:p>
        </p:txBody>
      </p:sp>
      <p:pic>
        <p:nvPicPr>
          <p:cNvPr id="9" name="Picture 5" descr="imagesCAGCSRJ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905000"/>
            <a:ext cx="441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4259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905000"/>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838200" y="5638800"/>
            <a:ext cx="358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a:solidFill>
                  <a:srgbClr val="000000"/>
                </a:solidFill>
                <a:latin typeface="Times New Roman" pitchFamily="18" charset="0"/>
              </a:rPr>
              <a:t>Vòng nguyệt quế</a:t>
            </a:r>
          </a:p>
        </p:txBody>
      </p:sp>
      <p:sp>
        <p:nvSpPr>
          <p:cNvPr id="12" name="Text Box 8"/>
          <p:cNvSpPr txBox="1">
            <a:spLocks noChangeArrowheads="1"/>
          </p:cNvSpPr>
          <p:nvPr/>
        </p:nvSpPr>
        <p:spPr bwMode="auto">
          <a:xfrm>
            <a:off x="5410200" y="5638800"/>
            <a:ext cx="411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a:solidFill>
                  <a:srgbClr val="000000"/>
                </a:solidFill>
                <a:latin typeface="Times New Roman" pitchFamily="18" charset="0"/>
              </a:rPr>
              <a:t>Người chiến thắng</a:t>
            </a:r>
          </a:p>
        </p:txBody>
      </p:sp>
    </p:spTree>
    <p:custDataLst>
      <p:tags r:id="rId1"/>
    </p:custDataLst>
    <p:extLst>
      <p:ext uri="{BB962C8B-B14F-4D97-AF65-F5344CB8AC3E}">
        <p14:creationId xmlns:p14="http://schemas.microsoft.com/office/powerpoint/2010/main" val="1361081215"/>
      </p:ext>
    </p:extLst>
  </p:cSld>
  <p:clrMapOvr>
    <a:masterClrMapping/>
  </p:clrMapOvr>
  <mc:AlternateContent xmlns:mc="http://schemas.openxmlformats.org/markup-compatibility/2006" xmlns:p14="http://schemas.microsoft.com/office/powerpoint/2010/main">
    <mc:Choice Requires="p14">
      <p:transition spd="slow" p14:dur="2000" advTm="37614"/>
    </mc:Choice>
    <mc:Fallback xmlns="">
      <p:transition spd="slow" advTm="376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
</p:tagLst>
</file>

<file path=ppt/tags/tag10.xml><?xml version="1.0" encoding="utf-8"?>
<p:tagLst xmlns:a="http://schemas.openxmlformats.org/drawingml/2006/main" xmlns:r="http://schemas.openxmlformats.org/officeDocument/2006/relationships" xmlns:p="http://schemas.openxmlformats.org/presentationml/2006/main">
  <p:tag name="TIMING" val="|9.8"/>
</p:tagLst>
</file>

<file path=ppt/tags/tag11.xml><?xml version="1.0" encoding="utf-8"?>
<p:tagLst xmlns:a="http://schemas.openxmlformats.org/drawingml/2006/main" xmlns:r="http://schemas.openxmlformats.org/officeDocument/2006/relationships" xmlns:p="http://schemas.openxmlformats.org/presentationml/2006/main">
  <p:tag name="TIMING" val="|6.5|8.6"/>
</p:tagLst>
</file>

<file path=ppt/tags/tag12.xml><?xml version="1.0" encoding="utf-8"?>
<p:tagLst xmlns:a="http://schemas.openxmlformats.org/drawingml/2006/main" xmlns:r="http://schemas.openxmlformats.org/officeDocument/2006/relationships" xmlns:p="http://schemas.openxmlformats.org/presentationml/2006/main">
  <p:tag name="TIMING" val="|18.9"/>
</p:tagLst>
</file>

<file path=ppt/tags/tag13.xml><?xml version="1.0" encoding="utf-8"?>
<p:tagLst xmlns:a="http://schemas.openxmlformats.org/drawingml/2006/main" xmlns:r="http://schemas.openxmlformats.org/officeDocument/2006/relationships" xmlns:p="http://schemas.openxmlformats.org/presentationml/2006/main">
  <p:tag name="TIMING" val="|16.3"/>
</p:tagLst>
</file>

<file path=ppt/tags/tag14.xml><?xml version="1.0" encoding="utf-8"?>
<p:tagLst xmlns:a="http://schemas.openxmlformats.org/drawingml/2006/main" xmlns:r="http://schemas.openxmlformats.org/officeDocument/2006/relationships" xmlns:p="http://schemas.openxmlformats.org/presentationml/2006/main">
  <p:tag name="TIMING" val="|18.4"/>
</p:tagLst>
</file>

<file path=ppt/tags/tag15.xml><?xml version="1.0" encoding="utf-8"?>
<p:tagLst xmlns:a="http://schemas.openxmlformats.org/drawingml/2006/main" xmlns:r="http://schemas.openxmlformats.org/officeDocument/2006/relationships" xmlns:p="http://schemas.openxmlformats.org/presentationml/2006/main">
  <p:tag name="TIMING" val="|2.5|3.2"/>
</p:tagLst>
</file>

<file path=ppt/tags/tag16.xml><?xml version="1.0" encoding="utf-8"?>
<p:tagLst xmlns:a="http://schemas.openxmlformats.org/drawingml/2006/main" xmlns:r="http://schemas.openxmlformats.org/officeDocument/2006/relationships" xmlns:p="http://schemas.openxmlformats.org/presentationml/2006/main">
  <p:tag name="TIMING" val="|16.8"/>
</p:tagLst>
</file>

<file path=ppt/tags/tag17.xml><?xml version="1.0" encoding="utf-8"?>
<p:tagLst xmlns:a="http://schemas.openxmlformats.org/drawingml/2006/main" xmlns:r="http://schemas.openxmlformats.org/officeDocument/2006/relationships" xmlns:p="http://schemas.openxmlformats.org/presentationml/2006/main">
  <p:tag name="TIMING" val="|2.4|3.6|1.8"/>
</p:tagLst>
</file>

<file path=ppt/tags/tag18.xml><?xml version="1.0" encoding="utf-8"?>
<p:tagLst xmlns:a="http://schemas.openxmlformats.org/drawingml/2006/main" xmlns:r="http://schemas.openxmlformats.org/officeDocument/2006/relationships" xmlns:p="http://schemas.openxmlformats.org/presentationml/2006/main">
  <p:tag name="TIMING" val="|12.2|16.2"/>
</p:tagLst>
</file>

<file path=ppt/tags/tag19.xml><?xml version="1.0" encoding="utf-8"?>
<p:tagLst xmlns:a="http://schemas.openxmlformats.org/drawingml/2006/main" xmlns:r="http://schemas.openxmlformats.org/officeDocument/2006/relationships" xmlns:p="http://schemas.openxmlformats.org/presentationml/2006/main">
  <p:tag name="TIMING" val="|1.1|12.3"/>
</p:tagLst>
</file>

<file path=ppt/tags/tag2.xml><?xml version="1.0" encoding="utf-8"?>
<p:tagLst xmlns:a="http://schemas.openxmlformats.org/drawingml/2006/main" xmlns:r="http://schemas.openxmlformats.org/officeDocument/2006/relationships" xmlns:p="http://schemas.openxmlformats.org/presentationml/2006/main">
  <p:tag name="TIMING" val="|3.9|23.9|21.8|17.6"/>
</p:tagLst>
</file>

<file path=ppt/tags/tag20.xml><?xml version="1.0" encoding="utf-8"?>
<p:tagLst xmlns:a="http://schemas.openxmlformats.org/drawingml/2006/main" xmlns:r="http://schemas.openxmlformats.org/officeDocument/2006/relationships" xmlns:p="http://schemas.openxmlformats.org/presentationml/2006/main">
  <p:tag name="TIMING" val="|2.3|10.6"/>
</p:tagLst>
</file>

<file path=ppt/tags/tag21.xml><?xml version="1.0" encoding="utf-8"?>
<p:tagLst xmlns:a="http://schemas.openxmlformats.org/drawingml/2006/main" xmlns:r="http://schemas.openxmlformats.org/officeDocument/2006/relationships" xmlns:p="http://schemas.openxmlformats.org/presentationml/2006/main">
  <p:tag name="TIMING" val="|1.1|9|1.3|13.3"/>
</p:tagLst>
</file>

<file path=ppt/tags/tag22.xml><?xml version="1.0" encoding="utf-8"?>
<p:tagLst xmlns:a="http://schemas.openxmlformats.org/drawingml/2006/main" xmlns:r="http://schemas.openxmlformats.org/officeDocument/2006/relationships" xmlns:p="http://schemas.openxmlformats.org/presentationml/2006/main">
  <p:tag name="TIMING" val="|5.5|12|12.5|6.1"/>
</p:tagLst>
</file>

<file path=ppt/tags/tag23.xml><?xml version="1.0" encoding="utf-8"?>
<p:tagLst xmlns:a="http://schemas.openxmlformats.org/drawingml/2006/main" xmlns:r="http://schemas.openxmlformats.org/officeDocument/2006/relationships" xmlns:p="http://schemas.openxmlformats.org/presentationml/2006/main">
  <p:tag name="TIMING" val="|4.4"/>
</p:tagLst>
</file>

<file path=ppt/tags/tag24.xml><?xml version="1.0" encoding="utf-8"?>
<p:tagLst xmlns:a="http://schemas.openxmlformats.org/drawingml/2006/main" xmlns:r="http://schemas.openxmlformats.org/officeDocument/2006/relationships" xmlns:p="http://schemas.openxmlformats.org/presentationml/2006/main">
  <p:tag name="TIMING" val="|4.6"/>
</p:tagLst>
</file>

<file path=ppt/tags/tag25.xml><?xml version="1.0" encoding="utf-8"?>
<p:tagLst xmlns:a="http://schemas.openxmlformats.org/drawingml/2006/main" xmlns:r="http://schemas.openxmlformats.org/officeDocument/2006/relationships" xmlns:p="http://schemas.openxmlformats.org/presentationml/2006/main">
  <p:tag name="TIMING" val="|15.1|8|7.9|6.4"/>
</p:tagLst>
</file>

<file path=ppt/tags/tag26.xml><?xml version="1.0" encoding="utf-8"?>
<p:tagLst xmlns:a="http://schemas.openxmlformats.org/drawingml/2006/main" xmlns:r="http://schemas.openxmlformats.org/officeDocument/2006/relationships" xmlns:p="http://schemas.openxmlformats.org/presentationml/2006/main">
  <p:tag name="TIMING" val="|5.3|6.7"/>
</p:tagLst>
</file>

<file path=ppt/tags/tag27.xml><?xml version="1.0" encoding="utf-8"?>
<p:tagLst xmlns:a="http://schemas.openxmlformats.org/drawingml/2006/main" xmlns:r="http://schemas.openxmlformats.org/officeDocument/2006/relationships" xmlns:p="http://schemas.openxmlformats.org/presentationml/2006/main">
  <p:tag name="TIMING" val="|57.3|0.9|0.8|21.8"/>
</p:tagLst>
</file>

<file path=ppt/tags/tag3.xml><?xml version="1.0" encoding="utf-8"?>
<p:tagLst xmlns:a="http://schemas.openxmlformats.org/drawingml/2006/main" xmlns:r="http://schemas.openxmlformats.org/officeDocument/2006/relationships" xmlns:p="http://schemas.openxmlformats.org/presentationml/2006/main">
  <p:tag name="TIMING" val="|7.1"/>
</p:tagLst>
</file>

<file path=ppt/tags/tag4.xml><?xml version="1.0" encoding="utf-8"?>
<p:tagLst xmlns:a="http://schemas.openxmlformats.org/drawingml/2006/main" xmlns:r="http://schemas.openxmlformats.org/officeDocument/2006/relationships" xmlns:p="http://schemas.openxmlformats.org/presentationml/2006/main">
  <p:tag name="TIMING" val="|8.3|5.6|8.9|6"/>
</p:tagLst>
</file>

<file path=ppt/tags/tag5.xml><?xml version="1.0" encoding="utf-8"?>
<p:tagLst xmlns:a="http://schemas.openxmlformats.org/drawingml/2006/main" xmlns:r="http://schemas.openxmlformats.org/officeDocument/2006/relationships" xmlns:p="http://schemas.openxmlformats.org/presentationml/2006/main">
  <p:tag name="TIMING" val="|64.6"/>
</p:tagLst>
</file>

<file path=ppt/tags/tag6.xml><?xml version="1.0" encoding="utf-8"?>
<p:tagLst xmlns:a="http://schemas.openxmlformats.org/drawingml/2006/main" xmlns:r="http://schemas.openxmlformats.org/officeDocument/2006/relationships" xmlns:p="http://schemas.openxmlformats.org/presentationml/2006/main">
  <p:tag name="TIMING" val="|9.5|10.8"/>
</p:tagLst>
</file>

<file path=ppt/tags/tag7.xml><?xml version="1.0" encoding="utf-8"?>
<p:tagLst xmlns:a="http://schemas.openxmlformats.org/drawingml/2006/main" xmlns:r="http://schemas.openxmlformats.org/officeDocument/2006/relationships" xmlns:p="http://schemas.openxmlformats.org/presentationml/2006/main">
  <p:tag name="TIMING" val="|7.8"/>
</p:tagLst>
</file>

<file path=ppt/tags/tag8.xml><?xml version="1.0" encoding="utf-8"?>
<p:tagLst xmlns:a="http://schemas.openxmlformats.org/drawingml/2006/main" xmlns:r="http://schemas.openxmlformats.org/officeDocument/2006/relationships" xmlns:p="http://schemas.openxmlformats.org/presentationml/2006/main">
  <p:tag name="TIMING" val="|0.8|7.2|4.7|5.9"/>
</p:tagLst>
</file>

<file path=ppt/tags/tag9.xml><?xml version="1.0" encoding="utf-8"?>
<p:tagLst xmlns:a="http://schemas.openxmlformats.org/drawingml/2006/main" xmlns:r="http://schemas.openxmlformats.org/officeDocument/2006/relationships" xmlns:p="http://schemas.openxmlformats.org/presentationml/2006/main">
  <p:tag name="TIMING" val="|5.1|10.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2430</TotalTime>
  <Words>2454</Words>
  <Application>Microsoft Office PowerPoint</Application>
  <PresentationFormat>On-screen Show (4:3)</PresentationFormat>
  <Paragraphs>146</Paragraphs>
  <Slides>36</Slides>
  <Notes>3</Notes>
  <HiddenSlides>0</HiddenSlides>
  <MMClips>1</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Century Gothic</vt:lpstr>
      <vt:lpstr>Times New Roman</vt:lpstr>
      <vt:lpstr>Wingdings</vt:lpstr>
      <vt:lpstr>Default Design</vt:lpstr>
      <vt:lpstr>1_Default Design</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Win10Pro</cp:lastModifiedBy>
  <cp:revision>199</cp:revision>
  <dcterms:created xsi:type="dcterms:W3CDTF">2005-12-31T17:39:00Z</dcterms:created>
  <dcterms:modified xsi:type="dcterms:W3CDTF">2021-03-28T17:47:40Z</dcterms:modified>
</cp:coreProperties>
</file>