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6" r:id="rId2"/>
    <p:sldId id="308" r:id="rId3"/>
    <p:sldId id="263" r:id="rId4"/>
    <p:sldId id="264" r:id="rId5"/>
    <p:sldId id="261" r:id="rId6"/>
    <p:sldId id="266" r:id="rId7"/>
    <p:sldId id="267" r:id="rId8"/>
    <p:sldId id="268" r:id="rId9"/>
    <p:sldId id="269" r:id="rId10"/>
    <p:sldId id="270" r:id="rId11"/>
    <p:sldId id="286" r:id="rId12"/>
    <p:sldId id="271" r:id="rId13"/>
    <p:sldId id="272" r:id="rId14"/>
    <p:sldId id="283" r:id="rId15"/>
    <p:sldId id="288" r:id="rId16"/>
    <p:sldId id="289" r:id="rId17"/>
    <p:sldId id="290" r:id="rId18"/>
    <p:sldId id="291" r:id="rId19"/>
    <p:sldId id="295" r:id="rId20"/>
    <p:sldId id="292" r:id="rId21"/>
    <p:sldId id="293" r:id="rId22"/>
    <p:sldId id="296" r:id="rId23"/>
    <p:sldId id="297" r:id="rId24"/>
    <p:sldId id="298" r:id="rId25"/>
    <p:sldId id="307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.VnCooper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.VnCooper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.VnCooper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.VnCooper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.VnCooper" pitchFamily="34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.VnCooper" pitchFamily="34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.VnCooper" pitchFamily="34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.VnCooper" pitchFamily="34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.VnCooper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91C6"/>
    <a:srgbClr val="FDFA6E"/>
    <a:srgbClr val="FF9933"/>
    <a:srgbClr val="CC0099"/>
    <a:srgbClr val="0000FF"/>
    <a:srgbClr val="F4FEC2"/>
    <a:srgbClr val="C4FCC5"/>
    <a:srgbClr val="8BF9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30" autoAdjust="0"/>
    <p:restoredTop sz="94200" autoAdjust="0"/>
  </p:normalViewPr>
  <p:slideViewPr>
    <p:cSldViewPr>
      <p:cViewPr>
        <p:scale>
          <a:sx n="54" d="100"/>
          <a:sy n="54" d="100"/>
        </p:scale>
        <p:origin x="-92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9D9AA-5FE7-4CEF-A997-52ECE6C30C8F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DD53-8156-4062-AA7C-0ABB56E7A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02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6541D-FA2B-4C0F-9A5F-F19C5153590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C0E2F-E524-4F92-9109-A7A5DBB7D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42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FB34F-7781-45EA-911E-0E255A628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46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1A41F-3AFF-4369-B49C-15967C0055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87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33D4-3A03-423B-9270-751B307B1B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22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13533-2AD1-47E8-BB32-A9B8DBB9B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48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42717-BC6A-447A-A583-5738EBBB99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15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4A63D-82FF-40FB-B1B4-3559641CF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14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E15E0-E4C1-4070-B6C5-D6811BF96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60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CDB40-E664-46EA-A0E6-78A4FCAA4C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4221B-2872-4F4E-A762-B27C74E1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41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F6F4-3720-4344-9970-A4102B6ACC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6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C850908-3702-47AA-A460-08A05E0339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uthoteen.sao.vn/teen/redirector.php?url=http://giaitri.tuvanonline.com/vcheckvirus.php?url=http://i109.photobucket.com/albums/n60/toongtoong/3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2006" y="981670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8125" y="44624"/>
            <a:ext cx="755296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TRƯỜNG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 TIỂU HỌC ÁI MỘ A</a:t>
            </a: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1181133" y="2772787"/>
            <a:ext cx="810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hội</a:t>
            </a:r>
            <a:r>
              <a:rPr lang="en-US" sz="3200" b="1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- Lớp 2</a:t>
            </a:r>
            <a:endParaRPr lang="en-US" sz="3200" b="1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423545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76280" y="38100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28: </a:t>
            </a:r>
            <a:r>
              <a:rPr lang="en-US" sz="3600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loài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cạn</a:t>
            </a:r>
            <a:endParaRPr lang="en-US" sz="36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Tho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52400" y="304800"/>
            <a:ext cx="2895600" cy="6134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Thỏ rừng sống trong hang. Thức ăn của chúng là cà rốt, cỏ, nấm và một số lá cây. Chúng là loài vật sống hoang dã.</a:t>
            </a:r>
            <a:r>
              <a:rPr lang="en-US" sz="36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d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419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gi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419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chu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72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33400" y="22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Một số loài vật sống trong lòng đất</a:t>
            </a:r>
          </a:p>
        </p:txBody>
      </p:sp>
      <p:pic>
        <p:nvPicPr>
          <p:cNvPr id="36872" name="Picture 8" descr="ki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724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o"/>
          <p:cNvPicPr>
            <a:picLocks noChangeAspect="1" noChangeArrowheads="1"/>
          </p:cNvPicPr>
          <p:nvPr/>
        </p:nvPicPr>
        <p:blipFill>
          <a:blip r:embed="rId2" cstate="print">
            <a:lum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5257800"/>
            <a:ext cx="91440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Hổ sống ở rừng sâu, bụi rậm</a:t>
            </a:r>
            <a:r>
              <a:rPr lang="en-US" sz="3400">
                <a:solidFill>
                  <a:srgbClr val="0000FF"/>
                </a:solidFill>
                <a:latin typeface="Arial" charset="0"/>
              </a:rPr>
              <a:t>. Chúng ăn thịt muông thú trong rừng. Hổ l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à loài động vật hoang dã và còn được nuôi trong vườn thú.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Ga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40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2514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Gà ăn thóc, gạo, giun. Gà thường được nuôi trong gia đình.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400" b="1" dirty="0">
                <a:solidFill>
                  <a:srgbClr val="FF0000"/>
                </a:solidFill>
                <a:latin typeface="Arial" charset="0"/>
              </a:rPr>
              <a:t> 2: </a:t>
            </a:r>
            <a:r>
              <a:rPr lang="en-US" sz="3400" b="1" dirty="0" err="1">
                <a:solidFill>
                  <a:srgbClr val="FF0000"/>
                </a:solidFill>
                <a:latin typeface="Arial" charset="0"/>
              </a:rPr>
              <a:t>Liên</a:t>
            </a:r>
            <a:r>
              <a:rPr lang="en-US" sz="3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charset="0"/>
              </a:rPr>
              <a:t>hệ</a:t>
            </a:r>
            <a:r>
              <a:rPr lang="en-US" sz="3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charset="0"/>
              </a:rPr>
              <a:t>thực</a:t>
            </a:r>
            <a:r>
              <a:rPr lang="en-US" sz="3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charset="0"/>
              </a:rPr>
              <a:t>tế</a:t>
            </a:r>
            <a:endParaRPr lang="en-US" sz="3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3320" name="Picture 8" descr="[Hình: 3.gif]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725" y="3962400"/>
            <a:ext cx="22002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381000" y="1447800"/>
            <a:ext cx="6781800" cy="3276600"/>
          </a:xfrm>
          <a:prstGeom prst="cloudCallout">
            <a:avLst>
              <a:gd name="adj1" fmla="val 44662"/>
              <a:gd name="adj2" fmla="val 60949"/>
            </a:avLst>
          </a:prstGeom>
          <a:solidFill>
            <a:srgbClr val="F4FEC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500">
                <a:solidFill>
                  <a:srgbClr val="0000FF"/>
                </a:solidFill>
                <a:latin typeface="Arial" charset="0"/>
              </a:rPr>
              <a:t>Em hãy nêu ích lợi của một số loài vật mà em vừa tìm hiểu được ở hoạt động 1?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scan0014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4" t="810" r="5043"/>
          <a:stretch>
            <a:fillRect/>
          </a:stretch>
        </p:blipFill>
        <p:spPr bwMode="auto">
          <a:xfrm>
            <a:off x="0" y="3276600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scan0034 copy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20"/>
          <a:stretch>
            <a:fillRect/>
          </a:stretch>
        </p:blipFill>
        <p:spPr bwMode="auto">
          <a:xfrm>
            <a:off x="0" y="0"/>
            <a:ext cx="3429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3429000" y="0"/>
            <a:ext cx="3200400" cy="2590800"/>
            <a:chOff x="1902" y="1508"/>
            <a:chExt cx="3638" cy="2686"/>
          </a:xfrm>
        </p:grpSpPr>
        <p:pic>
          <p:nvPicPr>
            <p:cNvPr id="38917" name="Picture 5" descr="scan0019"/>
            <p:cNvPicPr>
              <a:picLocks noChangeAspect="1" noChangeArrowheads="1"/>
            </p:cNvPicPr>
            <p:nvPr/>
          </p:nvPicPr>
          <p:blipFill>
            <a:blip r:embed="rId4" cstate="print">
              <a:lum bright="-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25" t="2362" r="3571" b="4375"/>
            <a:stretch>
              <a:fillRect/>
            </a:stretch>
          </p:blipFill>
          <p:spPr bwMode="auto">
            <a:xfrm>
              <a:off x="1902" y="1508"/>
              <a:ext cx="3468" cy="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4044" y="3922"/>
              <a:ext cx="1496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800">
                <a:latin typeface="Arial" charset="0"/>
              </a:endParaRPr>
            </a:p>
          </p:txBody>
        </p:sp>
      </p:grp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0" y="2590800"/>
            <a:ext cx="533400" cy="533400"/>
          </a:xfrm>
          <a:prstGeom prst="ellipse">
            <a:avLst/>
          </a:prstGeom>
          <a:solidFill>
            <a:srgbClr val="F8F82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900" b="1">
                <a:latin typeface="Arial" charset="0"/>
              </a:rPr>
              <a:t>1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0" y="5715000"/>
            <a:ext cx="533400" cy="533400"/>
          </a:xfrm>
          <a:prstGeom prst="ellipse">
            <a:avLst/>
          </a:prstGeom>
          <a:solidFill>
            <a:srgbClr val="F8F82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900" b="1">
                <a:latin typeface="Arial" charset="0"/>
              </a:rPr>
              <a:t>5</a:t>
            </a: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3581400" y="2057400"/>
            <a:ext cx="533400" cy="533400"/>
          </a:xfrm>
          <a:prstGeom prst="ellipse">
            <a:avLst/>
          </a:prstGeom>
          <a:solidFill>
            <a:srgbClr val="F8F82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900" b="1">
                <a:latin typeface="Arial" charset="0"/>
              </a:rPr>
              <a:t>2</a:t>
            </a:r>
          </a:p>
        </p:txBody>
      </p:sp>
      <p:pic>
        <p:nvPicPr>
          <p:cNvPr id="38922" name="Picture 10" descr="cho"/>
          <p:cNvPicPr>
            <a:picLocks noChangeAspect="1" noChangeArrowheads="1"/>
          </p:cNvPicPr>
          <p:nvPr/>
        </p:nvPicPr>
        <p:blipFill>
          <a:blip r:embed="rId5" cstate="print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98"/>
          <a:stretch>
            <a:fillRect/>
          </a:stretch>
        </p:blipFill>
        <p:spPr bwMode="auto">
          <a:xfrm>
            <a:off x="4267200" y="25146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8" descr="scan0030"/>
          <p:cNvPicPr>
            <a:picLocks noChangeAspect="1" noChangeArrowheads="1"/>
          </p:cNvPicPr>
          <p:nvPr/>
        </p:nvPicPr>
        <p:blipFill>
          <a:blip r:embed="rId6" cstate="print">
            <a:lum bright="-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ho"/>
          <p:cNvPicPr>
            <a:picLocks noChangeAspect="1" noChangeArrowheads="1"/>
          </p:cNvPicPr>
          <p:nvPr/>
        </p:nvPicPr>
        <p:blipFill>
          <a:blip r:embed="rId7" cstate="print">
            <a:lum bright="-12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5" name="Group 13"/>
          <p:cNvGrpSpPr>
            <a:grpSpLocks/>
          </p:cNvGrpSpPr>
          <p:nvPr/>
        </p:nvGrpSpPr>
        <p:grpSpPr bwMode="auto">
          <a:xfrm>
            <a:off x="6477000" y="4038600"/>
            <a:ext cx="2667000" cy="2819400"/>
            <a:chOff x="7376" y="1440"/>
            <a:chExt cx="3374" cy="3842"/>
          </a:xfrm>
        </p:grpSpPr>
        <p:pic>
          <p:nvPicPr>
            <p:cNvPr id="38926" name="Picture 14" descr="scan0029"/>
            <p:cNvPicPr>
              <a:picLocks noChangeAspect="1" noChangeArrowheads="1"/>
            </p:cNvPicPr>
            <p:nvPr/>
          </p:nvPicPr>
          <p:blipFill>
            <a:blip r:embed="rId8" cstate="print">
              <a:lum bright="-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12" b="4579"/>
            <a:stretch>
              <a:fillRect/>
            </a:stretch>
          </p:blipFill>
          <p:spPr bwMode="auto">
            <a:xfrm>
              <a:off x="7376" y="1508"/>
              <a:ext cx="3374" cy="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7376" y="1440"/>
              <a:ext cx="544" cy="6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800">
                <a:latin typeface="Arial" charset="0"/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7376" y="2018"/>
              <a:ext cx="136" cy="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800">
                <a:latin typeface="Arial" charset="0"/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7512" y="1984"/>
              <a:ext cx="204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800">
                <a:latin typeface="Arial" charset="0"/>
              </a:endParaRPr>
            </a:p>
          </p:txBody>
        </p:sp>
      </p:grp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5486400" y="5181600"/>
            <a:ext cx="533400" cy="533400"/>
          </a:xfrm>
          <a:prstGeom prst="ellipse">
            <a:avLst/>
          </a:prstGeom>
          <a:solidFill>
            <a:srgbClr val="F8F82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900" b="1">
                <a:latin typeface="Arial" charset="0"/>
              </a:rPr>
              <a:t>4</a:t>
            </a:r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2438400" y="6324600"/>
            <a:ext cx="533400" cy="533400"/>
          </a:xfrm>
          <a:prstGeom prst="ellipse">
            <a:avLst/>
          </a:prstGeom>
          <a:solidFill>
            <a:srgbClr val="F8F82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900" b="1">
                <a:latin typeface="Arial" charset="0"/>
              </a:rPr>
              <a:t>6</a:t>
            </a:r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6400800" y="6324600"/>
            <a:ext cx="533400" cy="533400"/>
          </a:xfrm>
          <a:prstGeom prst="ellipse">
            <a:avLst/>
          </a:prstGeom>
          <a:solidFill>
            <a:srgbClr val="F8F82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900" b="1">
                <a:latin typeface="Arial" charset="0"/>
              </a:rPr>
              <a:t>7</a:t>
            </a:r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7848600" y="2971800"/>
            <a:ext cx="533400" cy="533400"/>
          </a:xfrm>
          <a:prstGeom prst="ellipse">
            <a:avLst/>
          </a:prstGeom>
          <a:solidFill>
            <a:srgbClr val="F8F82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900" b="1"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scan0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0"/>
          <a:stretch>
            <a:fillRect/>
          </a:stretch>
        </p:blipFill>
        <p:spPr bwMode="auto">
          <a:xfrm>
            <a:off x="0" y="0"/>
            <a:ext cx="4881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post-11550-1148487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0"/>
            <a:ext cx="42291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609600" y="55626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/>
              <a:t>Lạc đà chở hàng </a:t>
            </a: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5562600" y="53340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/>
              <a:t>Lạc đà phục vụ khách du lịch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495800" y="1143000"/>
            <a:ext cx="4648200" cy="15541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Bò được nuôi trong gia đình để kéo xe, cày bừa, nuôi lấy sữa…</a:t>
            </a:r>
          </a:p>
        </p:txBody>
      </p:sp>
      <p:pic>
        <p:nvPicPr>
          <p:cNvPr id="40967" name="Picture 7" descr="bo s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572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bò kéo cà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bò kéo x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scan0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2" r="6482" b="7936"/>
          <a:stretch>
            <a:fillRect/>
          </a:stretch>
        </p:blipFill>
        <p:spPr bwMode="auto">
          <a:xfrm>
            <a:off x="4495800" y="304800"/>
            <a:ext cx="441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scan00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9" b="1492"/>
          <a:stretch>
            <a:fillRect/>
          </a:stretch>
        </p:blipFill>
        <p:spPr bwMode="auto">
          <a:xfrm>
            <a:off x="304800" y="304800"/>
            <a:ext cx="39893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04800" y="914400"/>
            <a:ext cx="8839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500" b="1">
                <a:solidFill>
                  <a:srgbClr val="0000FF"/>
                </a:solidFill>
                <a:latin typeface="Arial" charset="0"/>
              </a:rPr>
              <a:t>Thỏ được nuôi làm cảnh, làm thức ăn,…</a:t>
            </a:r>
          </a:p>
        </p:txBody>
      </p:sp>
      <p:pic>
        <p:nvPicPr>
          <p:cNvPr id="46090" name="Picture 10" descr="thit th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343400" cy="4800600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thỏ lam kie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419600" cy="4800600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71604" y="2248437"/>
            <a:ext cx="5867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Ôn</a:t>
            </a:r>
            <a:r>
              <a:rPr lang="en-US" sz="8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bài</a:t>
            </a:r>
            <a:r>
              <a:rPr lang="en-US" sz="8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cũ</a:t>
            </a:r>
            <a:endParaRPr lang="en-US" sz="8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20863797-images1845000_xiec-h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8600" y="5362575"/>
            <a:ext cx="8686800" cy="1190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Arial" charset="0"/>
              </a:rPr>
              <a:t>Hổ còn được nuôi trong vườn thú để làm cảnh, làm xiếc …</a:t>
            </a:r>
          </a:p>
        </p:txBody>
      </p:sp>
      <p:pic>
        <p:nvPicPr>
          <p:cNvPr id="43013" name="Picture 5" descr="hổ trong sở th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1303524358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thit_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895600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34_trung_chien_lap_xu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29781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1303721662-GaMuoi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84650"/>
            <a:ext cx="3203575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914400" y="2895600"/>
            <a:ext cx="7620000" cy="1127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  <a:latin typeface="Arial" charset="0"/>
              </a:rPr>
              <a:t>Gà được nuôi để lấy trứng, lấy thịt, xuất khẩu,…</a:t>
            </a:r>
          </a:p>
        </p:txBody>
      </p:sp>
      <p:pic>
        <p:nvPicPr>
          <p:cNvPr id="44042" name="Picture 10" descr="LamSa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20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43" name="Picture 11" descr="1305288706984_48512408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Kể thêm tên và nêu ích lợi của một số loài vật nuôi và vật sống hoang dã khác mà em biết?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4602163" y="1803400"/>
            <a:ext cx="45418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  <a:latin typeface="Arial" charset="0"/>
              </a:rPr>
              <a:t>Con trâu kéo cày, lấy thịt, da trâu dùng làm mặt trống,… </a:t>
            </a:r>
          </a:p>
        </p:txBody>
      </p:sp>
      <p:pic>
        <p:nvPicPr>
          <p:cNvPr id="47120" name="Picture 16" descr="da trau lam mat tr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4419600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21" name="Picture 17" descr="trau kéo cà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63" y="1270000"/>
            <a:ext cx="3657600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22" name="Picture 18" descr="thit tra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41800"/>
            <a:ext cx="35814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0" y="1143000"/>
            <a:ext cx="4495800" cy="3962400"/>
            <a:chOff x="384" y="720"/>
            <a:chExt cx="2688" cy="2287"/>
          </a:xfrm>
        </p:grpSpPr>
        <p:pic>
          <p:nvPicPr>
            <p:cNvPr id="47146" name="Picture 42" descr="Xe_ngua_dinh_Bao_D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20"/>
              <a:ext cx="2688" cy="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47" name="Text Box 43"/>
            <p:cNvSpPr txBox="1">
              <a:spLocks noChangeArrowheads="1"/>
            </p:cNvSpPr>
            <p:nvPr/>
          </p:nvSpPr>
          <p:spPr bwMode="auto">
            <a:xfrm>
              <a:off x="384" y="720"/>
              <a:ext cx="1632" cy="334"/>
            </a:xfrm>
            <a:prstGeom prst="rect">
              <a:avLst/>
            </a:prstGeom>
            <a:solidFill>
              <a:srgbClr val="FDFA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Arial" charset="0"/>
                </a:rPr>
                <a:t>Ngựa kéo xe</a:t>
              </a:r>
            </a:p>
          </p:txBody>
        </p:sp>
      </p:grpSp>
      <p:grpSp>
        <p:nvGrpSpPr>
          <p:cNvPr id="47148" name="Group 44"/>
          <p:cNvGrpSpPr>
            <a:grpSpLocks/>
          </p:cNvGrpSpPr>
          <p:nvPr/>
        </p:nvGrpSpPr>
        <p:grpSpPr bwMode="auto">
          <a:xfrm>
            <a:off x="4495800" y="2057400"/>
            <a:ext cx="4648200" cy="4694238"/>
            <a:chOff x="2832" y="1104"/>
            <a:chExt cx="2928" cy="2957"/>
          </a:xfrm>
        </p:grpSpPr>
        <p:pic>
          <p:nvPicPr>
            <p:cNvPr id="47149" name="Picture 45" descr="meo bat chuo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928" cy="2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50" name="Text Box 46"/>
            <p:cNvSpPr txBox="1">
              <a:spLocks noChangeArrowheads="1"/>
            </p:cNvSpPr>
            <p:nvPr/>
          </p:nvSpPr>
          <p:spPr bwMode="auto">
            <a:xfrm>
              <a:off x="3840" y="3696"/>
              <a:ext cx="1920" cy="365"/>
            </a:xfrm>
            <a:prstGeom prst="rect">
              <a:avLst/>
            </a:prstGeom>
            <a:solidFill>
              <a:srgbClr val="FDFA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Arial" charset="0"/>
                </a:rPr>
                <a:t>Mèo bắt chuột</a:t>
              </a:r>
            </a:p>
          </p:txBody>
        </p:sp>
      </p:grpSp>
      <p:pic>
        <p:nvPicPr>
          <p:cNvPr id="47151" name="Picture 47" descr="Cau hoi"/>
          <p:cNvPicPr>
            <a:picLocks noChangeAspect="1" noChangeArrowheads="1" noCrop="1"/>
          </p:cNvPicPr>
          <p:nvPr/>
        </p:nvPicPr>
        <p:blipFill>
          <a:blip r:embed="rId8" cstate="print">
            <a:lum bright="-30000" contrast="6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46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/>
      <p:bldP spid="471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04800" y="30480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latin typeface="Arial" charset="0"/>
              </a:rPr>
              <a:t>Một số loài vật có hại đối với con người, cây cối và mùa màng</a:t>
            </a:r>
          </a:p>
        </p:txBody>
      </p:sp>
      <p:pic>
        <p:nvPicPr>
          <p:cNvPr id="48133" name="Picture 5" descr="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505200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chau ch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191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1295253105-chuotgamchoay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267200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62000" y="304800"/>
            <a:ext cx="7239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Chúng ta cần phải làm gì để bảo vệ các loài động vật? Đặc biệt là động vật hoang dã quý hiếm?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81000" y="2362200"/>
            <a:ext cx="7239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Arial" charset="0"/>
              </a:rPr>
              <a:t>     Chúng ta cần phải bảo vệ các loài vật có trong tự nhiên, đặc biệt những loài vật quý hiếm.</a:t>
            </a:r>
          </a:p>
          <a:p>
            <a:pPr algn="l"/>
            <a:r>
              <a:rPr lang="en-US" sz="2800" b="1">
                <a:solidFill>
                  <a:srgbClr val="0000FF"/>
                </a:solidFill>
                <a:latin typeface="Arial" charset="0"/>
              </a:rPr>
              <a:t>     Không giết hại, săn bắn trái phép. Không đốt phá rừng làm ảnh hưởng đến môi trường sống của các loài động vật hoang dã.</a:t>
            </a:r>
          </a:p>
        </p:txBody>
      </p:sp>
      <p:pic>
        <p:nvPicPr>
          <p:cNvPr id="49158" name="Picture 6" descr="Cau hoi"/>
          <p:cNvPicPr>
            <a:picLocks noChangeAspect="1" noChangeArrowheads="1" noCrop="1"/>
          </p:cNvPicPr>
          <p:nvPr/>
        </p:nvPicPr>
        <p:blipFill>
          <a:blip r:embed="rId3" cstate="print">
            <a:lum bright="-30000" contrast="6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46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/>
          <p:cNvPicPr>
            <a:picLocks noChangeAspect="1"/>
          </p:cNvPicPr>
          <p:nvPr/>
        </p:nvPicPr>
        <p:blipFill>
          <a:blip r:embed="rId4" cstate="print"/>
          <a:srcRect l="62772" t="45511" r="-2" b="4935"/>
          <a:stretch>
            <a:fillRect/>
          </a:stretch>
        </p:blipFill>
        <p:spPr bwMode="auto">
          <a:xfrm>
            <a:off x="7667625" y="5157788"/>
            <a:ext cx="14763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/>
          </p:cNvPicPr>
          <p:nvPr/>
        </p:nvPicPr>
        <p:blipFill>
          <a:blip r:embed="rId4" cstate="print"/>
          <a:srcRect l="62772" t="45511" r="-2" b="4935"/>
          <a:stretch>
            <a:fillRect/>
          </a:stretch>
        </p:blipFill>
        <p:spPr bwMode="auto">
          <a:xfrm>
            <a:off x="6372225" y="5157788"/>
            <a:ext cx="14763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/>
          <p:cNvPicPr>
            <a:picLocks noChangeAspect="1"/>
          </p:cNvPicPr>
          <p:nvPr/>
        </p:nvPicPr>
        <p:blipFill>
          <a:blip r:embed="rId4" cstate="print"/>
          <a:srcRect l="62772" t="45511" r="-2" b="4935"/>
          <a:stretch>
            <a:fillRect/>
          </a:stretch>
        </p:blipFill>
        <p:spPr bwMode="auto">
          <a:xfrm>
            <a:off x="4895850" y="5157788"/>
            <a:ext cx="14763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357422" y="1714488"/>
            <a:ext cx="4752528" cy="10731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DẶN DÒ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28" y="3286124"/>
            <a:ext cx="5867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Về nhà xem trước bài: Một số loài vật sống dưới nước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LacDa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533400" y="533400"/>
            <a:ext cx="1828800" cy="838200"/>
          </a:xfrm>
          <a:prstGeom prst="ellipse">
            <a:avLst/>
          </a:prstGeom>
          <a:solidFill>
            <a:srgbClr val="FDFA6E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Con lạc đà</a:t>
            </a:r>
          </a:p>
        </p:txBody>
      </p:sp>
      <p:pic>
        <p:nvPicPr>
          <p:cNvPr id="12304" name="Picture 16" descr="Bo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791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685800" y="5486400"/>
            <a:ext cx="1828800" cy="685800"/>
          </a:xfrm>
          <a:prstGeom prst="ellipse">
            <a:avLst/>
          </a:prstGeom>
          <a:solidFill>
            <a:srgbClr val="FDFA6E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Con Bò</a:t>
            </a:r>
          </a:p>
        </p:txBody>
      </p:sp>
      <p:pic>
        <p:nvPicPr>
          <p:cNvPr id="12306" name="Picture 18" descr="Nai"/>
          <p:cNvPicPr>
            <a:picLocks noChangeAspect="1" noChangeArrowheads="1"/>
          </p:cNvPicPr>
          <p:nvPr/>
        </p:nvPicPr>
        <p:blipFill>
          <a:blip r:embed="rId5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4800" cy="5689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609600" y="685800"/>
            <a:ext cx="1676400" cy="762000"/>
          </a:xfrm>
          <a:prstGeom prst="ellipse">
            <a:avLst/>
          </a:prstGeom>
          <a:solidFill>
            <a:srgbClr val="FDFA6E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Con Hươu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3" grpId="1" animBg="1"/>
      <p:bldP spid="12305" grpId="0" animBg="1"/>
      <p:bldP spid="12305" grpId="1" animBg="1"/>
      <p:bldP spid="12307" grpId="0" animBg="1"/>
      <p:bldP spid="1230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16" descr="Cho"/>
          <p:cNvPicPr>
            <a:picLocks noChangeAspect="1" noChangeArrowheads="1"/>
          </p:cNvPicPr>
          <p:nvPr/>
        </p:nvPicPr>
        <p:blipFill>
          <a:blip r:embed="rId3" cstate="print">
            <a:lum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172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762000" y="457200"/>
            <a:ext cx="1828800" cy="914400"/>
          </a:xfrm>
          <a:prstGeom prst="ellipse">
            <a:avLst/>
          </a:prstGeom>
          <a:solidFill>
            <a:srgbClr val="FDFA6E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Con Chó</a:t>
            </a:r>
          </a:p>
        </p:txBody>
      </p:sp>
      <p:pic>
        <p:nvPicPr>
          <p:cNvPr id="13330" name="Picture 18" descr="Tho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404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609600" y="5486400"/>
            <a:ext cx="2362200" cy="838200"/>
          </a:xfrm>
          <a:prstGeom prst="ellipse">
            <a:avLst/>
          </a:prstGeom>
          <a:solidFill>
            <a:srgbClr val="FDFA6E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Con Thỏ rừng</a:t>
            </a:r>
          </a:p>
        </p:txBody>
      </p:sp>
      <p:pic>
        <p:nvPicPr>
          <p:cNvPr id="13332" name="Picture 20" descr="Ho"/>
          <p:cNvPicPr>
            <a:picLocks noChangeAspect="1" noChangeArrowheads="1"/>
          </p:cNvPicPr>
          <p:nvPr/>
        </p:nvPicPr>
        <p:blipFill>
          <a:blip r:embed="rId5" cstate="print">
            <a:lum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6019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609600" y="5562600"/>
            <a:ext cx="2286000" cy="762000"/>
          </a:xfrm>
          <a:prstGeom prst="ellipse">
            <a:avLst/>
          </a:prstGeom>
          <a:solidFill>
            <a:srgbClr val="FDFA6E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Con Hổ (cọp)</a:t>
            </a:r>
          </a:p>
        </p:txBody>
      </p:sp>
      <p:pic>
        <p:nvPicPr>
          <p:cNvPr id="13334" name="Picture 22" descr="Ga"/>
          <p:cNvPicPr>
            <a:picLocks noChangeAspect="1" noChangeArrowheads="1"/>
          </p:cNvPicPr>
          <p:nvPr/>
        </p:nvPicPr>
        <p:blipFill>
          <a:blip r:embed="rId6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848600" cy="63246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6629400" y="304800"/>
            <a:ext cx="1828800" cy="990600"/>
          </a:xfrm>
          <a:prstGeom prst="ellipse">
            <a:avLst/>
          </a:prstGeom>
          <a:solidFill>
            <a:srgbClr val="FDFA6E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Con Gà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3329" grpId="1" animBg="1"/>
      <p:bldP spid="13331" grpId="0" animBg="1"/>
      <p:bldP spid="13331" grpId="1" animBg="1"/>
      <p:bldP spid="13333" grpId="0" animBg="1"/>
      <p:bldP spid="13333" grpId="1" animBg="1"/>
      <p:bldP spid="13335" grpId="0" animBg="1"/>
      <p:bldP spid="133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5486400" cy="1600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051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Thảo luận nhóm đôi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3124200" y="1981200"/>
            <a:ext cx="5943600" cy="4340225"/>
            <a:chOff x="2064" y="1152"/>
            <a:chExt cx="3552" cy="2821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4560" y="2053"/>
              <a:ext cx="9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CC"/>
                  </a:solidFill>
                  <a:latin typeface="Arial" charset="0"/>
                </a:rPr>
                <a:t>con hươu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3483" y="2053"/>
              <a:ext cx="7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CC"/>
                  </a:solidFill>
                  <a:latin typeface="Arial" charset="0"/>
                </a:rPr>
                <a:t>con bò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2112" y="3446"/>
              <a:ext cx="8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CC"/>
                  </a:solidFill>
                  <a:latin typeface="Arial" charset="0"/>
                </a:rPr>
                <a:t>con chó</a:t>
              </a: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2064" y="2018"/>
              <a:ext cx="1152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00CC"/>
                  </a:solidFill>
                  <a:latin typeface="Arial" charset="0"/>
                </a:rPr>
                <a:t>Con lạc đà</a:t>
              </a: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4800" y="3504"/>
              <a:ext cx="796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CC"/>
                  </a:solidFill>
                  <a:latin typeface="Arial" charset="0"/>
                </a:rPr>
                <a:t>con gà</a:t>
              </a: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3888" y="3457"/>
              <a:ext cx="864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CC"/>
                  </a:solidFill>
                  <a:latin typeface="Arial" charset="0"/>
                </a:rPr>
                <a:t>con cọp (hổ)</a:t>
              </a: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3087" y="3446"/>
              <a:ext cx="7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CC"/>
                  </a:solidFill>
                  <a:latin typeface="Arial" charset="0"/>
                </a:rPr>
                <a:t>con thỏ</a:t>
              </a:r>
            </a:p>
          </p:txBody>
        </p:sp>
        <p:grpSp>
          <p:nvGrpSpPr>
            <p:cNvPr id="10253" name="Group 13"/>
            <p:cNvGrpSpPr>
              <a:grpSpLocks/>
            </p:cNvGrpSpPr>
            <p:nvPr/>
          </p:nvGrpSpPr>
          <p:grpSpPr bwMode="auto">
            <a:xfrm>
              <a:off x="2203" y="1152"/>
              <a:ext cx="2164" cy="955"/>
              <a:chOff x="144" y="1248"/>
              <a:chExt cx="3408" cy="1119"/>
            </a:xfrm>
          </p:grpSpPr>
          <p:grpSp>
            <p:nvGrpSpPr>
              <p:cNvPr id="10254" name="Group 14"/>
              <p:cNvGrpSpPr>
                <a:grpSpLocks/>
              </p:cNvGrpSpPr>
              <p:nvPr/>
            </p:nvGrpSpPr>
            <p:grpSpPr bwMode="auto">
              <a:xfrm>
                <a:off x="1968" y="1248"/>
                <a:ext cx="1584" cy="1056"/>
                <a:chOff x="1968" y="1248"/>
                <a:chExt cx="1584" cy="1056"/>
              </a:xfrm>
            </p:grpSpPr>
            <p:pic>
              <p:nvPicPr>
                <p:cNvPr id="10255" name="Picture 15" descr="Bo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contrast="3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8" y="1248"/>
                  <a:ext cx="1584" cy="1047"/>
                </a:xfrm>
                <a:prstGeom prst="rect">
                  <a:avLst/>
                </a:prstGeom>
                <a:noFill/>
                <a:ln w="38100">
                  <a:solidFill>
                    <a:srgbClr val="FF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256" name="Oval 16"/>
                <p:cNvSpPr>
                  <a:spLocks noChangeArrowheads="1"/>
                </p:cNvSpPr>
                <p:nvPr/>
              </p:nvSpPr>
              <p:spPr bwMode="auto">
                <a:xfrm>
                  <a:off x="2736" y="2112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57" name="Group 17"/>
              <p:cNvGrpSpPr>
                <a:grpSpLocks/>
              </p:cNvGrpSpPr>
              <p:nvPr/>
            </p:nvGrpSpPr>
            <p:grpSpPr bwMode="auto">
              <a:xfrm>
                <a:off x="144" y="1248"/>
                <a:ext cx="1488" cy="1071"/>
                <a:chOff x="144" y="1248"/>
                <a:chExt cx="1488" cy="1071"/>
              </a:xfrm>
            </p:grpSpPr>
            <p:grpSp>
              <p:nvGrpSpPr>
                <p:cNvPr id="10258" name="Group 18"/>
                <p:cNvGrpSpPr>
                  <a:grpSpLocks/>
                </p:cNvGrpSpPr>
                <p:nvPr/>
              </p:nvGrpSpPr>
              <p:grpSpPr bwMode="auto">
                <a:xfrm>
                  <a:off x="144" y="1248"/>
                  <a:ext cx="1488" cy="1008"/>
                  <a:chOff x="144" y="1248"/>
                  <a:chExt cx="1488" cy="1008"/>
                </a:xfrm>
              </p:grpSpPr>
              <p:pic>
                <p:nvPicPr>
                  <p:cNvPr id="10259" name="Picture 19" descr="LacDa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contrast="24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" y="1248"/>
                    <a:ext cx="1488" cy="1008"/>
                  </a:xfrm>
                  <a:prstGeom prst="rect">
                    <a:avLst/>
                  </a:prstGeom>
                  <a:noFill/>
                  <a:ln w="38100">
                    <a:solidFill>
                      <a:srgbClr val="FF33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260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2064"/>
                    <a:ext cx="192" cy="19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6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55" y="2016"/>
                  <a:ext cx="288" cy="3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FF0000"/>
                      </a:solidFill>
                      <a:latin typeface="Arial" charset="0"/>
                    </a:rPr>
                    <a:t>1</a:t>
                  </a:r>
                </a:p>
              </p:txBody>
            </p:sp>
          </p:grpSp>
          <p:sp>
            <p:nvSpPr>
              <p:cNvPr id="10262" name="Text Box 22"/>
              <p:cNvSpPr txBox="1">
                <a:spLocks noChangeArrowheads="1"/>
              </p:cNvSpPr>
              <p:nvPr/>
            </p:nvSpPr>
            <p:spPr bwMode="auto">
              <a:xfrm>
                <a:off x="2642" y="2064"/>
                <a:ext cx="382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10263" name="Group 23"/>
            <p:cNvGrpSpPr>
              <a:grpSpLocks/>
            </p:cNvGrpSpPr>
            <p:nvPr/>
          </p:nvGrpSpPr>
          <p:grpSpPr bwMode="auto">
            <a:xfrm>
              <a:off x="4580" y="1152"/>
              <a:ext cx="1036" cy="955"/>
              <a:chOff x="3888" y="1248"/>
              <a:chExt cx="1632" cy="1119"/>
            </a:xfrm>
          </p:grpSpPr>
          <p:grpSp>
            <p:nvGrpSpPr>
              <p:cNvPr id="10264" name="Group 24"/>
              <p:cNvGrpSpPr>
                <a:grpSpLocks/>
              </p:cNvGrpSpPr>
              <p:nvPr/>
            </p:nvGrpSpPr>
            <p:grpSpPr bwMode="auto">
              <a:xfrm>
                <a:off x="3888" y="1248"/>
                <a:ext cx="1632" cy="1097"/>
                <a:chOff x="3888" y="1248"/>
                <a:chExt cx="1632" cy="1097"/>
              </a:xfrm>
            </p:grpSpPr>
            <p:pic>
              <p:nvPicPr>
                <p:cNvPr id="10265" name="Picture 25" descr="Nai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contrast="24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1248"/>
                  <a:ext cx="1632" cy="1097"/>
                </a:xfrm>
                <a:prstGeom prst="rect">
                  <a:avLst/>
                </a:prstGeom>
                <a:noFill/>
                <a:ln w="38100">
                  <a:solidFill>
                    <a:srgbClr val="FF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266" name="Oval 26"/>
                <p:cNvSpPr>
                  <a:spLocks noChangeArrowheads="1"/>
                </p:cNvSpPr>
                <p:nvPr/>
              </p:nvSpPr>
              <p:spPr bwMode="auto">
                <a:xfrm>
                  <a:off x="4560" y="2112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67" name="Text Box 27"/>
              <p:cNvSpPr txBox="1">
                <a:spLocks noChangeArrowheads="1"/>
              </p:cNvSpPr>
              <p:nvPr/>
            </p:nvSpPr>
            <p:spPr bwMode="auto">
              <a:xfrm>
                <a:off x="4463" y="2064"/>
                <a:ext cx="384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10268" name="Group 28"/>
            <p:cNvGrpSpPr>
              <a:grpSpLocks/>
            </p:cNvGrpSpPr>
            <p:nvPr/>
          </p:nvGrpSpPr>
          <p:grpSpPr bwMode="auto">
            <a:xfrm>
              <a:off x="2112" y="2340"/>
              <a:ext cx="864" cy="1160"/>
              <a:chOff x="0" y="2640"/>
              <a:chExt cx="1236" cy="1359"/>
            </a:xfrm>
          </p:grpSpPr>
          <p:grpSp>
            <p:nvGrpSpPr>
              <p:cNvPr id="10269" name="Group 29"/>
              <p:cNvGrpSpPr>
                <a:grpSpLocks/>
              </p:cNvGrpSpPr>
              <p:nvPr/>
            </p:nvGrpSpPr>
            <p:grpSpPr bwMode="auto">
              <a:xfrm>
                <a:off x="109" y="2640"/>
                <a:ext cx="1127" cy="1296"/>
                <a:chOff x="109" y="2640"/>
                <a:chExt cx="1127" cy="1296"/>
              </a:xfrm>
            </p:grpSpPr>
            <p:pic>
              <p:nvPicPr>
                <p:cNvPr id="10270" name="Picture 30" descr="Cho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contrast="42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" y="2640"/>
                  <a:ext cx="1127" cy="1296"/>
                </a:xfrm>
                <a:prstGeom prst="rect">
                  <a:avLst/>
                </a:prstGeom>
                <a:noFill/>
                <a:ln w="38100">
                  <a:solidFill>
                    <a:srgbClr val="FF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271" name="Oval 31"/>
                <p:cNvSpPr>
                  <a:spLocks noChangeArrowheads="1"/>
                </p:cNvSpPr>
                <p:nvPr/>
              </p:nvSpPr>
              <p:spPr bwMode="auto">
                <a:xfrm>
                  <a:off x="144" y="3744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72" name="Text Box 32"/>
              <p:cNvSpPr txBox="1">
                <a:spLocks noChangeArrowheads="1"/>
              </p:cNvSpPr>
              <p:nvPr/>
            </p:nvSpPr>
            <p:spPr bwMode="auto">
              <a:xfrm>
                <a:off x="0" y="3696"/>
                <a:ext cx="479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</p:grpSp>
        <p:grpSp>
          <p:nvGrpSpPr>
            <p:cNvPr id="10273" name="Group 33"/>
            <p:cNvGrpSpPr>
              <a:grpSpLocks/>
            </p:cNvGrpSpPr>
            <p:nvPr/>
          </p:nvGrpSpPr>
          <p:grpSpPr bwMode="auto">
            <a:xfrm>
              <a:off x="3026" y="2340"/>
              <a:ext cx="853" cy="1119"/>
              <a:chOff x="1440" y="2640"/>
              <a:chExt cx="1344" cy="1311"/>
            </a:xfrm>
          </p:grpSpPr>
          <p:grpSp>
            <p:nvGrpSpPr>
              <p:cNvPr id="10274" name="Group 34"/>
              <p:cNvGrpSpPr>
                <a:grpSpLocks/>
              </p:cNvGrpSpPr>
              <p:nvPr/>
            </p:nvGrpSpPr>
            <p:grpSpPr bwMode="auto">
              <a:xfrm>
                <a:off x="1440" y="2640"/>
                <a:ext cx="1344" cy="1296"/>
                <a:chOff x="1440" y="2640"/>
                <a:chExt cx="1344" cy="1296"/>
              </a:xfrm>
            </p:grpSpPr>
            <p:pic>
              <p:nvPicPr>
                <p:cNvPr id="10275" name="Picture 35" descr="Tho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lum contrast="24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2640"/>
                  <a:ext cx="1344" cy="1296"/>
                </a:xfrm>
                <a:prstGeom prst="rect">
                  <a:avLst/>
                </a:prstGeom>
                <a:noFill/>
                <a:ln w="38100">
                  <a:solidFill>
                    <a:srgbClr val="FF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276" name="Oval 36"/>
                <p:cNvSpPr>
                  <a:spLocks noChangeArrowheads="1"/>
                </p:cNvSpPr>
                <p:nvPr/>
              </p:nvSpPr>
              <p:spPr bwMode="auto">
                <a:xfrm>
                  <a:off x="1632" y="3696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77" name="Text Box 37"/>
              <p:cNvSpPr txBox="1">
                <a:spLocks noChangeArrowheads="1"/>
              </p:cNvSpPr>
              <p:nvPr/>
            </p:nvSpPr>
            <p:spPr bwMode="auto">
              <a:xfrm>
                <a:off x="1536" y="3648"/>
                <a:ext cx="382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</p:grpSp>
        <p:grpSp>
          <p:nvGrpSpPr>
            <p:cNvPr id="10278" name="Group 38"/>
            <p:cNvGrpSpPr>
              <a:grpSpLocks/>
            </p:cNvGrpSpPr>
            <p:nvPr/>
          </p:nvGrpSpPr>
          <p:grpSpPr bwMode="auto">
            <a:xfrm>
              <a:off x="4800" y="2352"/>
              <a:ext cx="816" cy="1106"/>
              <a:chOff x="2928" y="2640"/>
              <a:chExt cx="1200" cy="1296"/>
            </a:xfrm>
          </p:grpSpPr>
          <p:pic>
            <p:nvPicPr>
              <p:cNvPr id="10279" name="Picture 39" descr="Ga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contrast="3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2640"/>
                <a:ext cx="1200" cy="1296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80" name="Oval 40"/>
              <p:cNvSpPr>
                <a:spLocks noChangeArrowheads="1"/>
              </p:cNvSpPr>
              <p:nvPr/>
            </p:nvSpPr>
            <p:spPr bwMode="auto">
              <a:xfrm>
                <a:off x="3456" y="374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81" name="Group 41"/>
            <p:cNvGrpSpPr>
              <a:grpSpLocks/>
            </p:cNvGrpSpPr>
            <p:nvPr/>
          </p:nvGrpSpPr>
          <p:grpSpPr bwMode="auto">
            <a:xfrm>
              <a:off x="3936" y="2352"/>
              <a:ext cx="864" cy="1106"/>
              <a:chOff x="4272" y="2640"/>
              <a:chExt cx="1248" cy="1296"/>
            </a:xfrm>
          </p:grpSpPr>
          <p:pic>
            <p:nvPicPr>
              <p:cNvPr id="10282" name="Picture 42" descr="Ho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contrast="36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2640"/>
                <a:ext cx="1248" cy="1296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83" name="Oval 43"/>
              <p:cNvSpPr>
                <a:spLocks noChangeArrowheads="1"/>
              </p:cNvSpPr>
              <p:nvPr/>
            </p:nvSpPr>
            <p:spPr bwMode="auto">
              <a:xfrm>
                <a:off x="4656" y="374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84" name="Text Box 44"/>
            <p:cNvSpPr txBox="1">
              <a:spLocks noChangeArrowheads="1"/>
            </p:cNvSpPr>
            <p:nvPr/>
          </p:nvSpPr>
          <p:spPr bwMode="auto">
            <a:xfrm>
              <a:off x="4992" y="3264"/>
              <a:ext cx="432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 7</a:t>
              </a:r>
            </a:p>
          </p:txBody>
        </p:sp>
        <p:sp>
          <p:nvSpPr>
            <p:cNvPr id="10285" name="Text Box 45"/>
            <p:cNvSpPr txBox="1">
              <a:spLocks noChangeArrowheads="1"/>
            </p:cNvSpPr>
            <p:nvPr/>
          </p:nvSpPr>
          <p:spPr bwMode="auto">
            <a:xfrm>
              <a:off x="4176" y="3264"/>
              <a:ext cx="16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152400" y="76200"/>
            <a:ext cx="3124200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buFont typeface="Wingdings 2" pitchFamily="18" charset="2"/>
              <a:buChar char="ó"/>
            </a:pPr>
            <a:r>
              <a:rPr lang="en-US" sz="3000" dirty="0"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Con </a:t>
            </a:r>
            <a:r>
              <a:rPr lang="en-US" sz="3200" dirty="0" err="1">
                <a:latin typeface="Arial" charset="0"/>
              </a:rPr>
              <a:t>vật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đó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sống</a:t>
            </a:r>
            <a:r>
              <a:rPr lang="en-US" sz="3200" dirty="0">
                <a:latin typeface="Arial" charset="0"/>
              </a:rPr>
              <a:t> ở </a:t>
            </a:r>
            <a:r>
              <a:rPr lang="en-US" sz="3200" dirty="0" err="1">
                <a:latin typeface="Arial" charset="0"/>
              </a:rPr>
              <a:t>đâu</a:t>
            </a:r>
            <a:r>
              <a:rPr lang="en-US" sz="3200" dirty="0">
                <a:latin typeface="Arial" charset="0"/>
              </a:rPr>
              <a:t>?</a:t>
            </a:r>
          </a:p>
          <a:p>
            <a:pPr algn="l">
              <a:buFont typeface="Wingdings 2" pitchFamily="18" charset="2"/>
              <a:buChar char="ó"/>
            </a:pPr>
            <a:endParaRPr lang="en-US" sz="3200" dirty="0">
              <a:latin typeface="Arial" charset="0"/>
            </a:endParaRPr>
          </a:p>
          <a:p>
            <a:pPr algn="l">
              <a:buFont typeface="Wingdings 2" pitchFamily="18" charset="2"/>
              <a:buChar char="ó"/>
            </a:pP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Thức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ăn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của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chúng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là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gì</a:t>
            </a:r>
            <a:r>
              <a:rPr lang="en-US" sz="3200" dirty="0">
                <a:latin typeface="Arial" charset="0"/>
              </a:rPr>
              <a:t>?</a:t>
            </a:r>
          </a:p>
          <a:p>
            <a:pPr algn="l">
              <a:buFont typeface="Wingdings 2" pitchFamily="18" charset="2"/>
              <a:buChar char="ó"/>
            </a:pPr>
            <a:endParaRPr lang="en-US" sz="3200" dirty="0">
              <a:latin typeface="Arial" charset="0"/>
            </a:endParaRPr>
          </a:p>
          <a:p>
            <a:pPr algn="l"/>
            <a:r>
              <a:rPr lang="en-US" sz="3200" dirty="0">
                <a:latin typeface="Arial" charset="0"/>
                <a:sym typeface="Wingdings 2" pitchFamily="18" charset="2"/>
              </a:rPr>
              <a:t></a:t>
            </a:r>
            <a:r>
              <a:rPr lang="en-US" sz="3200" dirty="0">
                <a:latin typeface="Arial" charset="0"/>
              </a:rPr>
              <a:t> Con </a:t>
            </a:r>
            <a:r>
              <a:rPr lang="en-US" sz="3200" dirty="0" err="1">
                <a:latin typeface="Arial" charset="0"/>
              </a:rPr>
              <a:t>nào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là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vật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nuôi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trong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gia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đình</a:t>
            </a:r>
            <a:r>
              <a:rPr lang="en-US" sz="3200" dirty="0">
                <a:latin typeface="Arial" charset="0"/>
              </a:rPr>
              <a:t>, con </a:t>
            </a:r>
            <a:r>
              <a:rPr lang="en-US" sz="3200" dirty="0" err="1">
                <a:latin typeface="Arial" charset="0"/>
              </a:rPr>
              <a:t>nào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sống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hoang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dã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hoặc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được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nuôi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trong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vườn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thú</a:t>
            </a:r>
            <a:r>
              <a:rPr lang="en-US" sz="3200" dirty="0"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02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200" y="809625"/>
            <a:ext cx="28194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Lạc đà sống ở sa mạc khô, nóng. Thức ăn của chúng là cỏ, lá cây. Lạc đà là động vật hoang dã và còn được nuôi trong vườn thú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pic>
        <p:nvPicPr>
          <p:cNvPr id="16390" name="Picture 6" descr="LacDa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2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Bo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90600" y="5486400"/>
            <a:ext cx="7315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Bò sống ở đồng cỏ, chúng ăn cỏ và được nuôi trong gia đình.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Nai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94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29718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Hươu tập trung sinh sống ở các đồng cỏ. Thức ăn chủ yếu của hươu là chồi non, cỏ hay lá cây. Chúng là loài vật sống hoang dã và còn được nuôi trong vườn thú.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ho"/>
          <p:cNvPicPr>
            <a:picLocks noChangeAspect="1" noChangeArrowheads="1"/>
          </p:cNvPicPr>
          <p:nvPr/>
        </p:nvPicPr>
        <p:blipFill>
          <a:blip r:embed="rId3" cstate="print">
            <a:lum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2514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Chó được nuôi trong nhà. Chúng ăn xương, thịt và là vật nuôi.</a:t>
            </a:r>
            <a:endParaRPr lang="en-US" sz="3600" b="1">
              <a:solidFill>
                <a:srgbClr val="0000FF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76913"/>
  <p:tag name="VIOLETTITLE" val="TỰ NHIÊN VÀ XÃ HỘI LỚP 2"/>
  <p:tag name="VIOLETLESSON" val="28"/>
  <p:tag name="VIOLETCATID" val="2001792"/>
  <p:tag name="VIOLETSUBJECT" val="Tự nhiên và Xã hội 2"/>
  <p:tag name="VIOLETAUTHORID" val="11845620"/>
  <p:tag name="VIOLETAUTHORNAME" val="Nguyễn Thị Thu Thuỳ"/>
  <p:tag name="VIOLETAUTHORAVATAR" val="no_avatarf.jpg"/>
  <p:tag name="VIOLETAUTHORADDRESS" val="CDSPTN - Tây Ninh"/>
  <p:tag name="VIOLETDATE" val="2017-11-07 21:07:37"/>
  <p:tag name="VIOLETHIT" val="475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568</Words>
  <Application>Microsoft Office PowerPoint</Application>
  <PresentationFormat>On-screen Show (4:3)</PresentationFormat>
  <Paragraphs>67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PVC-CM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NINH KIỀU TRƯỜNG TIỂU HỌC LÊ QUÝ ĐÔN</dc:title>
  <dc:creator>Thanh Tuan</dc:creator>
  <cp:lastModifiedBy>A</cp:lastModifiedBy>
  <cp:revision>42</cp:revision>
  <dcterms:created xsi:type="dcterms:W3CDTF">2013-03-24T05:43:50Z</dcterms:created>
  <dcterms:modified xsi:type="dcterms:W3CDTF">2021-03-29T07:14:20Z</dcterms:modified>
</cp:coreProperties>
</file>