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59" r:id="rId3"/>
    <p:sldId id="291" r:id="rId4"/>
    <p:sldId id="277" r:id="rId5"/>
    <p:sldId id="289" r:id="rId6"/>
    <p:sldId id="278" r:id="rId7"/>
    <p:sldId id="279" r:id="rId8"/>
    <p:sldId id="264" r:id="rId9"/>
    <p:sldId id="285" r:id="rId10"/>
    <p:sldId id="266" r:id="rId11"/>
    <p:sldId id="267" r:id="rId12"/>
    <p:sldId id="268" r:id="rId13"/>
    <p:sldId id="286" r:id="rId14"/>
    <p:sldId id="284" r:id="rId15"/>
    <p:sldId id="288" r:id="rId16"/>
    <p:sldId id="282" r:id="rId17"/>
    <p:sldId id="273" r:id="rId18"/>
    <p:sldId id="274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3A62E-84D1-4311-80CD-1100A8BDEAF3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F058-C26A-449F-B192-E1ACE9994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9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9D5B44-218B-4640-9183-12CC31F54EE1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31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2D906-A9FA-4FB2-8895-6DEF04B0E43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26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E0BD-BD9B-4E8B-AC20-536FA82E5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14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373" tIns="82687" rIns="165373" bIns="82687" anchor="ctr"/>
          <a:lstStyle/>
          <a:p>
            <a:pPr algn="ctr">
              <a:lnSpc>
                <a:spcPts val="6872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ts val="6872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2819400"/>
            <a:ext cx="9144000" cy="19828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65373" tIns="82687" rIns="165373" bIns="82687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giảng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tử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Môn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: Đạo đức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– </a:t>
            </a:r>
            <a:r>
              <a:rPr lang="en-US" sz="3600" b="1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Lớp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2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 13: Giúp đỡ người khuyết tật 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(tiết </a:t>
            </a: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1)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ảnh ng khuyết tậ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7"/>
            <a:ext cx="4143404" cy="3286148"/>
          </a:xfrm>
          <a:prstGeom prst="rect">
            <a:avLst/>
          </a:prstGeom>
        </p:spPr>
      </p:pic>
      <p:pic>
        <p:nvPicPr>
          <p:cNvPr id="4" name="Picture 3" descr="hình ảnh ng khuyết tật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7"/>
            <a:ext cx="4267200" cy="3286148"/>
          </a:xfrm>
          <a:prstGeom prst="rect">
            <a:avLst/>
          </a:prstGeom>
        </p:spPr>
      </p:pic>
      <p:pic>
        <p:nvPicPr>
          <p:cNvPr id="5" name="Picture 4" descr="hình ảnh ng khuyết tật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929067"/>
            <a:ext cx="4643470" cy="2571768"/>
          </a:xfrm>
          <a:prstGeom prst="rect">
            <a:avLst/>
          </a:prstGeom>
        </p:spPr>
      </p:pic>
      <p:pic>
        <p:nvPicPr>
          <p:cNvPr id="6" name="Picture 5" descr="hình ảnh ng khuyết tật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929067"/>
            <a:ext cx="4214842" cy="25717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hình ảnh ng khuyết tật (1)\cõng bạn đi họ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4357718" cy="3149600"/>
          </a:xfrm>
          <a:prstGeom prst="rect">
            <a:avLst/>
          </a:prstGeom>
          <a:noFill/>
        </p:spPr>
      </p:pic>
      <p:pic>
        <p:nvPicPr>
          <p:cNvPr id="1027" name="Picture 3" descr="G:\hình ảnh ng khuyết tật (1)\cong ban di hoc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138642" cy="3149600"/>
          </a:xfrm>
          <a:prstGeom prst="rect">
            <a:avLst/>
          </a:prstGeom>
          <a:noFill/>
        </p:spPr>
      </p:pic>
      <p:pic>
        <p:nvPicPr>
          <p:cNvPr id="1028" name="Picture 4" descr="G:\hình ảnh ng khuyết tật (1)\cong ban di h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6201"/>
            <a:ext cx="4286250" cy="3219451"/>
          </a:xfrm>
          <a:prstGeom prst="rect">
            <a:avLst/>
          </a:prstGeom>
          <a:noFill/>
        </p:spPr>
      </p:pic>
      <p:pic>
        <p:nvPicPr>
          <p:cNvPr id="1029" name="Picture 5" descr="G:\hình ảnh ng khuyết tật (1)\cong ban di họ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7801"/>
            <a:ext cx="4214842" cy="30718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SC03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5" name="Picture 13" descr="DSC034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52600" y="1143000"/>
            <a:ext cx="464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6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72200" y="228600"/>
            <a:ext cx="2895600" cy="835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smtClean="0">
                <a:solidFill>
                  <a:srgbClr val="3224E4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3224E4"/>
                </a:solidFill>
                <a:latin typeface="HP001 4 hàng" pitchFamily="34" charset="0"/>
              </a:rPr>
              <a:t>Bày</a:t>
            </a:r>
            <a:r>
              <a:rPr lang="en-US" sz="3200" b="1" i="1" dirty="0" smtClean="0">
                <a:solidFill>
                  <a:srgbClr val="3224E4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3224E4"/>
                </a:solidFill>
                <a:latin typeface="HP001 4 hàng" pitchFamily="34" charset="0"/>
              </a:rPr>
              <a:t>tỏ</a:t>
            </a:r>
            <a:r>
              <a:rPr lang="en-US" sz="3200" b="1" i="1" dirty="0">
                <a:solidFill>
                  <a:srgbClr val="3224E4"/>
                </a:solidFill>
                <a:latin typeface="HP001 4 hàng" pitchFamily="34" charset="0"/>
              </a:rPr>
              <a:t> ý </a:t>
            </a:r>
            <a:r>
              <a:rPr lang="en-US" sz="3200" b="1" i="1" dirty="0" err="1">
                <a:solidFill>
                  <a:srgbClr val="3224E4"/>
                </a:solidFill>
                <a:latin typeface="HP001 4 hàng" pitchFamily="34" charset="0"/>
              </a:rPr>
              <a:t>kiến</a:t>
            </a:r>
            <a:r>
              <a:rPr lang="en-US" sz="3200" b="1" i="1" u="sng" dirty="0">
                <a:solidFill>
                  <a:srgbClr val="3224E4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rgbClr val="3224E4"/>
                </a:solidFill>
                <a:latin typeface="HP001 4 hàng" pitchFamily="34" charset="0"/>
              </a:rPr>
              <a:t>  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914400" y="2209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HP001 4 hàng" pitchFamily="34" charset="0"/>
              </a:rPr>
              <a:t>a. </a:t>
            </a:r>
            <a:r>
              <a:rPr lang="en-US" sz="3200" b="1" dirty="0" err="1">
                <a:latin typeface="HP001 4 hàng" pitchFamily="34" charset="0"/>
              </a:rPr>
              <a:t>Giúp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đỡ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người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khuyết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tật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việc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mọi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người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nên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làm</a:t>
            </a:r>
            <a:r>
              <a:rPr lang="en-US" sz="3200" b="1" dirty="0">
                <a:latin typeface="HP001 4 hàng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HP001 4 hàng" pitchFamily="34" charset="0"/>
              </a:rPr>
              <a:t>b. </a:t>
            </a:r>
            <a:r>
              <a:rPr lang="en-US" sz="3200" b="1" dirty="0" err="1">
                <a:latin typeface="HP001 4 hàng" pitchFamily="34" charset="0"/>
              </a:rPr>
              <a:t>Chỉ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cần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giúp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đỡ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người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khuyết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tật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thương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binh</a:t>
            </a:r>
            <a:r>
              <a:rPr lang="en-US" sz="3200" b="1" dirty="0">
                <a:latin typeface="HP001 4 hàng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HP001 4 hàng" pitchFamily="34" charset="0"/>
              </a:rPr>
              <a:t>c. </a:t>
            </a:r>
            <a:r>
              <a:rPr lang="en-US" sz="3200" b="1" dirty="0" err="1">
                <a:latin typeface="HP001 4 hàng" pitchFamily="34" charset="0"/>
              </a:rPr>
              <a:t>Phân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biệt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đối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xử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với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bạn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bị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khuyết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tật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</a:t>
            </a:r>
            <a:r>
              <a:rPr lang="en-US" sz="3200" b="1" dirty="0">
                <a:latin typeface="HP001 4 hàng" pitchFamily="34" charset="0"/>
              </a:rPr>
              <a:t> vi </a:t>
            </a:r>
            <a:r>
              <a:rPr lang="en-US" sz="3200" b="1" dirty="0" err="1">
                <a:latin typeface="HP001 4 hàng" pitchFamily="34" charset="0"/>
              </a:rPr>
              <a:t>phạm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quyền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trẻ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em</a:t>
            </a:r>
            <a:r>
              <a:rPr lang="en-US" sz="3200" b="1" dirty="0">
                <a:latin typeface="HP001 4 hàng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latin typeface="HP001 4 hàng" pitchFamily="34" charset="0"/>
              </a:rPr>
              <a:t>d. </a:t>
            </a:r>
            <a:r>
              <a:rPr lang="en-US" sz="3200" b="1" dirty="0" err="1">
                <a:latin typeface="HP001 4 hàng" pitchFamily="34" charset="0"/>
              </a:rPr>
              <a:t>Giúp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đỡ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người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khuyết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tật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góp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phần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bớt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đi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những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khó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khăn</a:t>
            </a:r>
            <a:r>
              <a:rPr lang="en-US" sz="3200" b="1" dirty="0">
                <a:latin typeface="HP001 4 hàng" pitchFamily="34" charset="0"/>
              </a:rPr>
              <a:t>, </a:t>
            </a:r>
            <a:r>
              <a:rPr lang="en-US" sz="3200" b="1" dirty="0" err="1">
                <a:latin typeface="HP001 4 hàng" pitchFamily="34" charset="0"/>
              </a:rPr>
              <a:t>thiệt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thòi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của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họ</a:t>
            </a:r>
            <a:r>
              <a:rPr lang="en-US" sz="3200" b="1" dirty="0">
                <a:latin typeface="HP001 4 hàng" pitchFamily="34" charset="0"/>
              </a:rPr>
              <a:t>.</a:t>
            </a:r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76202" y="2209800"/>
            <a:ext cx="715474" cy="604837"/>
          </a:xfrm>
          <a:prstGeom prst="ellipse">
            <a:avLst/>
          </a:prstGeom>
          <a:solidFill>
            <a:srgbClr val="00B0F0"/>
          </a:soli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6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79377" y="3048000"/>
            <a:ext cx="715474" cy="604839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6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79377" y="4038600"/>
            <a:ext cx="715474" cy="604839"/>
          </a:xfrm>
          <a:prstGeom prst="ellipse">
            <a:avLst/>
          </a:prstGeom>
          <a:solidFill>
            <a:srgbClr val="00B0F0"/>
          </a:soli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6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122726" y="5033963"/>
            <a:ext cx="715474" cy="604837"/>
          </a:xfrm>
          <a:prstGeom prst="ellipse">
            <a:avLst/>
          </a:prstGeom>
          <a:solidFill>
            <a:srgbClr val="00B0F0"/>
          </a:soli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600"/>
          </a:p>
        </p:txBody>
      </p:sp>
      <p:sp>
        <p:nvSpPr>
          <p:cNvPr id="12" name="Rounded Rectangle 11"/>
          <p:cNvSpPr/>
          <p:nvPr/>
        </p:nvSpPr>
        <p:spPr bwMode="gray">
          <a:xfrm>
            <a:off x="0" y="228600"/>
            <a:ext cx="6144782" cy="95436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Hoạt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40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động</a:t>
            </a:r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776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04800" y="1798396"/>
            <a:ext cx="8534400" cy="36880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    Chúng </a:t>
            </a:r>
            <a:r>
              <a:rPr lang="en-US" sz="4000" b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ta cần giúp đỡ người khuyết tật vì họ là những người thiệt thòi trong cuộc sống. Không nên xa lánh, thờ ơ, chế giễu người khuyết tật.</a:t>
            </a:r>
            <a:endParaRPr lang="en-US" sz="4000" b="1" dirty="0">
              <a:solidFill>
                <a:schemeClr val="tx1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434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" y="228601"/>
            <a:ext cx="4067175" cy="584914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872" y="228600"/>
            <a:ext cx="4081327" cy="5867400"/>
          </a:xfrm>
        </p:spPr>
      </p:pic>
      <p:sp>
        <p:nvSpPr>
          <p:cNvPr id="9" name="TextBox 8"/>
          <p:cNvSpPr txBox="1"/>
          <p:nvPr/>
        </p:nvSpPr>
        <p:spPr>
          <a:xfrm>
            <a:off x="304800" y="6248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năm cõng bạn đi học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3900" y="6248400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 sĩ Huỳnh Phước Đương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69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529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ình nền Powerpoint đ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69045" y="2743200"/>
            <a:ext cx="78653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RUNG CHUÔNG VÀNG</a:t>
            </a:r>
            <a:endParaRPr lang="en-US" sz="72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371600"/>
            <a:ext cx="32520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smtClean="0">
                <a:latin typeface="HP001 4 hàng" pitchFamily="34" charset="0"/>
                <a:cs typeface="Times New Roman" pitchFamily="18" charset="0"/>
              </a:rPr>
              <a:t>Trò chơi</a:t>
            </a:r>
            <a:endParaRPr lang="en-US" sz="6000" b="1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978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6200" y="457200"/>
            <a:ext cx="6813550" cy="6265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Em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hãy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chọn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câu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em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cho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là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HP001 4 hàng" pitchFamily="34" charset="0"/>
              </a:rPr>
              <a:t>đúng</a:t>
            </a:r>
            <a:r>
              <a:rPr lang="en-US" sz="3200" b="1" i="1" dirty="0">
                <a:solidFill>
                  <a:srgbClr val="000000"/>
                </a:solidFill>
                <a:latin typeface="HP001 4 hàng" pitchFamily="34" charset="0"/>
              </a:rPr>
              <a:t>:</a:t>
            </a:r>
            <a:endParaRPr lang="en-US" sz="3200" b="1" i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066800" y="2286000"/>
            <a:ext cx="6872288" cy="81703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A.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cần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giúp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đỡ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bị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tật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066800" y="3530600"/>
            <a:ext cx="6843712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B.Chỉ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cần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giúp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mình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thích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076326" y="4925485"/>
            <a:ext cx="7077074" cy="11451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C.Quan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tâm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chia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sẻ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err="1" smtClean="0">
                <a:solidFill>
                  <a:srgbClr val="FF0000"/>
                </a:solidFill>
                <a:latin typeface="HP001 4 hàng" pitchFamily="34" charset="0"/>
              </a:rPr>
              <a:t>bị</a:t>
            </a: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3200" b="1" i="1" smtClean="0">
              <a:solidFill>
                <a:srgbClr val="FF0000"/>
              </a:solidFill>
              <a:latin typeface="HP001 4 hàng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khuyết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tật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9248" name="Picture 32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241800"/>
            <a:ext cx="13096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SugarwareZ-1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44533"/>
            <a:ext cx="1295400" cy="11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1219200" y="2006600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10400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0:00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53222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0:01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0400" y="76200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0:02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60742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0:03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10400" y="76200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0:04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53222" y="103232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0:05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0:06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53222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0:07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10400" y="121390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0:08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10400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0:09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10400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0:10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1894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mph" presetSubtype="2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92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245" grpId="0" animBg="1"/>
      <p:bldP spid="9246" grpId="0" animBg="1"/>
      <p:bldP spid="9247" grpId="0" animBg="1"/>
      <p:bldP spid="9247" grpId="1"/>
      <p:bldP spid="9247" grpId="2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501650" y="1600200"/>
            <a:ext cx="8318500" cy="67945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HP001 4 hàng" pitchFamily="34" charset="0"/>
              </a:rPr>
              <a:t>A.Vui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itchFamily="34" charset="0"/>
              </a:rPr>
              <a:t>chơi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itchFamily="34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itchFamily="34" charset="0"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itchFamily="34" charset="0"/>
              </a:rPr>
              <a:t>khuyết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HP001 4 hàng" pitchFamily="34" charset="0"/>
              </a:rPr>
              <a:t>tật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87363" y="2514600"/>
            <a:ext cx="8316912" cy="8614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B. Giúp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501651" y="3733800"/>
            <a:ext cx="8302625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C.Quyên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góp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ủng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hộ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người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bị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4 hàng" pitchFamily="34" charset="0"/>
              </a:rPr>
              <a:t>chất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err="1" smtClean="0">
                <a:solidFill>
                  <a:srgbClr val="FF0000"/>
                </a:solidFill>
                <a:latin typeface="HP001 4 hàng" pitchFamily="34" charset="0"/>
              </a:rPr>
              <a:t>độc</a:t>
            </a: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da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</a:rPr>
              <a:t>cam.  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85775" y="5128683"/>
            <a:ext cx="8377238" cy="8403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HP001 4 hàng" pitchFamily="34" charset="0"/>
              </a:rPr>
              <a:t>D.Cả ba ý trên.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1219200" y="2619375"/>
            <a:ext cx="708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162" y="228600"/>
            <a:ext cx="7285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Em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hãy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chọn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câu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em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cho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là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HP001 4 hàng" pitchFamily="34" charset="0"/>
              </a:rPr>
              <a:t>đúng</a:t>
            </a:r>
            <a:r>
              <a:rPr lang="en-US" sz="3600" b="1" i="1" dirty="0" smtClean="0">
                <a:solidFill>
                  <a:srgbClr val="000000"/>
                </a:solidFill>
                <a:latin typeface="HP001 4 hàng" pitchFamily="34" charset="0"/>
              </a:rPr>
              <a:t>:</a:t>
            </a:r>
            <a:endParaRPr lang="en-US" sz="3600" b="1" i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03239" y="5105400"/>
            <a:ext cx="8340725" cy="86783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</a:rPr>
              <a:t>D.Cả ba ý trên.</a:t>
            </a:r>
          </a:p>
        </p:txBody>
      </p:sp>
      <p:sp>
        <p:nvSpPr>
          <p:cNvPr id="9" name="Oval 8"/>
          <p:cNvSpPr/>
          <p:nvPr/>
        </p:nvSpPr>
        <p:spPr>
          <a:xfrm>
            <a:off x="7143778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0:00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0:01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43778" y="76200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0:02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4120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0:03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43778" y="76200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0:04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86600" y="103232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0:05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43778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0:06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86600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0:07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143778" y="121390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0:08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43778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0:09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43778" y="141889"/>
            <a:ext cx="2133600" cy="14898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tx1"/>
                </a:solidFill>
                <a:latin typeface="+mj-lt"/>
              </a:rPr>
              <a:t>0:10</a:t>
            </a:r>
            <a:endParaRPr lang="vi-VN" sz="4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9865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" presetClass="emph" presetSubtype="2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244" grpId="0" animBg="1"/>
      <p:bldP spid="9245" grpId="0" animBg="1"/>
      <p:bldP spid="9246" grpId="0" animBg="1"/>
      <p:bldP spid="9247" grpId="0" animBg="1"/>
      <p:bldP spid="13" grpId="0"/>
      <p:bldP spid="15" grpId="0" animBg="1"/>
      <p:bldP spid="15" grpId="1"/>
      <p:bldP spid="15" grpId="2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màu trắng đẹp đơn giản | Power points, Hình nền, Hình 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03188"/>
            <a:ext cx="9204325" cy="69611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22098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+ Sưu tầm tranh ảnh, những câu chuyện về giúp đỡ người khuyết tật</a:t>
            </a: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Xem trước bài cho tiết sau: “Giúp đỡ người khuyết tật (tiết 2)”.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971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2"/>
            <a:ext cx="4191000" cy="3047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55" descr="52165_DSC07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191000" cy="28955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Arial" pitchFamily="34" charset="0"/>
            </a:endParaRPr>
          </a:p>
        </p:txBody>
      </p:sp>
      <p:pic>
        <p:nvPicPr>
          <p:cNvPr id="7173" name="Picture 11" descr="260212_van-hoa_phuong-anh-xuong-thuy-tin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1"/>
            <a:ext cx="4038600" cy="304799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7" descr="cam-dong-be-khong-tay-voi-uoc-mo-giup-tre-khuyet-t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43"/>
          <a:stretch>
            <a:fillRect/>
          </a:stretch>
        </p:blipFill>
        <p:spPr bwMode="auto">
          <a:xfrm>
            <a:off x="4648200" y="3581401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 bwMode="gray">
          <a:xfrm>
            <a:off x="1551418" y="2322240"/>
            <a:ext cx="6144782" cy="95436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Hoạt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động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1" y="228600"/>
            <a:ext cx="6477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latin typeface="HP001 4 hàng" pitchFamily="34" charset="0"/>
              </a:rPr>
              <a:t>Quan </a:t>
            </a:r>
            <a:r>
              <a:rPr lang="en-US" sz="3200" b="1" dirty="0" err="1">
                <a:solidFill>
                  <a:srgbClr val="0070C0"/>
                </a:solidFill>
                <a:latin typeface="HP001 4 hàng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itchFamily="34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–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Trả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hỏi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0" y="1676400"/>
            <a:ext cx="4680261" cy="31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1)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?</a:t>
            </a:r>
          </a:p>
          <a:p>
            <a:pPr marL="342900" indent="-342900"/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) Việc 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</a:rPr>
              <a:t>làm của các bạn nhỏ giúp được gì cho bạn bị khuyết tật 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3)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mặt ở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sẽ 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</a:rPr>
              <a:t>làm 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gì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? Vì 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sao?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pic>
        <p:nvPicPr>
          <p:cNvPr id="6" name="Picture 23" descr="7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4121" y="1371600"/>
            <a:ext cx="4499864" cy="525779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430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667000" y="5943600"/>
            <a:ext cx="468026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1)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HP001 4 hàng" pitchFamily="34" charset="0"/>
              </a:rPr>
              <a:t>gì</a:t>
            </a:r>
            <a:r>
              <a:rPr lang="en-US" sz="3200" b="1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</a:rPr>
              <a:t>?</a:t>
            </a:r>
            <a:endParaRPr lang="en-US" sz="3200" b="1" dirty="0" smtClean="0">
              <a:solidFill>
                <a:srgbClr val="002060"/>
              </a:solidFill>
              <a:latin typeface="HP001 4 hàng" pitchFamily="34" charset="0"/>
            </a:endParaRPr>
          </a:p>
        </p:txBody>
      </p:sp>
      <p:pic>
        <p:nvPicPr>
          <p:cNvPr id="6" name="Picture 23" descr="7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28600" y="304800"/>
            <a:ext cx="8634742" cy="532503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5715000"/>
            <a:ext cx="7931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800" b="1">
                <a:solidFill>
                  <a:srgbClr val="002060"/>
                </a:solidFill>
                <a:latin typeface="HP001 4 hàng" pitchFamily="34" charset="0"/>
              </a:rPr>
              <a:t>2) Việc làm của các bạn nhỏ giúp được gì cho bạn bị khuyết tật 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867400"/>
            <a:ext cx="792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200" b="1">
                <a:solidFill>
                  <a:srgbClr val="002060"/>
                </a:solidFill>
                <a:latin typeface="HP001 4 hàng" pitchFamily="34" charset="0"/>
              </a:rPr>
              <a:t>3) Nếu có mặt ở đó em sẽ làm gì?Vì sao?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973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52400" y="243667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HP001 4 hàng" pitchFamily="34" charset="0"/>
              </a:rPr>
              <a:t>   </a:t>
            </a:r>
            <a:r>
              <a:rPr lang="en-US" sz="3600" b="1" smtClean="0">
                <a:latin typeface="HP001 4 hàng" pitchFamily="34" charset="0"/>
              </a:rPr>
              <a:t>Chúng </a:t>
            </a:r>
            <a:r>
              <a:rPr lang="en-US" sz="3600" b="1" dirty="0">
                <a:latin typeface="HP001 4 hàng" pitchFamily="34" charset="0"/>
              </a:rPr>
              <a:t>ta </a:t>
            </a:r>
            <a:r>
              <a:rPr lang="en-US" sz="3600" b="1" dirty="0" err="1">
                <a:latin typeface="HP001 4 hàng" pitchFamily="34" charset="0"/>
              </a:rPr>
              <a:t>cần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giúp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đỡ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các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bạn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khuyết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tật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để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các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bạn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có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thực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hiện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quyền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được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học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tập</a:t>
            </a:r>
            <a:r>
              <a:rPr lang="en-US" sz="3600" b="1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80511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màu trắng đẹp đơn giản | Power points, Hình nền, Hình 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0325" y="0"/>
            <a:ext cx="9204325" cy="696118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gray">
          <a:xfrm>
            <a:off x="2209800" y="762000"/>
            <a:ext cx="6144782" cy="95436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Hoạt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40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động</a:t>
            </a:r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 4 hàng" pitchFamily="34" charset="0"/>
              </a:rPr>
              <a:t> </a:t>
            </a:r>
            <a:r>
              <a:rPr lang="en-US" sz="3200" b="1" smtClean="0">
                <a:latin typeface="HP001 4 hàng" pitchFamily="34" charset="0"/>
              </a:rPr>
              <a:t>      </a:t>
            </a:r>
            <a:r>
              <a:rPr lang="en-US" sz="3200" b="1" smtClean="0">
                <a:latin typeface="HP001 4 hàng" pitchFamily="34" charset="0"/>
              </a:rPr>
              <a:t>Kể </a:t>
            </a:r>
            <a:r>
              <a:rPr lang="en-US" sz="3200" b="1">
                <a:latin typeface="HP001 4 hàng" pitchFamily="34" charset="0"/>
              </a:rPr>
              <a:t>những việc nên làm đối với người khuyết tật</a:t>
            </a:r>
            <a:r>
              <a:rPr lang="en-US" sz="3200" b="1" smtClean="0">
                <a:latin typeface="HP001 4 hàng" pitchFamily="34" charset="0"/>
              </a:rPr>
              <a:t>.</a:t>
            </a:r>
            <a:endParaRPr lang="en-US" sz="3200" b="1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032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066800" y="7010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vi-VN" sz="2800" b="1">
              <a:solidFill>
                <a:schemeClr val="accent2"/>
              </a:solidFill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-76200" y="1524000"/>
            <a:ext cx="4786314" cy="45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Tx/>
              <a:buChar char="-"/>
            </a:pPr>
            <a:r>
              <a:rPr lang="en-US" sz="2700" b="1" smtClean="0">
                <a:solidFill>
                  <a:srgbClr val="0070C0"/>
                </a:solidFill>
                <a:latin typeface="HP001 4 hàng" pitchFamily="34" charset="0"/>
              </a:rPr>
              <a:t>Đẩy 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xe lăn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giúp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người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khuyết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tật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err="1" smtClean="0">
                <a:solidFill>
                  <a:srgbClr val="0070C0"/>
                </a:solidFill>
                <a:latin typeface="HP001 4 hàng" pitchFamily="34" charset="0"/>
              </a:rPr>
              <a:t>chân</a:t>
            </a:r>
            <a:r>
              <a:rPr lang="en-US" sz="2700" b="1" smtClean="0">
                <a:solidFill>
                  <a:srgbClr val="0070C0"/>
                </a:solidFill>
                <a:latin typeface="HP001 4 hàng" pitchFamily="34" charset="0"/>
              </a:rPr>
              <a:t>,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-"/>
            </a:pPr>
            <a:r>
              <a:rPr lang="en-US" sz="2700" b="1">
                <a:solidFill>
                  <a:srgbClr val="0070C0"/>
                </a:solidFill>
                <a:latin typeface="HP001 4 hàng" pitchFamily="34" charset="0"/>
              </a:rPr>
              <a:t>Q</a:t>
            </a:r>
            <a:r>
              <a:rPr lang="en-US" sz="2700" b="1" smtClean="0">
                <a:solidFill>
                  <a:srgbClr val="0070C0"/>
                </a:solidFill>
                <a:latin typeface="HP001 4 hàng" pitchFamily="34" charset="0"/>
              </a:rPr>
              <a:t>uyên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góp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giúp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nạn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nhân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bị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chất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độc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màu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da cam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700" b="1" smtClean="0">
                <a:solidFill>
                  <a:srgbClr val="0070C0"/>
                </a:solidFill>
                <a:latin typeface="HP001 4 hàng" pitchFamily="34" charset="0"/>
              </a:rPr>
              <a:t>- </a:t>
            </a:r>
            <a:r>
              <a:rPr lang="en-US" sz="2700" b="1" smtClean="0">
                <a:solidFill>
                  <a:srgbClr val="0070C0"/>
                </a:solidFill>
                <a:latin typeface="HP001 4 hàng" pitchFamily="34" charset="0"/>
              </a:rPr>
              <a:t>   Dẫn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người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mù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qua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đường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…</a:t>
            </a:r>
            <a:endParaRPr lang="en-US" sz="2700" b="1" dirty="0">
              <a:solidFill>
                <a:srgbClr val="0070C0"/>
              </a:solidFill>
              <a:latin typeface="HP001 4 hàng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2700" b="1" smtClean="0">
                <a:solidFill>
                  <a:srgbClr val="0070C0"/>
                </a:solidFill>
                <a:latin typeface="HP001 4 hàng" pitchFamily="34" charset="0"/>
              </a:rPr>
              <a:t>- </a:t>
            </a:r>
            <a:r>
              <a:rPr lang="en-US" sz="2700" b="1" smtClean="0">
                <a:solidFill>
                  <a:srgbClr val="0070C0"/>
                </a:solidFill>
                <a:latin typeface="HP001 4 hàng" pitchFamily="34" charset="0"/>
              </a:rPr>
              <a:t> Vui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chơi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cùng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bạn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bị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câm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điếc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...</a:t>
            </a:r>
            <a:endParaRPr lang="en-US" sz="2700" b="1" dirty="0">
              <a:solidFill>
                <a:srgbClr val="0070C0"/>
              </a:solidFill>
              <a:latin typeface="HP001 4 hàng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-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Mang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,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xách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đồ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hộ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người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bị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liệt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tay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…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en-US" sz="27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4648200" y="14478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-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Trêu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chọc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,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bắt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chước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,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chế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giễu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người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khuyết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tật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-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Xa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lánh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người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khuyết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tật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-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Hét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to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vào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tai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người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khiếm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thính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-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Thấy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người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khuyết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tật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gặp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khó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khăn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không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cách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giúp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  <a:latin typeface="HP001 4 hàng" pitchFamily="34" charset="0"/>
              </a:rPr>
              <a:t>đỡ</a:t>
            </a:r>
            <a:r>
              <a:rPr lang="en-US" sz="2700" b="1" dirty="0" smtClean="0">
                <a:solidFill>
                  <a:srgbClr val="0070C0"/>
                </a:solidFill>
                <a:latin typeface="HP001 4 hàng" pitchFamily="34" charset="0"/>
              </a:rPr>
              <a:t>…</a:t>
            </a:r>
            <a:endParaRPr lang="en-US" sz="27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4648200" y="1397000"/>
            <a:ext cx="2" cy="5283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5235576" y="762000"/>
            <a:ext cx="3449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Việc</a:t>
            </a:r>
            <a:r>
              <a:rPr lang="en-US" sz="2800" b="1" i="1" u="sng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800" b="1" i="1" u="sng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nên</a:t>
            </a:r>
            <a:r>
              <a:rPr lang="en-US" sz="2800" b="1" i="1" u="sng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endParaRPr lang="en-US" sz="2800" b="1" i="1" u="sng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  <a:p>
            <a:endParaRPr lang="en-US" sz="2800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6438" y="762000"/>
            <a:ext cx="2371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Việc</a:t>
            </a:r>
            <a:r>
              <a:rPr lang="en-US" sz="2800" b="1" i="1" u="sng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nên</a:t>
            </a:r>
            <a:r>
              <a:rPr lang="en-US" sz="2800" b="1" i="1" u="sng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endParaRPr lang="en-US" sz="2800" b="1" i="1" u="sng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  <a:p>
            <a:endParaRPr lang="en-US" sz="2800" dirty="0"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  <p:bldP spid="91149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33600"/>
            <a:ext cx="9144000" cy="2139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200" b="1" smtClean="0"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200" b="1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4000" b="1" smtClean="0">
                <a:latin typeface="HP001 4 hàng" pitchFamily="34" charset="0"/>
                <a:cs typeface="Times New Roman" pitchFamily="18" charset="0"/>
              </a:rPr>
              <a:t>Mọi </a:t>
            </a:r>
            <a:r>
              <a:rPr lang="en-US" sz="4000" b="1" smtClean="0">
                <a:latin typeface="HP001 4 hàng" pitchFamily="34" charset="0"/>
                <a:cs typeface="Times New Roman" pitchFamily="18" charset="0"/>
              </a:rPr>
              <a:t>người đều phải hỗ trợ, giúp </a:t>
            </a:r>
            <a:r>
              <a:rPr lang="en-US" sz="4000" b="1" smtClean="0">
                <a:latin typeface="HP001 4 hàng" pitchFamily="34" charset="0"/>
                <a:cs typeface="Times New Roman" pitchFamily="18" charset="0"/>
              </a:rPr>
              <a:t>   đỡ</a:t>
            </a:r>
            <a:r>
              <a:rPr lang="en-US" sz="4000" b="1" smtClean="0">
                <a:latin typeface="HP001 4 hàng" pitchFamily="34" charset="0"/>
                <a:cs typeface="Times New Roman" pitchFamily="18" charset="0"/>
              </a:rPr>
              <a:t>, đối xử bình đẳng với người khuyết tật.</a:t>
            </a:r>
          </a:p>
          <a:p>
            <a:pPr algn="just"/>
            <a:endParaRPr lang="en-US" sz="100" b="1" dirty="0" smtClean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841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548</Words>
  <Application>Microsoft Office PowerPoint</Application>
  <PresentationFormat>On-screen Show (4:3)</PresentationFormat>
  <Paragraphs>79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81</cp:revision>
  <dcterms:created xsi:type="dcterms:W3CDTF">2006-08-16T00:00:00Z</dcterms:created>
  <dcterms:modified xsi:type="dcterms:W3CDTF">2021-03-31T02:38:19Z</dcterms:modified>
</cp:coreProperties>
</file>