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0"/>
  </p:notesMasterIdLst>
  <p:sldIdLst>
    <p:sldId id="348" r:id="rId2"/>
    <p:sldId id="377" r:id="rId3"/>
    <p:sldId id="441" r:id="rId4"/>
    <p:sldId id="409" r:id="rId5"/>
    <p:sldId id="438" r:id="rId6"/>
    <p:sldId id="414" r:id="rId7"/>
    <p:sldId id="444" r:id="rId8"/>
    <p:sldId id="419" r:id="rId9"/>
    <p:sldId id="379" r:id="rId10"/>
    <p:sldId id="421" r:id="rId11"/>
    <p:sldId id="378" r:id="rId12"/>
    <p:sldId id="442" r:id="rId13"/>
    <p:sldId id="430" r:id="rId14"/>
    <p:sldId id="429" r:id="rId15"/>
    <p:sldId id="432" r:id="rId16"/>
    <p:sldId id="433" r:id="rId17"/>
    <p:sldId id="434" r:id="rId18"/>
    <p:sldId id="445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FF00"/>
    <a:srgbClr val="9933FF"/>
    <a:srgbClr val="FFFF66"/>
    <a:srgbClr val="CC0000"/>
    <a:srgbClr val="00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60"/>
  </p:normalViewPr>
  <p:slideViewPr>
    <p:cSldViewPr>
      <p:cViewPr varScale="1">
        <p:scale>
          <a:sx n="67" d="100"/>
          <a:sy n="67" d="100"/>
        </p:scale>
        <p:origin x="6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A6E60A3-D850-490D-A504-4D728D58A6F3}" type="datetimeFigureOut">
              <a:rPr lang="en-US"/>
              <a:pPr>
                <a:defRPr/>
              </a:pPr>
              <a:t>30/3/2021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0105C6D-04B8-4574-8772-49187AA56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6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A98BD71-581E-47B4-B01D-1CCE709F72D1}" type="slidenum">
              <a:rPr lang="vi-VN" smtClean="0">
                <a:cs typeface="Arial" pitchFamily="34" charset="0"/>
              </a:rPr>
              <a:pPr eaLnBrk="1" hangingPunct="1"/>
              <a:t>1</a:t>
            </a:fld>
            <a:endParaRPr lang="vi-VN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9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59D309-9364-4369-9CA3-FB33713BEAD0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5558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DD30F57-275B-4D87-91E7-76E7C9E01D04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404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E62247B-857E-4263-9F17-8BB241CAB763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101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0F38B-38F4-4255-9548-963F7C65F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902B5-66AF-4B88-983C-B862A9C6D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0C62A-5652-4156-9E81-D7FF6EE1F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F0E0B-9398-4D5B-9C43-1A36871A4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0CFA-BA93-400B-A179-E9479E06E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E5ED8-5E09-40A8-9F4D-0421F4B9E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8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64FF-D734-433A-872F-2331AA6A4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0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83AFD-9DEB-4D70-98B2-8E2B9B8A5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1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7926-D44C-4435-9099-37D29D567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7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D91B-1EB4-45EA-A680-04BC165FF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9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DBD80-508B-42A6-9145-0DB4C46F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E76786-2FE5-431D-BC56-E7B2DEACB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xiktho\Desktop\phuong%20GVG%20TP\TNXH%20thi%20TP%20(ban%20chot)\luat%20choi%20full%202.mp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jpeg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0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microsoft.com/office/2007/relationships/media" Target="../media/media6.wma"/><Relationship Id="rId7" Type="http://schemas.openxmlformats.org/officeDocument/2006/relationships/audio" Target="../media/audio2.wav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6.wma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37650" cy="121920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SỞ GIÁO DỤC VÀ ĐÀO TẠO HÀ NỘI</a:t>
            </a:r>
          </a:p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PHÒNG GIÁO DỤC VÀ ĐÀO TẠO QUẬN LONG BIÊN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28794" y="1214422"/>
            <a:ext cx="5381625" cy="3259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-32" y="4643446"/>
            <a:ext cx="8858216" cy="198287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  <a:prstDash val="dashDot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65373" tIns="82687" rIns="165373" bIns="82687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giảng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tử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ea typeface="BankGothic-Medium"/>
              <a:cs typeface="Times New Roman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Môn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Tự nhiên và Xã hội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 2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3600" b="1" err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Bài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ea typeface="BankGothic-Medium"/>
                <a:cs typeface="Times New Roman" pitchFamily="18" charset="0"/>
              </a:rPr>
              <a:t>25: Một số loài cây sống dưới nước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ea typeface="BankGothic-Medium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628900" y="18395"/>
            <a:ext cx="3886200" cy="14478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itle 1"/>
          <p:cNvSpPr txBox="1">
            <a:spLocks/>
          </p:cNvSpPr>
          <p:nvPr/>
        </p:nvSpPr>
        <p:spPr bwMode="auto">
          <a:xfrm>
            <a:off x="2734129" y="418445"/>
            <a:ext cx="3810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457200" y="1466195"/>
            <a:ext cx="8077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eaLnBrk="1" hangingPunct="1">
              <a:lnSpc>
                <a:spcPct val="150000"/>
              </a:lnSpc>
              <a:buAutoNum type="arabicPeriod"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 eaLnBrk="1" hangingPunct="1">
              <a:lnSpc>
                <a:spcPct val="150000"/>
              </a:lnSpc>
              <a:buAutoNum type="arabicPeriod"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AutoNum type="arabicPeriod"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6088"/>
            <a:ext cx="8991600" cy="6096000"/>
          </a:xfrm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1524000" y="2971800"/>
            <a:ext cx="647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 trình bày của các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371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GT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pic>
        <p:nvPicPr>
          <p:cNvPr id="4" name="luat choi full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583324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7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76400"/>
            <a:ext cx="3254363" cy="240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2"/>
          <p:cNvSpPr/>
          <p:nvPr/>
        </p:nvSpPr>
        <p:spPr>
          <a:xfrm>
            <a:off x="285750" y="385887"/>
            <a:ext cx="7810500" cy="1148443"/>
          </a:xfrm>
          <a:prstGeom prst="cloud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5231" y="698499"/>
            <a:ext cx="62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</a:rPr>
              <a:t> 1:Cây </a:t>
            </a:r>
            <a:r>
              <a:rPr lang="en-US" sz="2800" b="1" dirty="0" err="1" smtClean="0">
                <a:solidFill>
                  <a:srgbClr val="FFFF00"/>
                </a:solidFill>
              </a:rPr>
              <a:t>hoa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sen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dùng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để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gì</a:t>
            </a:r>
            <a:r>
              <a:rPr lang="en-US" sz="2800" b="1" dirty="0" smtClean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2271" y="4295876"/>
            <a:ext cx="3089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A. </a:t>
            </a:r>
            <a:r>
              <a:rPr lang="en-US" sz="2800" b="1" dirty="0" err="1" smtClean="0">
                <a:solidFill>
                  <a:srgbClr val="0000FF"/>
                </a:solidFill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đẹp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5900" y="5039380"/>
            <a:ext cx="288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B. </a:t>
            </a:r>
            <a:r>
              <a:rPr lang="en-US" sz="2800" b="1" dirty="0" err="1" smtClean="0">
                <a:solidFill>
                  <a:srgbClr val="0000FF"/>
                </a:solidFill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thuốc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4953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D. </a:t>
            </a:r>
            <a:r>
              <a:rPr lang="en-US" sz="2800" b="1" dirty="0" err="1" smtClean="0">
                <a:solidFill>
                  <a:srgbClr val="0000FF"/>
                </a:solidFill>
              </a:rPr>
              <a:t>Tất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cả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</a:rPr>
              <a:t> ý </a:t>
            </a:r>
            <a:r>
              <a:rPr lang="en-US" sz="2800" b="1" dirty="0" err="1" smtClean="0">
                <a:solidFill>
                  <a:srgbClr val="0000FF"/>
                </a:solidFill>
              </a:rPr>
              <a:t>trên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4295523"/>
            <a:ext cx="299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C. </a:t>
            </a:r>
            <a:r>
              <a:rPr lang="en-US" sz="2800" b="1" dirty="0" err="1" smtClean="0">
                <a:solidFill>
                  <a:srgbClr val="0000FF"/>
                </a:solidFill>
              </a:rPr>
              <a:t>Hạt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nấu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chè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29200" y="49530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0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1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2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val 53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54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Oval 57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Oval 58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val 59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Kết quả hình ảnh cho bell 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61954" y="-190124"/>
            <a:ext cx="1747854" cy="1472419"/>
          </a:xfrm>
          <a:prstGeom prst="rect">
            <a:avLst/>
          </a:prstGeom>
          <a:noFill/>
        </p:spPr>
      </p:pic>
      <p:pic>
        <p:nvPicPr>
          <p:cNvPr id="2" name="cau 1_0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504579" y="71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9100" y="97764"/>
            <a:ext cx="6743700" cy="1200168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1500" y="250448"/>
            <a:ext cx="67437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FF00"/>
                </a:solidFill>
              </a:rPr>
              <a:t>Câu</a:t>
            </a:r>
            <a:r>
              <a:rPr lang="en-US" sz="2600" b="1" dirty="0" smtClean="0">
                <a:solidFill>
                  <a:srgbClr val="FFFF00"/>
                </a:solidFill>
              </a:rPr>
              <a:t> 2: </a:t>
            </a:r>
            <a:r>
              <a:rPr lang="en-US" sz="2600" b="1" dirty="0" err="1" smtClean="0">
                <a:solidFill>
                  <a:srgbClr val="FFFF00"/>
                </a:solidFill>
              </a:rPr>
              <a:t>Trong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các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cây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sau</a:t>
            </a:r>
            <a:r>
              <a:rPr lang="en-US" sz="2600" b="1" dirty="0" smtClean="0">
                <a:solidFill>
                  <a:srgbClr val="FFFF00"/>
                </a:solidFill>
              </a:rPr>
              <a:t>, </a:t>
            </a:r>
            <a:r>
              <a:rPr lang="en-US" sz="2600" b="1" dirty="0" err="1" smtClean="0">
                <a:solidFill>
                  <a:srgbClr val="FFFF00"/>
                </a:solidFill>
              </a:rPr>
              <a:t>cây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nào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sống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trôi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nổi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trên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mặt</a:t>
            </a:r>
            <a:r>
              <a:rPr lang="en-US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</a:rPr>
              <a:t>nước</a:t>
            </a:r>
            <a:r>
              <a:rPr lang="en-US" sz="2600" b="1" dirty="0" smtClean="0">
                <a:solidFill>
                  <a:srgbClr val="FFFF00"/>
                </a:solidFill>
              </a:rPr>
              <a:t>?</a:t>
            </a:r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91443"/>
            <a:ext cx="28194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28" y="2291443"/>
            <a:ext cx="28956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1443"/>
            <a:ext cx="28194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val 10"/>
          <p:cNvSpPr/>
          <p:nvPr/>
        </p:nvSpPr>
        <p:spPr>
          <a:xfrm>
            <a:off x="152400" y="1828800"/>
            <a:ext cx="5334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A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1752600"/>
            <a:ext cx="5334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B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72200" y="1752600"/>
            <a:ext cx="5334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C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7" name="Picture 2" descr="Kết quả hình ảnh cho bell 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88696" y="40869"/>
            <a:ext cx="1555304" cy="1310212"/>
          </a:xfrm>
          <a:prstGeom prst="rect">
            <a:avLst/>
          </a:prstGeom>
          <a:noFill/>
        </p:spPr>
      </p:pic>
      <p:sp>
        <p:nvSpPr>
          <p:cNvPr id="23" name="Oval 22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Oval 30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156029" y="498633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2895600" y="17526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u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972300" y="741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4" y="0"/>
            <a:ext cx="9154344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228601"/>
            <a:ext cx="8762999" cy="3581400"/>
            <a:chOff x="419100" y="370113"/>
            <a:chExt cx="7810500" cy="5979077"/>
          </a:xfrm>
        </p:grpSpPr>
        <p:sp>
          <p:nvSpPr>
            <p:cNvPr id="15" name="Cloud 14"/>
            <p:cNvSpPr/>
            <p:nvPr/>
          </p:nvSpPr>
          <p:spPr>
            <a:xfrm>
              <a:off x="419100" y="370113"/>
              <a:ext cx="7810500" cy="5979077"/>
            </a:xfrm>
            <a:prstGeom prst="cloud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0125" y="837846"/>
              <a:ext cx="7608450" cy="4470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FF0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3:</a:t>
              </a:r>
            </a:p>
            <a:p>
              <a:pPr algn="ctr"/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FF00"/>
                  </a:solidFill>
                </a:rPr>
                <a:t>Cây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hoa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giống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hoa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sen</a:t>
              </a:r>
              <a:endParaRPr lang="en-US" sz="28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800" b="1" dirty="0" err="1" smtClean="0">
                  <a:solidFill>
                    <a:srgbClr val="FFFF00"/>
                  </a:solidFill>
                </a:rPr>
                <a:t>Cũng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vươn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trên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nước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mọc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chen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từ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bùn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?</a:t>
              </a:r>
            </a:p>
            <a:p>
              <a:pPr algn="ctr"/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r>
                <a:rPr lang="en-US" sz="2800" b="1" i="1" dirty="0" smtClean="0">
                  <a:solidFill>
                    <a:srgbClr val="FFFF00"/>
                  </a:solidFill>
                </a:rPr>
                <a:t>                                   (</a:t>
              </a:r>
              <a:r>
                <a:rPr lang="en-US" sz="2800" b="1" i="1" dirty="0" err="1" smtClean="0">
                  <a:solidFill>
                    <a:srgbClr val="FFFF00"/>
                  </a:solidFill>
                </a:rPr>
                <a:t>Là</a:t>
              </a:r>
              <a:r>
                <a:rPr lang="en-US" sz="2800" b="1" i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FF00"/>
                  </a:solidFill>
                </a:rPr>
                <a:t>cây</a:t>
              </a:r>
              <a:r>
                <a:rPr lang="en-US" sz="2800" b="1" i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FF00"/>
                  </a:solidFill>
                </a:rPr>
                <a:t>hoa</a:t>
              </a:r>
              <a:r>
                <a:rPr lang="en-US" sz="2800" b="1" i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FF00"/>
                  </a:solidFill>
                </a:rPr>
                <a:t>gì</a:t>
              </a:r>
              <a:r>
                <a:rPr lang="en-US" sz="2800" b="1" i="1" dirty="0" smtClean="0">
                  <a:solidFill>
                    <a:srgbClr val="FFFF00"/>
                  </a:solidFill>
                </a:rPr>
                <a:t>?)</a:t>
              </a:r>
              <a:endParaRPr lang="en-US" sz="2800" b="1" i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6" name="Picture 8" descr="nature%20(6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7" y="5893026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nature%20(6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93" y="5942465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nature%20(6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89" y="5935889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nature%20(6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31" y="5913889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nature%20(6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38" y="5885087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34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Oval 35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Oval 37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Oval 38"/>
          <p:cNvSpPr/>
          <p:nvPr/>
        </p:nvSpPr>
        <p:spPr>
          <a:xfrm>
            <a:off x="284705" y="4884955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16336" y="3983761"/>
            <a:ext cx="445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súng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2" descr="Kết quả hình ảnh cho bell 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71" y="-18143"/>
            <a:ext cx="1900254" cy="1600804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71" y="3657961"/>
            <a:ext cx="2474257" cy="1855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au 3 sua lan 2_0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207448" y="711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4" y="0"/>
            <a:ext cx="9154344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923018" y="218413"/>
            <a:ext cx="7810500" cy="2814513"/>
          </a:xfrm>
          <a:prstGeom prst="cloud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5230" y="1095758"/>
            <a:ext cx="6811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</a:rPr>
              <a:t> 4: </a:t>
            </a:r>
            <a:r>
              <a:rPr lang="en-US" sz="2800" b="1" dirty="0" err="1" smtClean="0">
                <a:solidFill>
                  <a:srgbClr val="FFFF00"/>
                </a:solidFill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viết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tên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một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loài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cây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vừa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sống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trên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cạn</a:t>
            </a:r>
            <a:r>
              <a:rPr lang="en-US" sz="2800" b="1" dirty="0" smtClean="0">
                <a:solidFill>
                  <a:srgbClr val="FFFF00"/>
                </a:solidFill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</a:rPr>
              <a:t>vừa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sống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dưới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0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1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2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val 53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54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Oval 57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Oval 58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val 59"/>
          <p:cNvSpPr/>
          <p:nvPr/>
        </p:nvSpPr>
        <p:spPr>
          <a:xfrm>
            <a:off x="0" y="5551714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97" y="3993703"/>
            <a:ext cx="276225" cy="2590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2" y="2571750"/>
            <a:ext cx="276225" cy="2590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603126"/>
            <a:ext cx="276225" cy="2590800"/>
          </a:xfrm>
          <a:prstGeom prst="rect">
            <a:avLst/>
          </a:prstGeom>
        </p:spPr>
      </p:pic>
      <p:pic>
        <p:nvPicPr>
          <p:cNvPr id="40" name="Picture 2" descr="Kết quả hình ảnh cho bell 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91798" y="0"/>
            <a:ext cx="1796945" cy="1513774"/>
          </a:xfrm>
          <a:prstGeom prst="rect">
            <a:avLst/>
          </a:prstGeom>
          <a:noFill/>
        </p:spPr>
      </p:pic>
      <p:pic>
        <p:nvPicPr>
          <p:cNvPr id="2" name="cau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924800" y="1413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85750" y="385887"/>
            <a:ext cx="7810500" cy="1148443"/>
          </a:xfrm>
          <a:prstGeom prst="cloud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569893"/>
            <a:ext cx="7167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</a:rPr>
              <a:t> 5: </a:t>
            </a:r>
            <a:r>
              <a:rPr lang="en-US" sz="2800" b="1" dirty="0" err="1" smtClean="0">
                <a:solidFill>
                  <a:srgbClr val="FFFF00"/>
                </a:solidFill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nêu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việc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mọi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đoạn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phim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sau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0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1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2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val 53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54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Oval 57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Oval 58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val 59"/>
          <p:cNvSpPr/>
          <p:nvPr/>
        </p:nvSpPr>
        <p:spPr>
          <a:xfrm>
            <a:off x="0" y="5562600"/>
            <a:ext cx="1857388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3600" y="5541368"/>
            <a:ext cx="821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Đáp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án</a:t>
            </a:r>
            <a:r>
              <a:rPr lang="en-US" sz="2400" b="1" dirty="0" smtClean="0">
                <a:solidFill>
                  <a:srgbClr val="0000FF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rừng</a:t>
            </a:r>
            <a:r>
              <a:rPr lang="en-US" sz="2400" b="1" dirty="0" smtClean="0">
                <a:solidFill>
                  <a:srgbClr val="FF0000"/>
                </a:solidFill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4" name="Picture 2" descr="Kết quả hình ảnh cho bell 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-120609"/>
            <a:ext cx="1747854" cy="147241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00400" y="3048000"/>
            <a:ext cx="304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Trồng</a:t>
            </a:r>
            <a:r>
              <a:rPr lang="en-US" dirty="0" smtClean="0"/>
              <a:t> </a:t>
            </a:r>
            <a:r>
              <a:rPr lang="en-US" dirty="0" err="1" smtClean="0"/>
              <a:t>rừng</a:t>
            </a:r>
            <a:endParaRPr lang="en-US" dirty="0"/>
          </a:p>
        </p:txBody>
      </p:sp>
      <p:pic>
        <p:nvPicPr>
          <p:cNvPr id="5" name="trong ru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676400" y="1676400"/>
            <a:ext cx="5689600" cy="3200400"/>
          </a:xfrm>
          <a:prstGeom prst="rect">
            <a:avLst/>
          </a:prstGeom>
        </p:spPr>
      </p:pic>
      <p:pic>
        <p:nvPicPr>
          <p:cNvPr id="6" name="cau 5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486650" y="10470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48364" y="998529"/>
            <a:ext cx="4752528" cy="10731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DẶN DÒ</a:t>
            </a:r>
            <a:endParaRPr 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4996" y="3071810"/>
            <a:ext cx="5867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Về nhà xem trước bài: Loài vật sống ở đâu?</a:t>
            </a:r>
            <a:endParaRPr lang="en-US" sz="3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46482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33400" y="1600200"/>
            <a:ext cx="2514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943600" y="1447800"/>
            <a:ext cx="25908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90026"/>
              </p:ext>
            </p:extLst>
          </p:nvPr>
        </p:nvGraphicFramePr>
        <p:xfrm>
          <a:off x="457200" y="1828800"/>
          <a:ext cx="8305800" cy="42526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76125"/>
                <a:gridCol w="882171"/>
                <a:gridCol w="1463459"/>
                <a:gridCol w="653751"/>
                <a:gridCol w="1444556"/>
                <a:gridCol w="1398872"/>
                <a:gridCol w="786866"/>
              </a:tblGrid>
              <a:tr h="381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(A)</a:t>
                      </a:r>
                      <a:endParaRPr lang="en-US" sz="2000" baseline="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endParaRPr lang="en-US" sz="20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(B)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sống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(C)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Ích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lợi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solidFill>
                      <a:schemeClr val="bg1"/>
                    </a:solidFill>
                  </a:tcPr>
                </a:tc>
              </a:tr>
              <a:tr h="597385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Sống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trôi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nổi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Rễ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bám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sâu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bùn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cảnh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thức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ăn</a:t>
                      </a:r>
                      <a:endParaRPr lang="en-US" sz="1600" baseline="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cho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thức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ăn</a:t>
                      </a:r>
                      <a:endParaRPr lang="en-US" sz="1600" baseline="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cho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gia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súc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818572"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18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18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18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/>
          <a:stretch/>
        </p:blipFill>
        <p:spPr>
          <a:xfrm>
            <a:off x="535529" y="2819400"/>
            <a:ext cx="881231" cy="702988"/>
          </a:xfrm>
          <a:prstGeom prst="rect">
            <a:avLst/>
          </a:prstGeom>
        </p:spPr>
      </p:pic>
      <p:pic>
        <p:nvPicPr>
          <p:cNvPr id="6" name="Picture 3" descr="C:\Users\MinhPhuong\Desktop\GVG TP lan 2\tranh anh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29" y="3640412"/>
            <a:ext cx="881231" cy="7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nhPhuong\Desktop\GVG TP lan 2\tranh anh\images851528_beo_t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0" y="4508346"/>
            <a:ext cx="881230" cy="7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3260" r="60891" b="72835"/>
          <a:stretch/>
        </p:blipFill>
        <p:spPr>
          <a:xfrm>
            <a:off x="533400" y="5346604"/>
            <a:ext cx="896967" cy="702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3288268"/>
            <a:ext cx="14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5726668"/>
            <a:ext cx="14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4876800"/>
            <a:ext cx="14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4126468"/>
            <a:ext cx="14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22238"/>
            <a:ext cx="8229600" cy="411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Arial" pitchFamily="34" charset="0"/>
              </a:rPr>
              <a:t>PHIẾU HỌC TẬP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533400"/>
            <a:ext cx="89154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Dựa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vào</a:t>
            </a:r>
            <a:r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cs typeface="Arial" pitchFamily="34" charset="0"/>
              </a:rPr>
              <a:t>hiểu biết của em</a:t>
            </a:r>
            <a:r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,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hoàn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thành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các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yêu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cầu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sau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1.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Viết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1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tên</a:t>
            </a: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1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cây</a:t>
            </a: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vào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cột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A ;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đánh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dấu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X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vào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1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điều</a:t>
            </a: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1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kiện</a:t>
            </a: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1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sống</a:t>
            </a:r>
            <a:r>
              <a:rPr kumimoji="0" lang="en-US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tương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ứng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ở </a:t>
            </a:r>
            <a:r>
              <a:rPr kumimoji="0" lang="en-US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cột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B.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57200" y="12192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00FF"/>
                </a:solidFill>
                <a:cs typeface="Arial" pitchFamily="34" charset="0"/>
              </a:rPr>
              <a:t>2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cs typeface="Arial" pitchFamily="34" charset="0"/>
              </a:rPr>
              <a:t>Đánh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Arial" pitchFamily="34" charset="0"/>
              </a:rPr>
              <a:t>dấu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X </a:t>
            </a:r>
            <a:r>
              <a:rPr lang="en-US" b="1" dirty="0" err="1">
                <a:solidFill>
                  <a:srgbClr val="0000FF"/>
                </a:solidFill>
                <a:cs typeface="Arial" pitchFamily="34" charset="0"/>
              </a:rPr>
              <a:t>vào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cs typeface="Arial" pitchFamily="34" charset="0"/>
              </a:rPr>
              <a:t>ích</a:t>
            </a:r>
            <a:r>
              <a:rPr lang="en-US" b="1" i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cs typeface="Arial" pitchFamily="34" charset="0"/>
              </a:rPr>
              <a:t>lợi</a:t>
            </a:r>
            <a:r>
              <a:rPr lang="en-US" b="1" i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Arial" pitchFamily="34" charset="0"/>
              </a:rPr>
              <a:t>tương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Arial" pitchFamily="34" charset="0"/>
              </a:rPr>
              <a:t>ứng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cs typeface="Arial" pitchFamily="34" charset="0"/>
              </a:rPr>
              <a:t>cột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cs typeface="Arial" pitchFamily="34" charset="0"/>
              </a:rPr>
              <a:t>C.</a:t>
            </a:r>
            <a:endParaRPr lang="en-US" b="1" dirty="0">
              <a:solidFill>
                <a:srgbClr val="0000FF"/>
              </a:solidFill>
              <a:cs typeface="Arial" pitchFamily="34" charset="0"/>
            </a:endParaRPr>
          </a:p>
          <a:p>
            <a:pPr marL="457200" indent="-457200" eaLnBrk="0" hangingPunct="0">
              <a:spcBef>
                <a:spcPct val="20000"/>
              </a:spcBef>
              <a:buFont typeface="Arial" pitchFamily="34" charset="0"/>
              <a:buAutoNum type="arabicPeriod"/>
              <a:defRPr/>
            </a:pPr>
            <a:endParaRPr lang="en-US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1116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PHIẾU HỌC TẬP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6096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err="1" smtClean="0">
                <a:solidFill>
                  <a:srgbClr val="FF0000"/>
                </a:solidFill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vào</a:t>
            </a:r>
            <a:r>
              <a:rPr lang="en-US" sz="2400" b="1" smtClean="0">
                <a:solidFill>
                  <a:srgbClr val="FF0000"/>
                </a:solidFill>
              </a:rPr>
              <a:t> hiểu biết của em, </a:t>
            </a:r>
            <a:r>
              <a:rPr lang="en-US" sz="2400" b="1" dirty="0" err="1" smtClean="0">
                <a:solidFill>
                  <a:srgbClr val="FF0000"/>
                </a:solidFill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</a:rPr>
              <a:t>Viết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tên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cây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</a:rPr>
              <a:t> A ; </a:t>
            </a:r>
            <a:r>
              <a:rPr lang="en-US" sz="2400" b="1" dirty="0" err="1" smtClean="0">
                <a:solidFill>
                  <a:srgbClr val="0000FF"/>
                </a:solidFill>
              </a:rPr>
              <a:t>đánh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dấu</a:t>
            </a:r>
            <a:r>
              <a:rPr lang="en-US" sz="2400" b="1" dirty="0" smtClean="0">
                <a:solidFill>
                  <a:srgbClr val="0000FF"/>
                </a:solidFill>
              </a:rPr>
              <a:t> X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điều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kiện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sống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tương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ứng</a:t>
            </a:r>
            <a:r>
              <a:rPr lang="en-US" sz="2400" b="1" dirty="0" smtClean="0">
                <a:solidFill>
                  <a:srgbClr val="0000FF"/>
                </a:solidFill>
              </a:rPr>
              <a:t> ở </a:t>
            </a:r>
            <a:r>
              <a:rPr lang="en-US" sz="2400" b="1" dirty="0" err="1" smtClean="0">
                <a:solidFill>
                  <a:srgbClr val="0000FF"/>
                </a:solidFill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</a:rPr>
              <a:t> B.</a:t>
            </a:r>
          </a:p>
          <a:p>
            <a:pPr marL="457200" indent="-457200">
              <a:buFont typeface="Arial" pitchFamily="34" charset="0"/>
              <a:buAutoNum type="arabicPeriod"/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553878"/>
              </p:ext>
            </p:extLst>
          </p:nvPr>
        </p:nvGraphicFramePr>
        <p:xfrm>
          <a:off x="304800" y="1752600"/>
          <a:ext cx="8229600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1828800"/>
                <a:gridCol w="2895600"/>
              </a:tblGrid>
              <a:tr h="644602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(A)</a:t>
                      </a:r>
                      <a:endParaRPr lang="en-US" sz="24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cây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(B)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Điều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sống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62743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FF"/>
                          </a:solidFill>
                        </a:rPr>
                        <a:t>Sống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trôi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nổi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FF"/>
                          </a:solidFill>
                        </a:rPr>
                        <a:t>Rễ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bám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sâu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bùn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30568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  <a:p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093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1302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05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/>
          <a:stretch/>
        </p:blipFill>
        <p:spPr>
          <a:xfrm>
            <a:off x="381000" y="3048000"/>
            <a:ext cx="1219200" cy="779187"/>
          </a:xfrm>
          <a:prstGeom prst="rect">
            <a:avLst/>
          </a:prstGeom>
        </p:spPr>
      </p:pic>
      <p:pic>
        <p:nvPicPr>
          <p:cNvPr id="7" name="Picture 3" descr="C:\Users\MinhPhuong\Desktop\GVG TP lan 2\tranh anh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97613"/>
            <a:ext cx="1219200" cy="7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inhPhuong\Desktop\GVG TP lan 2\tranh anh\images851528_beo_t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1219200" cy="7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3260" r="60891" b="72835"/>
          <a:stretch/>
        </p:blipFill>
        <p:spPr>
          <a:xfrm>
            <a:off x="381000" y="5926412"/>
            <a:ext cx="1240971" cy="779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58140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450746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542186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641246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1116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PHIẾU HỌC TẬP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6096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err="1" smtClean="0">
                <a:solidFill>
                  <a:srgbClr val="FF0000"/>
                </a:solidFill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vào</a:t>
            </a:r>
            <a:r>
              <a:rPr lang="en-US" sz="2400" b="1" smtClean="0">
                <a:solidFill>
                  <a:srgbClr val="FF0000"/>
                </a:solidFill>
              </a:rPr>
              <a:t> hiểu biết của em, </a:t>
            </a:r>
            <a:r>
              <a:rPr lang="en-US" sz="2400" b="1" dirty="0" err="1" smtClean="0">
                <a:solidFill>
                  <a:srgbClr val="FF0000"/>
                </a:solidFill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</a:rPr>
              <a:t>Viết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tên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cây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</a:rPr>
              <a:t> A ; </a:t>
            </a:r>
            <a:r>
              <a:rPr lang="en-US" sz="2400" b="1" dirty="0" err="1" smtClean="0">
                <a:solidFill>
                  <a:srgbClr val="0000FF"/>
                </a:solidFill>
              </a:rPr>
              <a:t>đánh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dấu</a:t>
            </a:r>
            <a:r>
              <a:rPr lang="en-US" sz="2400" b="1" dirty="0" smtClean="0">
                <a:solidFill>
                  <a:srgbClr val="0000FF"/>
                </a:solidFill>
              </a:rPr>
              <a:t> X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điều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kiện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0000FF"/>
                </a:solidFill>
              </a:rPr>
              <a:t>sống</a:t>
            </a:r>
            <a:r>
              <a:rPr lang="en-US" sz="2400" b="1" i="1" u="sng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tương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ứng</a:t>
            </a:r>
            <a:r>
              <a:rPr lang="en-US" sz="2400" b="1" dirty="0" smtClean="0">
                <a:solidFill>
                  <a:srgbClr val="0000FF"/>
                </a:solidFill>
              </a:rPr>
              <a:t> ở </a:t>
            </a:r>
            <a:r>
              <a:rPr lang="en-US" sz="2400" b="1" dirty="0" err="1" smtClean="0">
                <a:solidFill>
                  <a:srgbClr val="0000FF"/>
                </a:solidFill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</a:rPr>
              <a:t> B.</a:t>
            </a:r>
          </a:p>
          <a:p>
            <a:pPr marL="457200" indent="-457200">
              <a:buFont typeface="Arial" pitchFamily="34" charset="0"/>
              <a:buAutoNum type="arabicPeriod"/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515268"/>
              </p:ext>
            </p:extLst>
          </p:nvPr>
        </p:nvGraphicFramePr>
        <p:xfrm>
          <a:off x="304800" y="1752600"/>
          <a:ext cx="8153400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1828800"/>
                <a:gridCol w="2819400"/>
              </a:tblGrid>
              <a:tr h="644602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(A)</a:t>
                      </a:r>
                      <a:endParaRPr lang="en-US" sz="24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cây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(B)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Điều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sống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62743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FF"/>
                          </a:solidFill>
                        </a:rPr>
                        <a:t>Sống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trôi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nổi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FF"/>
                          </a:solidFill>
                        </a:rPr>
                        <a:t>Rễ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bám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sâu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bùn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30568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  <a:p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093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1302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05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5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/>
          <a:stretch/>
        </p:blipFill>
        <p:spPr>
          <a:xfrm>
            <a:off x="381000" y="3048000"/>
            <a:ext cx="1219200" cy="779187"/>
          </a:xfrm>
          <a:prstGeom prst="rect">
            <a:avLst/>
          </a:prstGeom>
        </p:spPr>
      </p:pic>
      <p:pic>
        <p:nvPicPr>
          <p:cNvPr id="7" name="Picture 3" descr="C:\Users\MinhPhuong\Desktop\GVG TP lan 2\tranh anh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97613"/>
            <a:ext cx="1219200" cy="7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inhPhuong\Desktop\GVG TP lan 2\tranh anh\images851528_beo_t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1219200" cy="7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3260" r="60891" b="72835"/>
          <a:stretch/>
        </p:blipFill>
        <p:spPr>
          <a:xfrm>
            <a:off x="381000" y="5926412"/>
            <a:ext cx="1240971" cy="779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500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súng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4468227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0" y="536352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bèo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62439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3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11163"/>
          </a:xfrm>
        </p:spPr>
        <p:txBody>
          <a:bodyPr/>
          <a:lstStyle/>
          <a:p>
            <a:r>
              <a:rPr lang="en-US" sz="2800" b="1" smtClean="0">
                <a:solidFill>
                  <a:srgbClr val="C00000"/>
                </a:solidFill>
              </a:rPr>
              <a:t>PHIẾU HỌC TẬP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50910"/>
              </p:ext>
            </p:extLst>
          </p:nvPr>
        </p:nvGraphicFramePr>
        <p:xfrm>
          <a:off x="228600" y="1501323"/>
          <a:ext cx="8001000" cy="4928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914400"/>
                <a:gridCol w="1524000"/>
                <a:gridCol w="1524000"/>
                <a:gridCol w="838200"/>
              </a:tblGrid>
              <a:tr h="479877">
                <a:tc rowSpan="2"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(A)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cây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(C)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Ích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lợi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879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cảnh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thức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người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thức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gia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súc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thuốc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835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151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151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835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5334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+mn-lt"/>
              </a:rPr>
              <a:t>vào</a:t>
            </a:r>
            <a:r>
              <a:rPr lang="en-US" sz="2400" b="1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+mn-lt"/>
              </a:rPr>
              <a:t>hiểu biết của em,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marL="457200" indent="-457200" eaLnBrk="0" hangingPunct="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Đánh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dấu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X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latin typeface="+mn-lt"/>
              </a:rPr>
              <a:t>ích</a:t>
            </a:r>
            <a:r>
              <a:rPr lang="en-US" sz="2400" b="1" i="1" u="sng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latin typeface="+mn-lt"/>
              </a:rPr>
              <a:t>lợi</a:t>
            </a:r>
            <a:r>
              <a:rPr lang="en-US" sz="24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tương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ứng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cột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C.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  <a:p>
            <a:pPr marL="457200" indent="-457200" eaLnBrk="0" hangingPunct="0">
              <a:spcBef>
                <a:spcPct val="20000"/>
              </a:spcBef>
              <a:buFont typeface="Arial" pitchFamily="34" charset="0"/>
              <a:buAutoNum type="arabicPeriod"/>
              <a:defRPr/>
            </a:pP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/>
          <a:stretch/>
        </p:blipFill>
        <p:spPr>
          <a:xfrm>
            <a:off x="381000" y="2819400"/>
            <a:ext cx="762000" cy="779187"/>
          </a:xfrm>
          <a:prstGeom prst="rect">
            <a:avLst/>
          </a:prstGeom>
        </p:spPr>
      </p:pic>
      <p:pic>
        <p:nvPicPr>
          <p:cNvPr id="11" name="Picture 3" descr="C:\Users\MinhPhuong\Desktop\GVG TP lan 2\tranh anh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1"/>
            <a:ext cx="762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MinhPhuong\Desktop\GVG TP lan 2\tranh anh\images851528_beo_t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1"/>
            <a:ext cx="762000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3260" r="60891" b="72835"/>
          <a:stretch/>
        </p:blipFill>
        <p:spPr>
          <a:xfrm>
            <a:off x="381000" y="5545412"/>
            <a:ext cx="775607" cy="7791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9895" y="3003194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súng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3342" y="393550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4376" y="477595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bèo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9894" y="57105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11163"/>
          </a:xfrm>
        </p:spPr>
        <p:txBody>
          <a:bodyPr/>
          <a:lstStyle/>
          <a:p>
            <a:r>
              <a:rPr lang="en-US" sz="2800" b="1" smtClean="0">
                <a:solidFill>
                  <a:srgbClr val="C00000"/>
                </a:solidFill>
              </a:rPr>
              <a:t>PHIẾU HỌC TẬP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020258"/>
              </p:ext>
            </p:extLst>
          </p:nvPr>
        </p:nvGraphicFramePr>
        <p:xfrm>
          <a:off x="228600" y="1501323"/>
          <a:ext cx="8001000" cy="4928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914400"/>
                <a:gridCol w="1524000"/>
                <a:gridCol w="1524000"/>
                <a:gridCol w="838200"/>
              </a:tblGrid>
              <a:tr h="479877">
                <a:tc rowSpan="2"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(A)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cây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(C)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Ích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</a:rPr>
                        <a:t>lợi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879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cảnh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thức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người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thức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gia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súc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thuốc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835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151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151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835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8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dirty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5334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tin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phim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marL="457200" indent="-457200" eaLnBrk="0" hangingPunct="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Đánh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dấu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X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latin typeface="+mn-lt"/>
              </a:rPr>
              <a:t>ích</a:t>
            </a:r>
            <a:r>
              <a:rPr lang="en-US" sz="2400" b="1" i="1" u="sng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latin typeface="+mn-lt"/>
              </a:rPr>
              <a:t>lợi</a:t>
            </a:r>
            <a:r>
              <a:rPr lang="en-US" sz="24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tương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ứng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+mn-lt"/>
              </a:rPr>
              <a:t>cột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C.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  <a:p>
            <a:pPr marL="457200" indent="-457200" eaLnBrk="0" hangingPunct="0">
              <a:spcBef>
                <a:spcPct val="20000"/>
              </a:spcBef>
              <a:buFont typeface="Arial" pitchFamily="34" charset="0"/>
              <a:buAutoNum type="arabicPeriod"/>
              <a:defRPr/>
            </a:pP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/>
          <a:stretch/>
        </p:blipFill>
        <p:spPr>
          <a:xfrm>
            <a:off x="381000" y="2819400"/>
            <a:ext cx="762000" cy="779187"/>
          </a:xfrm>
          <a:prstGeom prst="rect">
            <a:avLst/>
          </a:prstGeom>
        </p:spPr>
      </p:pic>
      <p:pic>
        <p:nvPicPr>
          <p:cNvPr id="11" name="Picture 3" descr="C:\Users\MinhPhuong\Desktop\GVG TP lan 2\tranh anh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1"/>
            <a:ext cx="762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MinhPhuong\Desktop\GVG TP lan 2\tranh anh\images851528_beo_t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1"/>
            <a:ext cx="762000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3260" r="60891" b="72835"/>
          <a:stretch/>
        </p:blipFill>
        <p:spPr>
          <a:xfrm>
            <a:off x="381000" y="5545412"/>
            <a:ext cx="775607" cy="7791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9895" y="3003194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súng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3342" y="393550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4376" y="477595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bèo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9894" y="57105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457200" y="1524000"/>
            <a:ext cx="8216900" cy="4495800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066800" y="2438400"/>
            <a:ext cx="76073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800" b="1" dirty="0" err="1" smtClean="0">
                <a:solidFill>
                  <a:srgbClr val="0000FF"/>
                </a:solidFill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rất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nhiều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loài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sống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dưới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nước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loài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sống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nổi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trên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mặt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nước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loài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rễ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bám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sâu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xuống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bùn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dưới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đáy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ao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hồ</a:t>
            </a:r>
            <a:r>
              <a:rPr lang="en-US" sz="2800" b="1" dirty="0">
                <a:solidFill>
                  <a:srgbClr val="0000FF"/>
                </a:solidFill>
              </a:rPr>
              <a:t>, …</a:t>
            </a:r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1044575" y="4303713"/>
            <a:ext cx="7629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800" b="1" dirty="0" err="1" smtClean="0">
                <a:solidFill>
                  <a:srgbClr val="0000FF"/>
                </a:solidFill>
              </a:rPr>
              <a:t>Lợi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ích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</a:rPr>
              <a:t>: </a:t>
            </a:r>
            <a:r>
              <a:rPr lang="en-US" sz="2800" b="1" dirty="0" err="1">
                <a:solidFill>
                  <a:srgbClr val="0000FF"/>
                </a:solidFill>
              </a:rPr>
              <a:t>l</a:t>
            </a:r>
            <a:r>
              <a:rPr lang="en-US" sz="2800" b="1" dirty="0" err="1" smtClean="0">
                <a:solidFill>
                  <a:srgbClr val="0000FF"/>
                </a:solidFill>
              </a:rPr>
              <a:t>àm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ăn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người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động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vật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cảnh</a:t>
            </a:r>
            <a:r>
              <a:rPr lang="en-US" sz="2800" b="1" dirty="0" smtClean="0">
                <a:solidFill>
                  <a:srgbClr val="0000FF"/>
                </a:solidFill>
              </a:rPr>
              <a:t>, …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0" y="914400"/>
            <a:ext cx="22589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Kết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luận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85799" y="1066800"/>
            <a:ext cx="3505201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105400" y="1104900"/>
            <a:ext cx="33020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514600" y="360045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848"/>
  <p:tag name="ISPRING_RESOURCE_PATHS_HASH_PRESENTER" val="317b5eed5abbcceb7ad8b835c32b8f928c97954"/>
  <p:tag name="MMPROD_UIDATA" val="&lt;database version=&quot;7.0&quot;&gt;&lt;object type=&quot;1&quot; unique_id=&quot;10001&quot;&gt;&lt;object type=&quot;2&quot; unique_id=&quot;51693&quot;&gt;&lt;object type=&quot;3&quot; unique_id=&quot;52003&quot;&gt;&lt;property id=&quot;20148&quot; value=&quot;5&quot;/&gt;&lt;property id=&quot;20300&quot; value=&quot;Slide 27&quot;/&gt;&lt;property id=&quot;20307&quot; value=&quot;337&quot;/&gt;&lt;/object&gt;&lt;object type=&quot;3&quot; unique_id=&quot;52228&quot;&gt;&lt;property id=&quot;20148&quot; value=&quot;5&quot;/&gt;&lt;property id=&quot;20300&quot; value=&quot;Slide 1&quot;/&gt;&lt;property id=&quot;20307&quot; value=&quot;348&quot;/&gt;&lt;/object&gt;&lt;object type=&quot;3&quot; unique_id=&quot;52313&quot;&gt;&lt;property id=&quot;20148&quot; value=&quot;5&quot;/&gt;&lt;property id=&quot;20300&quot; value=&quot;Slide 2&quot;/&gt;&lt;property id=&quot;20307&quot; value=&quot;390&quot;/&gt;&lt;/object&gt;&lt;object type=&quot;3&quot; unique_id=&quot;52314&quot;&gt;&lt;property id=&quot;20148&quot; value=&quot;5&quot;/&gt;&lt;property id=&quot;20300&quot; value=&quot;Slide 3&quot;/&gt;&lt;property id=&quot;20307&quot; value=&quot;391&quot;/&gt;&lt;/object&gt;&lt;object type=&quot;3&quot; unique_id=&quot;52315&quot;&gt;&lt;property id=&quot;20148&quot; value=&quot;5&quot;/&gt;&lt;property id=&quot;20300&quot; value=&quot;Slide 4&quot;/&gt;&lt;property id=&quot;20307&quot; value=&quot;376&quot;/&gt;&lt;/object&gt;&lt;object type=&quot;3&quot; unique_id=&quot;52316&quot;&gt;&lt;property id=&quot;20148&quot; value=&quot;5&quot;/&gt;&lt;property id=&quot;20300&quot; value=&quot;Slide 5 - &amp;quot;Hoạt động 1: Khám phá&amp;quot;&quot;/&gt;&lt;property id=&quot;20307&quot; value=&quot;377&quot;/&gt;&lt;/object&gt;&lt;object type=&quot;3&quot; unique_id=&quot;52318&quot;&gt;&lt;property id=&quot;20148&quot; value=&quot;5&quot;/&gt;&lt;property id=&quot;20300&quot; value=&quot;Slide 8 - &amp;quot;PHIẾU HỌC TẬP&amp;quot;&quot;/&gt;&lt;property id=&quot;20307&quot; value=&quot;409&quot;/&gt;&lt;/object&gt;&lt;object type=&quot;3&quot; unique_id=&quot;52325&quot;&gt;&lt;property id=&quot;20148&quot; value=&quot;5&quot;/&gt;&lt;property id=&quot;20300&quot; value=&quot;Slide 10 - &amp;quot;PHIẾU HỌC TẬP&amp;quot;&quot;/&gt;&lt;property id=&quot;20307&quot; value=&quot;414&quot;/&gt;&lt;/object&gt;&lt;object type=&quot;3&quot; unique_id=&quot;52328&quot;&gt;&lt;property id=&quot;20148&quot; value=&quot;5&quot;/&gt;&lt;property id=&quot;20300&quot; value=&quot;Slide 13&quot;/&gt;&lt;property id=&quot;20307&quot; value=&quot;419&quot;/&gt;&lt;/object&gt;&lt;object type=&quot;3&quot; unique_id=&quot;52329&quot;&gt;&lt;property id=&quot;20148&quot; value=&quot;5&quot;/&gt;&lt;property id=&quot;20300&quot; value=&quot;Slide 14 - &amp;quot;Hoạt động 2: Kết nối&amp;quot;&quot;/&gt;&lt;property id=&quot;20307&quot; value=&quot;379&quot;/&gt;&lt;/object&gt;&lt;object type=&quot;3&quot; unique_id=&quot;52330&quot;&gt;&lt;property id=&quot;20148&quot; value=&quot;5&quot;/&gt;&lt;property id=&quot;20300&quot; value=&quot;Slide 15&quot;/&gt;&lt;property id=&quot;20307&quot; value=&quot;421&quot;/&gt;&lt;/object&gt;&lt;object type=&quot;3&quot; unique_id=&quot;52331&quot;&gt;&lt;property id=&quot;20148&quot; value=&quot;5&quot;/&gt;&lt;property id=&quot;20300&quot; value=&quot;Slide 16&quot;/&gt;&lt;property id=&quot;20307&quot; value=&quot;378&quot;/&gt;&lt;/object&gt;&lt;object type=&quot;3&quot; unique_id=&quot;52333&quot;&gt;&lt;property id=&quot;20148&quot; value=&quot;5&quot;/&gt;&lt;property id=&quot;20300&quot; value=&quot;Slide 17&quot;/&gt;&lt;property id=&quot;20307&quot; value=&quot;395&quot;/&gt;&lt;/object&gt;&lt;object type=&quot;3&quot; unique_id=&quot;52334&quot;&gt;&lt;property id=&quot;20148&quot; value=&quot;5&quot;/&gt;&lt;property id=&quot;20300&quot; value=&quot;Slide 18&quot;/&gt;&lt;property id=&quot;20307&quot; value=&quot;405&quot;/&gt;&lt;/object&gt;&lt;object type=&quot;3&quot; unique_id=&quot;52341&quot;&gt;&lt;property id=&quot;20148&quot; value=&quot;5&quot;/&gt;&lt;property id=&quot;20300&quot; value=&quot;Slide 26&quot;/&gt;&lt;property id=&quot;20307&quot; value=&quot;364&quot;/&gt;&lt;/object&gt;&lt;object type=&quot;3&quot; unique_id=&quot;52641&quot;&gt;&lt;property id=&quot;20148&quot; value=&quot;5&quot;/&gt;&lt;property id=&quot;20300&quot; value=&quot;Slide 7&quot;/&gt;&lt;property id=&quot;20307&quot; value=&quot;436&quot;/&gt;&lt;/object&gt;&lt;object type=&quot;3&quot; unique_id=&quot;52643&quot;&gt;&lt;property id=&quot;20148&quot; value=&quot;5&quot;/&gt;&lt;property id=&quot;20300&quot; value=&quot;Slide 9 - &amp;quot;PHIẾU HỌC TẬP&amp;quot;&quot;/&gt;&lt;property id=&quot;20307&quot; value=&quot;438&quot;/&gt;&lt;/object&gt;&lt;object type=&quot;3&quot; unique_id=&quot;52644&quot;&gt;&lt;property id=&quot;20148&quot; value=&quot;5&quot;/&gt;&lt;property id=&quot;20300&quot; value=&quot;Slide 11&quot;/&gt;&lt;property id=&quot;20307&quot; value=&quot;439&quot;/&gt;&lt;/object&gt;&lt;object type=&quot;3&quot; unique_id=&quot;52647&quot;&gt;&lt;property id=&quot;20148&quot; value=&quot;5&quot;/&gt;&lt;property id=&quot;20300&quot; value=&quot;Slide 20&quot;/&gt;&lt;property id=&quot;20307&quot; value=&quot;430&quot;/&gt;&lt;/object&gt;&lt;object type=&quot;3&quot; unique_id=&quot;52648&quot;&gt;&lt;property id=&quot;20148&quot; value=&quot;5&quot;/&gt;&lt;property id=&quot;20300&quot; value=&quot;Slide 21&quot;/&gt;&lt;property id=&quot;20307&quot; value=&quot;429&quot;/&gt;&lt;/object&gt;&lt;object type=&quot;3&quot; unique_id=&quot;52649&quot;&gt;&lt;property id=&quot;20148&quot; value=&quot;5&quot;/&gt;&lt;property id=&quot;20300&quot; value=&quot;Slide 22&quot;/&gt;&lt;property id=&quot;20307&quot; value=&quot;432&quot;/&gt;&lt;/object&gt;&lt;object type=&quot;3&quot; unique_id=&quot;52650&quot;&gt;&lt;property id=&quot;20148&quot; value=&quot;5&quot;/&gt;&lt;property id=&quot;20300&quot; value=&quot;Slide 23&quot;/&gt;&lt;property id=&quot;20307&quot; value=&quot;433&quot;/&gt;&lt;/object&gt;&lt;object type=&quot;3&quot; unique_id=&quot;52651&quot;&gt;&lt;property id=&quot;20148&quot; value=&quot;5&quot;/&gt;&lt;property id=&quot;20300&quot; value=&quot;Slide 24&quot;/&gt;&lt;property id=&quot;20307&quot; value=&quot;434&quot;/&gt;&lt;/object&gt;&lt;object type=&quot;3&quot; unique_id=&quot;52653&quot;&gt;&lt;property id=&quot;20148&quot; value=&quot;5&quot;/&gt;&lt;property id=&quot;20300&quot; value=&quot;Slide 6&quot;/&gt;&lt;property id=&quot;20307&quot; value=&quot;441&quot;/&gt;&lt;/object&gt;&lt;object type=&quot;3&quot; unique_id=&quot;52654&quot;&gt;&lt;property id=&quot;20148&quot; value=&quot;5&quot;/&gt;&lt;property id=&quot;20300&quot; value=&quot;Slide 12 - &amp;quot;PHIẾU HỌC TẬP&amp;quot;&quot;/&gt;&lt;property id=&quot;20307&quot; value=&quot;444&quot;/&gt;&lt;/object&gt;&lt;object type=&quot;3&quot; unique_id=&quot;52655&quot;&gt;&lt;property id=&quot;20148&quot; value=&quot;5&quot;/&gt;&lt;property id=&quot;20300&quot; value=&quot;Slide 19&quot;/&gt;&lt;property id=&quot;20307&quot; value=&quot;442&quot;/&gt;&lt;/object&gt;&lt;object type=&quot;3&quot; unique_id=&quot;52656&quot;&gt;&lt;property id=&quot;20148&quot; value=&quot;5&quot;/&gt;&lt;property id=&quot;20300&quot; value=&quot;Slide 25&quot;/&gt;&lt;property id=&quot;20307&quot; value=&quot;443&quot;/&gt;&lt;/object&gt;&lt;/object&gt;&lt;object type=&quot;8&quot; unique_id=&quot;51699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giới thiệu"/>
  <p:tag name="ISPRING_SLIDE_INDENT_LEVEL" val="0"/>
  <p:tag name="ISPRING_PRESENTER_ID" val="{10C2E839-06D5-4E6F-A6D4-AED00BF7FA7B}"/>
  <p:tag name="GENSWF_ADVANCE_TIME" val="37.997"/>
  <p:tag name="ISPRING_SLIDE_ID" val="{EE82096E-7A0F-4041-9BFE-6A9F3300EAB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4205</TotalTime>
  <Words>766</Words>
  <Application>Microsoft Office PowerPoint</Application>
  <PresentationFormat>On-screen Show (4:3)</PresentationFormat>
  <Paragraphs>188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BankGothic-Medium</vt:lpstr>
      <vt:lpstr>Calibri</vt:lpstr>
      <vt:lpstr>Times New Roman</vt:lpstr>
      <vt:lpstr>Office Theme</vt:lpstr>
      <vt:lpstr>PowerPoint Presentation</vt:lpstr>
      <vt:lpstr>Hoạt động 1: Khám phá</vt:lpstr>
      <vt:lpstr>PowerPoint Presentation</vt:lpstr>
      <vt:lpstr>PHIẾU HỌC TẬP</vt:lpstr>
      <vt:lpstr>PHIẾU HỌC TẬP</vt:lpstr>
      <vt:lpstr>PHIẾU HỌC TẬP</vt:lpstr>
      <vt:lpstr>PHIẾU HỌC TẬP</vt:lpstr>
      <vt:lpstr>PowerPoint Presentation</vt:lpstr>
      <vt:lpstr>Hoạt động 2: Kết nối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371</cp:revision>
  <dcterms:created xsi:type="dcterms:W3CDTF">2009-11-10T02:26:04Z</dcterms:created>
  <dcterms:modified xsi:type="dcterms:W3CDTF">2021-03-30T10:40:39Z</dcterms:modified>
</cp:coreProperties>
</file>