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3" r:id="rId4"/>
    <p:sldMasterId id="2147483685" r:id="rId5"/>
    <p:sldMasterId id="2147483697" r:id="rId6"/>
  </p:sldMasterIdLst>
  <p:notesMasterIdLst>
    <p:notesMasterId r:id="rId13"/>
  </p:notesMasterIdLst>
  <p:sldIdLst>
    <p:sldId id="396" r:id="rId7"/>
    <p:sldId id="397" r:id="rId8"/>
    <p:sldId id="398" r:id="rId9"/>
    <p:sldId id="399" r:id="rId10"/>
    <p:sldId id="364" r:id="rId11"/>
    <p:sldId id="390" r:id="rId12"/>
    <p:sldId id="359" r:id="rId14"/>
    <p:sldId id="371" r:id="rId15"/>
    <p:sldId id="391" r:id="rId16"/>
    <p:sldId id="368" r:id="rId17"/>
    <p:sldId id="379" r:id="rId18"/>
    <p:sldId id="393" r:id="rId19"/>
    <p:sldId id="392" r:id="rId20"/>
    <p:sldId id="394" r:id="rId21"/>
    <p:sldId id="395" r:id="rId22"/>
    <p:sldId id="373" r:id="rId23"/>
    <p:sldId id="375" r:id="rId24"/>
    <p:sldId id="382" r:id="rId25"/>
    <p:sldId id="402" r:id="rId26"/>
    <p:sldId id="401" r:id="rId27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FF00"/>
    <a:srgbClr val="FFFFFF"/>
    <a:srgbClr val="FFFFCC"/>
    <a:srgbClr val="006600"/>
    <a:srgbClr val="CC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1" autoAdjust="0"/>
    <p:restoredTop sz="94139" autoAdjust="0"/>
  </p:normalViewPr>
  <p:slideViewPr>
    <p:cSldViewPr>
      <p:cViewPr varScale="1">
        <p:scale>
          <a:sx n="66" d="100"/>
          <a:sy n="66" d="100"/>
        </p:scale>
        <p:origin x="6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1" Type="http://schemas.openxmlformats.org/officeDocument/2006/relationships/tags" Target="tags/tag3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0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0" Type="http://schemas.openxmlformats.org/officeDocument/2006/relationships/slide" Target="slides/slide13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 smtClean="0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5294C79-297B-4644-822B-8B7C9836C9F6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1747" name="Nơi giữ chỗ cho Ghi chú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1748" name="Nơi giữ chỗ cho Ngày tháng 4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21BDAA8-8C37-4DEF-AE94-5D62338356FE}" type="datetime1">
              <a:rPr lang="en-US" smtClean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1749" name="Nơi giữ chỗ cho Chân trang 5"/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mtClean="0">
                <a:solidFill>
                  <a:srgbClr val="000000"/>
                </a:solidFill>
                <a:latin typeface="Arial" panose="020B0604020202020204" pitchFamily="34" charset="0"/>
              </a:rPr>
              <a:t>THIÊT KẾ: NGUYỄN THỊ BÍCH LOAN</a:t>
            </a:r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ơi giữ chỗ cho Hình ảnh của Bản chiếu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2771" name="Nơi giữ chỗ cho Ghi chú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2772" name="Nơi giữ chỗ cho Ngày tháng 4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D19E70-8CCA-440F-9E7B-181C6E5B8505}" type="datetime1">
              <a:rPr lang="en-US" smtClean="0">
                <a:solidFill>
                  <a:srgbClr val="000000"/>
                </a:solidFill>
                <a:latin typeface="Arial" panose="020B0604020202020204" pitchFamily="34" charset="0"/>
              </a:rPr>
            </a:fld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73" name="Nơi giữ chỗ cho Chân trang 5"/>
          <p:cNvSpPr>
            <a:spLocks noGrp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mtClean="0">
                <a:solidFill>
                  <a:srgbClr val="000000"/>
                </a:solidFill>
                <a:latin typeface="Arial" panose="020B0604020202020204" pitchFamily="34" charset="0"/>
              </a:rPr>
              <a:t>THIÊT KẾ: NGUYỄN THỊ BÍCH LOAN</a:t>
            </a:r>
            <a:endParaRPr 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CC6212-CF18-40A2-8A1C-CEB766CEFC7B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1A2056D-A572-44E5-96F6-2CA376C1FFDC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F510327-13D6-41D0-900D-8A803E64CCD3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1A3CEFB-6533-4B66-9681-64DA9AF1411F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11F2732-5634-4665-9664-8227C8502D94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23A11A9-3BFD-4621-B1B9-74150533A024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ơi giữ chỗ cho Văn bản 2"/>
          <p:cNvSpPr>
            <a:spLocks noGrp="1"/>
          </p:cNvSpPr>
          <p:nvPr>
            <p:ph type="body" idx="2" hasCustomPrompt="1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vi-VN" smtClean="0"/>
              <a:t>Bấm &amp; sửa kiểu tiêu đề</a:t>
            </a:r>
            <a:endParaRPr lang="vi-VN" smtClean="0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vi-VN" smtClean="0"/>
              <a:t>Bấm &amp; sửa kiểu tiêu đề</a:t>
            </a:r>
            <a:endParaRPr lang="vi-VN" smtClean="0"/>
          </a:p>
          <a:p>
            <a:pPr lvl="1"/>
            <a:r>
              <a:rPr lang="vi-VN" smtClean="0"/>
              <a:t>Mức hai</a:t>
            </a:r>
            <a:endParaRPr lang="vi-VN" smtClean="0"/>
          </a:p>
          <a:p>
            <a:pPr lvl="2"/>
            <a:r>
              <a:rPr lang="vi-VN" smtClean="0"/>
              <a:t>Mức ba</a:t>
            </a:r>
            <a:endParaRPr lang="vi-VN" smtClean="0"/>
          </a:p>
          <a:p>
            <a:pPr lvl="3"/>
            <a:r>
              <a:rPr lang="vi-VN" smtClean="0"/>
              <a:t>Mức bốn</a:t>
            </a:r>
            <a:endParaRPr lang="vi-VN" smtClean="0"/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AA8A69A-6D2F-4400-8971-71110265FE08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5EE7D1A-7042-4C57-8C56-2570AF4F72F9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22A8F98-36E5-4331-8C66-F478EEE4901A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A14B1D5-2EDD-4E77-AD9D-2C8DBBC172C1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5DD4F96-DECF-4EA9-A770-CA8E9E4D9A03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2B5199C-6E17-4424-B56F-BF072D9532AF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11AA4E6-F62E-4FE6-A13B-1C6B70F85752}" type="datetimeFigureOut">
              <a:rPr lang="en-US"/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7BB436D-8468-44E5-A1A0-3275C365F9CF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6A45184-7E4B-4F4B-A3B9-7FBCF51EA910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9C90764-BB59-4AC0-A094-BFDED2CBAD0B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2B625D-F64E-491E-AFB7-5899210D2B2D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74C73EF-1EA2-48FE-9C21-B1B5D92A8D4F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D35AB7-05B1-493C-A548-698375C50A28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9C418BD-A3D1-4E36-BCC6-965844610D0F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6AAD3D-1548-4681-980A-BF9CAB38B7F1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6453C43-9BD3-468E-81DF-9DC0BE5479DB}" type="slidenum">
              <a:rPr lang="en-US"/>
            </a:fld>
            <a:endParaRPr lang="en-US"/>
          </a:p>
        </p:txBody>
      </p:sp>
    </p:spTree>
  </p:cSld>
  <p:clrMapOvr>
    <a:masterClrMapping/>
  </p:clrMapOvr>
  <p:transition/>
  <p:hf sldNum="0" hdr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3.xml"/><Relationship Id="rId8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4.xml"/><Relationship Id="rId1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5.xml"/><Relationship Id="rId1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890EF06B-E9F5-442C-B032-5A95D7F4854F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55C04F49-26A3-4687-A50D-C6DDC8DCCCC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2340C9D-ED48-48C5-9BEB-91A0942F5646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46ADA09-63A4-4B86-9EB2-472C8FE851B1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wmf"/><Relationship Id="rId1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Relationship Id="rId3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jpeg"/><Relationship Id="rId1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16.png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Relationship Id="rId3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7.xml"/><Relationship Id="rId1" Type="http://schemas.openxmlformats.org/officeDocument/2006/relationships/image" Target="../media/image1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background-powerpoint-dep-cho-bay-thuyet-trinh-chuyen-nghiep-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10160" y="10795"/>
            <a:ext cx="9180195" cy="688721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61009" y="3383280"/>
            <a:ext cx="7239000" cy="2407920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Mời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b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sz="6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1">
            <a:lum/>
          </a:blip>
          <a:srcRect/>
          <a:stretch>
            <a:fillRect t="-9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04900"/>
            <a:ext cx="8229600" cy="762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Bài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1. 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tô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màu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nào</a:t>
            </a:r>
            <a:r>
              <a:rPr lang="en-US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  <a:endParaRPr lang="en-US" sz="3200" b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95029" name="Group 85"/>
          <p:cNvGraphicFramePr>
            <a:graphicFrameLocks noGrp="1"/>
          </p:cNvGraphicFramePr>
          <p:nvPr>
            <p:ph sz="half" idx="1"/>
          </p:nvPr>
        </p:nvGraphicFramePr>
        <p:xfrm>
          <a:off x="5791200" y="4724400"/>
          <a:ext cx="1981200" cy="1371600"/>
        </p:xfrm>
        <a:graphic>
          <a:graphicData uri="http://schemas.openxmlformats.org/drawingml/2006/table">
            <a:tbl>
              <a:tblPr/>
              <a:tblGrid>
                <a:gridCol w="660400"/>
                <a:gridCol w="660400"/>
                <a:gridCol w="6604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5036" name="Group 92"/>
          <p:cNvGraphicFramePr>
            <a:graphicFrameLocks noGrp="1"/>
          </p:cNvGraphicFramePr>
          <p:nvPr>
            <p:ph sz="half" idx="2"/>
          </p:nvPr>
        </p:nvGraphicFramePr>
        <p:xfrm>
          <a:off x="6426200" y="4724400"/>
          <a:ext cx="660400" cy="13716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</a:tbl>
          </a:graphicData>
        </a:graphic>
      </p:graphicFrame>
      <p:grpSp>
        <p:nvGrpSpPr>
          <p:cNvPr id="21529" name="Group 1"/>
          <p:cNvGrpSpPr/>
          <p:nvPr/>
        </p:nvGrpSpPr>
        <p:grpSpPr bwMode="auto">
          <a:xfrm>
            <a:off x="3505200" y="1130300"/>
            <a:ext cx="381000" cy="762000"/>
            <a:chOff x="3733800" y="1485900"/>
            <a:chExt cx="381000" cy="762000"/>
          </a:xfrm>
        </p:grpSpPr>
        <p:sp>
          <p:nvSpPr>
            <p:cNvPr id="21548" name="Rectangle 3"/>
            <p:cNvSpPr>
              <a:spLocks noChangeArrowheads="1"/>
            </p:cNvSpPr>
            <p:nvPr/>
          </p:nvSpPr>
          <p:spPr bwMode="auto">
            <a:xfrm>
              <a:off x="3797300" y="1485900"/>
              <a:ext cx="22860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 dirty="0">
                  <a:solidFill>
                    <a:srgbClr val="FF0000"/>
                  </a:solidFill>
                  <a:latin typeface="VNI-Times" pitchFamily="2" charset="0"/>
                </a:rPr>
                <a:t>1</a:t>
              </a:r>
              <a:endParaRPr lang="en-US" sz="2800" b="1" dirty="0">
                <a:solidFill>
                  <a:srgbClr val="FF0000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 dirty="0">
                  <a:solidFill>
                    <a:srgbClr val="FF0000"/>
                  </a:solidFill>
                  <a:latin typeface="VNI-Times" pitchFamily="2" charset="0"/>
                </a:rPr>
                <a:t>4</a:t>
              </a:r>
              <a:endParaRPr lang="en-US" sz="2800" b="1" dirty="0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21549" name="Line 4"/>
            <p:cNvSpPr>
              <a:spLocks noChangeShapeType="1"/>
            </p:cNvSpPr>
            <p:nvPr/>
          </p:nvSpPr>
          <p:spPr bwMode="auto">
            <a:xfrm flipH="1">
              <a:off x="3733800" y="1892300"/>
              <a:ext cx="3810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30" name="Rectangle 5"/>
          <p:cNvSpPr>
            <a:spLocks noChangeArrowheads="1"/>
          </p:cNvSpPr>
          <p:nvPr/>
        </p:nvSpPr>
        <p:spPr bwMode="auto">
          <a:xfrm>
            <a:off x="1524000" y="2286000"/>
            <a:ext cx="1676400" cy="16764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38" name="Line 24"/>
          <p:cNvSpPr>
            <a:spLocks noChangeShapeType="1"/>
          </p:cNvSpPr>
          <p:nvPr/>
        </p:nvSpPr>
        <p:spPr bwMode="auto">
          <a:xfrm>
            <a:off x="2362200" y="2286000"/>
            <a:ext cx="1588" cy="1676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9" name="Line 26"/>
          <p:cNvSpPr>
            <a:spLocks noChangeShapeType="1"/>
          </p:cNvSpPr>
          <p:nvPr/>
        </p:nvSpPr>
        <p:spPr bwMode="auto">
          <a:xfrm>
            <a:off x="1524000" y="3124200"/>
            <a:ext cx="1676400" cy="158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Rectangle 28"/>
          <p:cNvSpPr>
            <a:spLocks noChangeArrowheads="1"/>
          </p:cNvSpPr>
          <p:nvPr/>
        </p:nvSpPr>
        <p:spPr bwMode="auto">
          <a:xfrm>
            <a:off x="1524000" y="2286000"/>
            <a:ext cx="838200" cy="838200"/>
          </a:xfrm>
          <a:prstGeom prst="rect">
            <a:avLst/>
          </a:prstGeom>
          <a:solidFill>
            <a:srgbClr val="3399FF"/>
          </a:solidFill>
          <a:ln w="38100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AutoShape 29"/>
          <p:cNvSpPr>
            <a:spLocks noChangeArrowheads="1"/>
          </p:cNvSpPr>
          <p:nvPr/>
        </p:nvSpPr>
        <p:spPr bwMode="auto">
          <a:xfrm>
            <a:off x="5715000" y="2209800"/>
            <a:ext cx="1676400" cy="1752600"/>
          </a:xfrm>
          <a:prstGeom prst="flowChartOr">
            <a:avLst/>
          </a:prstGeom>
          <a:solidFill>
            <a:srgbClr val="FFFFFF"/>
          </a:solidFill>
          <a:ln w="38100">
            <a:solidFill>
              <a:srgbClr val="000099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2" name="PubPieSlice"/>
          <p:cNvSpPr>
            <a:spLocks noEditPoints="1" noChangeArrowheads="1"/>
          </p:cNvSpPr>
          <p:nvPr/>
        </p:nvSpPr>
        <p:spPr bwMode="auto">
          <a:xfrm>
            <a:off x="5715000" y="2209800"/>
            <a:ext cx="1676400" cy="1752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3163 w 21600"/>
              <a:gd name="T10" fmla="*/ 3163 h 21600"/>
              <a:gd name="T11" fmla="*/ 18437 w 21600"/>
              <a:gd name="T12" fmla="*/ 18437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21600"/>
                </a:moveTo>
                <a:cubicBezTo>
                  <a:pt x="16764" y="21599"/>
                  <a:pt x="21600" y="16764"/>
                  <a:pt x="21600" y="10800"/>
                </a:cubicBezTo>
                <a:lnTo>
                  <a:pt x="10800" y="1080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3399FF"/>
          </a:solidFill>
          <a:ln w="381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3" name="AutoShape 32"/>
          <p:cNvSpPr>
            <a:spLocks noChangeArrowheads="1"/>
          </p:cNvSpPr>
          <p:nvPr/>
        </p:nvSpPr>
        <p:spPr bwMode="auto">
          <a:xfrm>
            <a:off x="1257300" y="4648200"/>
            <a:ext cx="2667000" cy="1447800"/>
          </a:xfrm>
          <a:prstGeom prst="diamond">
            <a:avLst/>
          </a:prstGeom>
          <a:solidFill>
            <a:srgbClr val="FFFFFF"/>
          </a:solidFill>
          <a:ln w="38100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44" name="Line 33"/>
          <p:cNvSpPr>
            <a:spLocks noChangeShapeType="1"/>
          </p:cNvSpPr>
          <p:nvPr/>
        </p:nvSpPr>
        <p:spPr bwMode="auto">
          <a:xfrm>
            <a:off x="2552700" y="4648200"/>
            <a:ext cx="1588" cy="14478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Line 34"/>
          <p:cNvSpPr>
            <a:spLocks noChangeShapeType="1"/>
          </p:cNvSpPr>
          <p:nvPr/>
        </p:nvSpPr>
        <p:spPr bwMode="auto">
          <a:xfrm>
            <a:off x="1219200" y="5359400"/>
            <a:ext cx="2667000" cy="158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6" name="AutoShape 35"/>
          <p:cNvSpPr>
            <a:spLocks noChangeArrowheads="1"/>
          </p:cNvSpPr>
          <p:nvPr/>
        </p:nvSpPr>
        <p:spPr bwMode="auto">
          <a:xfrm>
            <a:off x="2552700" y="4660900"/>
            <a:ext cx="1295400" cy="692150"/>
          </a:xfrm>
          <a:prstGeom prst="rtTriangle">
            <a:avLst/>
          </a:prstGeom>
          <a:solidFill>
            <a:srgbClr val="3399FF"/>
          </a:solidFill>
          <a:ln w="19050">
            <a:solidFill>
              <a:srgbClr val="000099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1066800" y="152400"/>
            <a:ext cx="4267200" cy="7620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Luyện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tập</a:t>
            </a:r>
            <a:r>
              <a:rPr lang="en-US" sz="3600" b="1" dirty="0" smtClean="0">
                <a:solidFill>
                  <a:srgbClr val="FF0000"/>
                </a:solidFill>
              </a:rPr>
              <a:t>: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9612" y="3962400"/>
            <a:ext cx="6111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A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48400" y="4026767"/>
            <a:ext cx="6111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B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23729" y="6172200"/>
            <a:ext cx="6111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C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0" y="6172200"/>
            <a:ext cx="6111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D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1990436" y="3992418"/>
            <a:ext cx="611188" cy="5969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248400" y="4043218"/>
            <a:ext cx="611188" cy="5969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248694" y="6139293"/>
            <a:ext cx="611188" cy="5969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3" grpId="0" animBg="1"/>
      <p:bldP spid="32" grpId="0" animBg="1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1">
            <a:lum/>
          </a:blip>
          <a:srcRect/>
          <a:stretch>
            <a:fillRect l="-3000" t="-3000" r="-3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05785" y="152400"/>
            <a:ext cx="905668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200" b="1" dirty="0" err="1">
                <a:solidFill>
                  <a:srgbClr val="0000FF"/>
                </a:solidFill>
              </a:rPr>
              <a:t>Bài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2.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nào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có</a:t>
            </a:r>
            <a:r>
              <a:rPr lang="en-US" sz="3200" b="1" dirty="0">
                <a:solidFill>
                  <a:srgbClr val="0000FF"/>
                </a:solidFill>
              </a:rPr>
              <a:t>      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ô </a:t>
            </a:r>
            <a:r>
              <a:rPr lang="en-US" sz="3200" b="1" dirty="0" err="1">
                <a:solidFill>
                  <a:srgbClr val="0000FF"/>
                </a:solidFill>
              </a:rPr>
              <a:t>vuông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đã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được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tô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màu</a:t>
            </a:r>
            <a:r>
              <a:rPr lang="en-US" sz="3200" b="1" dirty="0">
                <a:solidFill>
                  <a:srgbClr val="0000FF"/>
                </a:solidFill>
              </a:rPr>
              <a:t>?</a:t>
            </a:r>
            <a:endParaRPr lang="en-US" sz="3200" b="1" dirty="0">
              <a:solidFill>
                <a:srgbClr val="0000FF"/>
              </a:solidFill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286250" y="16002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1" name="Equation" r:id="rId2" imgW="114300" imgH="215900" progId="Equation.3">
                  <p:embed/>
                </p:oleObj>
              </mc:Choice>
              <mc:Fallback>
                <p:oleObj name="Equation" r:id="rId2" imgW="1143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6002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934200" y="1860550"/>
            <a:ext cx="914400" cy="9144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7404100" y="18605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6934200" y="23177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7848600" y="1860550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8318500" y="18605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7848600" y="23177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7848600" y="2774950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8318500" y="27749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7848600" y="32321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6934200" y="2774950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7404100" y="27749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6934200" y="32321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5715000" y="2774950"/>
            <a:ext cx="914400" cy="9144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6172200" y="274320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5702300" y="320040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5715000" y="1860550"/>
            <a:ext cx="914400" cy="9144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6172200" y="184150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5715000" y="23177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4800600" y="2774950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5270500" y="27749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4800600" y="32321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4800600" y="1860550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5270500" y="18605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4800600" y="23177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3492500" y="2317750"/>
            <a:ext cx="914400" cy="13716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2578100" y="2317750"/>
            <a:ext cx="457200" cy="13716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3035300" y="2317750"/>
            <a:ext cx="457200" cy="13716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 flipH="1">
            <a:off x="2578100" y="2774950"/>
            <a:ext cx="18288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 flipH="1">
            <a:off x="2578100" y="3232150"/>
            <a:ext cx="18288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3962400" y="2317750"/>
            <a:ext cx="0" cy="13716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2" name="Rectangle 34"/>
          <p:cNvSpPr>
            <a:spLocks noChangeArrowheads="1"/>
          </p:cNvSpPr>
          <p:nvPr/>
        </p:nvSpPr>
        <p:spPr bwMode="auto">
          <a:xfrm>
            <a:off x="381000" y="2774950"/>
            <a:ext cx="91440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850900" y="27749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4" name="Rectangle 36"/>
          <p:cNvSpPr>
            <a:spLocks noChangeArrowheads="1"/>
          </p:cNvSpPr>
          <p:nvPr/>
        </p:nvSpPr>
        <p:spPr bwMode="auto">
          <a:xfrm>
            <a:off x="1295400" y="2774950"/>
            <a:ext cx="45720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1752600" y="2774950"/>
            <a:ext cx="457200" cy="914400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>
            <a:off x="381000" y="3232150"/>
            <a:ext cx="18288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2567" name="Group 1"/>
          <p:cNvGrpSpPr/>
          <p:nvPr/>
        </p:nvGrpSpPr>
        <p:grpSpPr bwMode="auto">
          <a:xfrm>
            <a:off x="3505200" y="152400"/>
            <a:ext cx="458788" cy="762000"/>
            <a:chOff x="3657600" y="533400"/>
            <a:chExt cx="381000" cy="762000"/>
          </a:xfrm>
        </p:grpSpPr>
        <p:sp>
          <p:nvSpPr>
            <p:cNvPr id="22572" name="Rectangle 39"/>
            <p:cNvSpPr>
              <a:spLocks noChangeArrowheads="1"/>
            </p:cNvSpPr>
            <p:nvPr/>
          </p:nvSpPr>
          <p:spPr bwMode="auto">
            <a:xfrm>
              <a:off x="3721100" y="533400"/>
              <a:ext cx="22860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 dirty="0">
                  <a:solidFill>
                    <a:srgbClr val="0000FF"/>
                  </a:solidFill>
                  <a:latin typeface="VNI-Times" pitchFamily="2" charset="0"/>
                </a:rPr>
                <a:t>1</a:t>
              </a:r>
              <a:endParaRPr lang="en-US" sz="2800" b="1" dirty="0">
                <a:solidFill>
                  <a:srgbClr val="0000FF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 dirty="0">
                  <a:solidFill>
                    <a:srgbClr val="0000FF"/>
                  </a:solidFill>
                  <a:latin typeface="VNI-Times" pitchFamily="2" charset="0"/>
                </a:rPr>
                <a:t>4</a:t>
              </a:r>
              <a:endParaRPr lang="en-US" sz="2800" b="1" dirty="0">
                <a:solidFill>
                  <a:srgbClr val="0000FF"/>
                </a:solidFill>
                <a:latin typeface="VNI-Times" pitchFamily="2" charset="0"/>
              </a:endParaRPr>
            </a:p>
          </p:txBody>
        </p:sp>
        <p:sp>
          <p:nvSpPr>
            <p:cNvPr id="22573" name="Line 40"/>
            <p:cNvSpPr>
              <a:spLocks noChangeShapeType="1"/>
            </p:cNvSpPr>
            <p:nvPr/>
          </p:nvSpPr>
          <p:spPr bwMode="auto">
            <a:xfrm flipH="1">
              <a:off x="3657600" y="939800"/>
              <a:ext cx="381000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68" name="Oval 41"/>
          <p:cNvSpPr>
            <a:spLocks noChangeArrowheads="1"/>
          </p:cNvSpPr>
          <p:nvPr/>
        </p:nvSpPr>
        <p:spPr bwMode="auto">
          <a:xfrm>
            <a:off x="1066800" y="3886200"/>
            <a:ext cx="457200" cy="381000"/>
          </a:xfrm>
          <a:prstGeom prst="ellipse">
            <a:avLst/>
          </a:prstGeom>
          <a:solidFill>
            <a:srgbClr val="00FF00"/>
          </a:solidFill>
          <a:ln w="12700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 dirty="0">
                <a:latin typeface="VNI-Times" pitchFamily="2" charset="0"/>
              </a:rPr>
              <a:t>A</a:t>
            </a:r>
            <a:endParaRPr lang="en-US" sz="2400" b="1" dirty="0">
              <a:latin typeface="VNI-Times" pitchFamily="2" charset="0"/>
            </a:endParaRPr>
          </a:p>
        </p:txBody>
      </p:sp>
      <p:sp>
        <p:nvSpPr>
          <p:cNvPr id="22569" name="Oval 43"/>
          <p:cNvSpPr>
            <a:spLocks noChangeArrowheads="1"/>
          </p:cNvSpPr>
          <p:nvPr/>
        </p:nvSpPr>
        <p:spPr bwMode="auto">
          <a:xfrm>
            <a:off x="3200400" y="3886200"/>
            <a:ext cx="4572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B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22570" name="Oval 45"/>
          <p:cNvSpPr>
            <a:spLocks noChangeArrowheads="1"/>
          </p:cNvSpPr>
          <p:nvPr/>
        </p:nvSpPr>
        <p:spPr bwMode="auto">
          <a:xfrm>
            <a:off x="7620000" y="3886200"/>
            <a:ext cx="4572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D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22571" name="Oval 47"/>
          <p:cNvSpPr>
            <a:spLocks noChangeArrowheads="1"/>
          </p:cNvSpPr>
          <p:nvPr/>
        </p:nvSpPr>
        <p:spPr bwMode="auto">
          <a:xfrm>
            <a:off x="5486400" y="3886200"/>
            <a:ext cx="4572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C</a:t>
            </a:r>
            <a:endParaRPr lang="en-US" sz="2000" b="1">
              <a:latin typeface="VNI-Times" pitchFamily="2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1"/>
          <p:cNvGrpSpPr/>
          <p:nvPr/>
        </p:nvGrpSpPr>
        <p:grpSpPr bwMode="auto">
          <a:xfrm>
            <a:off x="762001" y="260350"/>
            <a:ext cx="7896392" cy="704165"/>
            <a:chOff x="3263900" y="4063424"/>
            <a:chExt cx="7899169" cy="762000"/>
          </a:xfrm>
        </p:grpSpPr>
        <p:sp>
          <p:nvSpPr>
            <p:cNvPr id="23571" name="Rectangle 2"/>
            <p:cNvSpPr>
              <a:spLocks noChangeArrowheads="1"/>
            </p:cNvSpPr>
            <p:nvPr/>
          </p:nvSpPr>
          <p:spPr bwMode="auto">
            <a:xfrm>
              <a:off x="3263900" y="4121258"/>
              <a:ext cx="7899169" cy="699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3600" b="1" dirty="0" err="1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Cách</a:t>
              </a:r>
              <a:r>
                <a:rPr lang="en-US" sz="3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3600" b="1" dirty="0" err="1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tìm</a:t>
              </a:r>
              <a:r>
                <a:rPr lang="en-US" sz="3600" b="1" dirty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36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       </a:t>
              </a:r>
              <a:r>
                <a:rPr lang="en-US" sz="3600" b="1" dirty="0" err="1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số</a:t>
              </a:r>
              <a:r>
                <a:rPr lang="en-US" sz="36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 ô </a:t>
              </a:r>
              <a:r>
                <a:rPr lang="en-US" sz="3600" b="1" dirty="0" err="1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vuông</a:t>
              </a:r>
              <a:r>
                <a:rPr lang="en-US" sz="36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có</a:t>
              </a:r>
              <a:r>
                <a:rPr lang="en-US" sz="36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trong</a:t>
              </a:r>
              <a:r>
                <a:rPr lang="en-US" sz="36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hình</a:t>
              </a:r>
              <a:r>
                <a:rPr lang="en-US" sz="3600" b="1" dirty="0" smtClean="0">
                  <a:solidFill>
                    <a:srgbClr val="FF0000"/>
                  </a:solidFill>
                  <a:cs typeface="Times New Roman" panose="02020603050405020304" pitchFamily="18" charset="0"/>
                  <a:sym typeface="Wingdings" panose="05000000000000000000" pitchFamily="2" charset="2"/>
                </a:rPr>
                <a:t>:</a:t>
              </a:r>
              <a:endParaRPr lang="en-US" sz="3600" b="1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endParaRPr>
            </a:p>
          </p:txBody>
        </p:sp>
        <p:grpSp>
          <p:nvGrpSpPr>
            <p:cNvPr id="23572" name="Group 3"/>
            <p:cNvGrpSpPr/>
            <p:nvPr/>
          </p:nvGrpSpPr>
          <p:grpSpPr bwMode="auto">
            <a:xfrm>
              <a:off x="5344391" y="4063424"/>
              <a:ext cx="381000" cy="762000"/>
              <a:chOff x="3657600" y="533400"/>
              <a:chExt cx="381000" cy="762000"/>
            </a:xfrm>
          </p:grpSpPr>
          <p:sp>
            <p:nvSpPr>
              <p:cNvPr id="23573" name="Rectangle 39"/>
              <p:cNvSpPr>
                <a:spLocks noChangeArrowheads="1"/>
              </p:cNvSpPr>
              <p:nvPr/>
            </p:nvSpPr>
            <p:spPr bwMode="auto">
              <a:xfrm>
                <a:off x="3721100" y="533400"/>
                <a:ext cx="228600" cy="7620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sz="2800" b="1">
                    <a:solidFill>
                      <a:srgbClr val="FF0000"/>
                    </a:solidFill>
                    <a:latin typeface="VNI-Times" pitchFamily="2" charset="0"/>
                  </a:rPr>
                  <a:t>1</a:t>
                </a:r>
                <a:endParaRPr lang="en-US" sz="2800" b="1">
                  <a:solidFill>
                    <a:srgbClr val="FF0000"/>
                  </a:solidFill>
                  <a:latin typeface="VNI-Times" pitchFamily="2" charset="0"/>
                </a:endParaRPr>
              </a:p>
              <a:p>
                <a:r>
                  <a:rPr lang="en-US" sz="2800" b="1">
                    <a:solidFill>
                      <a:srgbClr val="FF0000"/>
                    </a:solidFill>
                    <a:latin typeface="VNI-Times" pitchFamily="2" charset="0"/>
                  </a:rPr>
                  <a:t>4</a:t>
                </a:r>
                <a:endParaRPr lang="en-US" sz="2800" b="1">
                  <a:solidFill>
                    <a:srgbClr val="FF0000"/>
                  </a:solidFill>
                  <a:latin typeface="VNI-Times" pitchFamily="2" charset="0"/>
                </a:endParaRPr>
              </a:p>
            </p:txBody>
          </p:sp>
          <p:sp>
            <p:nvSpPr>
              <p:cNvPr id="6" name="Line 40"/>
              <p:cNvSpPr>
                <a:spLocks noChangeShapeType="1"/>
              </p:cNvSpPr>
              <p:nvPr/>
            </p:nvSpPr>
            <p:spPr bwMode="auto">
              <a:xfrm flipH="1">
                <a:off x="3657466" y="939800"/>
                <a:ext cx="381134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68300" y="1085850"/>
            <a:ext cx="853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>
                <a:solidFill>
                  <a:srgbClr val="0000FF"/>
                </a:solidFill>
              </a:rPr>
              <a:t>Bước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1. </a:t>
            </a:r>
            <a:r>
              <a:rPr lang="en-US" sz="3200" b="1" dirty="0" err="1">
                <a:solidFill>
                  <a:srgbClr val="0000FF"/>
                </a:solidFill>
              </a:rPr>
              <a:t>Đếm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ô </a:t>
            </a:r>
            <a:r>
              <a:rPr lang="en-US" sz="3200" b="1" dirty="0" err="1">
                <a:solidFill>
                  <a:srgbClr val="0000FF"/>
                </a:solidFill>
              </a:rPr>
              <a:t>vuông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của</a:t>
            </a:r>
            <a:r>
              <a:rPr lang="en-US" sz="3200" b="1" dirty="0">
                <a:solidFill>
                  <a:srgbClr val="0000FF"/>
                </a:solidFill>
              </a:rPr>
              <a:t> 1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8" name="Rectangle 34"/>
          <p:cNvSpPr>
            <a:spLocks noChangeArrowheads="1"/>
          </p:cNvSpPr>
          <p:nvPr/>
        </p:nvSpPr>
        <p:spPr bwMode="auto">
          <a:xfrm>
            <a:off x="1143000" y="1828800"/>
            <a:ext cx="91440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35"/>
          <p:cNvSpPr>
            <a:spLocks noChangeShapeType="1"/>
          </p:cNvSpPr>
          <p:nvPr/>
        </p:nvSpPr>
        <p:spPr bwMode="auto">
          <a:xfrm>
            <a:off x="1612900" y="182880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36"/>
          <p:cNvSpPr>
            <a:spLocks noChangeArrowheads="1"/>
          </p:cNvSpPr>
          <p:nvPr/>
        </p:nvSpPr>
        <p:spPr bwMode="auto">
          <a:xfrm>
            <a:off x="2057400" y="1828800"/>
            <a:ext cx="45720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2514600" y="1828800"/>
            <a:ext cx="457200" cy="914400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38"/>
          <p:cNvSpPr>
            <a:spLocks noChangeShapeType="1"/>
          </p:cNvSpPr>
          <p:nvPr/>
        </p:nvSpPr>
        <p:spPr bwMode="auto">
          <a:xfrm>
            <a:off x="1143000" y="2286000"/>
            <a:ext cx="1828800" cy="0"/>
          </a:xfrm>
          <a:prstGeom prst="line">
            <a:avLst/>
          </a:prstGeom>
          <a:noFill/>
          <a:ln w="2540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Oval 41"/>
          <p:cNvSpPr>
            <a:spLocks noChangeArrowheads="1"/>
          </p:cNvSpPr>
          <p:nvPr/>
        </p:nvSpPr>
        <p:spPr bwMode="auto">
          <a:xfrm>
            <a:off x="1828800" y="2940050"/>
            <a:ext cx="457200" cy="381000"/>
          </a:xfrm>
          <a:prstGeom prst="ellipse">
            <a:avLst/>
          </a:prstGeom>
          <a:solidFill>
            <a:srgbClr val="00FF00"/>
          </a:solidFill>
          <a:ln w="12700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</a:rPr>
              <a:t>A</a:t>
            </a:r>
            <a:endParaRPr lang="en-US" sz="2400" b="1">
              <a:latin typeface="VNI-Times" pitchFamily="2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76600" y="1828800"/>
            <a:ext cx="853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/>
              <a:t>Hình A có 8 ô vuông</a:t>
            </a:r>
            <a:endParaRPr lang="en-US" sz="3200" b="1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88938" y="3454400"/>
            <a:ext cx="89074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>
                <a:solidFill>
                  <a:srgbClr val="0000FF"/>
                </a:solidFill>
              </a:rPr>
              <a:t>Bước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2. </a:t>
            </a:r>
            <a:r>
              <a:rPr lang="en-US" sz="3200" b="1" dirty="0" err="1">
                <a:solidFill>
                  <a:srgbClr val="0000FF"/>
                </a:solidFill>
              </a:rPr>
              <a:t>Tìm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ô </a:t>
            </a:r>
            <a:r>
              <a:rPr lang="en-US" sz="3200" b="1" dirty="0" err="1">
                <a:solidFill>
                  <a:srgbClr val="0000FF"/>
                </a:solidFill>
              </a:rPr>
              <a:t>vuông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của</a:t>
            </a:r>
            <a:r>
              <a:rPr lang="en-US" sz="3200" b="1" dirty="0">
                <a:solidFill>
                  <a:srgbClr val="0000FF"/>
                </a:solidFill>
              </a:rPr>
              <a:t> 1 </a:t>
            </a:r>
            <a:r>
              <a:rPr lang="en-US" sz="3200" b="1" dirty="0" err="1">
                <a:solidFill>
                  <a:srgbClr val="0000FF"/>
                </a:solidFill>
              </a:rPr>
              <a:t>phần</a:t>
            </a:r>
            <a:r>
              <a:rPr lang="en-US" sz="3200" b="1" dirty="0">
                <a:solidFill>
                  <a:srgbClr val="0000FF"/>
                </a:solidFill>
              </a:rPr>
              <a:t>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502025" y="4648200"/>
            <a:ext cx="1479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600" b="1" dirty="0"/>
              <a:t>8 : </a:t>
            </a:r>
            <a:r>
              <a:rPr lang="en-US" sz="3600" b="1" dirty="0">
                <a:solidFill>
                  <a:srgbClr val="0000FF"/>
                </a:solidFill>
              </a:rPr>
              <a:t>4</a:t>
            </a:r>
            <a:r>
              <a:rPr lang="en-US" sz="3600" b="1" dirty="0"/>
              <a:t> = </a:t>
            </a:r>
            <a:endParaRPr lang="en-US" sz="3600" b="1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981575" y="4648200"/>
            <a:ext cx="2638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600" b="1" dirty="0">
                <a:solidFill>
                  <a:srgbClr val="0000FF"/>
                </a:solidFill>
              </a:rPr>
              <a:t>2 (ô </a:t>
            </a:r>
            <a:r>
              <a:rPr lang="en-US" sz="3600" b="1" dirty="0" err="1">
                <a:solidFill>
                  <a:srgbClr val="0000FF"/>
                </a:solidFill>
              </a:rPr>
              <a:t>vuông</a:t>
            </a:r>
            <a:r>
              <a:rPr lang="en-US" sz="3600" b="1" dirty="0">
                <a:solidFill>
                  <a:srgbClr val="0000FF"/>
                </a:solidFill>
              </a:rPr>
              <a:t>)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85800" y="3962400"/>
            <a:ext cx="807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buFont typeface="Wingdings" panose="05000000000000000000" pitchFamily="2" charset="2"/>
              <a:buChar char="Ø"/>
            </a:pPr>
            <a:r>
              <a:rPr lang="en-US" sz="3200" b="1">
                <a:solidFill>
                  <a:srgbClr val="FF0000"/>
                </a:solidFill>
              </a:rPr>
              <a:t>Lấy số ô vuông vừa đếm được chia cho 4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95275" y="5480050"/>
            <a:ext cx="853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/>
              <a:t>Vậy</a:t>
            </a:r>
            <a:r>
              <a:rPr lang="en-US" sz="3200" b="1" dirty="0"/>
              <a:t> </a:t>
            </a:r>
            <a:r>
              <a:rPr lang="en-US" sz="3200" b="1" dirty="0" err="1"/>
              <a:t>hình</a:t>
            </a:r>
            <a:r>
              <a:rPr lang="en-US" sz="3200" b="1" dirty="0"/>
              <a:t> A </a:t>
            </a:r>
            <a:r>
              <a:rPr lang="en-US" sz="3200" b="1" dirty="0" err="1"/>
              <a:t>đã</a:t>
            </a:r>
            <a:r>
              <a:rPr lang="en-US" sz="3200" b="1" dirty="0"/>
              <a:t> </a:t>
            </a:r>
            <a:r>
              <a:rPr lang="en-US" sz="3200" b="1" dirty="0" err="1"/>
              <a:t>tô</a:t>
            </a:r>
            <a:r>
              <a:rPr lang="en-US" sz="3200" b="1" dirty="0"/>
              <a:t> </a:t>
            </a:r>
            <a:r>
              <a:rPr lang="en-US" sz="3200" b="1" dirty="0" err="1"/>
              <a:t>màu</a:t>
            </a:r>
            <a:r>
              <a:rPr lang="en-US" sz="3200" b="1" dirty="0"/>
              <a:t>        </a:t>
            </a:r>
            <a:r>
              <a:rPr lang="en-US" sz="3200" b="1" dirty="0" err="1"/>
              <a:t>số</a:t>
            </a:r>
            <a:r>
              <a:rPr lang="en-US" sz="3200" b="1" dirty="0"/>
              <a:t> ô </a:t>
            </a:r>
            <a:r>
              <a:rPr lang="en-US" sz="3200" b="1" dirty="0" err="1" smtClean="0"/>
              <a:t>vuông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  <p:grpSp>
        <p:nvGrpSpPr>
          <p:cNvPr id="24592" name="Group 20"/>
          <p:cNvGrpSpPr/>
          <p:nvPr/>
        </p:nvGrpSpPr>
        <p:grpSpPr bwMode="auto">
          <a:xfrm>
            <a:off x="4371975" y="5448300"/>
            <a:ext cx="381000" cy="762000"/>
            <a:chOff x="3657600" y="533400"/>
            <a:chExt cx="381000" cy="762000"/>
          </a:xfrm>
        </p:grpSpPr>
        <p:sp>
          <p:nvSpPr>
            <p:cNvPr id="23569" name="Rectangle 39"/>
            <p:cNvSpPr>
              <a:spLocks noChangeArrowheads="1"/>
            </p:cNvSpPr>
            <p:nvPr/>
          </p:nvSpPr>
          <p:spPr bwMode="auto">
            <a:xfrm>
              <a:off x="3721100" y="533400"/>
              <a:ext cx="22860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1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4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</p:txBody>
        </p:sp>
        <p:sp>
          <p:nvSpPr>
            <p:cNvPr id="23570" name="Line 40"/>
            <p:cNvSpPr>
              <a:spLocks noChangeShapeType="1"/>
            </p:cNvSpPr>
            <p:nvPr/>
          </p:nvSpPr>
          <p:spPr bwMode="auto">
            <a:xfrm flipH="1">
              <a:off x="3657600" y="939800"/>
              <a:ext cx="3810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286250" y="12192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Equation" r:id="rId1" imgW="114300" imgH="215900" progId="Equation.3">
                  <p:embed/>
                </p:oleObj>
              </mc:Choice>
              <mc:Fallback>
                <p:oleObj name="Equation" r:id="rId1" imgW="1143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2192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28"/>
          <p:cNvSpPr>
            <a:spLocks noChangeArrowheads="1"/>
          </p:cNvSpPr>
          <p:nvPr/>
        </p:nvSpPr>
        <p:spPr bwMode="auto">
          <a:xfrm>
            <a:off x="4625975" y="1250950"/>
            <a:ext cx="914400" cy="13716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29"/>
          <p:cNvSpPr>
            <a:spLocks noChangeArrowheads="1"/>
          </p:cNvSpPr>
          <p:nvPr/>
        </p:nvSpPr>
        <p:spPr bwMode="auto">
          <a:xfrm>
            <a:off x="3711575" y="1250950"/>
            <a:ext cx="457200" cy="13716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30"/>
          <p:cNvSpPr>
            <a:spLocks noChangeArrowheads="1"/>
          </p:cNvSpPr>
          <p:nvPr/>
        </p:nvSpPr>
        <p:spPr bwMode="auto">
          <a:xfrm>
            <a:off x="4168775" y="1250950"/>
            <a:ext cx="457200" cy="13716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Line 31"/>
          <p:cNvSpPr>
            <a:spLocks noChangeShapeType="1"/>
          </p:cNvSpPr>
          <p:nvPr/>
        </p:nvSpPr>
        <p:spPr bwMode="auto">
          <a:xfrm flipH="1">
            <a:off x="3711575" y="1708150"/>
            <a:ext cx="18288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32"/>
          <p:cNvSpPr>
            <a:spLocks noChangeShapeType="1"/>
          </p:cNvSpPr>
          <p:nvPr/>
        </p:nvSpPr>
        <p:spPr bwMode="auto">
          <a:xfrm flipH="1">
            <a:off x="3711575" y="2165350"/>
            <a:ext cx="18288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33"/>
          <p:cNvSpPr>
            <a:spLocks noChangeShapeType="1"/>
          </p:cNvSpPr>
          <p:nvPr/>
        </p:nvSpPr>
        <p:spPr bwMode="auto">
          <a:xfrm>
            <a:off x="5095875" y="1250950"/>
            <a:ext cx="0" cy="13716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Oval 43"/>
          <p:cNvSpPr>
            <a:spLocks noChangeArrowheads="1"/>
          </p:cNvSpPr>
          <p:nvPr/>
        </p:nvSpPr>
        <p:spPr bwMode="auto">
          <a:xfrm>
            <a:off x="4333875" y="2819400"/>
            <a:ext cx="4572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B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626732" name="Oval 44"/>
          <p:cNvSpPr>
            <a:spLocks noChangeArrowheads="1"/>
          </p:cNvSpPr>
          <p:nvPr/>
        </p:nvSpPr>
        <p:spPr bwMode="auto">
          <a:xfrm>
            <a:off x="4333875" y="2819400"/>
            <a:ext cx="457200" cy="381000"/>
          </a:xfrm>
          <a:prstGeom prst="ellipse">
            <a:avLst/>
          </a:prstGeom>
          <a:solidFill>
            <a:srgbClr val="FF00FF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B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8100" y="3424238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/>
              <a:t>Hình</a:t>
            </a:r>
            <a:r>
              <a:rPr lang="en-US" sz="3200" b="1" dirty="0"/>
              <a:t> B </a:t>
            </a:r>
            <a:r>
              <a:rPr lang="en-US" sz="3200" b="1" dirty="0" err="1"/>
              <a:t>có</a:t>
            </a:r>
            <a:r>
              <a:rPr lang="en-US" sz="3200" b="1" dirty="0"/>
              <a:t>:</a:t>
            </a:r>
            <a:endParaRPr lang="en-US" sz="3200" b="1" dirty="0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216150" y="3424238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12 ô vuông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6675" y="4157663"/>
            <a:ext cx="6003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/>
              <a:t>Số</a:t>
            </a:r>
            <a:r>
              <a:rPr lang="en-US" sz="3200" b="1" dirty="0"/>
              <a:t> ô </a:t>
            </a:r>
            <a:r>
              <a:rPr lang="en-US" sz="3200" b="1" dirty="0" err="1"/>
              <a:t>vuông</a:t>
            </a:r>
            <a:r>
              <a:rPr lang="en-US" sz="3200" b="1" dirty="0"/>
              <a:t> </a:t>
            </a:r>
            <a:r>
              <a:rPr lang="en-US" sz="3200" b="1" dirty="0" err="1"/>
              <a:t>của</a:t>
            </a:r>
            <a:r>
              <a:rPr lang="en-US" sz="3200" b="1" dirty="0"/>
              <a:t> 1 </a:t>
            </a:r>
            <a:r>
              <a:rPr lang="en-US" sz="3200" b="1" dirty="0" err="1"/>
              <a:t>phần</a:t>
            </a:r>
            <a:r>
              <a:rPr lang="en-US" sz="3200" b="1" dirty="0"/>
              <a:t> </a:t>
            </a:r>
            <a:r>
              <a:rPr lang="en-US" sz="3200" b="1" dirty="0" err="1" smtClean="0"/>
              <a:t>là</a:t>
            </a:r>
            <a:endParaRPr lang="en-US" sz="3200" b="1" dirty="0"/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4686300" y="4181475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12: 4 =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981700" y="4159250"/>
            <a:ext cx="22479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3 (ô vuông)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66675" y="4922838"/>
            <a:ext cx="853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/>
              <a:t>Vậy hình B đã tô màu        số ô vuông</a:t>
            </a:r>
            <a:endParaRPr lang="en-US" sz="3200" b="1"/>
          </a:p>
        </p:txBody>
      </p:sp>
      <p:grpSp>
        <p:nvGrpSpPr>
          <p:cNvPr id="56" name="Group 55"/>
          <p:cNvGrpSpPr/>
          <p:nvPr/>
        </p:nvGrpSpPr>
        <p:grpSpPr bwMode="auto">
          <a:xfrm>
            <a:off x="4143375" y="4891088"/>
            <a:ext cx="381000" cy="762000"/>
            <a:chOff x="3657600" y="533400"/>
            <a:chExt cx="381000" cy="762000"/>
          </a:xfrm>
        </p:grpSpPr>
        <p:sp>
          <p:nvSpPr>
            <p:cNvPr id="24597" name="Rectangle 39"/>
            <p:cNvSpPr>
              <a:spLocks noChangeArrowheads="1"/>
            </p:cNvSpPr>
            <p:nvPr/>
          </p:nvSpPr>
          <p:spPr bwMode="auto">
            <a:xfrm>
              <a:off x="3721100" y="533400"/>
              <a:ext cx="22860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1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4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</p:txBody>
        </p:sp>
        <p:sp>
          <p:nvSpPr>
            <p:cNvPr id="24598" name="Line 40"/>
            <p:cNvSpPr>
              <a:spLocks noChangeShapeType="1"/>
            </p:cNvSpPr>
            <p:nvPr/>
          </p:nvSpPr>
          <p:spPr bwMode="auto">
            <a:xfrm flipH="1">
              <a:off x="3657600" y="939800"/>
              <a:ext cx="3810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Oval 2"/>
          <p:cNvSpPr/>
          <p:nvPr/>
        </p:nvSpPr>
        <p:spPr>
          <a:xfrm>
            <a:off x="3937000" y="811213"/>
            <a:ext cx="939800" cy="20081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26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732" grpId="0" animBg="1"/>
      <p:bldP spid="49" grpId="0"/>
      <p:bldP spid="50" grpId="0"/>
      <p:bldP spid="51" grpId="0"/>
      <p:bldP spid="52" grpId="0"/>
      <p:bldP spid="53" grpId="0"/>
      <p:bldP spid="55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6"/>
          <p:cNvSpPr>
            <a:spLocks noChangeArrowheads="1"/>
          </p:cNvSpPr>
          <p:nvPr/>
        </p:nvSpPr>
        <p:spPr bwMode="auto">
          <a:xfrm>
            <a:off x="4483100" y="2514600"/>
            <a:ext cx="914400" cy="9144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Line 17"/>
          <p:cNvSpPr>
            <a:spLocks noChangeShapeType="1"/>
          </p:cNvSpPr>
          <p:nvPr/>
        </p:nvSpPr>
        <p:spPr bwMode="auto">
          <a:xfrm>
            <a:off x="4940300" y="24828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Line 18"/>
          <p:cNvSpPr>
            <a:spLocks noChangeShapeType="1"/>
          </p:cNvSpPr>
          <p:nvPr/>
        </p:nvSpPr>
        <p:spPr bwMode="auto">
          <a:xfrm>
            <a:off x="4470400" y="294005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Rectangle 19"/>
          <p:cNvSpPr>
            <a:spLocks noChangeArrowheads="1"/>
          </p:cNvSpPr>
          <p:nvPr/>
        </p:nvSpPr>
        <p:spPr bwMode="auto">
          <a:xfrm>
            <a:off x="4483100" y="1600200"/>
            <a:ext cx="914400" cy="9144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20"/>
          <p:cNvSpPr>
            <a:spLocks noChangeShapeType="1"/>
          </p:cNvSpPr>
          <p:nvPr/>
        </p:nvSpPr>
        <p:spPr bwMode="auto">
          <a:xfrm>
            <a:off x="4940300" y="158115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21"/>
          <p:cNvSpPr>
            <a:spLocks noChangeShapeType="1"/>
          </p:cNvSpPr>
          <p:nvPr/>
        </p:nvSpPr>
        <p:spPr bwMode="auto">
          <a:xfrm>
            <a:off x="4483100" y="205740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Rectangle 22"/>
          <p:cNvSpPr>
            <a:spLocks noChangeArrowheads="1"/>
          </p:cNvSpPr>
          <p:nvPr/>
        </p:nvSpPr>
        <p:spPr bwMode="auto">
          <a:xfrm>
            <a:off x="3568700" y="2514600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23"/>
          <p:cNvSpPr>
            <a:spLocks noChangeShapeType="1"/>
          </p:cNvSpPr>
          <p:nvPr/>
        </p:nvSpPr>
        <p:spPr bwMode="auto">
          <a:xfrm>
            <a:off x="4038600" y="251460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24"/>
          <p:cNvSpPr>
            <a:spLocks noChangeShapeType="1"/>
          </p:cNvSpPr>
          <p:nvPr/>
        </p:nvSpPr>
        <p:spPr bwMode="auto">
          <a:xfrm>
            <a:off x="3568700" y="297180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Rectangle 25"/>
          <p:cNvSpPr>
            <a:spLocks noChangeArrowheads="1"/>
          </p:cNvSpPr>
          <p:nvPr/>
        </p:nvSpPr>
        <p:spPr bwMode="auto">
          <a:xfrm>
            <a:off x="3568700" y="1600200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26"/>
          <p:cNvSpPr>
            <a:spLocks noChangeShapeType="1"/>
          </p:cNvSpPr>
          <p:nvPr/>
        </p:nvSpPr>
        <p:spPr bwMode="auto">
          <a:xfrm>
            <a:off x="4038600" y="1600200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27"/>
          <p:cNvSpPr>
            <a:spLocks noChangeShapeType="1"/>
          </p:cNvSpPr>
          <p:nvPr/>
        </p:nvSpPr>
        <p:spPr bwMode="auto">
          <a:xfrm>
            <a:off x="3568700" y="2057400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Oval 47"/>
          <p:cNvSpPr>
            <a:spLocks noChangeArrowheads="1"/>
          </p:cNvSpPr>
          <p:nvPr/>
        </p:nvSpPr>
        <p:spPr bwMode="auto">
          <a:xfrm>
            <a:off x="4254500" y="3625850"/>
            <a:ext cx="4572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C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39700" y="4191000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/>
              <a:t>Hình C có:</a:t>
            </a:r>
            <a:endParaRPr lang="en-US" sz="3200" b="1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317750" y="4191000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16 ô vuông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39700" y="4914844"/>
            <a:ext cx="5991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/>
              <a:t>Số</a:t>
            </a:r>
            <a:r>
              <a:rPr lang="en-US" sz="3200" b="1" dirty="0"/>
              <a:t> ô </a:t>
            </a:r>
            <a:r>
              <a:rPr lang="en-US" sz="3200" b="1" dirty="0" err="1"/>
              <a:t>vuông</a:t>
            </a:r>
            <a:r>
              <a:rPr lang="en-US" sz="3200" b="1" dirty="0"/>
              <a:t> </a:t>
            </a:r>
            <a:r>
              <a:rPr lang="en-US" sz="3200" b="1" dirty="0" err="1"/>
              <a:t>của</a:t>
            </a:r>
            <a:r>
              <a:rPr lang="en-US" sz="3200" b="1" dirty="0"/>
              <a:t> 1 </a:t>
            </a:r>
            <a:r>
              <a:rPr lang="en-US" sz="3200" b="1" dirty="0" err="1"/>
              <a:t>phần</a:t>
            </a:r>
            <a:r>
              <a:rPr lang="en-US" sz="3200" b="1" dirty="0"/>
              <a:t> </a:t>
            </a:r>
            <a:r>
              <a:rPr lang="en-US" sz="3200" b="1" dirty="0" err="1" smtClean="0"/>
              <a:t>tư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endParaRPr lang="en-US" sz="3200" b="1" dirty="0"/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245100" y="4914900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>
                <a:solidFill>
                  <a:srgbClr val="0000FF"/>
                </a:solidFill>
              </a:rPr>
              <a:t>16: 4 =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6526212" y="4894263"/>
            <a:ext cx="20843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4 </a:t>
            </a:r>
            <a:r>
              <a:rPr lang="en-US" sz="2800" b="1" dirty="0">
                <a:solidFill>
                  <a:srgbClr val="FF0000"/>
                </a:solidFill>
              </a:rPr>
              <a:t>(ô </a:t>
            </a:r>
            <a:r>
              <a:rPr lang="en-US" sz="2800" b="1" dirty="0" err="1">
                <a:solidFill>
                  <a:srgbClr val="FF0000"/>
                </a:solidFill>
              </a:rPr>
              <a:t>vuông</a:t>
            </a:r>
            <a:r>
              <a:rPr lang="en-US" sz="2800" b="1" dirty="0">
                <a:solidFill>
                  <a:srgbClr val="FF0000"/>
                </a:solidFill>
              </a:rPr>
              <a:t>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178300" y="1212850"/>
            <a:ext cx="1524000" cy="248285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0" y="57150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/>
              <a:t>Vậy hình C không phải hình đã tô màu </a:t>
            </a:r>
            <a:endParaRPr lang="en-US" sz="3200" b="1"/>
          </a:p>
        </p:txBody>
      </p:sp>
      <p:grpSp>
        <p:nvGrpSpPr>
          <p:cNvPr id="60" name="Group 59"/>
          <p:cNvGrpSpPr/>
          <p:nvPr/>
        </p:nvGrpSpPr>
        <p:grpSpPr bwMode="auto">
          <a:xfrm>
            <a:off x="7010400" y="5657850"/>
            <a:ext cx="381000" cy="762000"/>
            <a:chOff x="3657600" y="533400"/>
            <a:chExt cx="381000" cy="762000"/>
          </a:xfrm>
        </p:grpSpPr>
        <p:sp>
          <p:nvSpPr>
            <p:cNvPr id="25625" name="Rectangle 39"/>
            <p:cNvSpPr>
              <a:spLocks noChangeArrowheads="1"/>
            </p:cNvSpPr>
            <p:nvPr/>
          </p:nvSpPr>
          <p:spPr bwMode="auto">
            <a:xfrm>
              <a:off x="3721100" y="533400"/>
              <a:ext cx="22860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1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4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</p:txBody>
        </p:sp>
        <p:sp>
          <p:nvSpPr>
            <p:cNvPr id="25626" name="Line 40"/>
            <p:cNvSpPr>
              <a:spLocks noChangeShapeType="1"/>
            </p:cNvSpPr>
            <p:nvPr/>
          </p:nvSpPr>
          <p:spPr bwMode="auto">
            <a:xfrm flipH="1">
              <a:off x="3657600" y="939800"/>
              <a:ext cx="3810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3" grpId="0" animBg="1"/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462338" y="1293813"/>
            <a:ext cx="914400" cy="914400"/>
          </a:xfrm>
          <a:prstGeom prst="rect">
            <a:avLst/>
          </a:prstGeom>
          <a:solidFill>
            <a:srgbClr val="3399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28" name="Line 5"/>
          <p:cNvSpPr>
            <a:spLocks noChangeShapeType="1"/>
          </p:cNvSpPr>
          <p:nvPr/>
        </p:nvSpPr>
        <p:spPr bwMode="auto">
          <a:xfrm>
            <a:off x="3932238" y="1293813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>
            <a:off x="3462338" y="1751013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4376738" y="1293813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31" name="Line 8"/>
          <p:cNvSpPr>
            <a:spLocks noChangeShapeType="1"/>
          </p:cNvSpPr>
          <p:nvPr/>
        </p:nvSpPr>
        <p:spPr bwMode="auto">
          <a:xfrm>
            <a:off x="4846638" y="1293813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>
            <a:off x="4376738" y="1751013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Rectangle 10"/>
          <p:cNvSpPr>
            <a:spLocks noChangeArrowheads="1"/>
          </p:cNvSpPr>
          <p:nvPr/>
        </p:nvSpPr>
        <p:spPr bwMode="auto">
          <a:xfrm>
            <a:off x="4376738" y="2208213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>
            <a:off x="4846638" y="2208213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2"/>
          <p:cNvSpPr>
            <a:spLocks noChangeShapeType="1"/>
          </p:cNvSpPr>
          <p:nvPr/>
        </p:nvSpPr>
        <p:spPr bwMode="auto">
          <a:xfrm>
            <a:off x="4376738" y="2665413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13"/>
          <p:cNvSpPr>
            <a:spLocks noChangeArrowheads="1"/>
          </p:cNvSpPr>
          <p:nvPr/>
        </p:nvSpPr>
        <p:spPr bwMode="auto">
          <a:xfrm>
            <a:off x="3462338" y="2208213"/>
            <a:ext cx="914400" cy="9144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8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>
            <a:off x="3932238" y="2208213"/>
            <a:ext cx="0" cy="91440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>
            <a:off x="3462338" y="2665413"/>
            <a:ext cx="914400" cy="0"/>
          </a:xfrm>
          <a:prstGeom prst="line">
            <a:avLst/>
          </a:prstGeom>
          <a:noFill/>
          <a:ln w="31750">
            <a:solidFill>
              <a:srgbClr val="00008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Oval 45"/>
          <p:cNvSpPr>
            <a:spLocks noChangeArrowheads="1"/>
          </p:cNvSpPr>
          <p:nvPr/>
        </p:nvSpPr>
        <p:spPr bwMode="auto">
          <a:xfrm>
            <a:off x="4148138" y="3319463"/>
            <a:ext cx="4572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VNI-Times" pitchFamily="2" charset="0"/>
              </a:rPr>
              <a:t>D</a:t>
            </a:r>
            <a:endParaRPr lang="en-US" sz="20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80963" y="3763963"/>
            <a:ext cx="22225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00"/>
                </a:solidFill>
              </a:rPr>
              <a:t>Hình D có:</a:t>
            </a:r>
            <a:endParaRPr lang="en-US" sz="3200" b="1">
              <a:solidFill>
                <a:srgbClr val="000000"/>
              </a:solidFill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259013" y="3763963"/>
            <a:ext cx="22225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16 ô vuông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09538" y="4497388"/>
            <a:ext cx="49958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>
                <a:solidFill>
                  <a:srgbClr val="000000"/>
                </a:solidFill>
              </a:rPr>
              <a:t>Số</a:t>
            </a:r>
            <a:r>
              <a:rPr lang="en-US" sz="3200" b="1" dirty="0">
                <a:solidFill>
                  <a:srgbClr val="000000"/>
                </a:solidFill>
              </a:rPr>
              <a:t> ô </a:t>
            </a:r>
            <a:r>
              <a:rPr lang="en-US" sz="3200" b="1" dirty="0" err="1">
                <a:solidFill>
                  <a:srgbClr val="000000"/>
                </a:solidFill>
              </a:rPr>
              <a:t>vuông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err="1">
                <a:solidFill>
                  <a:srgbClr val="000000"/>
                </a:solidFill>
              </a:rPr>
              <a:t>của</a:t>
            </a:r>
            <a:r>
              <a:rPr lang="en-US" sz="3200" b="1" dirty="0">
                <a:solidFill>
                  <a:srgbClr val="000000"/>
                </a:solidFill>
              </a:rPr>
              <a:t> 1 </a:t>
            </a:r>
            <a:r>
              <a:rPr lang="en-US" sz="3200" b="1" dirty="0" err="1">
                <a:solidFill>
                  <a:srgbClr val="000000"/>
                </a:solidFill>
              </a:rPr>
              <a:t>phần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là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4833938" y="4518025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16 : 4 =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6205538" y="4495800"/>
            <a:ext cx="22479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4 (ô vuông)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109538" y="5264150"/>
            <a:ext cx="8534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00"/>
                </a:solidFill>
              </a:rPr>
              <a:t>Vậy hình D đã tô màu        số ô vuông</a:t>
            </a:r>
            <a:endParaRPr lang="en-US" sz="3200" b="1">
              <a:solidFill>
                <a:srgbClr val="000000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 bwMode="auto">
          <a:xfrm>
            <a:off x="4186238" y="5230813"/>
            <a:ext cx="381000" cy="762000"/>
            <a:chOff x="3657600" y="533400"/>
            <a:chExt cx="381000" cy="762000"/>
          </a:xfrm>
        </p:grpSpPr>
        <p:sp>
          <p:nvSpPr>
            <p:cNvPr id="26650" name="Rectangle 39"/>
            <p:cNvSpPr>
              <a:spLocks noChangeArrowheads="1"/>
            </p:cNvSpPr>
            <p:nvPr/>
          </p:nvSpPr>
          <p:spPr bwMode="auto">
            <a:xfrm>
              <a:off x="3721100" y="533400"/>
              <a:ext cx="22860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1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>
                  <a:solidFill>
                    <a:srgbClr val="CC0000"/>
                  </a:solidFill>
                  <a:latin typeface="VNI-Times" pitchFamily="2" charset="0"/>
                </a:rPr>
                <a:t>4</a:t>
              </a:r>
              <a:endParaRPr lang="en-US" sz="2800" b="1">
                <a:solidFill>
                  <a:srgbClr val="CC0000"/>
                </a:solidFill>
                <a:latin typeface="VNI-Times" pitchFamily="2" charset="0"/>
              </a:endParaRPr>
            </a:p>
          </p:txBody>
        </p:sp>
        <p:sp>
          <p:nvSpPr>
            <p:cNvPr id="26651" name="Line 40"/>
            <p:cNvSpPr>
              <a:spLocks noChangeShapeType="1"/>
            </p:cNvSpPr>
            <p:nvPr/>
          </p:nvSpPr>
          <p:spPr bwMode="auto">
            <a:xfrm flipH="1">
              <a:off x="3657600" y="939800"/>
              <a:ext cx="381000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" name="Oval 44"/>
          <p:cNvSpPr>
            <a:spLocks noChangeArrowheads="1"/>
          </p:cNvSpPr>
          <p:nvPr/>
        </p:nvSpPr>
        <p:spPr bwMode="auto">
          <a:xfrm>
            <a:off x="4148138" y="3319463"/>
            <a:ext cx="457200" cy="381000"/>
          </a:xfrm>
          <a:prstGeom prst="ellipse">
            <a:avLst/>
          </a:prstGeom>
          <a:solidFill>
            <a:srgbClr val="FF00FF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000000"/>
                </a:solidFill>
                <a:latin typeface="VNI-Times" pitchFamily="2" charset="0"/>
              </a:rPr>
              <a:t>D</a:t>
            </a:r>
            <a:endParaRPr lang="en-US" sz="2000" b="1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3190875" y="1027113"/>
            <a:ext cx="1481138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/>
      <p:bldP spid="55" grpId="0"/>
      <p:bldP spid="59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44"/>
          <p:cNvSpPr>
            <a:spLocks noChangeArrowheads="1"/>
          </p:cNvSpPr>
          <p:nvPr/>
        </p:nvSpPr>
        <p:spPr bwMode="auto">
          <a:xfrm>
            <a:off x="381000" y="2692400"/>
            <a:ext cx="1219200" cy="20574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FF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7651" name="Object 4"/>
          <p:cNvGraphicFramePr>
            <a:graphicFrameLocks noChangeAspect="1"/>
          </p:cNvGraphicFramePr>
          <p:nvPr/>
        </p:nvGraphicFramePr>
        <p:xfrm>
          <a:off x="2343150" y="4019550"/>
          <a:ext cx="111125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9" name="Equation" r:id="rId1" imgW="114300" imgH="215900" progId="Equation.3">
                  <p:embed/>
                </p:oleObj>
              </mc:Choice>
              <mc:Fallback>
                <p:oleObj name="Equation" r:id="rId1" imgW="114300" imgH="21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4019550"/>
                        <a:ext cx="111125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457200" y="1484313"/>
            <a:ext cx="533400" cy="53340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a)</a:t>
            </a:r>
            <a:endParaRPr lang="en-US" sz="28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27653" name="Oval 7"/>
          <p:cNvSpPr>
            <a:spLocks noChangeArrowheads="1"/>
          </p:cNvSpPr>
          <p:nvPr/>
        </p:nvSpPr>
        <p:spPr bwMode="auto">
          <a:xfrm rot="5400000">
            <a:off x="6375400" y="1270000"/>
            <a:ext cx="1143000" cy="381000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FF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13"/>
          <p:cNvSpPr>
            <a:spLocks noChangeArrowheads="1"/>
          </p:cNvSpPr>
          <p:nvPr/>
        </p:nvSpPr>
        <p:spPr bwMode="auto">
          <a:xfrm>
            <a:off x="4572000" y="1524000"/>
            <a:ext cx="533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rgbClr val="0000FF"/>
                </a:solidFill>
                <a:cs typeface="Times New Roman" panose="02020603050405020304" pitchFamily="18" charset="0"/>
              </a:rPr>
              <a:t>b)</a:t>
            </a:r>
            <a:endParaRPr lang="en-US" sz="28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27655" name="Rectangle 14"/>
          <p:cNvSpPr>
            <a:spLocks noChangeArrowheads="1"/>
          </p:cNvSpPr>
          <p:nvPr/>
        </p:nvSpPr>
        <p:spPr bwMode="auto">
          <a:xfrm>
            <a:off x="108672" y="228600"/>
            <a:ext cx="822960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cs typeface="Arial" panose="020B0604020202020204" pitchFamily="34" charset="0"/>
              </a:rPr>
              <a:t>3. </a:t>
            </a:r>
            <a:r>
              <a:rPr lang="en-US" sz="3200" b="1" dirty="0" err="1" smtClean="0">
                <a:solidFill>
                  <a:srgbClr val="0000FF"/>
                </a:solidFill>
                <a:cs typeface="Arial" panose="020B0604020202020204" pitchFamily="34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nào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đã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khoanh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vào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        </a:t>
            </a:r>
            <a:r>
              <a:rPr lang="en-US" sz="3200" b="1" dirty="0" err="1">
                <a:solidFill>
                  <a:srgbClr val="0000FF"/>
                </a:solidFill>
                <a:cs typeface="Arial" panose="020B0604020202020204" pitchFamily="34" charset="0"/>
              </a:rPr>
              <a:t>sô</a:t>
            </a:r>
            <a:r>
              <a:rPr lang="en-US" sz="3200" b="1" dirty="0">
                <a:solidFill>
                  <a:srgbClr val="0000FF"/>
                </a:solidFill>
                <a:cs typeface="Arial" panose="020B0604020202020204" pitchFamily="34" charset="0"/>
              </a:rPr>
              <a:t>́ con </a:t>
            </a:r>
            <a:r>
              <a:rPr lang="en-US" sz="3200" b="1" dirty="0" err="1" smtClean="0">
                <a:solidFill>
                  <a:srgbClr val="0000FF"/>
                </a:solidFill>
                <a:cs typeface="Arial" panose="020B0604020202020204" pitchFamily="34" charset="0"/>
              </a:rPr>
              <a:t>thỏ</a:t>
            </a:r>
            <a:r>
              <a:rPr lang="en-US" sz="3200" b="1" dirty="0" smtClean="0">
                <a:solidFill>
                  <a:srgbClr val="0000FF"/>
                </a:solidFill>
                <a:cs typeface="Arial" panose="020B0604020202020204" pitchFamily="34" charset="0"/>
              </a:rPr>
              <a:t>?</a:t>
            </a:r>
            <a:endParaRPr lang="en-US" sz="3200" b="1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27656" name="AutoShape 16"/>
          <p:cNvSpPr>
            <a:spLocks noChangeArrowheads="1"/>
          </p:cNvSpPr>
          <p:nvPr/>
        </p:nvSpPr>
        <p:spPr bwMode="auto">
          <a:xfrm>
            <a:off x="4953000" y="2514600"/>
            <a:ext cx="3962400" cy="2286000"/>
          </a:xfrm>
          <a:prstGeom prst="flowChartAlternateProcess">
            <a:avLst/>
          </a:prstGeom>
          <a:noFill/>
          <a:ln w="25400">
            <a:solidFill>
              <a:srgbClr val="0000FF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657" name="Picture 20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29083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8" name="Rectangle 27"/>
          <p:cNvSpPr>
            <a:spLocks noChangeArrowheads="1"/>
          </p:cNvSpPr>
          <p:nvPr/>
        </p:nvSpPr>
        <p:spPr bwMode="auto">
          <a:xfrm>
            <a:off x="5943600" y="271462"/>
            <a:ext cx="228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VNI-Times" pitchFamily="2" charset="0"/>
              </a:rPr>
              <a:t>1</a:t>
            </a:r>
            <a:endParaRPr lang="en-US" sz="2800" b="1" dirty="0">
              <a:solidFill>
                <a:srgbClr val="0000FF"/>
              </a:solidFill>
              <a:latin typeface="VNI-Times" pitchFamily="2" charset="0"/>
            </a:endParaRP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VNI-Times" pitchFamily="2" charset="0"/>
              </a:rPr>
              <a:t>4</a:t>
            </a:r>
            <a:endParaRPr lang="en-US" sz="28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7659" name="Line 28"/>
          <p:cNvSpPr>
            <a:spLocks noChangeShapeType="1"/>
          </p:cNvSpPr>
          <p:nvPr/>
        </p:nvSpPr>
        <p:spPr bwMode="auto">
          <a:xfrm flipH="1">
            <a:off x="5867400" y="652462"/>
            <a:ext cx="381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7660" name="Picture 36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28575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37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28702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38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9742">
            <a:off x="3124200" y="28448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39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0" y="37719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4" name="Picture 40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37211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5" name="Picture 41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7338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6" name="Picture 42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6900" y="3708400"/>
            <a:ext cx="914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67" name="AutoShape 43"/>
          <p:cNvSpPr>
            <a:spLocks noChangeArrowheads="1"/>
          </p:cNvSpPr>
          <p:nvPr/>
        </p:nvSpPr>
        <p:spPr bwMode="auto">
          <a:xfrm>
            <a:off x="304800" y="2590800"/>
            <a:ext cx="3962400" cy="2209800"/>
          </a:xfrm>
          <a:prstGeom prst="flowChartAlternateProcess">
            <a:avLst/>
          </a:prstGeom>
          <a:noFill/>
          <a:ln w="25400">
            <a:solidFill>
              <a:srgbClr val="0000FF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668" name="Picture 45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5335588" y="2743200"/>
            <a:ext cx="91281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9" name="Picture 46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6173788" y="2895600"/>
            <a:ext cx="91281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0" name="Picture 47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6935788" y="2628900"/>
            <a:ext cx="91281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1" name="Picture 48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7659688" y="2781300"/>
            <a:ext cx="91281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2" name="Picture 49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5283200" y="3822700"/>
            <a:ext cx="912813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3" name="Picture 50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6249988" y="3975100"/>
            <a:ext cx="91281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4" name="Picture 51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7011988" y="3683000"/>
            <a:ext cx="91281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5" name="Picture 52" descr="untitled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1937" flipH="1">
            <a:off x="7697788" y="3898900"/>
            <a:ext cx="912812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963" y="4981575"/>
            <a:ext cx="418623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00"/>
                </a:solidFill>
              </a:rPr>
              <a:t>Cả 2 hình đều có:</a:t>
            </a:r>
            <a:endParaRPr lang="en-US" sz="3200" b="1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516313" y="4999038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8 con thỏ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9538" y="5715000"/>
            <a:ext cx="60039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 err="1">
                <a:solidFill>
                  <a:srgbClr val="000000"/>
                </a:solidFill>
              </a:rPr>
              <a:t>Số</a:t>
            </a:r>
            <a:r>
              <a:rPr lang="en-US" sz="3200" b="1" dirty="0">
                <a:solidFill>
                  <a:srgbClr val="000000"/>
                </a:solidFill>
              </a:rPr>
              <a:t> con </a:t>
            </a:r>
            <a:r>
              <a:rPr lang="en-US" sz="3200" b="1" dirty="0" err="1">
                <a:solidFill>
                  <a:srgbClr val="000000"/>
                </a:solidFill>
              </a:rPr>
              <a:t>thỏ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err="1">
                <a:solidFill>
                  <a:srgbClr val="000000"/>
                </a:solidFill>
              </a:rPr>
              <a:t>của</a:t>
            </a:r>
            <a:r>
              <a:rPr lang="en-US" sz="3200" b="1" dirty="0">
                <a:solidFill>
                  <a:srgbClr val="000000"/>
                </a:solidFill>
              </a:rPr>
              <a:t> 1 </a:t>
            </a:r>
            <a:r>
              <a:rPr lang="en-US" sz="3200" b="1" dirty="0" err="1" smtClean="0">
                <a:solidFill>
                  <a:srgbClr val="000000"/>
                </a:solidFill>
              </a:rPr>
              <a:t>phần</a:t>
            </a:r>
            <a:r>
              <a:rPr lang="en-US" sz="3200" b="1" dirty="0" smtClean="0">
                <a:solidFill>
                  <a:srgbClr val="000000"/>
                </a:solidFill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</a:rPr>
              <a:t>tư</a:t>
            </a:r>
            <a:r>
              <a:rPr lang="en-US" sz="3200" b="1" dirty="0" smtClean="0">
                <a:solidFill>
                  <a:srgbClr val="000000"/>
                </a:solidFill>
              </a:rPr>
              <a:t>  </a:t>
            </a:r>
            <a:r>
              <a:rPr lang="en-US" sz="3200" b="1" dirty="0" err="1" smtClean="0">
                <a:solidFill>
                  <a:srgbClr val="000000"/>
                </a:solidFill>
              </a:rPr>
              <a:t>là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137150" y="5738813"/>
            <a:ext cx="22225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>
                <a:solidFill>
                  <a:srgbClr val="0000FF"/>
                </a:solidFill>
              </a:rPr>
              <a:t>8 : 4 =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506842" y="5740400"/>
            <a:ext cx="22479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2 (con </a:t>
            </a:r>
            <a:r>
              <a:rPr lang="en-US" sz="3200" b="1" dirty="0" err="1">
                <a:solidFill>
                  <a:srgbClr val="FF0000"/>
                </a:solidFill>
              </a:rPr>
              <a:t>thỏ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395288" y="1524000"/>
            <a:ext cx="608012" cy="4937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2604" name="j0212313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838" y="62372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5" name="Group 13"/>
          <p:cNvGrpSpPr/>
          <p:nvPr/>
        </p:nvGrpSpPr>
        <p:grpSpPr bwMode="auto">
          <a:xfrm>
            <a:off x="6705600" y="4419600"/>
            <a:ext cx="2438400" cy="2438400"/>
            <a:chOff x="3696" y="2784"/>
            <a:chExt cx="1536" cy="1536"/>
          </a:xfrm>
        </p:grpSpPr>
        <p:pic>
          <p:nvPicPr>
            <p:cNvPr id="28689" name="Picture 14" descr="GOLDENCD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3072"/>
              <a:ext cx="86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90" name="Picture 15" descr="WaterLily-02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2784"/>
              <a:ext cx="1409" cy="1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8676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7893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304925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563" y="353695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1557338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876925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3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4958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2618" name="WordArt 26"/>
          <p:cNvSpPr>
            <a:spLocks noChangeArrowheads="1" noChangeShapeType="1" noTextEdit="1"/>
          </p:cNvSpPr>
          <p:nvPr/>
        </p:nvSpPr>
        <p:spPr bwMode="auto">
          <a:xfrm>
            <a:off x="2286000" y="719138"/>
            <a:ext cx="3657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b="1" kern="10" dirty="0" err="1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Thử</a:t>
            </a:r>
            <a:r>
              <a:rPr lang="en-US" sz="3600" b="1" kern="10" dirty="0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tài</a:t>
            </a:r>
            <a:r>
              <a:rPr lang="en-US" sz="3600" b="1" kern="10" dirty="0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của</a:t>
            </a:r>
            <a:r>
              <a:rPr lang="en-US" sz="3600" b="1" kern="10" dirty="0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3600" b="1" kern="10" dirty="0" err="1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bạn</a:t>
            </a:r>
            <a:r>
              <a:rPr lang="en-US" sz="3600" b="1" kern="10" dirty="0" smtClean="0">
                <a:ln w="9525">
                  <a:round/>
                </a:ln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?</a:t>
            </a:r>
            <a:endParaRPr lang="en-US" sz="3600" b="1" kern="10" dirty="0">
              <a:ln w="9525">
                <a:round/>
              </a:ln>
              <a:solidFill>
                <a:srgbClr val="FF0000"/>
              </a:solidFill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22619" name="Text Box 27"/>
          <p:cNvSpPr txBox="1">
            <a:spLocks noChangeArrowheads="1"/>
          </p:cNvSpPr>
          <p:nvPr/>
        </p:nvSpPr>
        <p:spPr bwMode="auto">
          <a:xfrm>
            <a:off x="647700" y="2041525"/>
            <a:ext cx="86106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600" b="1" dirty="0" err="1">
                <a:solidFill>
                  <a:srgbClr val="0000FF"/>
                </a:solidFill>
              </a:rPr>
              <a:t>Khoanh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vào</a:t>
            </a:r>
            <a:r>
              <a:rPr lang="en-US" sz="3600" b="1" dirty="0">
                <a:solidFill>
                  <a:srgbClr val="0000FF"/>
                </a:solidFill>
              </a:rPr>
              <a:t>     </a:t>
            </a:r>
            <a:r>
              <a:rPr lang="en-US" sz="3600" b="1" dirty="0" err="1" smtClean="0">
                <a:solidFill>
                  <a:srgbClr val="0000FF"/>
                </a:solidFill>
              </a:rPr>
              <a:t>sô</a:t>
            </a:r>
            <a:r>
              <a:rPr lang="en-US" sz="3600" b="1" dirty="0" smtClean="0">
                <a:solidFill>
                  <a:srgbClr val="0000FF"/>
                </a:solidFill>
              </a:rPr>
              <a:t>́ </a:t>
            </a:r>
            <a:r>
              <a:rPr lang="en-US" sz="3600" b="1" dirty="0">
                <a:solidFill>
                  <a:srgbClr val="0000FF"/>
                </a:solidFill>
              </a:rPr>
              <a:t>con </a:t>
            </a:r>
            <a:r>
              <a:rPr lang="en-US" sz="3600" b="1" dirty="0" err="1">
                <a:solidFill>
                  <a:srgbClr val="0000FF"/>
                </a:solidFill>
              </a:rPr>
              <a:t>thỏ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trong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mỗi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</a:rPr>
              <a:t>hình</a:t>
            </a:r>
            <a:r>
              <a:rPr lang="en-US" sz="3600" b="1" dirty="0" smtClean="0">
                <a:solidFill>
                  <a:srgbClr val="0000FF"/>
                </a:solidFill>
              </a:rPr>
              <a:t>? </a:t>
            </a:r>
            <a:endParaRPr lang="en-US" sz="3600" b="1" dirty="0">
              <a:solidFill>
                <a:srgbClr val="0000FF"/>
              </a:solidFill>
            </a:endParaRPr>
          </a:p>
        </p:txBody>
      </p:sp>
      <p:grpSp>
        <p:nvGrpSpPr>
          <p:cNvPr id="28686" name="Group 1"/>
          <p:cNvGrpSpPr/>
          <p:nvPr/>
        </p:nvGrpSpPr>
        <p:grpSpPr bwMode="auto">
          <a:xfrm>
            <a:off x="3305175" y="2057400"/>
            <a:ext cx="276225" cy="762000"/>
            <a:chOff x="4600575" y="5105400"/>
            <a:chExt cx="276225" cy="762000"/>
          </a:xfrm>
        </p:grpSpPr>
        <p:sp>
          <p:nvSpPr>
            <p:cNvPr id="28687" name="Rectangle 30"/>
            <p:cNvSpPr>
              <a:spLocks noChangeArrowheads="1"/>
            </p:cNvSpPr>
            <p:nvPr/>
          </p:nvSpPr>
          <p:spPr bwMode="auto">
            <a:xfrm>
              <a:off x="4648200" y="5105400"/>
              <a:ext cx="228600" cy="762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 dirty="0">
                  <a:solidFill>
                    <a:srgbClr val="0000FF"/>
                  </a:solidFill>
                  <a:latin typeface="VNI-Times" pitchFamily="2" charset="0"/>
                </a:rPr>
                <a:t>1</a:t>
              </a:r>
              <a:endParaRPr lang="en-US" sz="2800" b="1" dirty="0">
                <a:solidFill>
                  <a:srgbClr val="0000FF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 dirty="0">
                  <a:solidFill>
                    <a:srgbClr val="0000FF"/>
                  </a:solidFill>
                  <a:latin typeface="VNI-Times" pitchFamily="2" charset="0"/>
                </a:rPr>
                <a:t>4</a:t>
              </a:r>
              <a:endParaRPr lang="en-US" sz="2800" b="1" dirty="0">
                <a:solidFill>
                  <a:srgbClr val="0000FF"/>
                </a:solidFill>
                <a:latin typeface="VNI-Times" pitchFamily="2" charset="0"/>
              </a:endParaRPr>
            </a:p>
          </p:txBody>
        </p:sp>
        <p:sp>
          <p:nvSpPr>
            <p:cNvPr id="28688" name="Line 31"/>
            <p:cNvSpPr>
              <a:spLocks noChangeShapeType="1"/>
            </p:cNvSpPr>
            <p:nvPr/>
          </p:nvSpPr>
          <p:spPr bwMode="auto">
            <a:xfrm flipH="1">
              <a:off x="4600575" y="5486400"/>
              <a:ext cx="228600" cy="0"/>
            </a:xfrm>
            <a:prstGeom prst="line">
              <a:avLst/>
            </a:prstGeom>
            <a:noFill/>
            <a:ln w="22225">
              <a:solidFill>
                <a:srgbClr val="0000FF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226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2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22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62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2604"/>
                </p:tgtEl>
              </p:cMediaNode>
            </p:audio>
          </p:childTnLst>
        </p:cTn>
      </p:par>
    </p:tnLst>
    <p:bldLst>
      <p:bldP spid="622618" grpId="0"/>
      <p:bldP spid="6226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ChangeArrowheads="1"/>
          </p:cNvSpPr>
          <p:nvPr/>
        </p:nvSpPr>
        <p:spPr bwMode="auto">
          <a:xfrm>
            <a:off x="582118" y="460375"/>
            <a:ext cx="3581400" cy="5791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9699" name="Picture 8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096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11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670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15"/>
          <p:cNvSpPr>
            <a:spLocks noChangeArrowheads="1"/>
          </p:cNvSpPr>
          <p:nvPr/>
        </p:nvSpPr>
        <p:spPr bwMode="auto">
          <a:xfrm>
            <a:off x="4648200" y="460375"/>
            <a:ext cx="3429000" cy="5715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9702" name="Picture 16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8" descr="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238" y="3135313"/>
            <a:ext cx="5175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19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23241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Picture 21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2954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6" name="Picture 22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5" y="4384675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7" name="Picture 23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13" y="4038600"/>
            <a:ext cx="515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8" name="Picture 24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219200"/>
            <a:ext cx="515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9" name="Picture 25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650" y="26670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0" name="Picture 26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163" y="2784475"/>
            <a:ext cx="515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1" name="Picture 27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788" y="4070350"/>
            <a:ext cx="515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2" name="Picture 28" descr="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3317875"/>
            <a:ext cx="5175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3" name="Picture 29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054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4" name="Picture 30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75" y="4100513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5" name="Picture 31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6713" y="4806950"/>
            <a:ext cx="515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6" name="Picture 32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8580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7" name="Picture 33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0" y="1555750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8" name="Picture 34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863" y="533400"/>
            <a:ext cx="515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9" name="Picture 36" descr="0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2239963"/>
            <a:ext cx="5159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73100" y="6172200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8 : 4 =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044700" y="6149975"/>
            <a:ext cx="22479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</a:rPr>
              <a:t>2 (con </a:t>
            </a:r>
            <a:r>
              <a:rPr lang="en-US" sz="3200" b="1" dirty="0" err="1">
                <a:solidFill>
                  <a:srgbClr val="FF0000"/>
                </a:solidFill>
              </a:rPr>
              <a:t>thỏ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 rot="19687771">
            <a:off x="454025" y="714375"/>
            <a:ext cx="2520950" cy="138112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164138" y="6197600"/>
            <a:ext cx="2222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0000FF"/>
                </a:solidFill>
              </a:rPr>
              <a:t>12: 4 =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535738" y="6175375"/>
            <a:ext cx="22479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3 (con thỏ)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 rot="21296747">
            <a:off x="4338638" y="220663"/>
            <a:ext cx="2522537" cy="2144712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37381" y="5663625"/>
            <a:ext cx="611188" cy="58477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1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48882" y="5614884"/>
            <a:ext cx="611188" cy="58477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2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" grpId="0" animBg="1"/>
      <p:bldP spid="28" grpId="0"/>
      <p:bldP spid="29" grpId="0"/>
      <p:bldP spid="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2604" name="j0212313.wav">
            <a:hlinkClick r:id="" action="ppaction://media"/>
          </p:cNvPr>
          <p:cNvPicPr>
            <a:picLocks noRot="1" noChangeAspect="1" noChangeArrowheads="1"/>
          </p:cNvPicPr>
          <p:nvPr>
            <a:wavAudioFile r:embed="rId2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838" y="62372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5" name="Group 13"/>
          <p:cNvGrpSpPr/>
          <p:nvPr/>
        </p:nvGrpSpPr>
        <p:grpSpPr bwMode="auto">
          <a:xfrm>
            <a:off x="6705600" y="4419600"/>
            <a:ext cx="2438400" cy="2438400"/>
            <a:chOff x="3696" y="2784"/>
            <a:chExt cx="1536" cy="1536"/>
          </a:xfrm>
        </p:grpSpPr>
        <p:pic>
          <p:nvPicPr>
            <p:cNvPr id="28689" name="Picture 14" descr="GOLDENCD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3072"/>
              <a:ext cx="86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690" name="Picture 15" descr="WaterLily-02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2784"/>
              <a:ext cx="1409" cy="1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8676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7893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1304925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563" y="353695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1557338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876925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3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4958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2618" name="WordArt 26"/>
          <p:cNvSpPr>
            <a:spLocks noChangeArrowheads="1" noChangeShapeType="1" noTextEdit="1"/>
          </p:cNvSpPr>
          <p:nvPr/>
        </p:nvSpPr>
        <p:spPr bwMode="auto">
          <a:xfrm>
            <a:off x="2438400" y="228600"/>
            <a:ext cx="3657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b="1" kern="10" dirty="0" err="1" smtClean="0">
                <a:ln w="9525">
                  <a:rou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Dặn</a:t>
            </a:r>
            <a:r>
              <a:rPr lang="en-US" sz="3600" b="1" kern="10" dirty="0" smtClean="0">
                <a:ln w="9525">
                  <a:rou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round/>
                </a:ln>
                <a:solidFill>
                  <a:srgbClr val="FF0000"/>
                </a:solidFill>
                <a:cs typeface="Times New Roman" panose="02020603050405020304" pitchFamily="18" charset="0"/>
              </a:rPr>
              <a:t>dò</a:t>
            </a:r>
            <a:endParaRPr lang="en-US" sz="3600" b="1" kern="10" dirty="0">
              <a:ln w="9525">
                <a:round/>
              </a:ln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 Box 1"/>
          <p:cNvSpPr txBox="1"/>
          <p:nvPr/>
        </p:nvSpPr>
        <p:spPr>
          <a:xfrm>
            <a:off x="533400" y="1066800"/>
            <a:ext cx="8191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cs typeface="Times New Roman" panose="02020603050405020304" pitchFamily="18" charset="0"/>
              </a:rPr>
              <a:t>- </a:t>
            </a:r>
            <a:r>
              <a:rPr lang="en-US" sz="32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     </a:t>
            </a:r>
            <a:r>
              <a:rPr lang="en-US" sz="3600" b="1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Ôn</a:t>
            </a:r>
            <a:r>
              <a:rPr lang="en-US" sz="36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bảng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, chia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đã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3600" b="1" dirty="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36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Luyện</a:t>
            </a:r>
            <a:r>
              <a:rPr lang="en-US" sz="36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5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     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vào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ô li</a:t>
            </a:r>
            <a:r>
              <a:rPr lang="en-US" sz="36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.</a:t>
            </a:r>
            <a:endParaRPr lang="en-US" sz="3600" b="1" dirty="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3600" b="1" dirty="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3600" b="1" dirty="0" err="1" smtClean="0">
                <a:solidFill>
                  <a:srgbClr val="0000FF"/>
                </a:solidFill>
                <a:cs typeface="Times New Roman" panose="02020603050405020304" pitchFamily="18" charset="0"/>
              </a:rPr>
              <a:t>Chuẩn</a:t>
            </a:r>
            <a:r>
              <a:rPr lang="en-US" sz="3600" b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bị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Bảng</a:t>
            </a:r>
            <a:r>
              <a:rPr lang="en-US" sz="3600" b="1" dirty="0">
                <a:solidFill>
                  <a:srgbClr val="0000FF"/>
                </a:solidFill>
                <a:cs typeface="Times New Roman" panose="02020603050405020304" pitchFamily="18" charset="0"/>
              </a:rPr>
              <a:t> chia 5.</a:t>
            </a:r>
            <a:endParaRPr lang="en-US" sz="3600" b="1" dirty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3600" b="1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800600" y="2743200"/>
                <a:ext cx="554960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rgbClr val="0000FF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2743200"/>
                <a:ext cx="554960" cy="1129476"/>
              </a:xfrm>
              <a:prstGeom prst="rect">
                <a:avLst/>
              </a:prstGeom>
              <a:blipFill rotWithShape="1">
                <a:blip r:embed="rId7"/>
                <a:stretch>
                  <a:fillRect r="109" b="39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226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2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22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22604"/>
                </p:tgtEl>
              </p:cMediaNode>
            </p:audio>
          </p:childTnLst>
        </p:cTn>
      </p:par>
    </p:tnLst>
    <p:bldLst>
      <p:bldP spid="6226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-powerpoint-cute-600x3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773" y="-8650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19200" y="1783080"/>
            <a:ext cx="6705600" cy="2011680"/>
          </a:xfrm>
        </p:spPr>
        <p:txBody>
          <a:bodyPr>
            <a:noAutofit/>
          </a:bodyPr>
          <a:lstStyle/>
          <a:p>
            <a:r>
              <a:rPr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br>
              <a:rPr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(119)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71015840_605997153267447_418553410627829760_o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890" y="-1270"/>
            <a:ext cx="9175750" cy="685863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066800" y="1828800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Tiết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học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đến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đây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là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kết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thúc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hẹn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gặp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các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con ở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các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tiết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học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sau</a:t>
            </a:r>
            <a:r>
              <a:rPr lang="en-US" sz="4800" dirty="0">
                <a:ln w="12700">
                  <a:solidFill>
                    <a:srgbClr val="1F497D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1F497D"/>
                  </a:fgClr>
                  <a:bgClr>
                    <a:srgbClr val="1F497D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1F497D">
                      <a:lumMod val="75000"/>
                    </a:srgbClr>
                  </a:outerShdw>
                </a:effectLst>
                <a:cs typeface="Times New Roman" panose="02020603050405020304" pitchFamily="18" charset="0"/>
              </a:rPr>
              <a:t>!</a:t>
            </a:r>
            <a:endParaRPr lang="en-US" sz="4800" dirty="0">
              <a:ln w="12700">
                <a:solidFill>
                  <a:srgbClr val="1F497D">
                    <a:lumMod val="75000"/>
                  </a:srgbClr>
                </a:solidFill>
                <a:prstDash val="solid"/>
              </a:ln>
              <a:pattFill prst="dkUpDiag">
                <a:fgClr>
                  <a:srgbClr val="1F497D"/>
                </a:fgClr>
                <a:bgClr>
                  <a:srgbClr val="1F497D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1F497D">
                    <a:lumMod val="75000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-powerpoint-cute-600x3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773" y="-8650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828799" y="740992"/>
            <a:ext cx="6477000" cy="1463040"/>
          </a:xfrm>
        </p:spPr>
        <p:txBody>
          <a:bodyPr>
            <a:noAutofit/>
          </a:bodyPr>
          <a:lstStyle/>
          <a:p>
            <a:pPr algn="l"/>
            <a:r>
              <a:rPr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375720" y="2240281"/>
                <a:ext cx="7162799" cy="1453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Giúp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học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sinh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hiểu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được“Một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tư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”;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nhận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biết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viết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và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đọc</a:t>
                </a:r>
                <a:r>
                  <a:rPr lang="en-US" sz="3200" dirty="0" smtClean="0">
                    <a:solidFill>
                      <a:srgbClr val="0000FF"/>
                    </a:solidFill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00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  <m:r>
                      <a:rPr lang="en-US" sz="4000" i="1" smtClean="0">
                        <a:solidFill>
                          <a:srgbClr val="0000FF"/>
                        </a:solidFill>
                        <a:latin typeface="Cambria Math" panose="02040503050406030204"/>
                        <a:cs typeface="Times New Roman" panose="02020603050405020304" pitchFamily="18" charset="0"/>
                      </a:rPr>
                      <m:t> .</m:t>
                    </m:r>
                  </m:oMath>
                </a14:m>
                <a:endParaRPr lang="en-US" sz="3200" dirty="0">
                  <a:solidFill>
                    <a:srgbClr val="0000FF"/>
                  </a:solidFill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5720" y="2240281"/>
                <a:ext cx="7162799" cy="1453988"/>
              </a:xfrm>
              <a:prstGeom prst="rect">
                <a:avLst/>
              </a:prstGeom>
              <a:blipFill rotWithShape="1">
                <a:blip r:embed="rId2"/>
                <a:stretch>
                  <a:fillRect l="-4" r="4" b="33"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-powerpoint-cute-600x3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773" y="-8650"/>
            <a:ext cx="91440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19200" y="1783080"/>
            <a:ext cx="6705600" cy="2011680"/>
          </a:xfrm>
        </p:spPr>
        <p:txBody>
          <a:bodyPr>
            <a:noAutofit/>
          </a:bodyPr>
          <a:lstStyle/>
          <a:p>
            <a:r>
              <a:rPr lang="en-US" sz="7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màu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?    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nào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màu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? </a:t>
            </a:r>
            <a:endParaRPr lang="en-US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387" name="Group 2"/>
          <p:cNvGrpSpPr/>
          <p:nvPr/>
        </p:nvGrpSpPr>
        <p:grpSpPr bwMode="auto">
          <a:xfrm>
            <a:off x="3352800" y="152400"/>
            <a:ext cx="457200" cy="990600"/>
            <a:chOff x="3038764" y="83622"/>
            <a:chExt cx="457200" cy="990600"/>
          </a:xfrm>
        </p:grpSpPr>
        <p:sp>
          <p:nvSpPr>
            <p:cNvPr id="16426" name="Rectangle 4"/>
            <p:cNvSpPr>
              <a:spLocks noChangeArrowheads="1"/>
            </p:cNvSpPr>
            <p:nvPr/>
          </p:nvSpPr>
          <p:spPr bwMode="auto">
            <a:xfrm>
              <a:off x="3038764" y="83622"/>
              <a:ext cx="457200" cy="990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  <a:latin typeface="VNI-Times" pitchFamily="2" charset="0"/>
                </a:rPr>
                <a:t>1</a:t>
              </a:r>
              <a:endParaRPr lang="en-US" sz="2800" b="1" dirty="0">
                <a:solidFill>
                  <a:srgbClr val="FF0000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 dirty="0">
                  <a:solidFill>
                    <a:srgbClr val="FF0000"/>
                  </a:solidFill>
                  <a:latin typeface="VNI-Times" pitchFamily="2" charset="0"/>
                </a:rPr>
                <a:t>2</a:t>
              </a:r>
              <a:endParaRPr lang="en-US" sz="2800" b="1" dirty="0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16427" name="Line 5"/>
            <p:cNvSpPr>
              <a:spLocks noChangeShapeType="1"/>
            </p:cNvSpPr>
            <p:nvPr/>
          </p:nvSpPr>
          <p:spPr bwMode="auto">
            <a:xfrm flipH="1">
              <a:off x="3076864" y="582386"/>
              <a:ext cx="3810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388" name="Group 59"/>
          <p:cNvGrpSpPr/>
          <p:nvPr/>
        </p:nvGrpSpPr>
        <p:grpSpPr bwMode="auto">
          <a:xfrm>
            <a:off x="1524000" y="1219200"/>
            <a:ext cx="1752600" cy="1828800"/>
            <a:chOff x="960" y="768"/>
            <a:chExt cx="1344" cy="1344"/>
          </a:xfrm>
        </p:grpSpPr>
        <p:sp>
          <p:nvSpPr>
            <p:cNvPr id="16423" name="Rectangle 9"/>
            <p:cNvSpPr>
              <a:spLocks noChangeArrowheads="1"/>
            </p:cNvSpPr>
            <p:nvPr/>
          </p:nvSpPr>
          <p:spPr bwMode="auto">
            <a:xfrm>
              <a:off x="960" y="768"/>
              <a:ext cx="1344" cy="134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0099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4" name="Line 26"/>
            <p:cNvSpPr>
              <a:spLocks noChangeShapeType="1"/>
            </p:cNvSpPr>
            <p:nvPr/>
          </p:nvSpPr>
          <p:spPr bwMode="auto">
            <a:xfrm>
              <a:off x="960" y="1644"/>
              <a:ext cx="1344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Rectangle 27"/>
            <p:cNvSpPr>
              <a:spLocks noChangeArrowheads="1"/>
            </p:cNvSpPr>
            <p:nvPr/>
          </p:nvSpPr>
          <p:spPr bwMode="auto">
            <a:xfrm>
              <a:off x="960" y="768"/>
              <a:ext cx="1344" cy="432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rgbClr val="000099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389" name="Group 72"/>
          <p:cNvGrpSpPr/>
          <p:nvPr/>
        </p:nvGrpSpPr>
        <p:grpSpPr bwMode="auto">
          <a:xfrm>
            <a:off x="5105400" y="1143000"/>
            <a:ext cx="2057400" cy="1981200"/>
            <a:chOff x="3744" y="720"/>
            <a:chExt cx="1524" cy="1488"/>
          </a:xfrm>
        </p:grpSpPr>
        <p:sp>
          <p:nvSpPr>
            <p:cNvPr id="16421" name="Oval 29"/>
            <p:cNvSpPr>
              <a:spLocks noChangeArrowheads="1"/>
            </p:cNvSpPr>
            <p:nvPr/>
          </p:nvSpPr>
          <p:spPr bwMode="auto">
            <a:xfrm>
              <a:off x="3744" y="720"/>
              <a:ext cx="1488" cy="1488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99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0066FF"/>
                </a:solidFill>
                <a:latin typeface="VNI-Times" pitchFamily="2" charset="0"/>
              </a:endParaRPr>
            </a:p>
          </p:txBody>
        </p:sp>
        <p:sp>
          <p:nvSpPr>
            <p:cNvPr id="16422" name="PubPieSlice"/>
            <p:cNvSpPr>
              <a:spLocks noEditPoints="1" noChangeArrowheads="1"/>
            </p:cNvSpPr>
            <p:nvPr/>
          </p:nvSpPr>
          <p:spPr bwMode="auto">
            <a:xfrm rot="-3424600">
              <a:off x="3780" y="720"/>
              <a:ext cx="1488" cy="14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3165 w 21600"/>
                <a:gd name="T10" fmla="*/ 3165 h 21600"/>
                <a:gd name="T11" fmla="*/ 18435 w 21600"/>
                <a:gd name="T12" fmla="*/ 18435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>
                  <a:moveTo>
                    <a:pt x="1764" y="16715"/>
                  </a:moveTo>
                  <a:cubicBezTo>
                    <a:pt x="3759" y="19763"/>
                    <a:pt x="7157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ubicBezTo>
                    <a:pt x="21600" y="8718"/>
                    <a:pt x="20998" y="6681"/>
                    <a:pt x="19868" y="4933"/>
                  </a:cubicBezTo>
                  <a:lnTo>
                    <a:pt x="10800" y="10800"/>
                  </a:lnTo>
                  <a:lnTo>
                    <a:pt x="1764" y="16715"/>
                  </a:lnTo>
                  <a:close/>
                </a:path>
              </a:pathLst>
            </a:custGeom>
            <a:solidFill>
              <a:srgbClr val="3399FF"/>
            </a:solidFill>
            <a:ln w="28575">
              <a:solidFill>
                <a:schemeClr val="tx1"/>
              </a:solidFill>
              <a:miter lim="800000"/>
            </a:ln>
            <a:effectLst>
              <a:outerShdw dist="107763" dir="18900000" algn="ctr" rotWithShape="0">
                <a:srgbClr val="FDD3C7">
                  <a:alpha val="50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6547" name="Oval 35"/>
          <p:cNvSpPr>
            <a:spLocks noChangeArrowheads="1"/>
          </p:cNvSpPr>
          <p:nvPr/>
        </p:nvSpPr>
        <p:spPr bwMode="auto">
          <a:xfrm>
            <a:off x="2133600" y="3200400"/>
            <a:ext cx="381000" cy="381000"/>
          </a:xfrm>
          <a:prstGeom prst="ellipse">
            <a:avLst/>
          </a:prstGeom>
          <a:solidFill>
            <a:srgbClr val="00FF00"/>
          </a:solidFill>
          <a:ln w="12700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</a:rPr>
              <a:t>A</a:t>
            </a:r>
            <a:endParaRPr lang="en-US" sz="2400" b="1">
              <a:latin typeface="VNI-Times" pitchFamily="2" charset="0"/>
            </a:endParaRPr>
          </a:p>
        </p:txBody>
      </p:sp>
      <p:sp>
        <p:nvSpPr>
          <p:cNvPr id="576548" name="Oval 36"/>
          <p:cNvSpPr>
            <a:spLocks noChangeArrowheads="1"/>
          </p:cNvSpPr>
          <p:nvPr/>
        </p:nvSpPr>
        <p:spPr bwMode="auto">
          <a:xfrm>
            <a:off x="5905500" y="3263900"/>
            <a:ext cx="419100" cy="3937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B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576555" name="Oval 43"/>
          <p:cNvSpPr>
            <a:spLocks noChangeArrowheads="1"/>
          </p:cNvSpPr>
          <p:nvPr/>
        </p:nvSpPr>
        <p:spPr bwMode="auto">
          <a:xfrm>
            <a:off x="5867400" y="6096000"/>
            <a:ext cx="3810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latin typeface="VNI-Times" pitchFamily="2" charset="0"/>
              </a:rPr>
              <a:t>D</a:t>
            </a:r>
            <a:endParaRPr lang="en-US" sz="2000" b="1">
              <a:latin typeface="VNI-Times" pitchFamily="2" charset="0"/>
            </a:endParaRPr>
          </a:p>
        </p:txBody>
      </p:sp>
      <p:sp>
        <p:nvSpPr>
          <p:cNvPr id="576557" name="Oval 45"/>
          <p:cNvSpPr>
            <a:spLocks noChangeArrowheads="1"/>
          </p:cNvSpPr>
          <p:nvPr/>
        </p:nvSpPr>
        <p:spPr bwMode="auto">
          <a:xfrm>
            <a:off x="2133600" y="5943600"/>
            <a:ext cx="381000" cy="381000"/>
          </a:xfrm>
          <a:prstGeom prst="ellipse">
            <a:avLst/>
          </a:prstGeom>
          <a:solidFill>
            <a:srgbClr val="00FF00"/>
          </a:solidFill>
          <a:ln w="28575">
            <a:solidFill>
              <a:srgbClr val="80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</a:rPr>
              <a:t>C</a:t>
            </a:r>
            <a:endParaRPr lang="en-US" sz="2400" b="1">
              <a:latin typeface="VNI-Times" pitchFamily="2" charset="0"/>
            </a:endParaRPr>
          </a:p>
        </p:txBody>
      </p:sp>
      <p:grpSp>
        <p:nvGrpSpPr>
          <p:cNvPr id="16394" name="Group 71"/>
          <p:cNvGrpSpPr/>
          <p:nvPr/>
        </p:nvGrpSpPr>
        <p:grpSpPr bwMode="auto">
          <a:xfrm>
            <a:off x="5334000" y="3962400"/>
            <a:ext cx="1524000" cy="2057400"/>
            <a:chOff x="3888" y="2496"/>
            <a:chExt cx="1200" cy="1600"/>
          </a:xfrm>
        </p:grpSpPr>
        <p:sp>
          <p:nvSpPr>
            <p:cNvPr id="16409" name="Rectangle 47"/>
            <p:cNvSpPr>
              <a:spLocks noChangeArrowheads="1"/>
            </p:cNvSpPr>
            <p:nvPr/>
          </p:nvSpPr>
          <p:spPr bwMode="auto">
            <a:xfrm>
              <a:off x="3888" y="3296"/>
              <a:ext cx="400" cy="400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0" name="Rectangle 48"/>
            <p:cNvSpPr>
              <a:spLocks noChangeArrowheads="1"/>
            </p:cNvSpPr>
            <p:nvPr/>
          </p:nvSpPr>
          <p:spPr bwMode="auto">
            <a:xfrm>
              <a:off x="3888" y="2896"/>
              <a:ext cx="400" cy="400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1" name="Rectangle 49"/>
            <p:cNvSpPr>
              <a:spLocks noChangeArrowheads="1"/>
            </p:cNvSpPr>
            <p:nvPr/>
          </p:nvSpPr>
          <p:spPr bwMode="auto">
            <a:xfrm>
              <a:off x="3888" y="2496"/>
              <a:ext cx="400" cy="400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2" name="Rectangle 50"/>
            <p:cNvSpPr>
              <a:spLocks noChangeArrowheads="1"/>
            </p:cNvSpPr>
            <p:nvPr/>
          </p:nvSpPr>
          <p:spPr bwMode="auto">
            <a:xfrm>
              <a:off x="4288" y="32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3" name="Rectangle 51"/>
            <p:cNvSpPr>
              <a:spLocks noChangeArrowheads="1"/>
            </p:cNvSpPr>
            <p:nvPr/>
          </p:nvSpPr>
          <p:spPr bwMode="auto">
            <a:xfrm>
              <a:off x="4688" y="32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4" name="Rectangle 52"/>
            <p:cNvSpPr>
              <a:spLocks noChangeArrowheads="1"/>
            </p:cNvSpPr>
            <p:nvPr/>
          </p:nvSpPr>
          <p:spPr bwMode="auto">
            <a:xfrm>
              <a:off x="4288" y="24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5" name="Rectangle 53"/>
            <p:cNvSpPr>
              <a:spLocks noChangeArrowheads="1"/>
            </p:cNvSpPr>
            <p:nvPr/>
          </p:nvSpPr>
          <p:spPr bwMode="auto">
            <a:xfrm>
              <a:off x="4288" y="28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6" name="Rectangle 54"/>
            <p:cNvSpPr>
              <a:spLocks noChangeArrowheads="1"/>
            </p:cNvSpPr>
            <p:nvPr/>
          </p:nvSpPr>
          <p:spPr bwMode="auto">
            <a:xfrm>
              <a:off x="4688" y="24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7" name="Rectangle 55"/>
            <p:cNvSpPr>
              <a:spLocks noChangeArrowheads="1"/>
            </p:cNvSpPr>
            <p:nvPr/>
          </p:nvSpPr>
          <p:spPr bwMode="auto">
            <a:xfrm>
              <a:off x="4688" y="28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8" name="Rectangle 63"/>
            <p:cNvSpPr>
              <a:spLocks noChangeArrowheads="1"/>
            </p:cNvSpPr>
            <p:nvPr/>
          </p:nvSpPr>
          <p:spPr bwMode="auto">
            <a:xfrm>
              <a:off x="3888" y="3696"/>
              <a:ext cx="400" cy="400"/>
            </a:xfrm>
            <a:prstGeom prst="rect">
              <a:avLst/>
            </a:prstGeom>
            <a:solidFill>
              <a:srgbClr val="3399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19" name="Rectangle 64"/>
            <p:cNvSpPr>
              <a:spLocks noChangeArrowheads="1"/>
            </p:cNvSpPr>
            <p:nvPr/>
          </p:nvSpPr>
          <p:spPr bwMode="auto">
            <a:xfrm>
              <a:off x="4288" y="36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6420" name="Rectangle 65"/>
            <p:cNvSpPr>
              <a:spLocks noChangeArrowheads="1"/>
            </p:cNvSpPr>
            <p:nvPr/>
          </p:nvSpPr>
          <p:spPr bwMode="auto">
            <a:xfrm>
              <a:off x="4688" y="3696"/>
              <a:ext cx="400" cy="4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>
                <a:latin typeface="Arial" panose="020B0604020202020204" pitchFamily="34" charset="0"/>
              </a:endParaRPr>
            </a:p>
          </p:txBody>
        </p:sp>
      </p:grpSp>
      <p:grpSp>
        <p:nvGrpSpPr>
          <p:cNvPr id="16395" name="Group 70"/>
          <p:cNvGrpSpPr/>
          <p:nvPr/>
        </p:nvGrpSpPr>
        <p:grpSpPr bwMode="auto">
          <a:xfrm>
            <a:off x="1181100" y="4267200"/>
            <a:ext cx="2247900" cy="1600200"/>
            <a:chOff x="744" y="2688"/>
            <a:chExt cx="1840" cy="1248"/>
          </a:xfrm>
        </p:grpSpPr>
        <p:sp>
          <p:nvSpPr>
            <p:cNvPr id="16407" name="AutoShape 68"/>
            <p:cNvSpPr>
              <a:spLocks noChangeArrowheads="1"/>
            </p:cNvSpPr>
            <p:nvPr/>
          </p:nvSpPr>
          <p:spPr bwMode="auto">
            <a:xfrm>
              <a:off x="744" y="2688"/>
              <a:ext cx="1824" cy="1248"/>
            </a:xfrm>
            <a:prstGeom prst="triangle">
              <a:avLst>
                <a:gd name="adj" fmla="val 50000"/>
              </a:avLst>
            </a:prstGeom>
            <a:solidFill>
              <a:srgbClr val="3399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99"/>
                </a:solidFill>
                <a:latin typeface="VNI-Times" pitchFamily="2" charset="0"/>
              </a:endParaRPr>
            </a:p>
          </p:txBody>
        </p:sp>
        <p:sp>
          <p:nvSpPr>
            <p:cNvPr id="16408" name="AutoShape 69"/>
            <p:cNvSpPr>
              <a:spLocks noChangeArrowheads="1"/>
            </p:cNvSpPr>
            <p:nvPr/>
          </p:nvSpPr>
          <p:spPr bwMode="auto">
            <a:xfrm>
              <a:off x="1672" y="2688"/>
              <a:ext cx="912" cy="1248"/>
            </a:xfrm>
            <a:prstGeom prst="rtTriangl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99"/>
                </a:solidFill>
                <a:latin typeface="VNI-Times" pitchFamily="2" charset="0"/>
              </a:endParaRPr>
            </a:p>
          </p:txBody>
        </p:sp>
      </p:grpSp>
      <p:grpSp>
        <p:nvGrpSpPr>
          <p:cNvPr id="16396" name="Group 1"/>
          <p:cNvGrpSpPr/>
          <p:nvPr/>
        </p:nvGrpSpPr>
        <p:grpSpPr bwMode="auto">
          <a:xfrm>
            <a:off x="7162800" y="152400"/>
            <a:ext cx="457200" cy="990600"/>
            <a:chOff x="6896100" y="190500"/>
            <a:chExt cx="457200" cy="990600"/>
          </a:xfrm>
        </p:grpSpPr>
        <p:sp>
          <p:nvSpPr>
            <p:cNvPr id="16405" name="Rectangle 73"/>
            <p:cNvSpPr>
              <a:spLocks noChangeArrowheads="1"/>
            </p:cNvSpPr>
            <p:nvPr/>
          </p:nvSpPr>
          <p:spPr bwMode="auto">
            <a:xfrm>
              <a:off x="6896100" y="190500"/>
              <a:ext cx="457200" cy="990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VNI-Times" pitchFamily="2" charset="0"/>
                </a:rPr>
                <a:t>1</a:t>
              </a:r>
              <a:endParaRPr lang="en-US" sz="2800" b="1">
                <a:solidFill>
                  <a:srgbClr val="FF0000"/>
                </a:solidFill>
                <a:latin typeface="VNI-Times" pitchFamily="2" charset="0"/>
              </a:endParaRPr>
            </a:p>
            <a:p>
              <a:pPr algn="ctr"/>
              <a:r>
                <a:rPr lang="en-US" sz="2800" b="1">
                  <a:solidFill>
                    <a:srgbClr val="FF0000"/>
                  </a:solidFill>
                  <a:latin typeface="VNI-Times" pitchFamily="2" charset="0"/>
                </a:rPr>
                <a:t>3</a:t>
              </a:r>
              <a:endParaRPr lang="en-US" sz="2800" b="1">
                <a:solidFill>
                  <a:srgbClr val="FF0000"/>
                </a:solidFill>
                <a:latin typeface="VNI-Times" pitchFamily="2" charset="0"/>
              </a:endParaRPr>
            </a:p>
          </p:txBody>
        </p:sp>
        <p:sp>
          <p:nvSpPr>
            <p:cNvPr id="16406" name="Line 74"/>
            <p:cNvSpPr>
              <a:spLocks noChangeShapeType="1"/>
            </p:cNvSpPr>
            <p:nvPr/>
          </p:nvSpPr>
          <p:spPr bwMode="auto">
            <a:xfrm flipH="1">
              <a:off x="6946900" y="698500"/>
              <a:ext cx="3810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6587" name="Rectangle 75"/>
          <p:cNvSpPr>
            <a:spLocks noChangeArrowheads="1"/>
          </p:cNvSpPr>
          <p:nvPr/>
        </p:nvSpPr>
        <p:spPr bwMode="auto">
          <a:xfrm>
            <a:off x="2095500" y="5715000"/>
            <a:ext cx="457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2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76588" name="Line 76"/>
          <p:cNvSpPr>
            <a:spLocks noChangeShapeType="1"/>
          </p:cNvSpPr>
          <p:nvPr/>
        </p:nvSpPr>
        <p:spPr bwMode="auto">
          <a:xfrm flipH="1">
            <a:off x="2133600" y="62357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6589" name="Rectangle 77"/>
          <p:cNvSpPr>
            <a:spLocks noChangeArrowheads="1"/>
          </p:cNvSpPr>
          <p:nvPr/>
        </p:nvSpPr>
        <p:spPr bwMode="auto">
          <a:xfrm>
            <a:off x="5867400" y="2971800"/>
            <a:ext cx="457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2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76590" name="Line 78"/>
          <p:cNvSpPr>
            <a:spLocks noChangeShapeType="1"/>
          </p:cNvSpPr>
          <p:nvPr/>
        </p:nvSpPr>
        <p:spPr bwMode="auto">
          <a:xfrm flipH="1">
            <a:off x="5892800" y="3505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6591" name="Rectangle 79"/>
          <p:cNvSpPr>
            <a:spLocks noChangeArrowheads="1"/>
          </p:cNvSpPr>
          <p:nvPr/>
        </p:nvSpPr>
        <p:spPr bwMode="auto">
          <a:xfrm>
            <a:off x="2095500" y="2959100"/>
            <a:ext cx="457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3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76592" name="Line 80"/>
          <p:cNvSpPr>
            <a:spLocks noChangeShapeType="1"/>
          </p:cNvSpPr>
          <p:nvPr/>
        </p:nvSpPr>
        <p:spPr bwMode="auto">
          <a:xfrm flipH="1">
            <a:off x="2133600" y="3479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6593" name="Rectangle 81"/>
          <p:cNvSpPr>
            <a:spLocks noChangeArrowheads="1"/>
          </p:cNvSpPr>
          <p:nvPr/>
        </p:nvSpPr>
        <p:spPr bwMode="auto">
          <a:xfrm>
            <a:off x="5867400" y="5867400"/>
            <a:ext cx="457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3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76594" name="Line 82"/>
          <p:cNvSpPr>
            <a:spLocks noChangeShapeType="1"/>
          </p:cNvSpPr>
          <p:nvPr/>
        </p:nvSpPr>
        <p:spPr bwMode="auto">
          <a:xfrm flipH="1">
            <a:off x="5905500" y="63881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76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576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5765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576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76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76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7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576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57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57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57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57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47" grpId="0" animBg="1"/>
      <p:bldP spid="576548" grpId="0" animBg="1"/>
      <p:bldP spid="576555" grpId="0" animBg="1"/>
      <p:bldP spid="576557" grpId="0" animBg="1"/>
      <p:bldP spid="576587" grpId="0"/>
      <p:bldP spid="576588" grpId="0" animBg="1"/>
      <p:bldP spid="576589" grpId="0"/>
      <p:bldP spid="576590" grpId="0" animBg="1"/>
      <p:bldP spid="576591" grpId="0"/>
      <p:bldP spid="576592" grpId="0" animBg="1"/>
      <p:bldP spid="576593" grpId="0"/>
      <p:bldP spid="57659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52400" y="1066800"/>
            <a:ext cx="8915400" cy="163004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rgbClr val="FFFFFF"/>
                </a:solidFill>
                <a:cs typeface="Times New Roman" panose="02020603050405020304" pitchFamily="18" charset="0"/>
              </a:rPr>
              <a:t>Toán</a:t>
            </a:r>
            <a:endParaRPr lang="en-US" sz="4000" b="1" dirty="0">
              <a:solidFill>
                <a:srgbClr val="FFFFFF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phần</a:t>
            </a:r>
            <a:r>
              <a:rPr lang="en-US" sz="4000" b="1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tư</a:t>
            </a:r>
            <a:r>
              <a:rPr lang="en-US" sz="4000" b="1" dirty="0" smtClean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(119)</a:t>
            </a:r>
            <a:endParaRPr lang="en-US" sz="4000" b="1" dirty="0">
              <a:solidFill>
                <a:srgbClr val="FF0000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custDataLst>
      <p:tags r:id="rId2"/>
    </p:custData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5" name="Rectangle 3"/>
          <p:cNvSpPr>
            <a:spLocks noGrp="1" noChangeArrowheads="1"/>
          </p:cNvSpPr>
          <p:nvPr>
            <p:ph idx="1"/>
          </p:nvPr>
        </p:nvSpPr>
        <p:spPr>
          <a:xfrm>
            <a:off x="4114800" y="2438400"/>
            <a:ext cx="4724400" cy="21336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Chia hình vuông thành </a:t>
            </a:r>
            <a:endParaRPr lang="en-US" sz="2800" b="1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    bốn phần bằng nhau. </a:t>
            </a:r>
            <a:endParaRPr lang="en-US" sz="2800" b="1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0000FF"/>
                </a:solidFill>
              </a:rPr>
              <a:t>   </a:t>
            </a:r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Lấy</a:t>
            </a:r>
            <a:r>
              <a:rPr lang="en-US" sz="2800" b="1" smtClean="0">
                <a:latin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 một phần, được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một phần tư </a:t>
            </a:r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</a:rPr>
              <a:t> hình vuông.</a:t>
            </a:r>
            <a:endParaRPr lang="en-US" sz="2800" b="1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1952336" y="533400"/>
            <a:ext cx="4267200" cy="7620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mới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35558" name="Rectangle 6"/>
          <p:cNvSpPr>
            <a:spLocks noChangeArrowheads="1"/>
          </p:cNvSpPr>
          <p:nvPr/>
        </p:nvSpPr>
        <p:spPr bwMode="auto">
          <a:xfrm>
            <a:off x="381000" y="2438400"/>
            <a:ext cx="3429000" cy="34290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900" b="1">
              <a:solidFill>
                <a:srgbClr val="FFFF66"/>
              </a:solidFill>
              <a:latin typeface="VNI-Times" pitchFamily="2" charset="0"/>
            </a:endParaRPr>
          </a:p>
        </p:txBody>
      </p:sp>
      <p:sp>
        <p:nvSpPr>
          <p:cNvPr id="535575" name="Rectangle 23"/>
          <p:cNvSpPr>
            <a:spLocks noChangeArrowheads="1"/>
          </p:cNvSpPr>
          <p:nvPr/>
        </p:nvSpPr>
        <p:spPr bwMode="auto">
          <a:xfrm flipH="1">
            <a:off x="1752600" y="25908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VNI-Times" pitchFamily="2" charset="0"/>
              </a:rPr>
              <a:t>1</a:t>
            </a:r>
            <a:endParaRPr lang="en-US" sz="2800" b="1" dirty="0">
              <a:solidFill>
                <a:srgbClr val="0000FF"/>
              </a:solidFill>
              <a:latin typeface="VNI-Times" pitchFamily="2" charset="0"/>
            </a:endParaRP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VNI-Times" pitchFamily="2" charset="0"/>
              </a:rPr>
              <a:t>4</a:t>
            </a:r>
            <a:endParaRPr lang="en-US" sz="28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35577" name="Line 25"/>
          <p:cNvSpPr>
            <a:spLocks noChangeShapeType="1"/>
          </p:cNvSpPr>
          <p:nvPr/>
        </p:nvSpPr>
        <p:spPr bwMode="auto">
          <a:xfrm flipV="1">
            <a:off x="1803400" y="3073400"/>
            <a:ext cx="381000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581" name="Line 29"/>
          <p:cNvSpPr>
            <a:spLocks noChangeShapeType="1"/>
          </p:cNvSpPr>
          <p:nvPr/>
        </p:nvSpPr>
        <p:spPr bwMode="auto">
          <a:xfrm>
            <a:off x="381000" y="2438400"/>
            <a:ext cx="342900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583" name="Line 31"/>
          <p:cNvSpPr>
            <a:spLocks noChangeShapeType="1"/>
          </p:cNvSpPr>
          <p:nvPr/>
        </p:nvSpPr>
        <p:spPr bwMode="auto">
          <a:xfrm flipH="1">
            <a:off x="381000" y="2438400"/>
            <a:ext cx="3429000" cy="342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584" name="AutoShape 32"/>
          <p:cNvSpPr>
            <a:spLocks noChangeArrowheads="1"/>
          </p:cNvSpPr>
          <p:nvPr/>
        </p:nvSpPr>
        <p:spPr bwMode="auto">
          <a:xfrm>
            <a:off x="381000" y="4191000"/>
            <a:ext cx="3429000" cy="167640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19050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5585" name="Rectangle 33"/>
          <p:cNvSpPr>
            <a:spLocks noChangeArrowheads="1"/>
          </p:cNvSpPr>
          <p:nvPr/>
        </p:nvSpPr>
        <p:spPr bwMode="auto">
          <a:xfrm flipH="1">
            <a:off x="1866900" y="4648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FF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FF00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FFFF00"/>
              </a:solidFill>
              <a:latin typeface="VNI-Times" pitchFamily="2" charset="0"/>
            </a:endParaRPr>
          </a:p>
        </p:txBody>
      </p:sp>
      <p:sp>
        <p:nvSpPr>
          <p:cNvPr id="535586" name="Rectangle 34"/>
          <p:cNvSpPr>
            <a:spLocks noChangeArrowheads="1"/>
          </p:cNvSpPr>
          <p:nvPr/>
        </p:nvSpPr>
        <p:spPr bwMode="auto">
          <a:xfrm flipH="1">
            <a:off x="685800" y="36576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0000FF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35587" name="Rectangle 35"/>
          <p:cNvSpPr>
            <a:spLocks noChangeArrowheads="1"/>
          </p:cNvSpPr>
          <p:nvPr/>
        </p:nvSpPr>
        <p:spPr bwMode="auto">
          <a:xfrm flipH="1">
            <a:off x="2971800" y="36576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FF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0000FF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35591" name="Line 39"/>
          <p:cNvSpPr>
            <a:spLocks noChangeShapeType="1"/>
          </p:cNvSpPr>
          <p:nvPr/>
        </p:nvSpPr>
        <p:spPr bwMode="auto">
          <a:xfrm flipV="1">
            <a:off x="2997200" y="4114800"/>
            <a:ext cx="381000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592" name="Line 40"/>
          <p:cNvSpPr>
            <a:spLocks noChangeShapeType="1"/>
          </p:cNvSpPr>
          <p:nvPr/>
        </p:nvSpPr>
        <p:spPr bwMode="auto">
          <a:xfrm flipV="1">
            <a:off x="1917700" y="5105400"/>
            <a:ext cx="381000" cy="0"/>
          </a:xfrm>
          <a:prstGeom prst="line">
            <a:avLst/>
          </a:prstGeom>
          <a:noFill/>
          <a:ln w="31750">
            <a:solidFill>
              <a:srgbClr val="FFFF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593" name="Line 41"/>
          <p:cNvSpPr>
            <a:spLocks noChangeShapeType="1"/>
          </p:cNvSpPr>
          <p:nvPr/>
        </p:nvSpPr>
        <p:spPr bwMode="auto">
          <a:xfrm flipV="1">
            <a:off x="762000" y="4114800"/>
            <a:ext cx="381000" cy="0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595" name="Rectangle 43"/>
          <p:cNvSpPr>
            <a:spLocks noChangeArrowheads="1"/>
          </p:cNvSpPr>
          <p:nvPr/>
        </p:nvSpPr>
        <p:spPr bwMode="auto">
          <a:xfrm flipH="1">
            <a:off x="7696200" y="4267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35596" name="Line 44"/>
          <p:cNvSpPr>
            <a:spLocks noChangeShapeType="1"/>
          </p:cNvSpPr>
          <p:nvPr/>
        </p:nvSpPr>
        <p:spPr bwMode="auto">
          <a:xfrm flipV="1">
            <a:off x="7696200" y="4729018"/>
            <a:ext cx="381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5597" name="Rectangle 45"/>
          <p:cNvSpPr>
            <a:spLocks noChangeArrowheads="1"/>
          </p:cNvSpPr>
          <p:nvPr/>
        </p:nvSpPr>
        <p:spPr bwMode="auto">
          <a:xfrm>
            <a:off x="4191000" y="4419600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2800" b="1">
                <a:solidFill>
                  <a:srgbClr val="0000FF"/>
                </a:solidFill>
              </a:rPr>
              <a:t>  Một phần tư viết là:</a:t>
            </a:r>
            <a:endParaRPr lang="en-US" sz="2800" b="1">
              <a:solidFill>
                <a:srgbClr val="0000FF"/>
              </a:solidFill>
            </a:endParaRPr>
          </a:p>
        </p:txBody>
      </p:sp>
      <p:sp>
        <p:nvSpPr>
          <p:cNvPr id="535599" name="Rectangle 47"/>
          <p:cNvSpPr>
            <a:spLocks noChangeArrowheads="1"/>
          </p:cNvSpPr>
          <p:nvPr/>
        </p:nvSpPr>
        <p:spPr bwMode="auto">
          <a:xfrm>
            <a:off x="4470400" y="2959100"/>
            <a:ext cx="3413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</a:rPr>
              <a:t>bốn phần bằng nhau</a:t>
            </a:r>
            <a:r>
              <a:rPr lang="en-US" sz="2800">
                <a:solidFill>
                  <a:srgbClr val="FF0000"/>
                </a:solidFill>
              </a:rPr>
              <a:t> 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53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535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53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535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5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35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35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35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355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35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3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53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535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5355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53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3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53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53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535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35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35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35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535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535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535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535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5" grpId="0" build="p"/>
      <p:bldP spid="535558" grpId="0" animBg="1"/>
      <p:bldP spid="535577" grpId="0" animBg="1"/>
      <p:bldP spid="535581" grpId="0" animBg="1"/>
      <p:bldP spid="535583" grpId="0" animBg="1"/>
      <p:bldP spid="535584" grpId="0" animBg="1"/>
      <p:bldP spid="535591" grpId="0" animBg="1"/>
      <p:bldP spid="535592" grpId="0" animBg="1"/>
      <p:bldP spid="535593" grpId="0" animBg="1"/>
      <p:bldP spid="535596" grpId="0" animBg="1"/>
      <p:bldP spid="535597" grpId="0"/>
      <p:bldP spid="5355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1">
            <a:lum/>
          </a:blip>
          <a:srcRect/>
          <a:stretch>
            <a:fillRect l="-5000" r="-13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2514600" y="2209800"/>
            <a:ext cx="4419600" cy="28956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900" b="1">
              <a:solidFill>
                <a:srgbClr val="FFFF66"/>
              </a:solidFill>
              <a:latin typeface="VNI-Times" pitchFamily="2" charset="0"/>
            </a:endParaRPr>
          </a:p>
        </p:txBody>
      </p:sp>
      <p:sp>
        <p:nvSpPr>
          <p:cNvPr id="19460" name="AutoShape 6"/>
          <p:cNvSpPr>
            <a:spLocks noChangeArrowheads="1"/>
          </p:cNvSpPr>
          <p:nvPr/>
        </p:nvSpPr>
        <p:spPr bwMode="auto">
          <a:xfrm>
            <a:off x="2514600" y="1039813"/>
            <a:ext cx="4267200" cy="7620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000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Một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phần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tư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18507" name="Line 11"/>
          <p:cNvSpPr>
            <a:spLocks noChangeShapeType="1"/>
          </p:cNvSpPr>
          <p:nvPr/>
        </p:nvSpPr>
        <p:spPr bwMode="auto">
          <a:xfrm>
            <a:off x="2514600" y="2209800"/>
            <a:ext cx="4419600" cy="2895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508" name="Line 12"/>
          <p:cNvSpPr>
            <a:spLocks noChangeShapeType="1"/>
          </p:cNvSpPr>
          <p:nvPr/>
        </p:nvSpPr>
        <p:spPr bwMode="auto">
          <a:xfrm flipH="1">
            <a:off x="2527300" y="2222500"/>
            <a:ext cx="4381500" cy="2870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8510" name="AutoShape 14"/>
          <p:cNvSpPr>
            <a:spLocks noChangeArrowheads="1"/>
          </p:cNvSpPr>
          <p:nvPr/>
        </p:nvSpPr>
        <p:spPr bwMode="auto">
          <a:xfrm>
            <a:off x="2540000" y="3670300"/>
            <a:ext cx="4343400" cy="1435100"/>
          </a:xfrm>
          <a:prstGeom prst="triangle">
            <a:avLst>
              <a:gd name="adj" fmla="val 50000"/>
            </a:avLst>
          </a:prstGeom>
          <a:solidFill>
            <a:srgbClr val="00CCFF"/>
          </a:solidFill>
          <a:ln w="222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43"/>
          <p:cNvSpPr>
            <a:spLocks noChangeArrowheads="1"/>
          </p:cNvSpPr>
          <p:nvPr/>
        </p:nvSpPr>
        <p:spPr bwMode="auto">
          <a:xfrm flipH="1">
            <a:off x="4495800" y="393065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 flipV="1">
            <a:off x="4521200" y="4387850"/>
            <a:ext cx="381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43"/>
          <p:cNvSpPr>
            <a:spLocks noChangeArrowheads="1"/>
          </p:cNvSpPr>
          <p:nvPr/>
        </p:nvSpPr>
        <p:spPr bwMode="auto">
          <a:xfrm flipH="1">
            <a:off x="2971800" y="301625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1" name="Line 44"/>
          <p:cNvSpPr>
            <a:spLocks noChangeShapeType="1"/>
          </p:cNvSpPr>
          <p:nvPr/>
        </p:nvSpPr>
        <p:spPr bwMode="auto">
          <a:xfrm flipV="1">
            <a:off x="2997200" y="3473450"/>
            <a:ext cx="381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43"/>
          <p:cNvSpPr>
            <a:spLocks noChangeArrowheads="1"/>
          </p:cNvSpPr>
          <p:nvPr/>
        </p:nvSpPr>
        <p:spPr bwMode="auto">
          <a:xfrm flipH="1">
            <a:off x="4483100" y="2286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3" name="Line 44"/>
          <p:cNvSpPr>
            <a:spLocks noChangeShapeType="1"/>
          </p:cNvSpPr>
          <p:nvPr/>
        </p:nvSpPr>
        <p:spPr bwMode="auto">
          <a:xfrm flipV="1">
            <a:off x="4508500" y="2743200"/>
            <a:ext cx="381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43"/>
          <p:cNvSpPr>
            <a:spLocks noChangeArrowheads="1"/>
          </p:cNvSpPr>
          <p:nvPr/>
        </p:nvSpPr>
        <p:spPr bwMode="auto">
          <a:xfrm flipH="1">
            <a:off x="6019800" y="32131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>
                <a:solidFill>
                  <a:srgbClr val="FF0000"/>
                </a:solidFill>
                <a:latin typeface="VNI-Times" pitchFamily="2" charset="0"/>
              </a:rPr>
              <a:t>4</a:t>
            </a:r>
            <a:endParaRPr lang="en-US" sz="28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5" name="Line 44"/>
          <p:cNvSpPr>
            <a:spLocks noChangeShapeType="1"/>
          </p:cNvSpPr>
          <p:nvPr/>
        </p:nvSpPr>
        <p:spPr bwMode="auto">
          <a:xfrm flipV="1">
            <a:off x="6045200" y="3670300"/>
            <a:ext cx="381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1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1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507" grpId="0" animBg="1"/>
      <p:bldP spid="618508" grpId="0" animBg="1"/>
      <p:bldP spid="618510" grpId="0" animBg="1"/>
      <p:bldP spid="9" grpId="0" animBg="1"/>
      <p:bldP spid="11" grpId="0" animBg="1"/>
      <p:bldP spid="13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152400" y="381000"/>
            <a:ext cx="8915400" cy="2091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 eaLnBrk="1" hangingPunct="1">
              <a:spcBef>
                <a:spcPts val="600"/>
              </a:spcBef>
              <a:defRPr sz="4000" b="1">
                <a:solidFill>
                  <a:srgbClr val="FFFFFF"/>
                </a:solidFill>
                <a:cs typeface="Times New Roman" panose="02020603050405020304" pitchFamily="18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endParaRPr lang="en-US" dirty="0"/>
          </a:p>
          <a:p>
            <a:r>
              <a:rPr lang="en-US" dirty="0" err="1"/>
              <a:t>Toán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Một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phần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FF0000"/>
                </a:solidFill>
                <a:sym typeface="Wingdings" panose="05000000000000000000" pitchFamily="2" charset="2"/>
              </a:rPr>
              <a:t>tư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 (119)</a:t>
            </a:r>
            <a:endParaRPr lang="en-US" dirty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  <p:sp>
        <p:nvSpPr>
          <p:cNvPr id="20483" name="Rectangle 43"/>
          <p:cNvSpPr>
            <a:spLocks noChangeArrowheads="1"/>
          </p:cNvSpPr>
          <p:nvPr/>
        </p:nvSpPr>
        <p:spPr bwMode="auto">
          <a:xfrm flipH="1">
            <a:off x="1219200" y="375285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4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20484" name="Line 44"/>
          <p:cNvSpPr>
            <a:spLocks noChangeShapeType="1"/>
          </p:cNvSpPr>
          <p:nvPr/>
        </p:nvSpPr>
        <p:spPr bwMode="auto">
          <a:xfrm flipV="1">
            <a:off x="1244600" y="4210050"/>
            <a:ext cx="381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Rectangle 1"/>
          <p:cNvSpPr>
            <a:spLocks noChangeArrowheads="1"/>
          </p:cNvSpPr>
          <p:nvPr/>
        </p:nvSpPr>
        <p:spPr bwMode="auto">
          <a:xfrm>
            <a:off x="1828800" y="3886200"/>
            <a:ext cx="41036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đọc là: Một phần tư</a:t>
            </a:r>
            <a:endParaRPr lang="en-US" sz="3600" b="1">
              <a:solidFill>
                <a:schemeClr val="bg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36538" y="2971800"/>
            <a:ext cx="19653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 u="sng" dirty="0" err="1">
                <a:solidFill>
                  <a:srgbClr val="FFFFCC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Ghi</a:t>
            </a:r>
            <a:r>
              <a:rPr lang="en-US" sz="3600" b="1" u="sng" dirty="0">
                <a:solidFill>
                  <a:srgbClr val="FFFFCC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600" b="1" u="sng" dirty="0" err="1">
                <a:solidFill>
                  <a:srgbClr val="FFFFCC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nhớ</a:t>
            </a:r>
            <a:r>
              <a:rPr lang="en-US" sz="3600" b="1" u="sng" dirty="0">
                <a:solidFill>
                  <a:srgbClr val="FFFFCC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3600" b="1" u="sng" dirty="0">
              <a:solidFill>
                <a:srgbClr val="FFFFCC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914400" y="4876800"/>
            <a:ext cx="47069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“Một phần tư” viết là: </a:t>
            </a:r>
            <a:endParaRPr lang="en-US" sz="3600" b="1">
              <a:solidFill>
                <a:schemeClr val="bg1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1" name="Rectangle 43"/>
          <p:cNvSpPr>
            <a:spLocks noChangeArrowheads="1"/>
          </p:cNvSpPr>
          <p:nvPr/>
        </p:nvSpPr>
        <p:spPr bwMode="auto">
          <a:xfrm flipH="1">
            <a:off x="5466052" y="4790209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1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4</a:t>
            </a:r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2" name="Line 44"/>
          <p:cNvSpPr>
            <a:spLocks noChangeShapeType="1"/>
          </p:cNvSpPr>
          <p:nvPr/>
        </p:nvSpPr>
        <p:spPr bwMode="auto">
          <a:xfrm flipV="1">
            <a:off x="5542252" y="5254335"/>
            <a:ext cx="3810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custDataLst>
      <p:tags r:id="rId2"/>
    </p:custDataLst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IMING" val="|2.2"/>
</p:tagLst>
</file>

<file path=ppt/tags/tag2.xml><?xml version="1.0" encoding="utf-8"?>
<p:tagLst xmlns:p="http://schemas.openxmlformats.org/presentationml/2006/main">
  <p:tag name="TIMING" val="|2.2"/>
</p:tagLst>
</file>

<file path=ppt/tags/tag3.xml><?xml version="1.0" encoding="utf-8"?>
<p:tagLst xmlns:p="http://schemas.openxmlformats.org/presentationml/2006/main">
  <p:tag name="MMPROD_NEXTUNIQUEID" val="10009"/>
  <p:tag name="VIOLETID" val="12805968"/>
  <p:tag name="VIOLETTITLE" val="Một phần tư"/>
  <p:tag name="VIOLETLESSON" val="75"/>
  <p:tag name="VIOLETCATID" val="2195"/>
  <p:tag name="VIOLETSUBJECT" val="Toán học 2"/>
  <p:tag name="VIOLETSOURCE" val="Lê Cao Hiền Diệu"/>
  <p:tag name="VIOLETAUTHORID" val="10691589"/>
  <p:tag name="VIOLETAUTHORNAME" val="lê cao hiền diệu"/>
  <p:tag name="VIOLETAUTHORAVATAR" val="no_avatar.jpg"/>
  <p:tag name="VIOLETAUTHORADDRESS" val="đại học thủ dầu một - bình dương"/>
  <p:tag name="VIOLETDATE" val="2020-04-20 10:59:28"/>
  <p:tag name="VIOLETHIT" val="24"/>
  <p:tag name="VIOLETLIKE" val="1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5 - &amp;quot;Hình nào tô màu       ?      Hình nào tô màu      ? &amp;quot;&quot;/&gt;&lt;property id=&quot;20307&quot; value=&quot;364&quot;/&gt;&lt;/object&gt;&lt;object type=&quot;3&quot; unique_id=&quot;10007&quot;&gt;&lt;property id=&quot;20148&quot; value=&quot;5&quot;/&gt;&lt;property id=&quot;20300&quot; value=&quot;Slide 7&quot;/&gt;&lt;property id=&quot;20307&quot; value=&quot;359&quot;/&gt;&lt;/object&gt;&lt;object type=&quot;3&quot; unique_id=&quot;10008&quot;&gt;&lt;property id=&quot;20148&quot; value=&quot;5&quot;/&gt;&lt;property id=&quot;20300&quot; value=&quot;Slide 10 - &amp;quot;Bài 1.  Đã tô màu      hình nào?&amp;quot;&quot;/&gt;&lt;property id=&quot;20307&quot; value=&quot;368&quot;/&gt;&lt;/object&gt;&lt;object type=&quot;3&quot; unique_id=&quot;10050&quot;&gt;&lt;property id=&quot;20148&quot; value=&quot;5&quot;/&gt;&lt;property id=&quot;20300&quot; value=&quot;Slide 1 - &amp;quot;Mời các bạn học Toán &amp;#x0D;&amp;#x0A;cùng học sinh Tiểu học Ái Mộ A &amp;#x0D;&amp;#x0A;chúng tôi!&amp;quot;&quot;/&gt;&lt;property id=&quot;20307&quot; value=&quot;396&quot;/&gt;&lt;/object&gt;&lt;object type=&quot;3&quot; unique_id=&quot;10051&quot;&gt;&lt;property id=&quot;20148&quot; value=&quot;5&quot;/&gt;&lt;property id=&quot;20300&quot; value=&quot;Slide 2 - &amp;quot;Toán&amp;#x0D;&amp;#x0A;Một phần tư (119)&amp;quot;&quot;/&gt;&lt;property id=&quot;20307&quot; value=&quot;397&quot;/&gt;&lt;/object&gt;&lt;object type=&quot;3&quot; unique_id=&quot;10052&quot;&gt;&lt;property id=&quot;20148&quot; value=&quot;5&quot;/&gt;&lt;property id=&quot;20300&quot; value=&quot;Slide 3 - &amp;quot;Mục đích, yêu cầu:&amp;quot;&quot;/&gt;&lt;property id=&quot;20307&quot; value=&quot;398&quot;/&gt;&lt;/object&gt;&lt;object type=&quot;3&quot; unique_id=&quot;10054&quot;&gt;&lt;property id=&quot;20148&quot; value=&quot;5&quot;/&gt;&lt;property id=&quot;20300&quot; value=&quot;Slide 6&quot;/&gt;&lt;property id=&quot;20307&quot; value=&quot;390&quot;/&gt;&lt;/object&gt;&lt;object type=&quot;3&quot; unique_id=&quot;10055&quot;&gt;&lt;property id=&quot;20148&quot; value=&quot;5&quot;/&gt;&lt;property id=&quot;20300&quot; value=&quot;Slide 8&quot;/&gt;&lt;property id=&quot;20307&quot; value=&quot;371&quot;/&gt;&lt;/object&gt;&lt;object type=&quot;3&quot; unique_id=&quot;10056&quot;&gt;&lt;property id=&quot;20148&quot; value=&quot;5&quot;/&gt;&lt;property id=&quot;20300&quot; value=&quot;Slide 9&quot;/&gt;&lt;property id=&quot;20307&quot; value=&quot;391&quot;/&gt;&lt;/object&gt;&lt;object type=&quot;3&quot; unique_id=&quot;10057&quot;&gt;&lt;property id=&quot;20148&quot; value=&quot;5&quot;/&gt;&lt;property id=&quot;20300&quot; value=&quot;Slide 11&quot;/&gt;&lt;property id=&quot;20307&quot; value=&quot;379&quot;/&gt;&lt;/object&gt;&lt;object type=&quot;3&quot; unique_id=&quot;10058&quot;&gt;&lt;property id=&quot;20148&quot; value=&quot;5&quot;/&gt;&lt;property id=&quot;20300&quot; value=&quot;Slide 12&quot;/&gt;&lt;property id=&quot;20307&quot; value=&quot;393&quot;/&gt;&lt;/object&gt;&lt;object type=&quot;3&quot; unique_id=&quot;10059&quot;&gt;&lt;property id=&quot;20148&quot; value=&quot;5&quot;/&gt;&lt;property id=&quot;20300&quot; value=&quot;Slide 13&quot;/&gt;&lt;property id=&quot;20307&quot; value=&quot;392&quot;/&gt;&lt;/object&gt;&lt;object type=&quot;3&quot; unique_id=&quot;10060&quot;&gt;&lt;property id=&quot;20148&quot; value=&quot;5&quot;/&gt;&lt;property id=&quot;20300&quot; value=&quot;Slide 14&quot;/&gt;&lt;property id=&quot;20307&quot; value=&quot;394&quot;/&gt;&lt;/object&gt;&lt;object type=&quot;3&quot; unique_id=&quot;10061&quot;&gt;&lt;property id=&quot;20148&quot; value=&quot;5&quot;/&gt;&lt;property id=&quot;20300&quot; value=&quot;Slide 15&quot;/&gt;&lt;property id=&quot;20307&quot; value=&quot;395&quot;/&gt;&lt;/object&gt;&lt;object type=&quot;3&quot; unique_id=&quot;10062&quot;&gt;&lt;property id=&quot;20148&quot; value=&quot;5&quot;/&gt;&lt;property id=&quot;20300&quot; value=&quot;Slide 16&quot;/&gt;&lt;property id=&quot;20307&quot; value=&quot;373&quot;/&gt;&lt;/object&gt;&lt;object type=&quot;3&quot; unique_id=&quot;10063&quot;&gt;&lt;property id=&quot;20148&quot; value=&quot;5&quot;/&gt;&lt;property id=&quot;20300&quot; value=&quot;Slide 17&quot;/&gt;&lt;property id=&quot;20307&quot; value=&quot;375&quot;/&gt;&lt;/object&gt;&lt;object type=&quot;3&quot; unique_id=&quot;10064&quot;&gt;&lt;property id=&quot;20148&quot; value=&quot;5&quot;/&gt;&lt;property id=&quot;20300&quot; value=&quot;Slide 18&quot;/&gt;&lt;property id=&quot;20307&quot; value=&quot;382&quot;/&gt;&lt;/object&gt;&lt;object type=&quot;3&quot; unique_id=&quot;10359&quot;&gt;&lt;property id=&quot;20148&quot; value=&quot;5&quot;/&gt;&lt;property id=&quot;20300&quot; value=&quot;Slide 4 - &amp;quot;Ôn bài cũ&amp;quot;&quot;/&gt;&lt;property id=&quot;20307&quot; value=&quot;399&quot;/&gt;&lt;/object&gt;&lt;object type=&quot;3&quot; unique_id=&quot;10581&quot;&gt;&lt;property id=&quot;20148&quot; value=&quot;5&quot;/&gt;&lt;property id=&quot;20300&quot; value=&quot;Slide 19&quot;/&gt;&lt;property id=&quot;20307&quot; value=&quot;402&quot;/&gt;&lt;/object&gt;&lt;object type=&quot;3&quot; unique_id=&quot;10583&quot;&gt;&lt;property id=&quot;20148&quot; value=&quot;5&quot;/&gt;&lt;property id=&quot;20300&quot; value=&quot;Slide 20&quot;/&gt;&lt;property id=&quot;20307&quot; value=&quot;40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1594</Words>
  <Application>WPS Presentation</Application>
  <PresentationFormat>On-screen Show (4:3)</PresentationFormat>
  <Paragraphs>253</Paragraphs>
  <Slides>20</Slides>
  <Notes>2</Notes>
  <HiddenSlides>0</HiddenSlides>
  <MMClips>2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5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20</vt:i4>
      </vt:variant>
    </vt:vector>
  </HeadingPairs>
  <TitlesOfParts>
    <vt:vector size="42" baseType="lpstr">
      <vt:lpstr>Arial</vt:lpstr>
      <vt:lpstr>SimSun</vt:lpstr>
      <vt:lpstr>Wingdings</vt:lpstr>
      <vt:lpstr>Times New Roman</vt:lpstr>
      <vt:lpstr>Comic Sans MS</vt:lpstr>
      <vt:lpstr>Calibri</vt:lpstr>
      <vt:lpstr>Calibri</vt:lpstr>
      <vt:lpstr>Cambria Math</vt:lpstr>
      <vt:lpstr>Cambria Math</vt:lpstr>
      <vt:lpstr>VNI-Times</vt:lpstr>
      <vt:lpstr>Segoe Print</vt:lpstr>
      <vt:lpstr>Microsoft YaHei</vt:lpstr>
      <vt:lpstr>Arial Unicode MS</vt:lpstr>
      <vt:lpstr>Times New Roman</vt:lpstr>
      <vt:lpstr>1_Office Theme</vt:lpstr>
      <vt:lpstr>Office Theme</vt:lpstr>
      <vt:lpstr>2_Office Theme</vt:lpstr>
      <vt:lpstr>3_Office Theme</vt:lpstr>
      <vt:lpstr>5_Office Theme</vt:lpstr>
      <vt:lpstr>Equation.3</vt:lpstr>
      <vt:lpstr>Equation.3</vt:lpstr>
      <vt:lpstr>Equation.3</vt:lpstr>
      <vt:lpstr>Mời các bạn học Toán  cùng học sinh Tiểu học Ái Mộ A  chúng tôi!</vt:lpstr>
      <vt:lpstr>Toán Một phần tư (119)</vt:lpstr>
      <vt:lpstr>Mục đích, yêu cầu:</vt:lpstr>
      <vt:lpstr>Ôn bài cũ</vt:lpstr>
      <vt:lpstr>Hình nào tô màu       ?      Hình nào tô màu      ? </vt:lpstr>
      <vt:lpstr>PowerPoint 演示文稿</vt:lpstr>
      <vt:lpstr>PowerPoint 演示文稿</vt:lpstr>
      <vt:lpstr>PowerPoint 演示文稿</vt:lpstr>
      <vt:lpstr>PowerPoint 演示文稿</vt:lpstr>
      <vt:lpstr>Bài 1.  Đã tô màu      hình nào?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MY FAMILY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DAI KHOA</dc:creator>
  <cp:lastModifiedBy>Acer</cp:lastModifiedBy>
  <cp:revision>1429</cp:revision>
  <dcterms:created xsi:type="dcterms:W3CDTF">2000-12-31T17:43:00Z</dcterms:created>
  <dcterms:modified xsi:type="dcterms:W3CDTF">2021-03-27T01:46:35Z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1033-11.2.0.10017</vt:lpwstr>
  </property>
</Properties>
</file>