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media/audio4.wav" ContentType="audio/wav"/>
  <Override PartName="/ppt/media/audio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7" r:id="rId4"/>
    <p:sldId id="258" r:id="rId5"/>
    <p:sldId id="272" r:id="rId6"/>
    <p:sldId id="273" r:id="rId7"/>
    <p:sldId id="274" r:id="rId8"/>
    <p:sldId id="275" r:id="rId9"/>
    <p:sldId id="276" r:id="rId10"/>
    <p:sldId id="260" r:id="rId11"/>
    <p:sldId id="278" r:id="rId12"/>
    <p:sldId id="270" r:id="rId13"/>
    <p:sldId id="271" r:id="rId14"/>
    <p:sldId id="279" r:id="rId15"/>
    <p:sldId id="265" r:id="rId16"/>
    <p:sldId id="266" r:id="rId17"/>
    <p:sldId id="267" r:id="rId18"/>
    <p:sldId id="268" r:id="rId19"/>
    <p:sldId id="269" r:id="rId20"/>
    <p:sldId id="26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27292A-55D5-4D0B-96DA-D8BD32A65DBD}"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2955275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27292A-55D5-4D0B-96DA-D8BD32A65DBD}"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4198821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27292A-55D5-4D0B-96DA-D8BD32A65DBD}"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46898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421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947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4885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13308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773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725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950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273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27292A-55D5-4D0B-96DA-D8BD32A65DBD}"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2797976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663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143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483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548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0554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0706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2078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614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7570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951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27292A-55D5-4D0B-96DA-D8BD32A65DBD}" type="datetimeFigureOut">
              <a:rPr lang="en-US" smtClean="0"/>
              <a:t>27/4/2021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17523277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13185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754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3288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964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27292A-55D5-4D0B-96DA-D8BD32A65DBD}" type="datetimeFigureOut">
              <a:rPr lang="en-US" smtClean="0"/>
              <a:t>27/4/2021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3811335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27292A-55D5-4D0B-96DA-D8BD32A65DBD}" type="datetimeFigureOut">
              <a:rPr lang="en-US" smtClean="0"/>
              <a:t>27/4/2021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2350302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27292A-55D5-4D0B-96DA-D8BD32A65DBD}" type="datetimeFigureOut">
              <a:rPr lang="en-US" smtClean="0"/>
              <a:t>27/4/2021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216434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27292A-55D5-4D0B-96DA-D8BD32A65DBD}" type="datetimeFigureOut">
              <a:rPr lang="en-US" smtClean="0"/>
              <a:t>27/4/2021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3060738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27292A-55D5-4D0B-96DA-D8BD32A65DBD}" type="datetimeFigureOut">
              <a:rPr lang="en-US" smtClean="0"/>
              <a:t>27/4/2021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93763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27292A-55D5-4D0B-96DA-D8BD32A65DBD}" type="datetimeFigureOut">
              <a:rPr lang="en-US" smtClean="0"/>
              <a:t>27/4/2021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AC35D-6690-4208-899D-77C16C14C1E7}" type="slidenum">
              <a:rPr lang="en-US" smtClean="0"/>
              <a:t>‹#›</a:t>
            </a:fld>
            <a:endParaRPr lang="en-US"/>
          </a:p>
        </p:txBody>
      </p:sp>
    </p:spTree>
    <p:extLst>
      <p:ext uri="{BB962C8B-B14F-4D97-AF65-F5344CB8AC3E}">
        <p14:creationId xmlns:p14="http://schemas.microsoft.com/office/powerpoint/2010/main" val="3939890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7292A-55D5-4D0B-96DA-D8BD32A65DBD}" type="datetimeFigureOut">
              <a:rPr lang="en-US" smtClean="0"/>
              <a:t>27/4/2021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AAC35D-6690-4208-899D-77C16C14C1E7}" type="slidenum">
              <a:rPr lang="en-US" smtClean="0"/>
              <a:t>‹#›</a:t>
            </a:fld>
            <a:endParaRPr lang="en-US"/>
          </a:p>
        </p:txBody>
      </p:sp>
    </p:spTree>
    <p:extLst>
      <p:ext uri="{BB962C8B-B14F-4D97-AF65-F5344CB8AC3E}">
        <p14:creationId xmlns:p14="http://schemas.microsoft.com/office/powerpoint/2010/main" val="17364570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3703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pPr/>
              <a:t>27/4/2021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8667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2.png"/><Relationship Id="rId4" Type="http://schemas.openxmlformats.org/officeDocument/2006/relationships/image" Target="../media/image31.gif"/></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24.jp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3" Type="http://schemas.openxmlformats.org/officeDocument/2006/relationships/slide" Target="slide6.xml"/><Relationship Id="rId7" Type="http://schemas.openxmlformats.org/officeDocument/2006/relationships/image" Target="../media/image6.png"/><Relationship Id="rId12" Type="http://schemas.openxmlformats.org/officeDocument/2006/relationships/slide" Target="slide14.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2.GIF"/><Relationship Id="rId10" Type="http://schemas.openxmlformats.org/officeDocument/2006/relationships/image" Target="../media/image8.png"/><Relationship Id="rId4" Type="http://schemas.openxmlformats.org/officeDocument/2006/relationships/image" Target="../media/image4.png"/><Relationship Id="rId9" Type="http://schemas.openxmlformats.org/officeDocument/2006/relationships/slide" Target="slide13.xml"/><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4.png"/><Relationship Id="rId12" Type="http://schemas.openxmlformats.org/officeDocument/2006/relationships/image" Target="../media/image17.GIF"/><Relationship Id="rId17" Type="http://schemas.openxmlformats.org/officeDocument/2006/relationships/image" Target="../media/image22.png"/><Relationship Id="rId2" Type="http://schemas.openxmlformats.org/officeDocument/2006/relationships/audio" Target="../media/audio1.wav"/><Relationship Id="rId16" Type="http://schemas.openxmlformats.org/officeDocument/2006/relationships/image" Target="../media/image21.GIF"/><Relationship Id="rId1" Type="http://schemas.openxmlformats.org/officeDocument/2006/relationships/slideLayout" Target="../slideLayouts/slideLayout12.xml"/><Relationship Id="rId6" Type="http://schemas.openxmlformats.org/officeDocument/2006/relationships/image" Target="../media/image14.GIF"/><Relationship Id="rId11" Type="http://schemas.openxmlformats.org/officeDocument/2006/relationships/image" Target="../media/image16.GIF"/><Relationship Id="rId5" Type="http://schemas.openxmlformats.org/officeDocument/2006/relationships/image" Target="../media/image13.png"/><Relationship Id="rId15" Type="http://schemas.openxmlformats.org/officeDocument/2006/relationships/image" Target="../media/image20.GIF"/><Relationship Id="rId10" Type="http://schemas.openxmlformats.org/officeDocument/2006/relationships/slide" Target="slide5.xml"/><Relationship Id="rId4" Type="http://schemas.openxmlformats.org/officeDocument/2006/relationships/audio" Target="../media/audio3.wav"/><Relationship Id="rId9" Type="http://schemas.openxmlformats.org/officeDocument/2006/relationships/image" Target="../media/image15.jpeg"/><Relationship Id="rId14" Type="http://schemas.openxmlformats.org/officeDocument/2006/relationships/image" Target="../media/image19.GI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6.png"/><Relationship Id="rId12" Type="http://schemas.openxmlformats.org/officeDocument/2006/relationships/image" Target="../media/image17.GIF"/><Relationship Id="rId17" Type="http://schemas.openxmlformats.org/officeDocument/2006/relationships/image" Target="../media/image23.png"/><Relationship Id="rId2" Type="http://schemas.openxmlformats.org/officeDocument/2006/relationships/audio" Target="../media/audio1.wav"/><Relationship Id="rId16" Type="http://schemas.openxmlformats.org/officeDocument/2006/relationships/image" Target="../media/image21.GIF"/><Relationship Id="rId1" Type="http://schemas.openxmlformats.org/officeDocument/2006/relationships/slideLayout" Target="../slideLayouts/slideLayout12.xml"/><Relationship Id="rId6" Type="http://schemas.openxmlformats.org/officeDocument/2006/relationships/image" Target="../media/image14.GIF"/><Relationship Id="rId11" Type="http://schemas.openxmlformats.org/officeDocument/2006/relationships/image" Target="../media/image16.GIF"/><Relationship Id="rId5" Type="http://schemas.openxmlformats.org/officeDocument/2006/relationships/image" Target="../media/image13.png"/><Relationship Id="rId15" Type="http://schemas.openxmlformats.org/officeDocument/2006/relationships/image" Target="../media/image20.GIF"/><Relationship Id="rId10" Type="http://schemas.openxmlformats.org/officeDocument/2006/relationships/slide" Target="slide5.xml"/><Relationship Id="rId4" Type="http://schemas.openxmlformats.org/officeDocument/2006/relationships/audio" Target="../media/audio3.wav"/><Relationship Id="rId9" Type="http://schemas.openxmlformats.org/officeDocument/2006/relationships/image" Target="../media/image15.jpeg"/><Relationship Id="rId14" Type="http://schemas.openxmlformats.org/officeDocument/2006/relationships/image" Target="../media/image19.GIF"/></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17.GIF"/><Relationship Id="rId17" Type="http://schemas.openxmlformats.org/officeDocument/2006/relationships/image" Target="../media/image24.jpg"/><Relationship Id="rId2" Type="http://schemas.openxmlformats.org/officeDocument/2006/relationships/audio" Target="../media/audio1.wav"/><Relationship Id="rId16" Type="http://schemas.openxmlformats.org/officeDocument/2006/relationships/image" Target="../media/image21.GIF"/><Relationship Id="rId1" Type="http://schemas.openxmlformats.org/officeDocument/2006/relationships/slideLayout" Target="../slideLayouts/slideLayout12.xml"/><Relationship Id="rId6" Type="http://schemas.openxmlformats.org/officeDocument/2006/relationships/image" Target="../media/image14.GIF"/><Relationship Id="rId11" Type="http://schemas.openxmlformats.org/officeDocument/2006/relationships/image" Target="../media/image16.GIF"/><Relationship Id="rId5" Type="http://schemas.openxmlformats.org/officeDocument/2006/relationships/image" Target="../media/image13.png"/><Relationship Id="rId15" Type="http://schemas.openxmlformats.org/officeDocument/2006/relationships/image" Target="../media/image20.GIF"/><Relationship Id="rId10" Type="http://schemas.openxmlformats.org/officeDocument/2006/relationships/slide" Target="slide5.xml"/><Relationship Id="rId4" Type="http://schemas.openxmlformats.org/officeDocument/2006/relationships/audio" Target="../media/audio3.wav"/><Relationship Id="rId9" Type="http://schemas.openxmlformats.org/officeDocument/2006/relationships/image" Target="../media/image15.jpeg"/><Relationship Id="rId14" Type="http://schemas.openxmlformats.org/officeDocument/2006/relationships/image" Target="../media/image19.GIF"/></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GIF"/><Relationship Id="rId3" Type="http://schemas.openxmlformats.org/officeDocument/2006/relationships/audio" Target="../media/audio2.wav"/><Relationship Id="rId7" Type="http://schemas.openxmlformats.org/officeDocument/2006/relationships/image" Target="../media/image10.png"/><Relationship Id="rId12" Type="http://schemas.openxmlformats.org/officeDocument/2006/relationships/image" Target="../media/image17.GIF"/><Relationship Id="rId17" Type="http://schemas.openxmlformats.org/officeDocument/2006/relationships/image" Target="../media/image25.png"/><Relationship Id="rId2" Type="http://schemas.openxmlformats.org/officeDocument/2006/relationships/audio" Target="../media/audio1.wav"/><Relationship Id="rId16" Type="http://schemas.openxmlformats.org/officeDocument/2006/relationships/image" Target="../media/image21.GIF"/><Relationship Id="rId1" Type="http://schemas.openxmlformats.org/officeDocument/2006/relationships/slideLayout" Target="../slideLayouts/slideLayout12.xml"/><Relationship Id="rId6" Type="http://schemas.openxmlformats.org/officeDocument/2006/relationships/image" Target="../media/image14.GIF"/><Relationship Id="rId11" Type="http://schemas.openxmlformats.org/officeDocument/2006/relationships/image" Target="../media/image16.GIF"/><Relationship Id="rId5" Type="http://schemas.openxmlformats.org/officeDocument/2006/relationships/image" Target="../media/image13.png"/><Relationship Id="rId15" Type="http://schemas.openxmlformats.org/officeDocument/2006/relationships/image" Target="../media/image20.GIF"/><Relationship Id="rId10" Type="http://schemas.openxmlformats.org/officeDocument/2006/relationships/slide" Target="slide5.xml"/><Relationship Id="rId4" Type="http://schemas.openxmlformats.org/officeDocument/2006/relationships/audio" Target="../media/audio3.wav"/><Relationship Id="rId9" Type="http://schemas.openxmlformats.org/officeDocument/2006/relationships/image" Target="../media/image15.jpeg"/><Relationship Id="rId14" Type="http://schemas.openxmlformats.org/officeDocument/2006/relationships/image" Target="../media/image19.GIF"/></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2717073"/>
            <a:ext cx="7381060" cy="1445623"/>
          </a:xfrm>
        </p:spPr>
        <p:txBody>
          <a:bodyPr>
            <a:normAutofit/>
          </a:bodyPr>
          <a:lstStyle/>
          <a:p>
            <a:r>
              <a:rPr lang="en-US" sz="4400" b="1" dirty="0">
                <a:solidFill>
                  <a:srgbClr val="FF0000"/>
                </a:solidFill>
                <a:latin typeface="Times New Roman" panose="02020603050405020304" charset="0"/>
                <a:cs typeface="Times New Roman" panose="02020603050405020304" charset="0"/>
              </a:rPr>
              <a:t>CHÀO MỪNG CÁC CON ĐẾN VỚI TIẾT TOÁN </a:t>
            </a:r>
          </a:p>
        </p:txBody>
      </p:sp>
    </p:spTree>
    <p:extLst>
      <p:ext uri="{BB962C8B-B14F-4D97-AF65-F5344CB8AC3E}">
        <p14:creationId xmlns:p14="http://schemas.microsoft.com/office/powerpoint/2010/main" val="1089951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m quen voi phep tru - Dau tru - Microsoft PowerPoint"/>
          <p:cNvPicPr>
            <a:picLocks noChangeAspect="1"/>
          </p:cNvPicPr>
          <p:nvPr/>
        </p:nvPicPr>
        <p:blipFill rotWithShape="1">
          <a:blip r:embed="rId2">
            <a:extLst>
              <a:ext uri="{28A0092B-C50C-407E-A947-70E740481C1C}">
                <a14:useLocalDpi xmlns:a14="http://schemas.microsoft.com/office/drawing/2010/main" val="0"/>
              </a:ext>
            </a:extLst>
          </a:blip>
          <a:srcRect l="33107" t="22436" r="18464" b="10694"/>
          <a:stretch/>
        </p:blipFill>
        <p:spPr>
          <a:xfrm>
            <a:off x="378823" y="0"/>
            <a:ext cx="11155680" cy="6858000"/>
          </a:xfrm>
          <a:prstGeom prst="rect">
            <a:avLst/>
          </a:prstGeom>
        </p:spPr>
      </p:pic>
    </p:spTree>
    <p:extLst>
      <p:ext uri="{BB962C8B-B14F-4D97-AF65-F5344CB8AC3E}">
        <p14:creationId xmlns:p14="http://schemas.microsoft.com/office/powerpoint/2010/main" val="796561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asca-zurli-a-ram-sam-sam-zurli-cantecepentrucopii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054" y="117566"/>
            <a:ext cx="12112946" cy="6666375"/>
          </a:xfrm>
          <a:prstGeom prst="rect">
            <a:avLst/>
          </a:prstGeom>
        </p:spPr>
      </p:pic>
    </p:spTree>
    <p:extLst>
      <p:ext uri="{BB962C8B-B14F-4D97-AF65-F5344CB8AC3E}">
        <p14:creationId xmlns:p14="http://schemas.microsoft.com/office/powerpoint/2010/main" val="965783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36980" y="469265"/>
            <a:ext cx="9718040" cy="5919470"/>
          </a:xfrm>
          <a:prstGeom prst="rect">
            <a:avLst/>
          </a:prstGeom>
        </p:spPr>
      </p:pic>
      <p:cxnSp>
        <p:nvCxnSpPr>
          <p:cNvPr id="5" name="Straight Arrow Connector 4"/>
          <p:cNvCxnSpPr/>
          <p:nvPr/>
        </p:nvCxnSpPr>
        <p:spPr>
          <a:xfrm flipH="1">
            <a:off x="4692015" y="3148965"/>
            <a:ext cx="316865" cy="22669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8494395" y="3541395"/>
            <a:ext cx="271780" cy="21145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57294" y="609600"/>
            <a:ext cx="2529155" cy="923330"/>
          </a:xfrm>
          <a:prstGeom prst="rect">
            <a:avLst/>
          </a:prstGeom>
          <a:noFill/>
        </p:spPr>
        <p:txBody>
          <a:bodyPr wrap="none" lIns="91440" tIns="45720" rIns="91440" bIns="45720">
            <a:spAutoFit/>
          </a:bodyPr>
          <a:lstStyle/>
          <a:p>
            <a:pPr algn="ctr"/>
            <a:r>
              <a:rPr lang="en-US" sz="5400" b="1" dirty="0" err="1">
                <a:ln w="10541" cmpd="sng">
                  <a:solidFill>
                    <a:srgbClr val="92D050"/>
                  </a:solidFill>
                  <a:prstDash val="solid"/>
                </a:ln>
                <a:solidFill>
                  <a:srgbClr val="003300"/>
                </a:solidFill>
                <a:effectLst>
                  <a:glow rad="101600">
                    <a:schemeClr val="accent3">
                      <a:satMod val="175000"/>
                      <a:alpha val="40000"/>
                    </a:schemeClr>
                  </a:glow>
                </a:effectLst>
              </a:rPr>
              <a:t>Trò</a:t>
            </a:r>
            <a:r>
              <a:rPr lang="en-US" sz="5400" b="1" dirty="0">
                <a:ln w="10541" cmpd="sng">
                  <a:solidFill>
                    <a:srgbClr val="92D050"/>
                  </a:solidFill>
                  <a:prstDash val="solid"/>
                </a:ln>
                <a:solidFill>
                  <a:srgbClr val="003300"/>
                </a:solidFill>
                <a:effectLst>
                  <a:glow rad="101600">
                    <a:schemeClr val="accent3">
                      <a:satMod val="175000"/>
                      <a:alpha val="40000"/>
                    </a:schemeClr>
                  </a:glow>
                </a:effectLst>
              </a:rPr>
              <a:t> </a:t>
            </a:r>
            <a:r>
              <a:rPr lang="en-US" sz="5400" b="1" dirty="0" err="1">
                <a:ln w="10541" cmpd="sng">
                  <a:solidFill>
                    <a:srgbClr val="92D050"/>
                  </a:solidFill>
                  <a:prstDash val="solid"/>
                </a:ln>
                <a:solidFill>
                  <a:srgbClr val="003300"/>
                </a:solidFill>
                <a:effectLst>
                  <a:glow rad="101600">
                    <a:schemeClr val="accent3">
                      <a:satMod val="175000"/>
                      <a:alpha val="40000"/>
                    </a:schemeClr>
                  </a:glow>
                </a:effectLst>
              </a:rPr>
              <a:t>chơi</a:t>
            </a:r>
            <a:endParaRPr lang="en-US" sz="5400" b="1" dirty="0">
              <a:ln w="10541" cmpd="sng">
                <a:solidFill>
                  <a:srgbClr val="92D050"/>
                </a:solidFill>
                <a:prstDash val="solid"/>
              </a:ln>
              <a:solidFill>
                <a:srgbClr val="003300"/>
              </a:solidFill>
              <a:effectLst>
                <a:glow rad="101600">
                  <a:schemeClr val="accent3">
                    <a:satMod val="175000"/>
                    <a:alpha val="40000"/>
                  </a:schemeClr>
                </a:glow>
              </a:effectLst>
            </a:endParaRPr>
          </a:p>
        </p:txBody>
      </p:sp>
      <p:sp>
        <p:nvSpPr>
          <p:cNvPr id="3" name="Rectangle 2"/>
          <p:cNvSpPr/>
          <p:nvPr/>
        </p:nvSpPr>
        <p:spPr>
          <a:xfrm>
            <a:off x="1712918" y="2362200"/>
            <a:ext cx="8666733" cy="7315200"/>
          </a:xfrm>
          <a:prstGeom prst="rect">
            <a:avLst/>
          </a:prstGeom>
          <a:noFill/>
        </p:spPr>
        <p:txBody>
          <a:bodyPr spcFirstLastPara="1" wrap="none" lIns="91440" tIns="45720" rIns="91440" bIns="45720" numCol="1">
            <a:prstTxWarp prst="textArchUp">
              <a:avLst/>
            </a:prstTxWarp>
            <a:spAutoFit/>
          </a:bodyPr>
          <a:lstStyle/>
          <a:p>
            <a:pPr algn="ctr"/>
            <a:r>
              <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Rung </a:t>
            </a:r>
            <a:r>
              <a:rPr lang="en-US" sz="7200" b="1" cap="all" dirty="0" err="1">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chuông</a:t>
            </a:r>
            <a:r>
              <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 </a:t>
            </a:r>
            <a:r>
              <a:rPr lang="en-US" sz="7200" b="1" cap="all" dirty="0" err="1">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rPr>
              <a:t>vàng</a:t>
            </a:r>
            <a:endParaRPr lang="en-US" sz="7200" b="1" cap="all" dirty="0">
              <a:ln w="9000" cmpd="sng">
                <a:solidFill>
                  <a:srgbClr val="F3217B"/>
                </a:solidFill>
                <a:prstDash val="solid"/>
              </a:ln>
              <a:solidFill>
                <a:srgbClr val="FF0000"/>
              </a:solidFill>
              <a:effectLst>
                <a:glow rad="228600">
                  <a:schemeClr val="accent3">
                    <a:satMod val="175000"/>
                    <a:alpha val="40000"/>
                  </a:schemeClr>
                </a:glow>
                <a:reflection blurRad="12700" stA="28000" endPos="45000" dist="1000" dir="5400000" sy="-100000" algn="bl" rotWithShape="0"/>
              </a:effectLst>
            </a:endParaRPr>
          </a:p>
        </p:txBody>
      </p:sp>
      <p:pic>
        <p:nvPicPr>
          <p:cNvPr id="4" name="Picture 2" descr="Kết quả hình ảnh cho bell gif"/>
          <p:cNvPicPr>
            <a:picLocks noChangeAspect="1" noChangeArrowheads="1" noCrop="1"/>
          </p:cNvPicPr>
          <p:nvPr/>
        </p:nvPicPr>
        <p:blipFill>
          <a:blip r:embed="rId3"/>
          <a:srcRect/>
          <a:stretch>
            <a:fillRect/>
          </a:stretch>
        </p:blipFill>
        <p:spPr bwMode="auto">
          <a:xfrm>
            <a:off x="4599017" y="2971800"/>
            <a:ext cx="2894533" cy="2438400"/>
          </a:xfrm>
          <a:prstGeom prst="rect">
            <a:avLst/>
          </a:prstGeom>
          <a:noFill/>
        </p:spPr>
      </p:pic>
    </p:spTree>
    <p:extLst>
      <p:ext uri="{BB962C8B-B14F-4D97-AF65-F5344CB8AC3E}">
        <p14:creationId xmlns:p14="http://schemas.microsoft.com/office/powerpoint/2010/main" val="382677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vol="22000">
                                        <p:cTn display="0" masterRel="sameClick">
                                          <p:stCondLst>
                                            <p:cond evt="begin" delay="0">
                                              <p:tn val="5"/>
                                            </p:cond>
                                          </p:stCondLst>
                                          <p:endCondLst>
                                            <p:cond evt="onStopAudio" delay="0">
                                              <p:tgtEl>
                                                <p:sldTgt/>
                                              </p:tgtEl>
                                            </p:cond>
                                          </p:endCondLst>
                                        </p:cTn>
                                        <p:tgtEl>
                                          <p:sndTgt r:embed="rId2" name="nhac hieu tro choi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67373" y="0"/>
            <a:ext cx="2529155" cy="923330"/>
          </a:xfrm>
          <a:prstGeom prst="rect">
            <a:avLst/>
          </a:prstGeom>
          <a:noFill/>
        </p:spPr>
        <p:txBody>
          <a:bodyPr wrap="none" lIns="91440" tIns="45720" rIns="91440" bIns="45720">
            <a:spAutoFit/>
          </a:bodyPr>
          <a:lstStyle/>
          <a:p>
            <a:pPr algn="ctr"/>
            <a:r>
              <a:rPr lang="en-US" sz="5400" b="1" dirty="0" err="1">
                <a:ln w="10541" cmpd="sng">
                  <a:solidFill>
                    <a:srgbClr val="92D050"/>
                  </a:solidFill>
                  <a:prstDash val="solid"/>
                </a:ln>
                <a:solidFill>
                  <a:srgbClr val="006600"/>
                </a:solidFill>
              </a:rPr>
              <a:t>Trò</a:t>
            </a:r>
            <a:r>
              <a:rPr lang="en-US" sz="5400" b="1" dirty="0">
                <a:ln w="10541" cmpd="sng">
                  <a:solidFill>
                    <a:srgbClr val="92D050"/>
                  </a:solidFill>
                  <a:prstDash val="solid"/>
                </a:ln>
                <a:solidFill>
                  <a:srgbClr val="006600"/>
                </a:solidFill>
              </a:rPr>
              <a:t> </a:t>
            </a:r>
            <a:r>
              <a:rPr lang="en-US" sz="5400" b="1" dirty="0" err="1">
                <a:ln w="10541" cmpd="sng">
                  <a:solidFill>
                    <a:srgbClr val="92D050"/>
                  </a:solidFill>
                  <a:prstDash val="solid"/>
                </a:ln>
                <a:solidFill>
                  <a:srgbClr val="006600"/>
                </a:solidFill>
              </a:rPr>
              <a:t>chơi</a:t>
            </a:r>
            <a:endParaRPr lang="en-US" sz="5400" b="1" dirty="0">
              <a:ln w="10541" cmpd="sng">
                <a:solidFill>
                  <a:srgbClr val="92D050"/>
                </a:solidFill>
                <a:prstDash val="solid"/>
              </a:ln>
              <a:solidFill>
                <a:srgbClr val="006600"/>
              </a:solidFill>
            </a:endParaRPr>
          </a:p>
        </p:txBody>
      </p:sp>
      <p:sp>
        <p:nvSpPr>
          <p:cNvPr id="6" name="Rectangle 5"/>
          <p:cNvSpPr/>
          <p:nvPr/>
        </p:nvSpPr>
        <p:spPr>
          <a:xfrm>
            <a:off x="4238612" y="857233"/>
            <a:ext cx="5844164" cy="830997"/>
          </a:xfrm>
          <a:prstGeom prst="rect">
            <a:avLst/>
          </a:prstGeom>
          <a:noFill/>
        </p:spPr>
        <p:txBody>
          <a:bodyPr wrap="none" lIns="91440" tIns="45720" rIns="91440" bIns="45720">
            <a:spAutoFit/>
          </a:bodyPr>
          <a:lstStyle/>
          <a:p>
            <a:pPr algn="ctr"/>
            <a:r>
              <a:rPr lang="en-US" sz="4800" b="1" cap="all" dirty="0">
                <a:ln w="9000" cmpd="sng">
                  <a:solidFill>
                    <a:srgbClr val="F3217B"/>
                  </a:solidFill>
                  <a:prstDash val="solid"/>
                </a:ln>
                <a:solidFill>
                  <a:srgbClr val="F3217B"/>
                </a:solidFill>
                <a:effectLst>
                  <a:reflection blurRad="12700" stA="28000" endPos="45000" dist="1000" dir="5400000" sy="-100000" algn="bl" rotWithShape="0"/>
                </a:effectLst>
              </a:rPr>
              <a:t>Rung </a:t>
            </a:r>
            <a:r>
              <a:rPr lang="en-US" sz="4800" b="1" cap="all" dirty="0" err="1">
                <a:ln w="9000" cmpd="sng">
                  <a:solidFill>
                    <a:srgbClr val="F3217B"/>
                  </a:solidFill>
                  <a:prstDash val="solid"/>
                </a:ln>
                <a:solidFill>
                  <a:srgbClr val="F3217B"/>
                </a:solidFill>
                <a:effectLst>
                  <a:reflection blurRad="12700" stA="28000" endPos="45000" dist="1000" dir="5400000" sy="-100000" algn="bl" rotWithShape="0"/>
                </a:effectLst>
              </a:rPr>
              <a:t>chuông</a:t>
            </a:r>
            <a:r>
              <a:rPr lang="en-US" sz="4800" b="1" cap="all" dirty="0">
                <a:ln w="9000" cmpd="sng">
                  <a:solidFill>
                    <a:srgbClr val="F3217B"/>
                  </a:solidFill>
                  <a:prstDash val="solid"/>
                </a:ln>
                <a:solidFill>
                  <a:srgbClr val="F3217B"/>
                </a:solidFill>
                <a:effectLst>
                  <a:reflection blurRad="12700" stA="28000" endPos="45000" dist="1000" dir="5400000" sy="-100000" algn="bl" rotWithShape="0"/>
                </a:effectLst>
              </a:rPr>
              <a:t> </a:t>
            </a:r>
            <a:r>
              <a:rPr lang="en-US" sz="4800" b="1" cap="all" dirty="0" err="1">
                <a:ln w="9000" cmpd="sng">
                  <a:solidFill>
                    <a:srgbClr val="F3217B"/>
                  </a:solidFill>
                  <a:prstDash val="solid"/>
                </a:ln>
                <a:solidFill>
                  <a:srgbClr val="F3217B"/>
                </a:solidFill>
                <a:effectLst>
                  <a:reflection blurRad="12700" stA="28000" endPos="45000" dist="1000" dir="5400000" sy="-100000" algn="bl" rotWithShape="0"/>
                </a:effectLst>
              </a:rPr>
              <a:t>vàng</a:t>
            </a:r>
            <a:endParaRPr lang="en-US" sz="4800" b="1" cap="all" dirty="0">
              <a:ln w="9000" cmpd="sng">
                <a:solidFill>
                  <a:srgbClr val="F3217B"/>
                </a:solidFill>
                <a:prstDash val="solid"/>
              </a:ln>
              <a:solidFill>
                <a:srgbClr val="F3217B"/>
              </a:solidFill>
              <a:effectLst>
                <a:reflection blurRad="12700" stA="28000" endPos="45000" dist="1000" dir="5400000" sy="-100000" algn="bl" rotWithShape="0"/>
              </a:effectLst>
            </a:endParaRPr>
          </a:p>
        </p:txBody>
      </p:sp>
      <p:pic>
        <p:nvPicPr>
          <p:cNvPr id="7" name="Picture 2" descr="Kết quả hình ảnh cho bell gif"/>
          <p:cNvPicPr>
            <a:picLocks noChangeAspect="1" noChangeArrowheads="1" noCrop="1"/>
          </p:cNvPicPr>
          <p:nvPr/>
        </p:nvPicPr>
        <p:blipFill>
          <a:blip r:embed="rId4"/>
          <a:srcRect/>
          <a:stretch>
            <a:fillRect/>
          </a:stretch>
        </p:blipFill>
        <p:spPr bwMode="auto">
          <a:xfrm>
            <a:off x="1524000" y="0"/>
            <a:ext cx="2357454" cy="1985956"/>
          </a:xfrm>
          <a:prstGeom prst="rect">
            <a:avLst/>
          </a:prstGeom>
          <a:noFill/>
        </p:spPr>
      </p:pic>
      <p:sp>
        <p:nvSpPr>
          <p:cNvPr id="8" name="Rounded Rectangle 7"/>
          <p:cNvSpPr/>
          <p:nvPr/>
        </p:nvSpPr>
        <p:spPr>
          <a:xfrm>
            <a:off x="2095472" y="2071678"/>
            <a:ext cx="8001056" cy="4214842"/>
          </a:xfrm>
          <a:prstGeom prst="roundRect">
            <a:avLst/>
          </a:prstGeom>
          <a:solidFill>
            <a:srgbClr val="BAE951"/>
          </a:solidFill>
          <a:ln>
            <a:solidFill>
              <a:srgbClr val="F321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p>
        </p:txBody>
      </p:sp>
      <p:sp>
        <p:nvSpPr>
          <p:cNvPr id="9" name="Rectangle 8"/>
          <p:cNvSpPr/>
          <p:nvPr/>
        </p:nvSpPr>
        <p:spPr>
          <a:xfrm>
            <a:off x="2238348" y="2357430"/>
            <a:ext cx="7715304" cy="3539430"/>
          </a:xfrm>
          <a:prstGeom prst="rect">
            <a:avLst/>
          </a:prstGeom>
        </p:spPr>
        <p:txBody>
          <a:bodyPr wrap="square">
            <a:spAutoFit/>
          </a:bodyPr>
          <a:lstStyle/>
          <a:p>
            <a:pPr algn="just"/>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con </a:t>
            </a:r>
            <a:r>
              <a:rPr lang="en-US" sz="2800" dirty="0" err="1">
                <a:latin typeface="Arial" pitchFamily="34" charset="0"/>
                <a:cs typeface="Arial" pitchFamily="34" charset="0"/>
              </a:rPr>
              <a:t>có</a:t>
            </a:r>
            <a:r>
              <a:rPr lang="en-US" sz="2800" dirty="0">
                <a:latin typeface="Arial" pitchFamily="34" charset="0"/>
                <a:cs typeface="Arial" pitchFamily="34" charset="0"/>
              </a:rPr>
              <a:t> 1</a:t>
            </a:r>
            <a:r>
              <a:rPr lang="vi-VN" sz="2800" dirty="0">
                <a:latin typeface="Arial" pitchFamily="34" charset="0"/>
                <a:cs typeface="Arial" pitchFamily="34" charset="0"/>
              </a:rPr>
              <a:t>0 giây để vừa suy nghĩ vừa viết câu trả lời lên bảng</a:t>
            </a:r>
            <a:r>
              <a:rPr lang="en-US" sz="2800" dirty="0">
                <a:latin typeface="Arial" pitchFamily="34" charset="0"/>
                <a:cs typeface="Arial" pitchFamily="34" charset="0"/>
              </a:rPr>
              <a:t> con</a:t>
            </a:r>
            <a:r>
              <a:rPr lang="vi-VN" sz="2800" dirty="0">
                <a:latin typeface="Arial" pitchFamily="34" charset="0"/>
                <a:cs typeface="Arial" pitchFamily="34" charset="0"/>
              </a:rPr>
              <a:t>. Kết thúc 10 giây, các con giơ bảng. Bạn nào không có câu trả lời hoặc trả lời chưa đúng tự động cất bảng và ngồi theo dõi các bạn còn lại tham gia chơi. Các con sẽ trả lời lần lượt các câu hỏi. Ai là người trả lời đúng được câu hỏi</a:t>
            </a:r>
            <a:r>
              <a:rPr lang="en-US" sz="2800" dirty="0">
                <a:latin typeface="Arial" pitchFamily="34" charset="0"/>
                <a:cs typeface="Arial" pitchFamily="34" charset="0"/>
              </a:rPr>
              <a:t> </a:t>
            </a:r>
            <a:r>
              <a:rPr lang="en-US" sz="2800" dirty="0" err="1">
                <a:latin typeface="Arial" pitchFamily="34" charset="0"/>
                <a:cs typeface="Arial" pitchFamily="34" charset="0"/>
              </a:rPr>
              <a:t>cuối</a:t>
            </a:r>
            <a:r>
              <a:rPr lang="en-US" sz="2800" dirty="0">
                <a:latin typeface="Arial" pitchFamily="34" charset="0"/>
                <a:cs typeface="Arial" pitchFamily="34" charset="0"/>
              </a:rPr>
              <a:t> </a:t>
            </a:r>
            <a:r>
              <a:rPr lang="en-US" sz="2800" dirty="0" err="1">
                <a:latin typeface="Arial" pitchFamily="34" charset="0"/>
                <a:cs typeface="Arial" pitchFamily="34" charset="0"/>
              </a:rPr>
              <a:t>cùng</a:t>
            </a:r>
            <a:r>
              <a:rPr lang="vi-VN" sz="2800" dirty="0">
                <a:latin typeface="Arial" pitchFamily="34" charset="0"/>
                <a:cs typeface="Arial" pitchFamily="34" charset="0"/>
              </a:rPr>
              <a:t> sẽ rung chung vàng và nhận được phần thưởng. </a:t>
            </a:r>
            <a:endParaRPr lang="en-US" sz="2800" dirty="0">
              <a:latin typeface="Arial" pitchFamily="34" charset="0"/>
              <a:cs typeface="Arial" pitchFamily="34" charset="0"/>
            </a:endParaRPr>
          </a:p>
        </p:txBody>
      </p:sp>
      <p:pic>
        <p:nvPicPr>
          <p:cNvPr id="2" name="Luat Choi RCV Chung.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90800" y="313730"/>
            <a:ext cx="609600" cy="609600"/>
          </a:xfrm>
          <a:prstGeom prst="rect">
            <a:avLst/>
          </a:prstGeom>
        </p:spPr>
      </p:pic>
    </p:spTree>
    <p:extLst>
      <p:ext uri="{BB962C8B-B14F-4D97-AF65-F5344CB8AC3E}">
        <p14:creationId xmlns:p14="http://schemas.microsoft.com/office/powerpoint/2010/main" val="332037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3585">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8" y="714356"/>
            <a:ext cx="1920076"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1</a:t>
            </a:r>
          </a:p>
        </p:txBody>
      </p:sp>
      <p:sp>
        <p:nvSpPr>
          <p:cNvPr id="5" name="TextBox 4"/>
          <p:cNvSpPr txBox="1"/>
          <p:nvPr/>
        </p:nvSpPr>
        <p:spPr>
          <a:xfrm>
            <a:off x="1809720" y="2357431"/>
            <a:ext cx="8501122" cy="584775"/>
          </a:xfrm>
          <a:prstGeom prst="rect">
            <a:avLst/>
          </a:prstGeom>
          <a:noFill/>
        </p:spPr>
        <p:txBody>
          <a:bodyPr wrap="square" rtlCol="0">
            <a:spAutoFit/>
          </a:bodyPr>
          <a:lstStyle/>
          <a:p>
            <a:r>
              <a:rPr lang="en-US" sz="3200" b="1" dirty="0" err="1" smtClean="0">
                <a:solidFill>
                  <a:srgbClr val="0033CC"/>
                </a:solidFill>
                <a:latin typeface="Times New Roman" panose="02020603050405020304" pitchFamily="18" charset="0"/>
                <a:cs typeface="Times New Roman" panose="02020603050405020304" pitchFamily="18" charset="0"/>
              </a:rPr>
              <a:t>Đồng</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hồ</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chỉ</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mấy</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giờ</a:t>
            </a:r>
            <a:r>
              <a:rPr lang="en-US" sz="3200" b="1" dirty="0" smtClean="0">
                <a:solidFill>
                  <a:srgbClr val="0033CC"/>
                </a:solidFill>
                <a:latin typeface="Times New Roman" panose="02020603050405020304" pitchFamily="18" charset="0"/>
                <a:cs typeface="Times New Roman" panose="02020603050405020304" pitchFamily="18" charset="0"/>
              </a:rPr>
              <a:t>? </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679077" y="3672811"/>
            <a:ext cx="2966421" cy="584775"/>
          </a:xfrm>
          <a:prstGeom prst="rect">
            <a:avLst/>
          </a:prstGeom>
          <a:noFill/>
        </p:spPr>
        <p:txBody>
          <a:bodyPr wrap="square" rtlCol="0">
            <a:spAutoFit/>
          </a:bodyPr>
          <a:lstStyle/>
          <a:p>
            <a:r>
              <a:rPr lang="en-US" sz="3200" b="1" dirty="0"/>
              <a:t>A.  </a:t>
            </a:r>
            <a:r>
              <a:rPr lang="en-US" sz="3200" b="1" dirty="0" smtClean="0"/>
              <a:t>11 </a:t>
            </a:r>
            <a:r>
              <a:rPr lang="en-US" sz="3200" b="1" dirty="0" err="1" smtClean="0"/>
              <a:t>giờ</a:t>
            </a:r>
            <a:r>
              <a:rPr lang="en-US" sz="3200" b="1" dirty="0" smtClean="0"/>
              <a:t> </a:t>
            </a:r>
            <a:r>
              <a:rPr lang="en-US" sz="3200" b="1" dirty="0" err="1" smtClean="0"/>
              <a:t>đúng</a:t>
            </a:r>
            <a:endParaRPr lang="vi-VN" sz="3200" b="1" dirty="0">
              <a:solidFill>
                <a:srgbClr val="006600"/>
              </a:solidFill>
            </a:endParaRPr>
          </a:p>
        </p:txBody>
      </p:sp>
      <p:sp>
        <p:nvSpPr>
          <p:cNvPr id="22" name="Oval 21"/>
          <p:cNvSpPr/>
          <p:nvPr/>
        </p:nvSpPr>
        <p:spPr>
          <a:xfrm>
            <a:off x="3565475" y="3762661"/>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679077" y="4493266"/>
            <a:ext cx="3115514" cy="584775"/>
          </a:xfrm>
          <a:prstGeom prst="rect">
            <a:avLst/>
          </a:prstGeom>
          <a:noFill/>
        </p:spPr>
        <p:txBody>
          <a:bodyPr wrap="square" rtlCol="0">
            <a:spAutoFit/>
          </a:bodyPr>
          <a:lstStyle/>
          <a:p>
            <a:pPr marL="514350" indent="-514350"/>
            <a:r>
              <a:rPr lang="en-US" sz="3200" b="1" dirty="0"/>
              <a:t>B.  </a:t>
            </a:r>
            <a:r>
              <a:rPr lang="en-US" sz="3200" b="1" dirty="0" smtClean="0"/>
              <a:t>12 </a:t>
            </a:r>
            <a:r>
              <a:rPr lang="en-US" sz="3200" b="1" dirty="0" err="1" smtClean="0"/>
              <a:t>giờ</a:t>
            </a:r>
            <a:r>
              <a:rPr lang="en-US" sz="3200" b="1" dirty="0" smtClean="0"/>
              <a:t> </a:t>
            </a:r>
            <a:r>
              <a:rPr lang="en-US" sz="3200" b="1" dirty="0" err="1" smtClean="0"/>
              <a:t>đúng</a:t>
            </a:r>
            <a:endParaRPr lang="vi-VN" sz="3200" b="1" dirty="0">
              <a:solidFill>
                <a:srgbClr val="006600"/>
              </a:solidFill>
            </a:endParaRPr>
          </a:p>
        </p:txBody>
      </p:sp>
      <p:sp>
        <p:nvSpPr>
          <p:cNvPr id="2" name="TextBox 1"/>
          <p:cNvSpPr txBox="1"/>
          <p:nvPr/>
        </p:nvSpPr>
        <p:spPr>
          <a:xfrm>
            <a:off x="7524760" y="2717442"/>
            <a:ext cx="2160153" cy="2215991"/>
          </a:xfrm>
          <a:prstGeom prst="rect">
            <a:avLst/>
          </a:prstGeom>
          <a:noFill/>
        </p:spPr>
        <p:txBody>
          <a:bodyPr wrap="square" rtlCol="0">
            <a:spAutoFit/>
          </a:bodyPr>
          <a:lstStyle/>
          <a:p>
            <a:endParaRPr lang="en-US" sz="13800" dirty="0"/>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4591" y="2716525"/>
            <a:ext cx="3235280" cy="3235280"/>
          </a:xfrm>
          <a:prstGeom prst="rect">
            <a:avLst/>
          </a:prstGeom>
        </p:spPr>
      </p:pic>
    </p:spTree>
    <p:extLst>
      <p:ext uri="{BB962C8B-B14F-4D97-AF65-F5344CB8AC3E}">
        <p14:creationId xmlns:p14="http://schemas.microsoft.com/office/powerpoint/2010/main" val="183807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linds(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linds(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ox(in)">
                                      <p:cBhvr>
                                        <p:cTn id="29" dur="10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linds(horizontal)">
                                      <p:cBhvr>
                                        <p:cTn id="33" dur="10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2000"/>
                            </p:stCondLst>
                            <p:childTnLst>
                              <p:par>
                                <p:cTn id="35" presetID="3" presetClass="entr" presetSubtype="1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10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3000"/>
                            </p:stCondLst>
                            <p:childTnLst>
                              <p:par>
                                <p:cTn id="39" presetID="3" presetClass="entr" presetSubtype="1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1000"/>
                                        <p:tgtEl>
                                          <p:spTgt spid="12"/>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3" presetClass="entr" presetSubtype="1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linds(horizontal)">
                                      <p:cBhvr>
                                        <p:cTn id="45" dur="10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5000"/>
                            </p:stCondLst>
                            <p:childTnLst>
                              <p:par>
                                <p:cTn id="47" presetID="3" presetClass="entr" presetSubtype="1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linds(horizontal)">
                                      <p:cBhvr>
                                        <p:cTn id="49" dur="1000"/>
                                        <p:tgtEl>
                                          <p:spTgt spid="14"/>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6000"/>
                            </p:stCondLst>
                            <p:childTnLst>
                              <p:par>
                                <p:cTn id="51" presetID="4" presetClass="entr" presetSubtype="16"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box(in)">
                                      <p:cBhvr>
                                        <p:cTn id="53" dur="1000"/>
                                        <p:tgtEl>
                                          <p:spTgt spid="15"/>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7000"/>
                            </p:stCondLst>
                            <p:childTnLst>
                              <p:par>
                                <p:cTn id="55" presetID="3" presetClass="entr" presetSubtype="10" fill="hold" grpId="0" nodeType="after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1000"/>
                                        <p:tgtEl>
                                          <p:spTgt spid="16"/>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8000"/>
                            </p:stCondLst>
                            <p:childTnLst>
                              <p:par>
                                <p:cTn id="59" presetID="3" presetClass="entr" presetSubtype="1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linds(horizontal)">
                                      <p:cBhvr>
                                        <p:cTn id="61" dur="10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9000"/>
                            </p:stCondLst>
                            <p:childTnLst>
                              <p:par>
                                <p:cTn id="63" presetID="3" presetClass="entr" presetSubtype="10" fill="hold" grpId="0" nodeType="after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blinds(horizontal)">
                                      <p:cBhvr>
                                        <p:cTn id="65" dur="1000"/>
                                        <p:tgtEl>
                                          <p:spTgt spid="18"/>
                                        </p:tgtEl>
                                      </p:cBhvr>
                                    </p:animEffec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par>
                          <p:cTn id="66" fill="hold">
                            <p:stCondLst>
                              <p:cond delay="10000"/>
                            </p:stCondLst>
                            <p:childTnLst>
                              <p:par>
                                <p:cTn id="67" presetID="3" presetClass="entr" presetSubtype="10" fill="hold" grpId="0" nodeType="after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blinds(horizontal)">
                                      <p:cBhvr>
                                        <p:cTn id="69" dur="1000"/>
                                        <p:tgtEl>
                                          <p:spTgt spid="19"/>
                                        </p:tgtEl>
                                      </p:cBhvr>
                                    </p:animEffect>
                                  </p:childTnLst>
                                  <p:subTnLst>
                                    <p:audio>
                                      <p:cMediaNode>
                                        <p:cTn display="0" masterRel="sameClick">
                                          <p:stCondLst>
                                            <p:cond evt="begin" delay="0">
                                              <p:tn val="67"/>
                                            </p:cond>
                                          </p:stCondLst>
                                          <p:endCondLst>
                                            <p:cond evt="onStopAudio" delay="0">
                                              <p:tgtEl>
                                                <p:sldTgt/>
                                              </p:tgtEl>
                                            </p:cond>
                                          </p:endCondLst>
                                        </p:cTn>
                                        <p:tgtEl>
                                          <p:sndTgt r:embed="rId3" name="drumroll.wav"/>
                                        </p:tgtEl>
                                      </p:cMediaNode>
                                    </p:audio>
                                  </p:sub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box(in)">
                                      <p:cBhvr>
                                        <p:cTn id="74" dur="500"/>
                                        <p:tgtEl>
                                          <p:spTgt spid="22"/>
                                        </p:tgtEl>
                                      </p:cBhvr>
                                    </p:animEffect>
                                  </p:childTnLst>
                                  <p:subTnLst>
                                    <p:audio>
                                      <p:cMediaNode>
                                        <p:cTn display="0" masterRel="sameClick">
                                          <p:stCondLst>
                                            <p:cond evt="begin" delay="0">
                                              <p:tn val="7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8" y="714356"/>
            <a:ext cx="1920076"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2</a:t>
            </a:r>
          </a:p>
        </p:txBody>
      </p:sp>
      <p:sp>
        <p:nvSpPr>
          <p:cNvPr id="5" name="TextBox 4"/>
          <p:cNvSpPr txBox="1"/>
          <p:nvPr/>
        </p:nvSpPr>
        <p:spPr>
          <a:xfrm>
            <a:off x="1809720" y="2357431"/>
            <a:ext cx="8501122" cy="1077218"/>
          </a:xfrm>
          <a:prstGeom prst="rect">
            <a:avLst/>
          </a:prstGeom>
          <a:noFill/>
        </p:spPr>
        <p:txBody>
          <a:bodyPr wrap="square" rtlCol="0">
            <a:spAutoFit/>
          </a:bodyPr>
          <a:lstStyle/>
          <a:p>
            <a:r>
              <a:rPr lang="en-US" sz="3200" b="1" dirty="0" err="1" smtClean="0">
                <a:solidFill>
                  <a:srgbClr val="0033CC"/>
                </a:solidFill>
                <a:latin typeface="Times New Roman" panose="02020603050405020304" pitchFamily="18" charset="0"/>
                <a:cs typeface="Times New Roman" panose="02020603050405020304" pitchFamily="18" charset="0"/>
              </a:rPr>
              <a:t>Lúc</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giờ</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thì</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kim</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ngắn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và</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kim</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dài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chỉ</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cùng</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một</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số</a:t>
            </a:r>
            <a:r>
              <a:rPr lang="en-US" sz="3200" b="1" dirty="0" smtClean="0">
                <a:solidFill>
                  <a:srgbClr val="0033CC"/>
                </a:solidFill>
                <a:latin typeface="Times New Roman" panose="02020603050405020304" pitchFamily="18" charset="0"/>
                <a:cs typeface="Times New Roman" panose="02020603050405020304" pitchFamily="18" charset="0"/>
              </a:rPr>
              <a:t>.</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167058" y="4119113"/>
            <a:ext cx="3000380" cy="584775"/>
          </a:xfrm>
          <a:prstGeom prst="rect">
            <a:avLst/>
          </a:prstGeom>
          <a:noFill/>
        </p:spPr>
        <p:txBody>
          <a:bodyPr wrap="square" rtlCol="0">
            <a:spAutoFit/>
          </a:bodyPr>
          <a:lstStyle/>
          <a:p>
            <a:r>
              <a:rPr lang="en-US" sz="3200" b="1" dirty="0"/>
              <a:t>A. </a:t>
            </a:r>
            <a:r>
              <a:rPr lang="en-US" sz="3200" b="1" dirty="0" smtClean="0"/>
              <a:t>12 </a:t>
            </a:r>
            <a:r>
              <a:rPr lang="en-US" sz="3200" b="1" dirty="0" err="1" smtClean="0"/>
              <a:t>giờ</a:t>
            </a:r>
            <a:endParaRPr lang="vi-VN" sz="3200" b="1" dirty="0">
              <a:solidFill>
                <a:srgbClr val="006600"/>
              </a:solidFill>
            </a:endParaRPr>
          </a:p>
        </p:txBody>
      </p:sp>
      <p:sp>
        <p:nvSpPr>
          <p:cNvPr id="22" name="Oval 21"/>
          <p:cNvSpPr/>
          <p:nvPr/>
        </p:nvSpPr>
        <p:spPr>
          <a:xfrm>
            <a:off x="3101018" y="4157493"/>
            <a:ext cx="642942" cy="5715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167058" y="4715046"/>
            <a:ext cx="3000380" cy="584775"/>
          </a:xfrm>
          <a:prstGeom prst="rect">
            <a:avLst/>
          </a:prstGeom>
          <a:noFill/>
        </p:spPr>
        <p:txBody>
          <a:bodyPr wrap="square" rtlCol="0">
            <a:spAutoFit/>
          </a:bodyPr>
          <a:lstStyle/>
          <a:p>
            <a:pPr marL="514350" indent="-514350"/>
            <a:r>
              <a:rPr lang="en-US" sz="3200" b="1" dirty="0"/>
              <a:t>B.  </a:t>
            </a:r>
            <a:r>
              <a:rPr lang="en-US" sz="3200" b="1" dirty="0" smtClean="0"/>
              <a:t>6 </a:t>
            </a:r>
            <a:r>
              <a:rPr lang="en-US" sz="3200" b="1" dirty="0" err="1" smtClean="0"/>
              <a:t>giờ</a:t>
            </a:r>
            <a:endParaRPr lang="vi-VN" sz="3200" b="1" dirty="0">
              <a:solidFill>
                <a:srgbClr val="006600"/>
              </a:solidFill>
            </a:endParaRPr>
          </a:p>
        </p:txBody>
      </p:sp>
    </p:spTree>
    <p:extLst>
      <p:ext uri="{BB962C8B-B14F-4D97-AF65-F5344CB8AC3E}">
        <p14:creationId xmlns:p14="http://schemas.microsoft.com/office/powerpoint/2010/main" val="11627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ox(in)">
                                      <p:cBhvr>
                                        <p:cTn id="25" dur="10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10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3" presetClass="entr" presetSubtype="1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10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3000"/>
                            </p:stCondLst>
                            <p:childTnLst>
                              <p:par>
                                <p:cTn id="35" presetID="3" presetClass="entr" presetSubtype="1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10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4000"/>
                            </p:stCondLst>
                            <p:childTnLst>
                              <p:par>
                                <p:cTn id="39" presetID="3" presetClass="entr" presetSubtype="1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10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5000"/>
                            </p:stCondLst>
                            <p:childTnLst>
                              <p:par>
                                <p:cTn id="43" presetID="3" presetClass="entr" presetSubtype="1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linds(horizontal)">
                                      <p:cBhvr>
                                        <p:cTn id="45" dur="10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6000"/>
                            </p:stCondLst>
                            <p:childTnLst>
                              <p:par>
                                <p:cTn id="47" presetID="4" presetClass="entr" presetSubtype="16"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ox(in)">
                                      <p:cBhvr>
                                        <p:cTn id="49" dur="1000"/>
                                        <p:tgtEl>
                                          <p:spTgt spid="15"/>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7000"/>
                            </p:stCondLst>
                            <p:childTnLst>
                              <p:par>
                                <p:cTn id="51" presetID="3" presetClass="entr" presetSubtype="10"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linds(horizontal)">
                                      <p:cBhvr>
                                        <p:cTn id="53" dur="1000"/>
                                        <p:tgtEl>
                                          <p:spTgt spid="16"/>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8000"/>
                            </p:stCondLst>
                            <p:childTnLst>
                              <p:par>
                                <p:cTn id="55" presetID="3" presetClass="entr" presetSubtype="10"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linds(horizontal)">
                                      <p:cBhvr>
                                        <p:cTn id="57" dur="10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2" name="click.wav"/>
                                        </p:tgtEl>
                                      </p:cMediaNode>
                                    </p:audio>
                                  </p:subTnLst>
                                </p:cTn>
                              </p:par>
                            </p:childTnLst>
                          </p:cTn>
                        </p:par>
                        <p:par>
                          <p:cTn id="58" fill="hold">
                            <p:stCondLst>
                              <p:cond delay="9000"/>
                            </p:stCondLst>
                            <p:childTnLst>
                              <p:par>
                                <p:cTn id="59" presetID="3" presetClass="entr" presetSubtype="1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blinds(horizontal)">
                                      <p:cBhvr>
                                        <p:cTn id="61" dur="10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childTnLst>
                          </p:cTn>
                        </p:par>
                        <p:par>
                          <p:cTn id="62" fill="hold">
                            <p:stCondLst>
                              <p:cond delay="10000"/>
                            </p:stCondLst>
                            <p:childTnLst>
                              <p:par>
                                <p:cTn id="63" presetID="3" presetClass="entr" presetSubtype="1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blinds(horizontal)">
                                      <p:cBhvr>
                                        <p:cTn id="65" dur="1000"/>
                                        <p:tgtEl>
                                          <p:spTgt spid="19"/>
                                        </p:tgtEl>
                                      </p:cBhvr>
                                    </p:animEffect>
                                  </p:childTnLst>
                                  <p:subTnLst>
                                    <p:audio>
                                      <p:cMediaNode>
                                        <p:cTn display="0" masterRel="sameClick">
                                          <p:stCondLst>
                                            <p:cond evt="begin" delay="0">
                                              <p:tn val="63"/>
                                            </p:cond>
                                          </p:stCondLst>
                                          <p:endCondLst>
                                            <p:cond evt="onStopAudio" delay="0">
                                              <p:tgtEl>
                                                <p:sldTgt/>
                                              </p:tgtEl>
                                            </p:cond>
                                          </p:endCondLst>
                                        </p:cTn>
                                        <p:tgtEl>
                                          <p:sndTgt r:embed="rId3" name="drumroll.wav"/>
                                        </p:tgtEl>
                                      </p:cMediaNode>
                                    </p:audio>
                                  </p:subTnLst>
                                </p:cTn>
                              </p:par>
                            </p:childTnLst>
                          </p:cTn>
                        </p:par>
                      </p:childTnLst>
                    </p:cTn>
                  </p:par>
                  <p:par>
                    <p:cTn id="66" fill="hold">
                      <p:stCondLst>
                        <p:cond delay="indefinite"/>
                      </p:stCondLst>
                      <p:childTnLst>
                        <p:par>
                          <p:cTn id="67" fill="hold">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ox(in)">
                                      <p:cBhvr>
                                        <p:cTn id="70" dur="500"/>
                                        <p:tgtEl>
                                          <p:spTgt spid="22"/>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ThienLoi\Desktop\Picture2.jpg"/>
          <p:cNvPicPr>
            <a:picLocks noChangeAspect="1" noChangeArrowheads="1"/>
          </p:cNvPicPr>
          <p:nvPr/>
        </p:nvPicPr>
        <p:blipFill>
          <a:blip r:embed="rId5"/>
          <a:srcRect/>
          <a:stretch>
            <a:fillRect/>
          </a:stretch>
        </p:blipFill>
        <p:spPr bwMode="auto">
          <a:xfrm>
            <a:off x="1524000" y="0"/>
            <a:ext cx="9144000" cy="6858000"/>
          </a:xfrm>
          <a:prstGeom prst="rect">
            <a:avLst/>
          </a:prstGeom>
          <a:noFill/>
        </p:spPr>
      </p:pic>
      <p:sp>
        <p:nvSpPr>
          <p:cNvPr id="4" name="Rectangle 3"/>
          <p:cNvSpPr/>
          <p:nvPr/>
        </p:nvSpPr>
        <p:spPr>
          <a:xfrm>
            <a:off x="4024297" y="714356"/>
            <a:ext cx="1920077" cy="923330"/>
          </a:xfrm>
          <a:prstGeom prst="rect">
            <a:avLst/>
          </a:prstGeom>
          <a:noFill/>
        </p:spPr>
        <p:txBody>
          <a:bodyPr wrap="none" lIns="91440" tIns="45720" rIns="91440" bIns="45720">
            <a:spAutoFit/>
          </a:bodyPr>
          <a:lstStyle/>
          <a:p>
            <a:pPr algn="ctr"/>
            <a:r>
              <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CÂU </a:t>
            </a:r>
            <a:r>
              <a:rPr lang="en-US" sz="5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3</a:t>
            </a:r>
            <a:endParaRPr lang="en-US"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5" name="TextBox 4"/>
          <p:cNvSpPr txBox="1"/>
          <p:nvPr/>
        </p:nvSpPr>
        <p:spPr>
          <a:xfrm>
            <a:off x="1845439" y="2691340"/>
            <a:ext cx="8501122" cy="1569660"/>
          </a:xfrm>
          <a:prstGeom prst="rect">
            <a:avLst/>
          </a:prstGeom>
          <a:noFill/>
        </p:spPr>
        <p:txBody>
          <a:bodyPr wrap="square" rtlCol="0">
            <a:spAutoFit/>
          </a:bodyPr>
          <a:lstStyle/>
          <a:p>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Nhà</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bạn</a:t>
            </a:r>
            <a:r>
              <a:rPr lang="en-US" sz="3200" b="1" dirty="0" smtClean="0">
                <a:solidFill>
                  <a:srgbClr val="0033CC"/>
                </a:solidFill>
                <a:latin typeface="Times New Roman" panose="02020603050405020304" pitchFamily="18" charset="0"/>
                <a:cs typeface="Times New Roman" panose="02020603050405020304" pitchFamily="18" charset="0"/>
              </a:rPr>
              <a:t> An </a:t>
            </a:r>
            <a:r>
              <a:rPr lang="en-US" sz="3200" b="1" dirty="0" err="1" smtClean="0">
                <a:solidFill>
                  <a:srgbClr val="0033CC"/>
                </a:solidFill>
                <a:latin typeface="Times New Roman" panose="02020603050405020304" pitchFamily="18" charset="0"/>
                <a:cs typeface="Times New Roman" panose="02020603050405020304" pitchFamily="18" charset="0"/>
              </a:rPr>
              <a:t>đi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về</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quê</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từ</a:t>
            </a:r>
            <a:r>
              <a:rPr lang="en-US" sz="3200" b="1" dirty="0" smtClean="0">
                <a:solidFill>
                  <a:srgbClr val="0033CC"/>
                </a:solidFill>
                <a:latin typeface="Times New Roman" panose="02020603050405020304" pitchFamily="18" charset="0"/>
                <a:cs typeface="Times New Roman" panose="02020603050405020304" pitchFamily="18" charset="0"/>
              </a:rPr>
              <a:t> 7 </a:t>
            </a:r>
            <a:r>
              <a:rPr lang="en-US" sz="3200" b="1" dirty="0" err="1" smtClean="0">
                <a:solidFill>
                  <a:srgbClr val="0033CC"/>
                </a:solidFill>
                <a:latin typeface="Times New Roman" panose="02020603050405020304" pitchFamily="18" charset="0"/>
                <a:cs typeface="Times New Roman" panose="02020603050405020304" pitchFamily="18" charset="0"/>
              </a:rPr>
              <a:t>giờ</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sáng</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Nhà</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bạn</a:t>
            </a:r>
            <a:r>
              <a:rPr lang="en-US" sz="3200" b="1" dirty="0" smtClean="0">
                <a:solidFill>
                  <a:srgbClr val="0033CC"/>
                </a:solidFill>
                <a:latin typeface="Times New Roman" panose="02020603050405020304" pitchFamily="18" charset="0"/>
                <a:cs typeface="Times New Roman" panose="02020603050405020304" pitchFamily="18" charset="0"/>
              </a:rPr>
              <a:t> An </a:t>
            </a:r>
            <a:r>
              <a:rPr lang="en-US" sz="3200" b="1" dirty="0" err="1" smtClean="0">
                <a:solidFill>
                  <a:srgbClr val="0033CC"/>
                </a:solidFill>
                <a:latin typeface="Times New Roman" panose="02020603050405020304" pitchFamily="18" charset="0"/>
                <a:cs typeface="Times New Roman" panose="02020603050405020304" pitchFamily="18" charset="0"/>
              </a:rPr>
              <a:t>đi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về</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quê</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hết</a:t>
            </a:r>
            <a:r>
              <a:rPr lang="en-US" sz="3200" b="1" dirty="0" smtClean="0">
                <a:solidFill>
                  <a:srgbClr val="0033CC"/>
                </a:solidFill>
                <a:latin typeface="Times New Roman" panose="02020603050405020304" pitchFamily="18" charset="0"/>
                <a:cs typeface="Times New Roman" panose="02020603050405020304" pitchFamily="18" charset="0"/>
              </a:rPr>
              <a:t> 3 </a:t>
            </a:r>
            <a:r>
              <a:rPr lang="en-US" sz="3200" b="1" dirty="0" err="1" smtClean="0">
                <a:solidFill>
                  <a:srgbClr val="0033CC"/>
                </a:solidFill>
                <a:latin typeface="Times New Roman" panose="02020603050405020304" pitchFamily="18" charset="0"/>
                <a:cs typeface="Times New Roman" panose="02020603050405020304" pitchFamily="18" charset="0"/>
              </a:rPr>
              <a:t>giờ</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Hỏi</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nhà</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bạn</a:t>
            </a:r>
            <a:r>
              <a:rPr lang="en-US" sz="3200" b="1" dirty="0" smtClean="0">
                <a:solidFill>
                  <a:srgbClr val="0033CC"/>
                </a:solidFill>
                <a:latin typeface="Times New Roman" panose="02020603050405020304" pitchFamily="18" charset="0"/>
                <a:cs typeface="Times New Roman" panose="02020603050405020304" pitchFamily="18" charset="0"/>
              </a:rPr>
              <a:t> An </a:t>
            </a:r>
            <a:r>
              <a:rPr lang="en-US" sz="3200" b="1" dirty="0" err="1" smtClean="0">
                <a:solidFill>
                  <a:srgbClr val="0033CC"/>
                </a:solidFill>
                <a:latin typeface="Times New Roman" panose="02020603050405020304" pitchFamily="18" charset="0"/>
                <a:cs typeface="Times New Roman" panose="02020603050405020304" pitchFamily="18" charset="0"/>
              </a:rPr>
              <a:t>về</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đến</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quê</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lúc</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mấy</a:t>
            </a:r>
            <a:r>
              <a:rPr lang="en-US" sz="3200" b="1" dirty="0" smtClean="0">
                <a:solidFill>
                  <a:srgbClr val="0033CC"/>
                </a:solidFill>
                <a:latin typeface="Times New Roman" panose="02020603050405020304" pitchFamily="18" charset="0"/>
                <a:cs typeface="Times New Roman" panose="02020603050405020304" pitchFamily="18" charset="0"/>
              </a:rPr>
              <a:t> </a:t>
            </a:r>
            <a:r>
              <a:rPr lang="en-US" sz="3200" b="1" dirty="0" err="1" smtClean="0">
                <a:solidFill>
                  <a:srgbClr val="0033CC"/>
                </a:solidFill>
                <a:latin typeface="Times New Roman" panose="02020603050405020304" pitchFamily="18" charset="0"/>
                <a:cs typeface="Times New Roman" panose="02020603050405020304" pitchFamily="18" charset="0"/>
              </a:rPr>
              <a:t>giờ</a:t>
            </a:r>
            <a:r>
              <a:rPr lang="en-US" sz="3200" b="1" dirty="0" smtClean="0">
                <a:solidFill>
                  <a:srgbClr val="0033CC"/>
                </a:solidFill>
                <a:latin typeface="Times New Roman" panose="02020603050405020304" pitchFamily="18" charset="0"/>
                <a:cs typeface="Times New Roman" panose="02020603050405020304" pitchFamily="18" charset="0"/>
              </a:rPr>
              <a:t>? </a:t>
            </a:r>
            <a:endParaRPr lang="en-US" sz="3200" b="1" dirty="0">
              <a:solidFill>
                <a:srgbClr val="0033CC"/>
              </a:solidFill>
              <a:latin typeface="Times New Roman" panose="02020603050405020304" pitchFamily="18" charset="0"/>
              <a:cs typeface="Times New Roman" panose="02020603050405020304" pitchFamily="18" charset="0"/>
            </a:endParaRPr>
          </a:p>
        </p:txBody>
      </p:sp>
      <p:sp>
        <p:nvSpPr>
          <p:cNvPr id="9" name="Oval 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10</a:t>
            </a:r>
            <a:endParaRPr lang="vi-VN" sz="6000" b="1" dirty="0">
              <a:solidFill>
                <a:srgbClr val="FF0000"/>
              </a:solidFill>
              <a:effectLst>
                <a:outerShdw blurRad="38100" dist="38100" dir="2700000" algn="tl">
                  <a:srgbClr val="000000">
                    <a:alpha val="43137"/>
                  </a:srgbClr>
                </a:outerShdw>
              </a:effectLst>
            </a:endParaRPr>
          </a:p>
        </p:txBody>
      </p:sp>
      <p:sp>
        <p:nvSpPr>
          <p:cNvPr id="10" name="Oval 9"/>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9</a:t>
            </a:r>
            <a:endParaRPr lang="vi-VN" sz="6000" b="1" dirty="0">
              <a:solidFill>
                <a:srgbClr val="FF0000"/>
              </a:solidFill>
              <a:effectLst>
                <a:outerShdw blurRad="38100" dist="38100" dir="2700000" algn="tl">
                  <a:srgbClr val="000000">
                    <a:alpha val="43137"/>
                  </a:srgbClr>
                </a:outerShdw>
              </a:effectLst>
            </a:endParaRPr>
          </a:p>
        </p:txBody>
      </p:sp>
      <p:sp>
        <p:nvSpPr>
          <p:cNvPr id="11" name="Oval 10"/>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8</a:t>
            </a:r>
            <a:endParaRPr lang="vi-VN" sz="6000" b="1" dirty="0">
              <a:solidFill>
                <a:srgbClr val="FF0000"/>
              </a:solidFill>
              <a:effectLst>
                <a:outerShdw blurRad="38100" dist="38100" dir="2700000" algn="tl">
                  <a:srgbClr val="000000">
                    <a:alpha val="43137"/>
                  </a:srgbClr>
                </a:outerShdw>
              </a:effectLst>
            </a:endParaRPr>
          </a:p>
        </p:txBody>
      </p:sp>
      <p:sp>
        <p:nvSpPr>
          <p:cNvPr id="12" name="Oval 11"/>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7</a:t>
            </a:r>
            <a:endParaRPr lang="vi-VN" sz="6000" b="1" dirty="0">
              <a:solidFill>
                <a:srgbClr val="FF0000"/>
              </a:solidFill>
              <a:effectLst>
                <a:outerShdw blurRad="38100" dist="38100" dir="2700000" algn="tl">
                  <a:srgbClr val="000000">
                    <a:alpha val="43137"/>
                  </a:srgbClr>
                </a:outerShdw>
              </a:effectLst>
            </a:endParaRPr>
          </a:p>
        </p:txBody>
      </p:sp>
      <p:sp>
        <p:nvSpPr>
          <p:cNvPr id="13" name="Oval 12"/>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6</a:t>
            </a:r>
            <a:endParaRPr lang="vi-VN" sz="6000" b="1" dirty="0">
              <a:solidFill>
                <a:srgbClr val="FF0000"/>
              </a:solidFill>
              <a:effectLst>
                <a:outerShdw blurRad="38100" dist="38100" dir="2700000" algn="tl">
                  <a:srgbClr val="000000">
                    <a:alpha val="43137"/>
                  </a:srgbClr>
                </a:outerShdw>
              </a:effectLst>
            </a:endParaRPr>
          </a:p>
        </p:txBody>
      </p:sp>
      <p:sp>
        <p:nvSpPr>
          <p:cNvPr id="14" name="Oval 13"/>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5</a:t>
            </a:r>
            <a:endParaRPr lang="vi-VN" sz="6000" b="1" dirty="0">
              <a:solidFill>
                <a:srgbClr val="FF0000"/>
              </a:solidFill>
              <a:effectLst>
                <a:outerShdw blurRad="38100" dist="38100" dir="2700000" algn="tl">
                  <a:srgbClr val="000000">
                    <a:alpha val="43137"/>
                  </a:srgbClr>
                </a:outerShdw>
              </a:effectLst>
            </a:endParaRPr>
          </a:p>
        </p:txBody>
      </p:sp>
      <p:sp>
        <p:nvSpPr>
          <p:cNvPr id="15" name="Oval 14"/>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4</a:t>
            </a:r>
            <a:endParaRPr lang="vi-VN" sz="6000" b="1" dirty="0">
              <a:solidFill>
                <a:srgbClr val="FF0000"/>
              </a:solidFill>
              <a:effectLst>
                <a:outerShdw blurRad="38100" dist="38100" dir="2700000" algn="tl">
                  <a:srgbClr val="000000">
                    <a:alpha val="43137"/>
                  </a:srgbClr>
                </a:outerShdw>
              </a:effectLst>
            </a:endParaRPr>
          </a:p>
        </p:txBody>
      </p:sp>
      <p:sp>
        <p:nvSpPr>
          <p:cNvPr id="16" name="Oval 15"/>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3</a:t>
            </a:r>
            <a:endParaRPr lang="vi-VN" sz="6000" b="1" dirty="0">
              <a:solidFill>
                <a:srgbClr val="FF0000"/>
              </a:solidFill>
              <a:effectLst>
                <a:outerShdw blurRad="38100" dist="38100" dir="2700000" algn="tl">
                  <a:srgbClr val="000000">
                    <a:alpha val="43137"/>
                  </a:srgbClr>
                </a:outerShdw>
              </a:effectLst>
            </a:endParaRPr>
          </a:p>
        </p:txBody>
      </p:sp>
      <p:sp>
        <p:nvSpPr>
          <p:cNvPr id="17" name="Oval 16"/>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2</a:t>
            </a:r>
            <a:endParaRPr lang="vi-VN" sz="6000" b="1" dirty="0">
              <a:solidFill>
                <a:srgbClr val="FF0000"/>
              </a:solidFill>
              <a:effectLst>
                <a:outerShdw blurRad="38100" dist="38100" dir="2700000" algn="tl">
                  <a:srgbClr val="000000">
                    <a:alpha val="43137"/>
                  </a:srgbClr>
                </a:outerShdw>
              </a:effectLst>
            </a:endParaRPr>
          </a:p>
        </p:txBody>
      </p:sp>
      <p:sp>
        <p:nvSpPr>
          <p:cNvPr id="18" name="Oval 17"/>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effectLst>
                  <a:outerShdw blurRad="38100" dist="38100" dir="2700000" algn="tl">
                    <a:srgbClr val="000000">
                      <a:alpha val="43137"/>
                    </a:srgbClr>
                  </a:outerShdw>
                </a:effectLst>
              </a:rPr>
              <a:t>1</a:t>
            </a:r>
            <a:endParaRPr lang="vi-VN" sz="6000" b="1" dirty="0">
              <a:solidFill>
                <a:srgbClr val="FF0000"/>
              </a:solidFill>
              <a:effectLst>
                <a:outerShdw blurRad="38100" dist="38100" dir="2700000" algn="tl">
                  <a:srgbClr val="000000">
                    <a:alpha val="43137"/>
                  </a:srgbClr>
                </a:outerShdw>
              </a:effectLst>
            </a:endParaRPr>
          </a:p>
        </p:txBody>
      </p:sp>
      <p:sp>
        <p:nvSpPr>
          <p:cNvPr id="19" name="Oval 18"/>
          <p:cNvSpPr/>
          <p:nvPr/>
        </p:nvSpPr>
        <p:spPr>
          <a:xfrm>
            <a:off x="7524760" y="714356"/>
            <a:ext cx="1857388" cy="1000132"/>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effectLst>
                  <a:outerShdw blurRad="38100" dist="38100" dir="2700000" algn="tl">
                    <a:srgbClr val="000000">
                      <a:alpha val="43137"/>
                    </a:srgbClr>
                  </a:outerShdw>
                </a:effectLst>
              </a:rPr>
              <a:t>Hết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giờ</a:t>
            </a:r>
            <a:endParaRPr lang="vi-VN" sz="2800" b="1" dirty="0">
              <a:solidFill>
                <a:srgbClr val="FF0000"/>
              </a:solidFill>
              <a:effectLst>
                <a:outerShdw blurRad="38100" dist="38100" dir="2700000" algn="tl">
                  <a:srgbClr val="000000">
                    <a:alpha val="43137"/>
                  </a:srgbClr>
                </a:outerShdw>
              </a:effectLst>
            </a:endParaRPr>
          </a:p>
        </p:txBody>
      </p:sp>
      <p:pic>
        <p:nvPicPr>
          <p:cNvPr id="20" name="Picture 2" descr="Kết quả hình ảnh cho bell gif"/>
          <p:cNvPicPr>
            <a:picLocks noChangeAspect="1" noChangeArrowheads="1" noCrop="1"/>
          </p:cNvPicPr>
          <p:nvPr/>
        </p:nvPicPr>
        <p:blipFill>
          <a:blip r:embed="rId6" cstate="print"/>
          <a:srcRect/>
          <a:stretch>
            <a:fillRect/>
          </a:stretch>
        </p:blipFill>
        <p:spPr bwMode="auto">
          <a:xfrm>
            <a:off x="6167438" y="857232"/>
            <a:ext cx="858724" cy="723402"/>
          </a:xfrm>
          <a:prstGeom prst="rect">
            <a:avLst/>
          </a:prstGeom>
          <a:noFill/>
        </p:spPr>
      </p:pic>
      <p:sp>
        <p:nvSpPr>
          <p:cNvPr id="21" name="TextBox 20"/>
          <p:cNvSpPr txBox="1"/>
          <p:nvPr/>
        </p:nvSpPr>
        <p:spPr>
          <a:xfrm>
            <a:off x="3167058" y="4119113"/>
            <a:ext cx="3000380" cy="584775"/>
          </a:xfrm>
          <a:prstGeom prst="rect">
            <a:avLst/>
          </a:prstGeom>
          <a:noFill/>
        </p:spPr>
        <p:txBody>
          <a:bodyPr wrap="square" rtlCol="0">
            <a:spAutoFit/>
          </a:bodyPr>
          <a:lstStyle/>
          <a:p>
            <a:r>
              <a:rPr lang="en-US" sz="3200" b="1" dirty="0"/>
              <a:t>A.  </a:t>
            </a:r>
            <a:r>
              <a:rPr lang="en-US" sz="3200" b="1" dirty="0" smtClean="0"/>
              <a:t>10 </a:t>
            </a:r>
            <a:r>
              <a:rPr lang="en-US" sz="3200" b="1" dirty="0" err="1" smtClean="0"/>
              <a:t>giờ</a:t>
            </a:r>
            <a:endParaRPr lang="vi-VN" sz="3200" b="1" dirty="0">
              <a:solidFill>
                <a:srgbClr val="006600"/>
              </a:solidFill>
            </a:endParaRPr>
          </a:p>
        </p:txBody>
      </p:sp>
      <p:sp>
        <p:nvSpPr>
          <p:cNvPr id="22" name="Oval 21"/>
          <p:cNvSpPr/>
          <p:nvPr/>
        </p:nvSpPr>
        <p:spPr>
          <a:xfrm>
            <a:off x="3064026" y="4169481"/>
            <a:ext cx="642942" cy="571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TextBox 24"/>
          <p:cNvSpPr txBox="1"/>
          <p:nvPr/>
        </p:nvSpPr>
        <p:spPr>
          <a:xfrm>
            <a:off x="3194321" y="4741394"/>
            <a:ext cx="3000380" cy="584775"/>
          </a:xfrm>
          <a:prstGeom prst="rect">
            <a:avLst/>
          </a:prstGeom>
          <a:noFill/>
        </p:spPr>
        <p:txBody>
          <a:bodyPr wrap="square" rtlCol="0">
            <a:spAutoFit/>
          </a:bodyPr>
          <a:lstStyle/>
          <a:p>
            <a:pPr marL="514350" indent="-514350"/>
            <a:r>
              <a:rPr lang="en-US" sz="3200" b="1" dirty="0"/>
              <a:t>B.  </a:t>
            </a:r>
            <a:r>
              <a:rPr lang="en-US" sz="3200" b="1" dirty="0" smtClean="0"/>
              <a:t>4 </a:t>
            </a:r>
            <a:r>
              <a:rPr lang="en-US" sz="3200" b="1" dirty="0" err="1" smtClean="0"/>
              <a:t>giờ</a:t>
            </a:r>
            <a:endParaRPr lang="vi-VN" sz="3200" b="1" dirty="0">
              <a:solidFill>
                <a:srgbClr val="006600"/>
              </a:solidFill>
            </a:endParaRPr>
          </a:p>
        </p:txBody>
      </p:sp>
      <p:sp>
        <p:nvSpPr>
          <p:cNvPr id="28" name="TextBox 27"/>
          <p:cNvSpPr txBox="1"/>
          <p:nvPr/>
        </p:nvSpPr>
        <p:spPr>
          <a:xfrm>
            <a:off x="3194321" y="5350813"/>
            <a:ext cx="2714612" cy="584775"/>
          </a:xfrm>
          <a:prstGeom prst="rect">
            <a:avLst/>
          </a:prstGeom>
          <a:noFill/>
        </p:spPr>
        <p:txBody>
          <a:bodyPr wrap="square" rtlCol="0">
            <a:spAutoFit/>
          </a:bodyPr>
          <a:lstStyle/>
          <a:p>
            <a:pPr marL="514350" indent="-514350"/>
            <a:r>
              <a:rPr lang="en-US" sz="3200" b="1" dirty="0"/>
              <a:t>C.  </a:t>
            </a:r>
            <a:r>
              <a:rPr lang="en-US" sz="3200" b="1" dirty="0" smtClean="0"/>
              <a:t>12 </a:t>
            </a:r>
            <a:r>
              <a:rPr lang="en-US" sz="3200" b="1" dirty="0" err="1" smtClean="0"/>
              <a:t>giờ</a:t>
            </a:r>
            <a:endParaRPr lang="vi-VN" sz="3200" b="1" dirty="0"/>
          </a:p>
        </p:txBody>
      </p:sp>
    </p:spTree>
    <p:extLst>
      <p:ext uri="{BB962C8B-B14F-4D97-AF65-F5344CB8AC3E}">
        <p14:creationId xmlns:p14="http://schemas.microsoft.com/office/powerpoint/2010/main" val="188205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linds(horizont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linds(horizontal)">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linds(horizont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10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10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click.wav"/>
                                        </p:tgtEl>
                                      </p:cMediaNode>
                                    </p:audio>
                                  </p:subTnLst>
                                </p:cTn>
                              </p:par>
                            </p:childTnLst>
                          </p:cTn>
                        </p:par>
                        <p:par>
                          <p:cTn id="35" fill="hold">
                            <p:stCondLst>
                              <p:cond delay="2000"/>
                            </p:stCondLst>
                            <p:childTnLst>
                              <p:par>
                                <p:cTn id="36" presetID="3" presetClass="entr" presetSubtype="10"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10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2" name="click.wav"/>
                                        </p:tgtEl>
                                      </p:cMediaNode>
                                    </p:audio>
                                  </p:subTnLst>
                                </p:cTn>
                              </p:par>
                            </p:childTnLst>
                          </p:cTn>
                        </p:par>
                        <p:par>
                          <p:cTn id="39" fill="hold">
                            <p:stCondLst>
                              <p:cond delay="3000"/>
                            </p:stCondLst>
                            <p:childTnLst>
                              <p:par>
                                <p:cTn id="40" presetID="3"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linds(horizontal)">
                                      <p:cBhvr>
                                        <p:cTn id="42" dur="10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par>
                          <p:cTn id="43" fill="hold">
                            <p:stCondLst>
                              <p:cond delay="4000"/>
                            </p:stCondLst>
                            <p:childTnLst>
                              <p:par>
                                <p:cTn id="44" presetID="3" presetClass="entr" presetSubtype="1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linds(horizontal)">
                                      <p:cBhvr>
                                        <p:cTn id="46" dur="1000"/>
                                        <p:tgtEl>
                                          <p:spTgt spid="13"/>
                                        </p:tgtEl>
                                      </p:cBhvr>
                                    </p:animEffec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childTnLst>
                          </p:cTn>
                        </p:par>
                        <p:par>
                          <p:cTn id="47" fill="hold">
                            <p:stCondLst>
                              <p:cond delay="5000"/>
                            </p:stCondLst>
                            <p:childTnLst>
                              <p:par>
                                <p:cTn id="48" presetID="3" presetClass="entr" presetSubtype="1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linds(horizontal)">
                                      <p:cBhvr>
                                        <p:cTn id="50" dur="10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par>
                          <p:cTn id="51" fill="hold">
                            <p:stCondLst>
                              <p:cond delay="6000"/>
                            </p:stCondLst>
                            <p:childTnLst>
                              <p:par>
                                <p:cTn id="52" presetID="4" presetClass="entr" presetSubtype="16"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ox(in)">
                                      <p:cBhvr>
                                        <p:cTn id="54" dur="1000"/>
                                        <p:tgtEl>
                                          <p:spTgt spid="15"/>
                                        </p:tgtEl>
                                      </p:cBhvr>
                                    </p:animEffec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childTnLst>
                          </p:cTn>
                        </p:par>
                        <p:par>
                          <p:cTn id="55" fill="hold">
                            <p:stCondLst>
                              <p:cond delay="7000"/>
                            </p:stCondLst>
                            <p:childTnLst>
                              <p:par>
                                <p:cTn id="56" presetID="3" presetClass="entr" presetSubtype="1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blinds(horizontal)">
                                      <p:cBhvr>
                                        <p:cTn id="58" dur="10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childTnLst>
                          </p:cTn>
                        </p:par>
                        <p:par>
                          <p:cTn id="59" fill="hold">
                            <p:stCondLst>
                              <p:cond delay="8000"/>
                            </p:stCondLst>
                            <p:childTnLst>
                              <p:par>
                                <p:cTn id="60" presetID="3" presetClass="entr" presetSubtype="1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linds(horizontal)">
                                      <p:cBhvr>
                                        <p:cTn id="62" dur="10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2" name="click.wav"/>
                                        </p:tgtEl>
                                      </p:cMediaNode>
                                    </p:audio>
                                  </p:subTnLst>
                                </p:cTn>
                              </p:par>
                            </p:childTnLst>
                          </p:cTn>
                        </p:par>
                        <p:par>
                          <p:cTn id="63" fill="hold">
                            <p:stCondLst>
                              <p:cond delay="9000"/>
                            </p:stCondLst>
                            <p:childTnLst>
                              <p:par>
                                <p:cTn id="64" presetID="3" presetClass="entr" presetSubtype="10"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1000"/>
                                        <p:tgtEl>
                                          <p:spTgt spid="18"/>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par>
                          <p:cTn id="67" fill="hold">
                            <p:stCondLst>
                              <p:cond delay="10000"/>
                            </p:stCondLst>
                            <p:childTnLst>
                              <p:par>
                                <p:cTn id="68" presetID="3" presetClass="entr" presetSubtype="1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linds(horizontal)">
                                      <p:cBhvr>
                                        <p:cTn id="70" dur="1000"/>
                                        <p:tgtEl>
                                          <p:spTgt spid="19"/>
                                        </p:tgtEl>
                                      </p:cBhvr>
                                    </p:animEffect>
                                  </p:childTnLst>
                                  <p:subTnLst>
                                    <p:audio>
                                      <p:cMediaNode>
                                        <p:cTn display="0" masterRel="sameClick">
                                          <p:stCondLst>
                                            <p:cond evt="begin" delay="0">
                                              <p:tn val="68"/>
                                            </p:cond>
                                          </p:stCondLst>
                                          <p:endCondLst>
                                            <p:cond evt="onStopAudio" delay="0">
                                              <p:tgtEl>
                                                <p:sldTgt/>
                                              </p:tgtEl>
                                            </p:cond>
                                          </p:endCondLst>
                                        </p:cTn>
                                        <p:tgtEl>
                                          <p:sndTgt r:embed="rId3" name="drumroll.wav"/>
                                        </p:tgtEl>
                                      </p:cMediaNode>
                                    </p:audio>
                                  </p:sub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box(in)">
                                      <p:cBhvr>
                                        <p:cTn id="75" dur="500"/>
                                        <p:tgtEl>
                                          <p:spTgt spid="22"/>
                                        </p:tgtEl>
                                      </p:cBhvr>
                                    </p:animEffect>
                                  </p:childTnLst>
                                  <p:subTnLst>
                                    <p:audio>
                                      <p:cMediaNode>
                                        <p:cTn display="0" masterRel="sameClick">
                                          <p:stCondLst>
                                            <p:cond evt="begin" delay="0">
                                              <p:tn val="7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p:bldP spid="22" grpId="0" animBg="1"/>
      <p:bldP spid="25"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VT-P\Desktop\NỀN PP\73082290_806002039856818_5426739531237818368_o.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5" name="TextBox 4"/>
          <p:cNvSpPr txBox="1"/>
          <p:nvPr/>
        </p:nvSpPr>
        <p:spPr>
          <a:xfrm>
            <a:off x="3188355" y="2362200"/>
            <a:ext cx="5351145" cy="1569660"/>
          </a:xfrm>
          <a:prstGeom prst="rect">
            <a:avLst/>
          </a:prstGeom>
          <a:noFill/>
        </p:spPr>
        <p:txBody>
          <a:bodyPr wrap="none" rtlCol="0">
            <a:spAutoFit/>
          </a:bodyPr>
          <a:lstStyle/>
          <a:p>
            <a:pPr algn="ctr"/>
            <a:r>
              <a:rPr lang="en-US" sz="9600" b="1" dirty="0" err="1" smtClean="0">
                <a:solidFill>
                  <a:srgbClr val="FF0000"/>
                </a:solidFill>
                <a:latin typeface="Times New Roman" panose="02020603050405020304" charset="0"/>
                <a:cs typeface="Times New Roman" panose="02020603050405020304" charset="0"/>
              </a:rPr>
              <a:t>Vận</a:t>
            </a:r>
            <a:r>
              <a:rPr lang="en-US" sz="9600" b="1" dirty="0" smtClean="0">
                <a:solidFill>
                  <a:srgbClr val="FF0000"/>
                </a:solidFill>
                <a:latin typeface="Times New Roman" panose="02020603050405020304" charset="0"/>
                <a:cs typeface="Times New Roman" panose="02020603050405020304" charset="0"/>
              </a:rPr>
              <a:t> </a:t>
            </a:r>
            <a:r>
              <a:rPr lang="en-US" sz="9600" b="1" dirty="0" err="1" smtClean="0">
                <a:solidFill>
                  <a:srgbClr val="FF0000"/>
                </a:solidFill>
                <a:latin typeface="Times New Roman" panose="02020603050405020304" charset="0"/>
                <a:cs typeface="Times New Roman" panose="02020603050405020304" charset="0"/>
              </a:rPr>
              <a:t>dụng</a:t>
            </a:r>
            <a:endParaRPr lang="en-US" sz="9600" b="1" dirty="0">
              <a:solidFill>
                <a:srgbClr val="FF0000"/>
              </a:solidFill>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361616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bb63f59c772f80c241f5a3259235930"/>
          <p:cNvPicPr>
            <a:picLocks noChangeAspect="1"/>
          </p:cNvPicPr>
          <p:nvPr/>
        </p:nvPicPr>
        <p:blipFill>
          <a:blip r:embed="rId2"/>
          <a:stretch>
            <a:fillRect/>
          </a:stretch>
        </p:blipFill>
        <p:spPr>
          <a:xfrm>
            <a:off x="10812" y="8532"/>
            <a:ext cx="12091035" cy="6823710"/>
          </a:xfrm>
          <a:prstGeom prst="rect">
            <a:avLst/>
          </a:prstGeom>
        </p:spPr>
      </p:pic>
      <p:sp>
        <p:nvSpPr>
          <p:cNvPr id="2" name="Rectangle 1"/>
          <p:cNvSpPr/>
          <p:nvPr/>
        </p:nvSpPr>
        <p:spPr>
          <a:xfrm>
            <a:off x="980339" y="816563"/>
            <a:ext cx="6316153" cy="1569660"/>
          </a:xfrm>
          <a:prstGeom prst="rect">
            <a:avLst/>
          </a:prstGeom>
          <a:noFill/>
        </p:spPr>
        <p:txBody>
          <a:bodyPr wrap="none" lIns="91440" tIns="45720" rIns="91440" bIns="45720">
            <a:spAutoFit/>
          </a:bodyPr>
          <a:lstStyle/>
          <a:p>
            <a:pPr algn="ctr"/>
            <a:r>
              <a:rPr lang="en-US" sz="9600" b="1" cap="none" spc="0" dirty="0" smtClean="0">
                <a:ln w="12700">
                  <a:solidFill>
                    <a:schemeClr val="accent3">
                      <a:lumMod val="50000"/>
                    </a:schemeClr>
                  </a:solidFill>
                  <a:prstDash val="solid"/>
                </a:ln>
                <a:solidFill>
                  <a:srgbClr val="C00000"/>
                </a:solidFill>
                <a:effectLst>
                  <a:glow rad="101600">
                    <a:schemeClr val="accent6">
                      <a:satMod val="175000"/>
                      <a:alpha val="40000"/>
                    </a:schemeClr>
                  </a:glow>
                  <a:innerShdw blurRad="177800">
                    <a:schemeClr val="accent3">
                      <a:lumMod val="50000"/>
                    </a:schemeClr>
                  </a:innerShdw>
                </a:effectLst>
              </a:rPr>
              <a:t>KHỞI ĐỘNG</a:t>
            </a:r>
            <a:endParaRPr lang="en-US" sz="9600" b="1" cap="none" spc="0" dirty="0">
              <a:ln w="12700">
                <a:solidFill>
                  <a:schemeClr val="accent3">
                    <a:lumMod val="50000"/>
                  </a:schemeClr>
                </a:solidFill>
                <a:prstDash val="solid"/>
              </a:ln>
              <a:solidFill>
                <a:srgbClr val="C00000"/>
              </a:solidFill>
              <a:effectLst>
                <a:glow rad="101600">
                  <a:schemeClr val="accent6">
                    <a:satMod val="175000"/>
                    <a:alpha val="40000"/>
                  </a:schemeClr>
                </a:glow>
                <a:innerShdw blurRad="177800">
                  <a:schemeClr val="accent3">
                    <a:lumMod val="50000"/>
                  </a:schemeClr>
                </a:innerShdw>
              </a:effectLst>
            </a:endParaRPr>
          </a:p>
        </p:txBody>
      </p:sp>
    </p:spTree>
    <p:extLst>
      <p:ext uri="{BB962C8B-B14F-4D97-AF65-F5344CB8AC3E}">
        <p14:creationId xmlns:p14="http://schemas.microsoft.com/office/powerpoint/2010/main" val="2355551699"/>
      </p:ext>
    </p:extLst>
  </p:cSld>
  <p:clrMapOvr>
    <a:masterClrMapping/>
  </p:clrMapOvr>
  <p:transition>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0" y="1878538"/>
            <a:ext cx="12191999" cy="1141745"/>
          </a:xfrm>
          <a:prstGeom prst="rect">
            <a:avLst/>
          </a:prstGeom>
          <a:blipFill>
            <a:blip r:embed="rId2"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0" y="5174659"/>
            <a:ext cx="12192000" cy="1141745"/>
          </a:xfrm>
          <a:prstGeom prst="rect">
            <a:avLst/>
          </a:prstGeom>
          <a:blipFill>
            <a:blip r:embed="rId2"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4641" y="666206"/>
            <a:ext cx="2724282" cy="223374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8514" y="235132"/>
            <a:ext cx="2808515" cy="1462820"/>
          </a:xfrm>
          <a:prstGeom prst="rect">
            <a:avLst/>
          </a:prstGeom>
        </p:spPr>
      </p:pic>
      <p:pic>
        <p:nvPicPr>
          <p:cNvPr id="10" name="Picture 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7753" y="822960"/>
            <a:ext cx="2803197" cy="210312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7554" y="287382"/>
            <a:ext cx="2862036" cy="1478553"/>
          </a:xfrm>
          <a:prstGeom prst="rect">
            <a:avLst/>
          </a:prstGeom>
        </p:spPr>
      </p:pic>
      <p:pic>
        <p:nvPicPr>
          <p:cNvPr id="12" name="Picture 11">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08069" y="3984170"/>
            <a:ext cx="2769325" cy="2233749"/>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08070" y="3409405"/>
            <a:ext cx="2781614" cy="1580385"/>
          </a:xfrm>
          <a:prstGeom prst="rect">
            <a:avLst/>
          </a:prstGeom>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92023" y="4065736"/>
            <a:ext cx="2904674" cy="2099935"/>
          </a:xfrm>
          <a:prstGeom prst="rect">
            <a:avLst/>
          </a:prstGeom>
        </p:spPr>
      </p:pic>
      <p:pic>
        <p:nvPicPr>
          <p:cNvPr id="15" name="Picture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72422" y="3331029"/>
            <a:ext cx="2984743" cy="1658983"/>
          </a:xfrm>
          <a:prstGeom prst="rect">
            <a:avLst/>
          </a:prstGeom>
        </p:spPr>
      </p:pic>
      <p:pic>
        <p:nvPicPr>
          <p:cNvPr id="37" name="Picture 36"/>
          <p:cNvPicPr>
            <a:picLocks noChangeAspect="1"/>
          </p:cNvPicPr>
          <p:nvPr/>
        </p:nvPicPr>
        <p:blipFill>
          <a:blip r:embed="rId15"/>
          <a:stretch>
            <a:fillRect/>
          </a:stretch>
        </p:blipFill>
        <p:spPr>
          <a:xfrm>
            <a:off x="1" y="6308765"/>
            <a:ext cx="6095999" cy="334819"/>
          </a:xfrm>
          <a:prstGeom prst="rect">
            <a:avLst/>
          </a:prstGeom>
        </p:spPr>
      </p:pic>
      <p:pic>
        <p:nvPicPr>
          <p:cNvPr id="38" name="Picture 37"/>
          <p:cNvPicPr>
            <a:picLocks noChangeAspect="1"/>
          </p:cNvPicPr>
          <p:nvPr/>
        </p:nvPicPr>
        <p:blipFill>
          <a:blip r:embed="rId15"/>
          <a:stretch>
            <a:fillRect/>
          </a:stretch>
        </p:blipFill>
        <p:spPr>
          <a:xfrm>
            <a:off x="6096001" y="6308765"/>
            <a:ext cx="6095999" cy="334819"/>
          </a:xfrm>
          <a:prstGeom prst="rect">
            <a:avLst/>
          </a:prstGeom>
        </p:spPr>
      </p:pic>
      <p:pic>
        <p:nvPicPr>
          <p:cNvPr id="39" name="Picture 38"/>
          <p:cNvPicPr>
            <a:picLocks noChangeAspect="1"/>
          </p:cNvPicPr>
          <p:nvPr/>
        </p:nvPicPr>
        <p:blipFill>
          <a:blip r:embed="rId15"/>
          <a:stretch>
            <a:fillRect/>
          </a:stretch>
        </p:blipFill>
        <p:spPr>
          <a:xfrm>
            <a:off x="0" y="2974629"/>
            <a:ext cx="6095999" cy="334819"/>
          </a:xfrm>
          <a:prstGeom prst="rect">
            <a:avLst/>
          </a:prstGeom>
        </p:spPr>
      </p:pic>
      <p:pic>
        <p:nvPicPr>
          <p:cNvPr id="40" name="Picture 39"/>
          <p:cNvPicPr>
            <a:picLocks noChangeAspect="1"/>
          </p:cNvPicPr>
          <p:nvPr/>
        </p:nvPicPr>
        <p:blipFill>
          <a:blip r:embed="rId15"/>
          <a:stretch>
            <a:fillRect/>
          </a:stretch>
        </p:blipFill>
        <p:spPr>
          <a:xfrm>
            <a:off x="6096000" y="2974629"/>
            <a:ext cx="6095999" cy="334819"/>
          </a:xfrm>
          <a:prstGeom prst="rect">
            <a:avLst/>
          </a:prstGeom>
        </p:spPr>
      </p:pic>
      <p:sp>
        <p:nvSpPr>
          <p:cNvPr id="42" name="Flowchart: Summing Junction 41">
            <a:hlinkClick r:id="" action="ppaction://noaction"/>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08388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Chúc</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mừng</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pPr algn="ct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bạn</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508000" y="275770"/>
            <a:ext cx="9622971" cy="229898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Đồng</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hồ</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chỉ</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mấy</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dirty="0" err="1" smtClean="0">
                <a:solidFill>
                  <a:srgbClr val="002060"/>
                </a:solidFill>
                <a:latin typeface="Tahoma" panose="020B0604030504040204" pitchFamily="34" charset="0"/>
                <a:ea typeface="Tahoma" panose="020B0604030504040204" pitchFamily="34" charset="0"/>
                <a:cs typeface="Tahoma" panose="020B0604030504040204" pitchFamily="34" charset="0"/>
              </a:rPr>
              <a:t>giờ</a:t>
            </a:r>
            <a:r>
              <a:rPr lang="en-US" sz="3200" dirty="0" smtClean="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p:cNvSpPr/>
          <p:nvPr/>
        </p:nvSpPr>
        <p:spPr>
          <a:xfrm>
            <a:off x="2588455" y="2622007"/>
            <a:ext cx="3871797"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Times New Roman" panose="02020603050405020304" charset="0"/>
                <a:ea typeface="Tahoma" panose="020B0604030504040204" pitchFamily="34" charset="0"/>
                <a:cs typeface="Times New Roman" panose="02020603050405020304" charset="0"/>
              </a:rPr>
              <a:t>5 </a:t>
            </a:r>
            <a:r>
              <a:rPr lang="en-US" sz="3200" dirty="0" err="1" smtClean="0">
                <a:solidFill>
                  <a:srgbClr val="FF0000"/>
                </a:solidFill>
                <a:latin typeface="Times New Roman" panose="02020603050405020304" charset="0"/>
                <a:ea typeface="Tahoma" panose="020B0604030504040204" pitchFamily="34" charset="0"/>
                <a:cs typeface="Times New Roman" panose="02020603050405020304" charset="0"/>
              </a:rPr>
              <a:t>giờ</a:t>
            </a:r>
            <a:endParaRPr lang="en-US" sz="3200" dirty="0">
              <a:solidFill>
                <a:srgbClr val="FF0000"/>
              </a:solidFill>
              <a:latin typeface="Times New Roman" panose="02020603050405020304" charset="0"/>
              <a:ea typeface="Tahoma" panose="020B0604030504040204" pitchFamily="34" charset="0"/>
              <a:cs typeface="Times New Roman" panose="02020603050405020304" charset="0"/>
            </a:endParaRPr>
          </a:p>
        </p:txBody>
      </p:sp>
      <p:sp>
        <p:nvSpPr>
          <p:cNvPr id="33" name="Rectangle 32"/>
          <p:cNvSpPr/>
          <p:nvPr/>
        </p:nvSpPr>
        <p:spPr>
          <a:xfrm rot="5600923">
            <a:off x="2831325" y="4994112"/>
            <a:ext cx="2438330" cy="250979"/>
          </a:xfrm>
          <a:prstGeom prst="rect">
            <a:avLst/>
          </a:prstGeom>
          <a:blipFill>
            <a:blip r:embed="rId9"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Arrow: Pentagon 30">
            <a:hlinkClick r:id="rId10" action="ppaction://hlinksldjump"/>
          </p:cNvPr>
          <p:cNvSpPr/>
          <p:nvPr/>
        </p:nvSpPr>
        <p:spPr>
          <a:xfrm rot="586976" flipH="1">
            <a:off x="2801407" y="4069021"/>
            <a:ext cx="2310938" cy="899514"/>
          </a:xfrm>
          <a:prstGeom prst="homePlate">
            <a:avLst/>
          </a:prstGeom>
          <a:blipFill>
            <a:blip r:embed="rId9"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1"/>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8" name="Picture 37"/>
          <p:cNvPicPr>
            <a:picLocks noChangeAspect="1"/>
          </p:cNvPicPr>
          <p:nvPr/>
        </p:nvPicPr>
        <p:blipFill>
          <a:blip r:embed="rId12"/>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2"/>
          <a:stretch>
            <a:fillRect/>
          </a:stretch>
        </p:blipFill>
        <p:spPr>
          <a:xfrm>
            <a:off x="0" y="3972260"/>
            <a:ext cx="1164057"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5"/>
          <a:stretch>
            <a:fillRect/>
          </a:stretch>
        </p:blipFill>
        <p:spPr>
          <a:xfrm>
            <a:off x="9883321" y="3919037"/>
            <a:ext cx="495300" cy="438150"/>
          </a:xfrm>
          <a:prstGeom prst="rect">
            <a:avLst/>
          </a:prstGeom>
        </p:spPr>
      </p:pic>
      <p:pic>
        <p:nvPicPr>
          <p:cNvPr id="55" name="Picture 54"/>
          <p:cNvPicPr>
            <a:picLocks noChangeAspect="1"/>
          </p:cNvPicPr>
          <p:nvPr/>
        </p:nvPicPr>
        <p:blipFill>
          <a:blip r:embed="rId16"/>
          <a:stretch>
            <a:fillRect/>
          </a:stretch>
        </p:blipFill>
        <p:spPr>
          <a:xfrm>
            <a:off x="11050492" y="3822034"/>
            <a:ext cx="714375" cy="1190625"/>
          </a:xfrm>
          <a:prstGeom prst="rect">
            <a:avLst/>
          </a:prstGeom>
        </p:spPr>
      </p:pic>
      <p:pic>
        <p:nvPicPr>
          <p:cNvPr id="4" name="Picture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884097" y="2692952"/>
            <a:ext cx="2953501" cy="2953501"/>
          </a:xfrm>
          <a:prstGeom prst="rect">
            <a:avLst/>
          </a:prstGeom>
        </p:spPr>
      </p:pic>
    </p:spTree>
    <p:extLst>
      <p:ext uri="{BB962C8B-B14F-4D97-AF65-F5344CB8AC3E}">
        <p14:creationId xmlns:p14="http://schemas.microsoft.com/office/powerpoint/2010/main" val="3155784020"/>
      </p:ext>
    </p:extLst>
  </p:cSld>
  <p:clrMapOvr>
    <a:masterClrMapping/>
  </p:clrMapOvr>
  <mc:AlternateContent xmlns:mc="http://schemas.openxmlformats.org/markup-compatibility/2006">
    <mc:Choice xmlns:p14="http://schemas.microsoft.com/office/powerpoint/2010/main" Requires="p14">
      <p:transition p14:dur="0">
        <p:sndAc>
          <p:stSnd>
            <p:snd r:embed="rId2"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Chúc</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mừng</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bạn</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503566" y="5194528"/>
            <a:ext cx="2438330" cy="250979"/>
          </a:xfrm>
          <a:prstGeom prst="rect">
            <a:avLst/>
          </a:prstGeom>
          <a:blipFill>
            <a:blip r:embed="rId9"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1511226" y="3793448"/>
            <a:ext cx="2310938" cy="899514"/>
          </a:xfrm>
          <a:prstGeom prst="homePlate">
            <a:avLst/>
          </a:prstGeom>
          <a:blipFill>
            <a:blip r:embed="rId9"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1"/>
          <a:stretch>
            <a:fillRect/>
          </a:stretch>
        </p:blipFill>
        <p:spPr>
          <a:xfrm>
            <a:off x="2251877" y="5584075"/>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2"/>
          <a:stretch>
            <a:fillRect/>
          </a:stretch>
        </p:blipFill>
        <p:spPr>
          <a:xfrm>
            <a:off x="0" y="3972260"/>
            <a:ext cx="1164057"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5"/>
          <a:stretch>
            <a:fillRect/>
          </a:stretch>
        </p:blipFill>
        <p:spPr>
          <a:xfrm>
            <a:off x="9883321" y="3919037"/>
            <a:ext cx="495300" cy="438150"/>
          </a:xfrm>
          <a:prstGeom prst="rect">
            <a:avLst/>
          </a:prstGeom>
        </p:spPr>
      </p:pic>
      <p:pic>
        <p:nvPicPr>
          <p:cNvPr id="55" name="Picture 54"/>
          <p:cNvPicPr>
            <a:picLocks noChangeAspect="1"/>
          </p:cNvPicPr>
          <p:nvPr/>
        </p:nvPicPr>
        <p:blipFill>
          <a:blip r:embed="rId16"/>
          <a:stretch>
            <a:fillRect/>
          </a:stretch>
        </p:blipFill>
        <p:spPr>
          <a:xfrm>
            <a:off x="11050492" y="3822034"/>
            <a:ext cx="714375" cy="1190625"/>
          </a:xfrm>
          <a:prstGeom prst="rect">
            <a:avLst/>
          </a:prstGeom>
        </p:spPr>
      </p:pic>
      <p:sp>
        <p:nvSpPr>
          <p:cNvPr id="18" name="TextBox 17"/>
          <p:cNvSpPr txBox="1"/>
          <p:nvPr/>
        </p:nvSpPr>
        <p:spPr>
          <a:xfrm>
            <a:off x="1089429" y="579667"/>
            <a:ext cx="4367530" cy="645160"/>
          </a:xfrm>
          <a:prstGeom prst="rect">
            <a:avLst/>
          </a:prstGeom>
          <a:noFill/>
        </p:spPr>
        <p:txBody>
          <a:bodyPr wrap="none" rtlCol="0">
            <a:spAutoFit/>
          </a:bodyPr>
          <a:lstStyle/>
          <a:p>
            <a:r>
              <a:rPr lang="en-US" sz="3600" dirty="0" smtClean="0">
                <a:solidFill>
                  <a:srgbClr val="FF0000"/>
                </a:solidFill>
                <a:latin typeface="Times New Roman" panose="02020603050405020304" charset="0"/>
                <a:cs typeface="Times New Roman" panose="02020603050405020304" charset="0"/>
              </a:rPr>
              <a:t>Ngày 26/3 là thứ mấy?</a:t>
            </a:r>
            <a:endParaRPr lang="en-US" sz="3600" dirty="0">
              <a:solidFill>
                <a:srgbClr val="FF0000"/>
              </a:solidFill>
              <a:latin typeface="Times New Roman" panose="02020603050405020304" charset="0"/>
              <a:cs typeface="Times New Roman" panose="02020603050405020304" charset="0"/>
            </a:endParaRPr>
          </a:p>
        </p:txBody>
      </p:sp>
      <p:pic>
        <p:nvPicPr>
          <p:cNvPr id="2" name="Picture 1"/>
          <p:cNvPicPr>
            <a:picLocks noChangeAspect="1"/>
          </p:cNvPicPr>
          <p:nvPr/>
        </p:nvPicPr>
        <p:blipFill>
          <a:blip r:embed="rId17"/>
          <a:stretch>
            <a:fillRect/>
          </a:stretch>
        </p:blipFill>
        <p:spPr>
          <a:xfrm>
            <a:off x="5631815" y="2175510"/>
            <a:ext cx="3573145" cy="3277235"/>
          </a:xfrm>
          <a:prstGeom prst="rect">
            <a:avLst/>
          </a:prstGeom>
        </p:spPr>
      </p:pic>
      <p:sp>
        <p:nvSpPr>
          <p:cNvPr id="28" name="Rectangle: Folded Corner 27"/>
          <p:cNvSpPr/>
          <p:nvPr/>
        </p:nvSpPr>
        <p:spPr>
          <a:xfrm>
            <a:off x="1566740" y="2694397"/>
            <a:ext cx="3871797"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Times New Roman" panose="02020603050405020304" charset="0"/>
                <a:ea typeface="Tahoma" panose="020B0604030504040204" pitchFamily="34" charset="0"/>
                <a:cs typeface="Times New Roman" panose="02020603050405020304" charset="0"/>
              </a:rPr>
              <a:t>Thứ sáu</a:t>
            </a:r>
            <a:endParaRPr lang="en-US" sz="3200" dirty="0">
              <a:solidFill>
                <a:srgbClr val="FF0000"/>
              </a:solidFill>
              <a:latin typeface="Times New Roman" panose="02020603050405020304" charset="0"/>
              <a:ea typeface="Tahoma" panose="020B0604030504040204" pitchFamily="34" charset="0"/>
              <a:cs typeface="Times New Roman" panose="02020603050405020304" charset="0"/>
            </a:endParaRPr>
          </a:p>
        </p:txBody>
      </p:sp>
    </p:spTree>
    <p:extLst>
      <p:ext uri="{BB962C8B-B14F-4D97-AF65-F5344CB8AC3E}">
        <p14:creationId xmlns:p14="http://schemas.microsoft.com/office/powerpoint/2010/main" val="3408772351"/>
      </p:ext>
    </p:extLst>
  </p:cSld>
  <p:clrMapOvr>
    <a:masterClrMapping/>
  </p:clrMapOvr>
  <mc:AlternateContent xmlns:mc="http://schemas.openxmlformats.org/markup-compatibility/2006">
    <mc:Choice xmlns:p14="http://schemas.microsoft.com/office/powerpoint/2010/main" Requires="p14">
      <p:transition p14:dur="0">
        <p:sndAc>
          <p:stSnd>
            <p:snd r:embed="rId2"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6895" y="4860841"/>
            <a:ext cx="1969179" cy="1743607"/>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Chúc</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mừng</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bạn</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508000" y="275771"/>
            <a:ext cx="962297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rot="5600923">
            <a:off x="1719977" y="4839369"/>
            <a:ext cx="2438330" cy="250979"/>
          </a:xfrm>
          <a:prstGeom prst="rect">
            <a:avLst/>
          </a:prstGeom>
          <a:blipFill>
            <a:blip r:embed="rId9"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1619722" y="3632922"/>
            <a:ext cx="2310938" cy="899514"/>
          </a:xfrm>
          <a:prstGeom prst="homePlate">
            <a:avLst/>
          </a:prstGeom>
          <a:blipFill>
            <a:blip r:embed="rId9"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420689" y="5330857"/>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47259" y="5582014"/>
            <a:ext cx="1164057" cy="1275986"/>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2982312" y="2764547"/>
            <a:ext cx="880161" cy="843194"/>
          </a:xfrm>
          <a:prstGeom prst="rect">
            <a:avLst/>
          </a:prstGeom>
        </p:spPr>
      </p:pic>
      <p:pic>
        <p:nvPicPr>
          <p:cNvPr id="53" name="Picture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03710" y="3892372"/>
            <a:ext cx="714375" cy="1190625"/>
          </a:xfrm>
          <a:prstGeom prst="rect">
            <a:avLst/>
          </a:prstGeom>
        </p:spPr>
      </p:pic>
      <p:sp>
        <p:nvSpPr>
          <p:cNvPr id="19" name="TextBox 18"/>
          <p:cNvSpPr txBox="1"/>
          <p:nvPr/>
        </p:nvSpPr>
        <p:spPr>
          <a:xfrm>
            <a:off x="934318" y="427521"/>
            <a:ext cx="4758034" cy="707886"/>
          </a:xfrm>
          <a:prstGeom prst="rect">
            <a:avLst/>
          </a:prstGeom>
          <a:noFill/>
        </p:spPr>
        <p:txBody>
          <a:bodyPr wrap="none" rtlCol="0">
            <a:spAutoFit/>
          </a:bodyPr>
          <a:lstStyle/>
          <a:p>
            <a:r>
              <a:rPr lang="en-US" sz="4000" dirty="0" err="1" smtClean="0">
                <a:solidFill>
                  <a:srgbClr val="FF0000"/>
                </a:solidFill>
                <a:latin typeface="Times New Roman" panose="02020603050405020304" charset="0"/>
                <a:cs typeface="Times New Roman" panose="02020603050405020304" charset="0"/>
              </a:rPr>
              <a:t>Đồng</a:t>
            </a:r>
            <a:r>
              <a:rPr lang="en-US" sz="4000" dirty="0" smtClean="0">
                <a:solidFill>
                  <a:srgbClr val="FF0000"/>
                </a:solidFill>
                <a:latin typeface="Times New Roman" panose="02020603050405020304" charset="0"/>
                <a:cs typeface="Times New Roman" panose="02020603050405020304" charset="0"/>
              </a:rPr>
              <a:t> </a:t>
            </a:r>
            <a:r>
              <a:rPr lang="en-US" sz="4000" dirty="0" err="1" smtClean="0">
                <a:solidFill>
                  <a:srgbClr val="FF0000"/>
                </a:solidFill>
                <a:latin typeface="Times New Roman" panose="02020603050405020304" charset="0"/>
                <a:cs typeface="Times New Roman" panose="02020603050405020304" charset="0"/>
              </a:rPr>
              <a:t>hồ</a:t>
            </a:r>
            <a:r>
              <a:rPr lang="en-US" sz="4000" dirty="0" smtClean="0">
                <a:solidFill>
                  <a:srgbClr val="FF0000"/>
                </a:solidFill>
                <a:latin typeface="Times New Roman" panose="02020603050405020304" charset="0"/>
                <a:cs typeface="Times New Roman" panose="02020603050405020304" charset="0"/>
              </a:rPr>
              <a:t> </a:t>
            </a:r>
            <a:r>
              <a:rPr lang="en-US" sz="4000" dirty="0" err="1" smtClean="0">
                <a:solidFill>
                  <a:srgbClr val="FF0000"/>
                </a:solidFill>
                <a:latin typeface="Times New Roman" panose="02020603050405020304" charset="0"/>
                <a:cs typeface="Times New Roman" panose="02020603050405020304" charset="0"/>
              </a:rPr>
              <a:t>chỉ</a:t>
            </a:r>
            <a:r>
              <a:rPr lang="en-US" sz="4000" dirty="0" smtClean="0">
                <a:solidFill>
                  <a:srgbClr val="FF0000"/>
                </a:solidFill>
                <a:latin typeface="Times New Roman" panose="02020603050405020304" charset="0"/>
                <a:cs typeface="Times New Roman" panose="02020603050405020304" charset="0"/>
              </a:rPr>
              <a:t> </a:t>
            </a:r>
            <a:r>
              <a:rPr lang="en-US" sz="4000" dirty="0" err="1" smtClean="0">
                <a:solidFill>
                  <a:srgbClr val="FF0000"/>
                </a:solidFill>
                <a:latin typeface="Times New Roman" panose="02020603050405020304" charset="0"/>
                <a:cs typeface="Times New Roman" panose="02020603050405020304" charset="0"/>
              </a:rPr>
              <a:t>mấy</a:t>
            </a:r>
            <a:r>
              <a:rPr lang="en-US" sz="4000" dirty="0" smtClean="0">
                <a:solidFill>
                  <a:srgbClr val="FF0000"/>
                </a:solidFill>
                <a:latin typeface="Times New Roman" panose="02020603050405020304" charset="0"/>
                <a:cs typeface="Times New Roman" panose="02020603050405020304" charset="0"/>
              </a:rPr>
              <a:t> </a:t>
            </a:r>
            <a:r>
              <a:rPr lang="en-US" sz="4000" dirty="0" err="1" smtClean="0">
                <a:solidFill>
                  <a:srgbClr val="FF0000"/>
                </a:solidFill>
                <a:latin typeface="Times New Roman" panose="02020603050405020304" charset="0"/>
                <a:cs typeface="Times New Roman" panose="02020603050405020304" charset="0"/>
              </a:rPr>
              <a:t>giờ</a:t>
            </a:r>
            <a:r>
              <a:rPr lang="en-US" sz="4000" dirty="0" smtClean="0">
                <a:solidFill>
                  <a:srgbClr val="FF0000"/>
                </a:solidFill>
                <a:latin typeface="Times New Roman" panose="02020603050405020304" charset="0"/>
                <a:cs typeface="Times New Roman" panose="02020603050405020304" charset="0"/>
              </a:rPr>
              <a:t>?</a:t>
            </a:r>
            <a:endParaRPr lang="en-US" sz="4000" dirty="0">
              <a:solidFill>
                <a:srgbClr val="FF0000"/>
              </a:solidFill>
              <a:latin typeface="Times New Roman" panose="02020603050405020304" charset="0"/>
              <a:cs typeface="Times New Roman" panose="02020603050405020304" charset="0"/>
            </a:endParaRPr>
          </a:p>
        </p:txBody>
      </p:sp>
      <p:sp>
        <p:nvSpPr>
          <p:cNvPr id="28" name="Rectangle: Folded Corner 27"/>
          <p:cNvSpPr/>
          <p:nvPr/>
        </p:nvSpPr>
        <p:spPr>
          <a:xfrm>
            <a:off x="2090001" y="2480275"/>
            <a:ext cx="3871797"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0000"/>
                </a:solidFill>
                <a:latin typeface="Times New Roman" panose="02020603050405020304" charset="0"/>
                <a:ea typeface="Tahoma" panose="020B0604030504040204" pitchFamily="34" charset="0"/>
                <a:cs typeface="Times New Roman" panose="02020603050405020304" charset="0"/>
              </a:rPr>
              <a:t>11 </a:t>
            </a:r>
            <a:r>
              <a:rPr lang="en-US" sz="3200" dirty="0" err="1" smtClean="0">
                <a:solidFill>
                  <a:srgbClr val="FF0000"/>
                </a:solidFill>
                <a:latin typeface="Times New Roman" panose="02020603050405020304" charset="0"/>
                <a:ea typeface="Tahoma" panose="020B0604030504040204" pitchFamily="34" charset="0"/>
                <a:cs typeface="Times New Roman" panose="02020603050405020304" charset="0"/>
              </a:rPr>
              <a:t>giờ</a:t>
            </a:r>
            <a:endParaRPr lang="en-US" sz="3200" dirty="0">
              <a:solidFill>
                <a:srgbClr val="FF0000"/>
              </a:solidFill>
              <a:latin typeface="Times New Roman" panose="02020603050405020304" charset="0"/>
              <a:ea typeface="Tahoma" panose="020B0604030504040204" pitchFamily="34" charset="0"/>
              <a:cs typeface="Times New Roman" panose="02020603050405020304" charset="0"/>
            </a:endParaRPr>
          </a:p>
        </p:txBody>
      </p:sp>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29540" y="2670886"/>
            <a:ext cx="3376525" cy="3376525"/>
          </a:xfrm>
          <a:prstGeom prst="rect">
            <a:avLst/>
          </a:prstGeom>
        </p:spPr>
      </p:pic>
    </p:spTree>
    <p:extLst>
      <p:ext uri="{BB962C8B-B14F-4D97-AF65-F5344CB8AC3E}">
        <p14:creationId xmlns:p14="http://schemas.microsoft.com/office/powerpoint/2010/main" val="3747010063"/>
      </p:ext>
    </p:extLst>
  </p:cSld>
  <p:clrMapOvr>
    <a:masterClrMapping/>
  </p:clrMapOvr>
  <mc:AlternateContent xmlns:mc="http://schemas.openxmlformats.org/markup-compatibility/2006">
    <mc:Choice xmlns:p14="http://schemas.microsoft.com/office/powerpoint/2010/main" Requires="p14">
      <p:transition p14:dur="0">
        <p:sndAc>
          <p:stSnd>
            <p:snd r:embed="rId2"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Chúc</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mừng</a:t>
            </a:r>
            <a:r>
              <a:rPr lang="en-US"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bạn</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p:cNvSpPr/>
          <p:nvPr/>
        </p:nvSpPr>
        <p:spPr>
          <a:xfrm>
            <a:off x="1969477" y="275771"/>
            <a:ext cx="7680960" cy="224234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p:cNvSpPr/>
          <p:nvPr/>
        </p:nvSpPr>
        <p:spPr>
          <a:xfrm>
            <a:off x="1997613" y="2539086"/>
            <a:ext cx="35706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smtClean="0">
                <a:solidFill>
                  <a:srgbClr val="FF0000"/>
                </a:solidFill>
                <a:latin typeface="Times New Roman" panose="02020603050405020304" charset="0"/>
                <a:ea typeface="Tahoma" panose="020B0604030504040204" pitchFamily="34" charset="0"/>
                <a:cs typeface="Times New Roman" panose="02020603050405020304" charset="0"/>
              </a:rPr>
              <a:t>12 </a:t>
            </a:r>
            <a:r>
              <a:rPr lang="en-US" sz="3200" b="1" dirty="0" err="1" smtClean="0">
                <a:solidFill>
                  <a:srgbClr val="FF0000"/>
                </a:solidFill>
                <a:latin typeface="Times New Roman" panose="02020603050405020304" charset="0"/>
                <a:ea typeface="Tahoma" panose="020B0604030504040204" pitchFamily="34" charset="0"/>
                <a:cs typeface="Times New Roman" panose="02020603050405020304" charset="0"/>
              </a:rPr>
              <a:t>giờ</a:t>
            </a:r>
            <a:endParaRPr lang="en-US" sz="3200" b="1" dirty="0">
              <a:solidFill>
                <a:srgbClr val="FF0000"/>
              </a:solidFill>
              <a:latin typeface="Times New Roman" panose="02020603050405020304" charset="0"/>
              <a:ea typeface="Tahoma" panose="020B0604030504040204" pitchFamily="34" charset="0"/>
              <a:cs typeface="Times New Roman" panose="02020603050405020304" charset="0"/>
            </a:endParaRPr>
          </a:p>
        </p:txBody>
      </p:sp>
      <p:sp>
        <p:nvSpPr>
          <p:cNvPr id="33" name="Rectangle 32"/>
          <p:cNvSpPr/>
          <p:nvPr/>
        </p:nvSpPr>
        <p:spPr>
          <a:xfrm rot="5600923">
            <a:off x="2831325" y="4994112"/>
            <a:ext cx="2438330" cy="250979"/>
          </a:xfrm>
          <a:prstGeom prst="rect">
            <a:avLst/>
          </a:prstGeom>
          <a:blipFill>
            <a:blip r:embed="rId9"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10" action="ppaction://hlinksldjump"/>
          </p:cNvPr>
          <p:cNvSpPr/>
          <p:nvPr/>
        </p:nvSpPr>
        <p:spPr>
          <a:xfrm rot="586976" flipH="1">
            <a:off x="2801407" y="4069021"/>
            <a:ext cx="2310938" cy="899514"/>
          </a:xfrm>
          <a:prstGeom prst="homePlate">
            <a:avLst/>
          </a:prstGeom>
          <a:blipFill>
            <a:blip r:embed="rId9"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p:cNvPicPr>
            <a:picLocks noChangeAspect="1"/>
          </p:cNvPicPr>
          <p:nvPr/>
        </p:nvPicPr>
        <p:blipFill>
          <a:blip r:embed="rId11"/>
          <a:stretch>
            <a:fillRect/>
          </a:stretch>
        </p:blipFill>
        <p:spPr>
          <a:xfrm>
            <a:off x="3574240" y="5457466"/>
            <a:ext cx="952500" cy="1019175"/>
          </a:xfrm>
          <a:prstGeom prst="rect">
            <a:avLst/>
          </a:prstGeom>
        </p:spPr>
      </p:pic>
      <p:sp>
        <p:nvSpPr>
          <p:cNvPr id="36" name="Flowchart: Summing Junction 35"/>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p:cNvPicPr>
            <a:picLocks noChangeAspect="1"/>
          </p:cNvPicPr>
          <p:nvPr/>
        </p:nvPicPr>
        <p:blipFill>
          <a:blip r:embed="rId12"/>
          <a:stretch>
            <a:fillRect/>
          </a:stretch>
        </p:blipFill>
        <p:spPr>
          <a:xfrm>
            <a:off x="5002668" y="5154122"/>
            <a:ext cx="1164057" cy="1275986"/>
          </a:xfrm>
          <a:prstGeom prst="rect">
            <a:avLst/>
          </a:prstGeom>
        </p:spPr>
      </p:pic>
      <p:pic>
        <p:nvPicPr>
          <p:cNvPr id="45" name="Picture 44"/>
          <p:cNvPicPr>
            <a:picLocks noChangeAspect="1"/>
          </p:cNvPicPr>
          <p:nvPr/>
        </p:nvPicPr>
        <p:blipFill>
          <a:blip r:embed="rId12"/>
          <a:stretch>
            <a:fillRect/>
          </a:stretch>
        </p:blipFill>
        <p:spPr>
          <a:xfrm>
            <a:off x="0" y="3972260"/>
            <a:ext cx="1164057" cy="1275986"/>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p:cNvPicPr>
            <a:picLocks noChangeAspect="1"/>
          </p:cNvPicPr>
          <p:nvPr/>
        </p:nvPicPr>
        <p:blipFill>
          <a:blip r:embed="rId15"/>
          <a:stretch>
            <a:fillRect/>
          </a:stretch>
        </p:blipFill>
        <p:spPr>
          <a:xfrm>
            <a:off x="9883321" y="3919037"/>
            <a:ext cx="495300" cy="438150"/>
          </a:xfrm>
          <a:prstGeom prst="rect">
            <a:avLst/>
          </a:prstGeom>
        </p:spPr>
      </p:pic>
      <p:pic>
        <p:nvPicPr>
          <p:cNvPr id="55" name="Picture 54"/>
          <p:cNvPicPr>
            <a:picLocks noChangeAspect="1"/>
          </p:cNvPicPr>
          <p:nvPr/>
        </p:nvPicPr>
        <p:blipFill>
          <a:blip r:embed="rId16"/>
          <a:stretch>
            <a:fillRect/>
          </a:stretch>
        </p:blipFill>
        <p:spPr>
          <a:xfrm>
            <a:off x="11050492" y="3822034"/>
            <a:ext cx="714375" cy="1190625"/>
          </a:xfrm>
          <a:prstGeom prst="rect">
            <a:avLst/>
          </a:prstGeom>
        </p:spPr>
      </p:pic>
      <p:sp>
        <p:nvSpPr>
          <p:cNvPr id="18" name="TextBox 17"/>
          <p:cNvSpPr txBox="1"/>
          <p:nvPr/>
        </p:nvSpPr>
        <p:spPr>
          <a:xfrm>
            <a:off x="3061783" y="771051"/>
            <a:ext cx="5012931" cy="707886"/>
          </a:xfrm>
          <a:prstGeom prst="rect">
            <a:avLst/>
          </a:prstGeom>
          <a:noFill/>
        </p:spPr>
        <p:txBody>
          <a:bodyPr wrap="square" rtlCol="0">
            <a:spAutoFit/>
          </a:bodyPr>
          <a:lstStyle/>
          <a:p>
            <a:pPr marL="742950" indent="-742950" algn="ctr"/>
            <a:r>
              <a:rPr lang="en-US" sz="4000" dirty="0" err="1" smtClean="0">
                <a:solidFill>
                  <a:srgbClr val="FF0000"/>
                </a:solidFill>
                <a:latin typeface="Times New Roman" panose="02020603050405020304" charset="0"/>
                <a:cs typeface="Times New Roman" panose="02020603050405020304" charset="0"/>
              </a:rPr>
              <a:t>Đồng</a:t>
            </a:r>
            <a:r>
              <a:rPr lang="en-US" sz="4000" dirty="0" smtClean="0">
                <a:solidFill>
                  <a:srgbClr val="FF0000"/>
                </a:solidFill>
                <a:latin typeface="Times New Roman" panose="02020603050405020304" charset="0"/>
                <a:cs typeface="Times New Roman" panose="02020603050405020304" charset="0"/>
              </a:rPr>
              <a:t> </a:t>
            </a:r>
            <a:r>
              <a:rPr lang="en-US" sz="4000" dirty="0" err="1" smtClean="0">
                <a:solidFill>
                  <a:srgbClr val="FF0000"/>
                </a:solidFill>
                <a:latin typeface="Times New Roman" panose="02020603050405020304" charset="0"/>
                <a:cs typeface="Times New Roman" panose="02020603050405020304" charset="0"/>
              </a:rPr>
              <a:t>hồ</a:t>
            </a:r>
            <a:r>
              <a:rPr lang="en-US" sz="4000" dirty="0" smtClean="0">
                <a:solidFill>
                  <a:srgbClr val="FF0000"/>
                </a:solidFill>
                <a:latin typeface="Times New Roman" panose="02020603050405020304" charset="0"/>
                <a:cs typeface="Times New Roman" panose="02020603050405020304" charset="0"/>
              </a:rPr>
              <a:t> </a:t>
            </a:r>
            <a:r>
              <a:rPr lang="en-US" sz="4000" dirty="0" err="1" smtClean="0">
                <a:solidFill>
                  <a:srgbClr val="FF0000"/>
                </a:solidFill>
                <a:latin typeface="Times New Roman" panose="02020603050405020304" charset="0"/>
                <a:cs typeface="Times New Roman" panose="02020603050405020304" charset="0"/>
              </a:rPr>
              <a:t>chỉ</a:t>
            </a:r>
            <a:r>
              <a:rPr lang="en-US" sz="4000" dirty="0" smtClean="0">
                <a:solidFill>
                  <a:srgbClr val="FF0000"/>
                </a:solidFill>
                <a:latin typeface="Times New Roman" panose="02020603050405020304" charset="0"/>
                <a:cs typeface="Times New Roman" panose="02020603050405020304" charset="0"/>
              </a:rPr>
              <a:t> </a:t>
            </a:r>
            <a:r>
              <a:rPr lang="en-US" sz="4000" dirty="0" err="1" smtClean="0">
                <a:solidFill>
                  <a:srgbClr val="FF0000"/>
                </a:solidFill>
                <a:latin typeface="Times New Roman" panose="02020603050405020304" charset="0"/>
                <a:cs typeface="Times New Roman" panose="02020603050405020304" charset="0"/>
              </a:rPr>
              <a:t>mấy</a:t>
            </a:r>
            <a:r>
              <a:rPr lang="en-US" sz="4000" dirty="0" smtClean="0">
                <a:solidFill>
                  <a:srgbClr val="FF0000"/>
                </a:solidFill>
                <a:latin typeface="Times New Roman" panose="02020603050405020304" charset="0"/>
                <a:cs typeface="Times New Roman" panose="02020603050405020304" charset="0"/>
              </a:rPr>
              <a:t> </a:t>
            </a:r>
            <a:r>
              <a:rPr lang="en-US" sz="4000" dirty="0" err="1" smtClean="0">
                <a:solidFill>
                  <a:srgbClr val="FF0000"/>
                </a:solidFill>
                <a:latin typeface="Times New Roman" panose="02020603050405020304" charset="0"/>
                <a:cs typeface="Times New Roman" panose="02020603050405020304" charset="0"/>
              </a:rPr>
              <a:t>giờ</a:t>
            </a:r>
            <a:r>
              <a:rPr lang="en-US" sz="4000" dirty="0" smtClean="0">
                <a:solidFill>
                  <a:srgbClr val="FF0000"/>
                </a:solidFill>
                <a:latin typeface="Times New Roman" panose="02020603050405020304" charset="0"/>
                <a:cs typeface="Times New Roman" panose="02020603050405020304" charset="0"/>
              </a:rPr>
              <a:t>?</a:t>
            </a:r>
            <a:endParaRPr lang="en-US" sz="3600" i="1" dirty="0">
              <a:solidFill>
                <a:prstClr val="black"/>
              </a:solidFill>
              <a:latin typeface="Times New Roman" panose="02020603050405020304" charset="0"/>
              <a:cs typeface="Times New Roman" panose="02020603050405020304" charset="0"/>
            </a:endParaRPr>
          </a:p>
        </p:txBody>
      </p:sp>
      <p:pic>
        <p:nvPicPr>
          <p:cNvPr id="3" name="Picture 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27797" y="2919423"/>
            <a:ext cx="3133214" cy="3133214"/>
          </a:xfrm>
          <a:prstGeom prst="rect">
            <a:avLst/>
          </a:prstGeom>
        </p:spPr>
      </p:pic>
    </p:spTree>
    <p:extLst>
      <p:ext uri="{BB962C8B-B14F-4D97-AF65-F5344CB8AC3E}">
        <p14:creationId xmlns:p14="http://schemas.microsoft.com/office/powerpoint/2010/main" val="1345638911"/>
      </p:ext>
    </p:extLst>
  </p:cSld>
  <p:clrMapOvr>
    <a:masterClrMapping/>
  </p:clrMapOvr>
  <mc:AlternateContent xmlns:mc="http://schemas.openxmlformats.org/markup-compatibility/2006">
    <mc:Choice xmlns:p14="http://schemas.microsoft.com/office/powerpoint/2010/main" Requires="p14">
      <p:transition p14:dur="0">
        <p:sndAc>
          <p:stSnd>
            <p:snd r:embed="rId2" name="chimes.wav"/>
          </p:stSnd>
        </p:sndAc>
      </p:transition>
    </mc:Choice>
    <mc:Fallback>
      <p:transition>
        <p:sndAc>
          <p:stSnd>
            <p:snd r:embed="rId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bldLvl="0" animBg="1"/>
      <p:bldP spid="9" grpId="1" bldLvl="0" animBg="1"/>
      <p:bldP spid="27" grpId="0" bldLvl="0" animBg="1"/>
      <p:bldP spid="2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228600"/>
            <a:ext cx="12192000" cy="6400800"/>
            <a:chOff x="0" y="228600"/>
            <a:chExt cx="9144000" cy="6400800"/>
          </a:xfrm>
        </p:grpSpPr>
        <p:pic>
          <p:nvPicPr>
            <p:cNvPr id="2050" name="Picture 2" descr="Kết quả hình ảnh cho cut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0256"/>
            <a:stretch>
              <a:fillRect/>
            </a:stretch>
          </p:blipFill>
          <p:spPr bwMode="auto">
            <a:xfrm>
              <a:off x="0" y="228600"/>
              <a:ext cx="9144000"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83572" y="3219271"/>
              <a:ext cx="6476524" cy="1014730"/>
            </a:xfrm>
            <a:prstGeom prst="rect">
              <a:avLst/>
            </a:prstGeom>
            <a:noFill/>
          </p:spPr>
          <p:txBody>
            <a:bodyPr wrap="none" rtlCol="0">
              <a:spAutoFit/>
            </a:bodyPr>
            <a:lstStyle/>
            <a:p>
              <a:pPr algn="ctr"/>
              <a:r>
                <a:rPr lang="en-US" sz="6000" b="1" dirty="0">
                  <a:solidFill>
                    <a:srgbClr val="FF0000"/>
                  </a:solidFill>
                  <a:latin typeface="Times New Roman" panose="02020603050405020304" charset="0"/>
                  <a:cs typeface="Times New Roman" panose="02020603050405020304" charset="0"/>
                </a:rPr>
                <a:t>ĐỒNG HỒ - THỜI GIAN</a:t>
              </a:r>
            </a:p>
          </p:txBody>
        </p:sp>
      </p:grpSp>
    </p:spTree>
    <p:extLst>
      <p:ext uri="{BB962C8B-B14F-4D97-AF65-F5344CB8AC3E}">
        <p14:creationId xmlns:p14="http://schemas.microsoft.com/office/powerpoint/2010/main" val="2643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96216" y="0"/>
            <a:ext cx="11487954" cy="6995812"/>
          </a:xfrm>
          <a:prstGeom prst="rect">
            <a:avLst/>
          </a:prstGeom>
        </p:spPr>
      </p:pic>
      <p:cxnSp>
        <p:nvCxnSpPr>
          <p:cNvPr id="6" name="Straight Arrow Connector 5"/>
          <p:cNvCxnSpPr/>
          <p:nvPr/>
        </p:nvCxnSpPr>
        <p:spPr>
          <a:xfrm>
            <a:off x="3901339" y="1283083"/>
            <a:ext cx="957" cy="223748"/>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294585" y="1283083"/>
            <a:ext cx="97888" cy="260488"/>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0823399" y="1283083"/>
            <a:ext cx="151130" cy="204560"/>
          </a:xfrm>
          <a:prstGeom prst="straightConnector1">
            <a:avLst/>
          </a:prstGeom>
          <a:ln w="28575">
            <a:tailEnd type="arrow" w="med" len="med"/>
          </a:ln>
        </p:spPr>
        <p:style>
          <a:lnRef idx="3">
            <a:schemeClr val="accent1"/>
          </a:lnRef>
          <a:fillRef idx="0">
            <a:schemeClr val="accent1"/>
          </a:fillRef>
          <a:effectRef idx="2">
            <a:schemeClr val="accent1"/>
          </a:effectRef>
          <a:fontRef idx="minor">
            <a:schemeClr val="tx1"/>
          </a:fontRef>
        </p:style>
      </p:cxnSp>
      <p:cxnSp>
        <p:nvCxnSpPr>
          <p:cNvPr id="10" name="Straight Arrow Connector 9"/>
          <p:cNvCxnSpPr/>
          <p:nvPr/>
        </p:nvCxnSpPr>
        <p:spPr>
          <a:xfrm>
            <a:off x="3901339" y="4405514"/>
            <a:ext cx="0" cy="308154"/>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278647" y="4411944"/>
            <a:ext cx="105410" cy="196215"/>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10490103" y="4431606"/>
            <a:ext cx="333296" cy="14050"/>
          </a:xfrm>
          <a:prstGeom prst="straightConnector1">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93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heckerboard(across)">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heckerboard(across)">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heckerboard(across)">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263</TotalTime>
  <Words>295</Words>
  <Application>Microsoft Office PowerPoint</Application>
  <PresentationFormat>Widescreen</PresentationFormat>
  <Paragraphs>72</Paragraphs>
  <Slides>18</Slides>
  <Notes>0</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Arial</vt:lpstr>
      <vt:lpstr>Calibri</vt:lpstr>
      <vt:lpstr>Calibri Light</vt:lpstr>
      <vt:lpstr>Tahoma</vt:lpstr>
      <vt:lpstr>Times New Roman</vt:lpstr>
      <vt:lpstr>Office Theme</vt:lpstr>
      <vt:lpstr>2_Office Theme</vt:lpstr>
      <vt:lpstr>3_Office Theme</vt:lpstr>
      <vt:lpstr>CHÀO MỪNG CÁC CON ĐẾN VỚI TIẾT TOÁN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CON ĐẾN VỚI TIẾT TOÁN </dc:title>
  <dc:creator>Admin</dc:creator>
  <cp:lastModifiedBy>Admin</cp:lastModifiedBy>
  <cp:revision>10</cp:revision>
  <dcterms:created xsi:type="dcterms:W3CDTF">2021-04-22T02:13:37Z</dcterms:created>
  <dcterms:modified xsi:type="dcterms:W3CDTF">2021-04-27T05:32:41Z</dcterms:modified>
</cp:coreProperties>
</file>