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0"/>
  </p:notesMasterIdLst>
  <p:sldIdLst>
    <p:sldId id="289" r:id="rId4"/>
    <p:sldId id="258" r:id="rId5"/>
    <p:sldId id="270" r:id="rId6"/>
    <p:sldId id="268" r:id="rId7"/>
    <p:sldId id="275" r:id="rId8"/>
    <p:sldId id="271" r:id="rId9"/>
    <p:sldId id="272" r:id="rId10"/>
    <p:sldId id="277" r:id="rId11"/>
    <p:sldId id="274" r:id="rId12"/>
    <p:sldId id="279" r:id="rId13"/>
    <p:sldId id="281" r:id="rId14"/>
    <p:sldId id="282" r:id="rId15"/>
    <p:sldId id="283" r:id="rId16"/>
    <p:sldId id="284" r:id="rId17"/>
    <p:sldId id="28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7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1B8D0-C3B9-487F-871A-BAEE08CA0BFD}"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171D4-598E-49CA-9169-A1C9A9C6E941}" type="slidenum">
              <a:rPr lang="en-US" smtClean="0"/>
              <a:t>‹#›</a:t>
            </a:fld>
            <a:endParaRPr lang="en-US"/>
          </a:p>
        </p:txBody>
      </p:sp>
    </p:spTree>
    <p:extLst>
      <p:ext uri="{BB962C8B-B14F-4D97-AF65-F5344CB8AC3E}">
        <p14:creationId xmlns:p14="http://schemas.microsoft.com/office/powerpoint/2010/main" val="116927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67519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278558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449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31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745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7322175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0572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6660255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8979540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29677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0587195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529125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253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90460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473498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946324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467524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51688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126904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4534321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178901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374594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0663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0217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14986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80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743530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1608375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93500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32219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Calibri" panose="020F050202020403020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Calibri" panose="020F050202020403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b="0">
                <a:solidFill>
                  <a:srgbClr val="898989"/>
                </a:solidFill>
                <a:latin typeface="Calibri" panose="020F050202020403020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3221919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9337" y="5213350"/>
            <a:ext cx="12822099" cy="2046714"/>
          </a:xfrm>
          <a:prstGeom prst="rect">
            <a:avLst/>
          </a:prstGeom>
          <a:noFill/>
        </p:spPr>
        <p:txBody>
          <a:bodyPr wrap="square">
            <a:spAutoFit/>
          </a:bodyPr>
          <a:lstStyle/>
          <a:p>
            <a:pPr algn="ctr">
              <a:spcBef>
                <a:spcPts val="600"/>
              </a:spcBef>
              <a:defRPr/>
            </a:pP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MÔN: </a:t>
            </a:r>
            <a:r>
              <a:rPr lang="en-US" sz="2800" b="1" cap="all" dirty="0" err="1">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TiẾNG</a:t>
            </a: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ViỆT</a:t>
            </a: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 LỚP 1</a:t>
            </a:r>
          </a:p>
          <a:p>
            <a:pPr algn="ctr">
              <a:spcBef>
                <a:spcPts val="600"/>
              </a:spcBef>
              <a:defRPr/>
            </a:pP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Phân</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môn</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Chính</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tả</a:t>
            </a:r>
            <a:endPar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endParaRPr>
          </a:p>
          <a:p>
            <a:pPr algn="ctr">
              <a:spcBef>
                <a:spcPts val="600"/>
              </a:spcBef>
              <a:defRPr/>
            </a:pP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Tập</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chép</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Chim</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sâu</a:t>
            </a:r>
            <a:endPar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endParaRPr>
          </a:p>
          <a:p>
            <a:pPr algn="ctr">
              <a:spcBef>
                <a:spcPts val="600"/>
              </a:spcBef>
              <a:defRPr/>
            </a:pPr>
            <a:endPar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endParaRPr>
          </a:p>
        </p:txBody>
      </p:sp>
      <p:sp>
        <p:nvSpPr>
          <p:cNvPr id="2" name="Rectangle 1"/>
          <p:cNvSpPr/>
          <p:nvPr/>
        </p:nvSpPr>
        <p:spPr>
          <a:xfrm>
            <a:off x="0" y="0"/>
            <a:ext cx="12182475"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6" name="Picture 3" descr="E:\PICTURES\A___ẢNH\Đồ vật\Đồ dùng học tập\books3_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513" y="3270250"/>
            <a:ext cx="2438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12184063"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lnSpc>
                <a:spcPts val="3799"/>
              </a:lnSpc>
              <a:defRPr/>
            </a:pPr>
            <a:r>
              <a:rPr lang="en-US" sz="2400" b="1" dirty="0">
                <a:solidFill>
                  <a:srgbClr val="FFFF00"/>
                </a:solidFill>
                <a:effectLst>
                  <a:outerShdw blurRad="38100" dist="38100" dir="2700000" algn="tl">
                    <a:srgbClr val="000000"/>
                  </a:outerShdw>
                </a:effectLst>
              </a:rPr>
              <a:t>TRƯỜNG TIỂU HỌC ÁI MỘ A</a:t>
            </a:r>
          </a:p>
        </p:txBody>
      </p:sp>
      <p:sp>
        <p:nvSpPr>
          <p:cNvPr id="11" name="Rectangle 10"/>
          <p:cNvSpPr/>
          <p:nvPr/>
        </p:nvSpPr>
        <p:spPr>
          <a:xfrm>
            <a:off x="409904" y="809469"/>
            <a:ext cx="11387355" cy="2593393"/>
          </a:xfrm>
          <a:prstGeom prst="rect">
            <a:avLst/>
          </a:prstGeom>
        </p:spPr>
        <p:txBody>
          <a:bodyPr>
            <a:prstTxWarp prst="textChevron">
              <a:avLst/>
            </a:prstTxWarp>
            <a:spAutoFit/>
          </a:bodyPr>
          <a:lstStyle/>
          <a:p>
            <a:pPr algn="ctr">
              <a:defRPr/>
            </a:pPr>
            <a:r>
              <a:rPr lang="en-US" sz="2000" b="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NHIỆT LIỆT CHÀO MỪNG QUÝ THẦY CÔ</a:t>
            </a:r>
          </a:p>
          <a:p>
            <a:pPr algn="ctr">
              <a:defRPr/>
            </a:pPr>
            <a:r>
              <a:rPr lang="en-US" b="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ĐẾN DỰ GIỜ LỚP </a:t>
            </a:r>
            <a:r>
              <a:rPr lang="en-US" b="1" kern="10" dirty="0" smtClean="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1</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4241800"/>
            <a:ext cx="2616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41800"/>
            <a:ext cx="26511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D:\HOA\A___ẢNH\Hình động\tuli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4938" y="4692650"/>
            <a:ext cx="25971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25" y="4737100"/>
            <a:ext cx="291306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0" y="440690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D:\HOA\A___ẢNH\Hình động\tuli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4546600"/>
            <a:ext cx="25971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459105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426085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776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7294" y="60960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Trò</a:t>
            </a:r>
            <a:r>
              <a:rPr lang="en-US" sz="5400" b="1" dirty="0">
                <a:ln w="10541" cmpd="sng">
                  <a:solidFill>
                    <a:srgbClr val="92D050"/>
                  </a:solidFill>
                  <a:prstDash val="solid"/>
                </a:ln>
                <a:solidFill>
                  <a:srgbClr val="003300"/>
                </a:solidFill>
                <a:effectLst>
                  <a:glow rad="101600">
                    <a:schemeClr val="accent3">
                      <a:satMod val="175000"/>
                      <a:alpha val="40000"/>
                    </a:schemeClr>
                  </a:glow>
                </a:effectLst>
              </a:rPr>
              <a:t> </a:t>
            </a: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chơi</a:t>
            </a:r>
            <a:endParaRPr lang="en-US" sz="5400" b="1" dirty="0">
              <a:ln w="10541" cmpd="sng">
                <a:solidFill>
                  <a:srgbClr val="92D050"/>
                </a:solidFill>
                <a:prstDash val="solid"/>
              </a:ln>
              <a:solidFill>
                <a:srgbClr val="003300"/>
              </a:solidFill>
              <a:effectLst>
                <a:glow rad="101600">
                  <a:schemeClr val="accent3">
                    <a:satMod val="175000"/>
                    <a:alpha val="40000"/>
                  </a:schemeClr>
                </a:glow>
              </a:effectLst>
            </a:endParaRPr>
          </a:p>
        </p:txBody>
      </p:sp>
      <p:sp>
        <p:nvSpPr>
          <p:cNvPr id="3" name="Rectangle 2"/>
          <p:cNvSpPr/>
          <p:nvPr/>
        </p:nvSpPr>
        <p:spPr>
          <a:xfrm>
            <a:off x="1712918" y="2362200"/>
            <a:ext cx="8666733" cy="7315200"/>
          </a:xfrm>
          <a:prstGeom prst="rect">
            <a:avLst/>
          </a:prstGeom>
          <a:noFill/>
        </p:spPr>
        <p:txBody>
          <a:bodyPr spcFirstLastPara="1" wrap="none" lIns="91440" tIns="45720" rIns="91440" bIns="45720" numCol="1">
            <a:prstTxWarp prst="textArchUp">
              <a:avLst/>
            </a:prstTxWarp>
            <a:spAutoFit/>
          </a:bodyPr>
          <a:lstStyle/>
          <a:p>
            <a:pPr algn="ct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Rung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chuông</a:t>
            </a: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vàng</a:t>
            </a:r>
            <a:endPar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endParaRPr>
          </a:p>
        </p:txBody>
      </p:sp>
      <p:pic>
        <p:nvPicPr>
          <p:cNvPr id="4" name="Picture 2" descr="Kết quả hình ảnh cho bell gif"/>
          <p:cNvPicPr>
            <a:picLocks noChangeAspect="1" noChangeArrowheads="1" noCrop="1"/>
          </p:cNvPicPr>
          <p:nvPr/>
        </p:nvPicPr>
        <p:blipFill>
          <a:blip r:embed="rId3"/>
          <a:srcRect/>
          <a:stretch>
            <a:fillRect/>
          </a:stretch>
        </p:blipFill>
        <p:spPr bwMode="auto">
          <a:xfrm>
            <a:off x="4599017" y="2971800"/>
            <a:ext cx="2894533" cy="2438400"/>
          </a:xfrm>
          <a:prstGeom prst="rect">
            <a:avLst/>
          </a:prstGeom>
          <a:noFill/>
        </p:spPr>
      </p:pic>
    </p:spTree>
    <p:extLst>
      <p:ext uri="{BB962C8B-B14F-4D97-AF65-F5344CB8AC3E}">
        <p14:creationId xmlns:p14="http://schemas.microsoft.com/office/powerpoint/2010/main" val="768694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vol="22000">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7373" y="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6600"/>
                </a:solidFill>
              </a:rPr>
              <a:t>Trò</a:t>
            </a:r>
            <a:r>
              <a:rPr lang="en-US" sz="5400" b="1" dirty="0">
                <a:ln w="10541" cmpd="sng">
                  <a:solidFill>
                    <a:srgbClr val="92D050"/>
                  </a:solidFill>
                  <a:prstDash val="solid"/>
                </a:ln>
                <a:solidFill>
                  <a:srgbClr val="006600"/>
                </a:solidFill>
              </a:rPr>
              <a:t> </a:t>
            </a:r>
            <a:r>
              <a:rPr lang="en-US" sz="5400" b="1" dirty="0" err="1">
                <a:ln w="10541" cmpd="sng">
                  <a:solidFill>
                    <a:srgbClr val="92D050"/>
                  </a:solidFill>
                  <a:prstDash val="solid"/>
                </a:ln>
                <a:solidFill>
                  <a:srgbClr val="006600"/>
                </a:solidFill>
              </a:rPr>
              <a:t>chơi</a:t>
            </a:r>
            <a:endParaRPr lang="en-US" sz="5400" b="1" dirty="0">
              <a:ln w="10541" cmpd="sng">
                <a:solidFill>
                  <a:srgbClr val="92D050"/>
                </a:solidFill>
                <a:prstDash val="solid"/>
              </a:ln>
              <a:solidFill>
                <a:srgbClr val="006600"/>
              </a:solidFill>
            </a:endParaRPr>
          </a:p>
        </p:txBody>
      </p:sp>
      <p:sp>
        <p:nvSpPr>
          <p:cNvPr id="6" name="Rectangle 5"/>
          <p:cNvSpPr/>
          <p:nvPr/>
        </p:nvSpPr>
        <p:spPr>
          <a:xfrm>
            <a:off x="4238612" y="857233"/>
            <a:ext cx="5844164" cy="830997"/>
          </a:xfrm>
          <a:prstGeom prst="rect">
            <a:avLst/>
          </a:prstGeom>
          <a:noFill/>
        </p:spPr>
        <p:txBody>
          <a:bodyPr wrap="none" lIns="91440" tIns="45720" rIns="91440" bIns="45720">
            <a:spAutoFit/>
          </a:bodyPr>
          <a:lstStyle/>
          <a:p>
            <a:pPr algn="ct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Rung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chuông</a:t>
            </a: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vàng</a:t>
            </a:r>
            <a:endPar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endParaRPr>
          </a:p>
        </p:txBody>
      </p:sp>
      <p:pic>
        <p:nvPicPr>
          <p:cNvPr id="7" name="Picture 2" descr="Kết quả hình ảnh cho bell gif"/>
          <p:cNvPicPr>
            <a:picLocks noChangeAspect="1" noChangeArrowheads="1" noCrop="1"/>
          </p:cNvPicPr>
          <p:nvPr/>
        </p:nvPicPr>
        <p:blipFill>
          <a:blip r:embed="rId4"/>
          <a:srcRect/>
          <a:stretch>
            <a:fillRect/>
          </a:stretch>
        </p:blipFill>
        <p:spPr bwMode="auto">
          <a:xfrm>
            <a:off x="1524000" y="0"/>
            <a:ext cx="2357454" cy="1985956"/>
          </a:xfrm>
          <a:prstGeom prst="rect">
            <a:avLst/>
          </a:prstGeom>
          <a:noFill/>
        </p:spPr>
      </p:pic>
      <p:sp>
        <p:nvSpPr>
          <p:cNvPr id="8" name="Rounded Rectangle 7"/>
          <p:cNvSpPr/>
          <p:nvPr/>
        </p:nvSpPr>
        <p:spPr>
          <a:xfrm>
            <a:off x="2095472" y="2071678"/>
            <a:ext cx="8001056" cy="4214842"/>
          </a:xfrm>
          <a:prstGeom prst="roundRect">
            <a:avLst/>
          </a:prstGeom>
          <a:solidFill>
            <a:srgbClr val="BAE951"/>
          </a:solidFill>
          <a:ln>
            <a:solidFill>
              <a:srgbClr val="F32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Rectangle 8"/>
          <p:cNvSpPr/>
          <p:nvPr/>
        </p:nvSpPr>
        <p:spPr>
          <a:xfrm>
            <a:off x="2238348" y="2357430"/>
            <a:ext cx="7715304" cy="3539430"/>
          </a:xfrm>
          <a:prstGeom prst="rect">
            <a:avLst/>
          </a:prstGeom>
        </p:spPr>
        <p:txBody>
          <a:bodyPr wrap="square">
            <a:spAutoFit/>
          </a:bodyPr>
          <a:lstStyle/>
          <a:p>
            <a:pPr algn="just"/>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con </a:t>
            </a:r>
            <a:r>
              <a:rPr lang="en-US" sz="2800" dirty="0" err="1">
                <a:latin typeface="Arial" pitchFamily="34" charset="0"/>
                <a:cs typeface="Arial" pitchFamily="34" charset="0"/>
              </a:rPr>
              <a:t>có</a:t>
            </a:r>
            <a:r>
              <a:rPr lang="en-US" sz="2800" dirty="0">
                <a:latin typeface="Arial" pitchFamily="34" charset="0"/>
                <a:cs typeface="Arial" pitchFamily="34" charset="0"/>
              </a:rPr>
              <a:t> 1</a:t>
            </a:r>
            <a:r>
              <a:rPr lang="vi-VN" sz="2800" dirty="0">
                <a:latin typeface="Arial" pitchFamily="34" charset="0"/>
                <a:cs typeface="Arial" pitchFamily="34" charset="0"/>
              </a:rPr>
              <a:t>0 giây để vừa suy nghĩ vừa viết câu trả lời lên bảng</a:t>
            </a:r>
            <a:r>
              <a:rPr lang="en-US" sz="2800" dirty="0">
                <a:latin typeface="Arial" pitchFamily="34" charset="0"/>
                <a:cs typeface="Arial" pitchFamily="34" charset="0"/>
              </a:rPr>
              <a:t> con</a:t>
            </a:r>
            <a:r>
              <a:rPr lang="vi-VN" sz="2800" dirty="0">
                <a:latin typeface="Arial" pitchFamily="34" charset="0"/>
                <a:cs typeface="Arial" pitchFamily="34" charset="0"/>
              </a:rPr>
              <a:t>. Kết thúc 10 giây, các con giơ bảng. Bạn nào không có câu trả lời hoặc trả lời chưa đúng tự động cất bảng và ngồi theo dõi các bạn còn lại tham gia chơi. Các con sẽ trả lời lần lượt các câu hỏi. Ai là người trả lời đúng được câu hỏi</a:t>
            </a:r>
            <a:r>
              <a:rPr lang="en-US" sz="2800" dirty="0">
                <a:latin typeface="Arial" pitchFamily="34" charset="0"/>
                <a:cs typeface="Arial" pitchFamily="34" charset="0"/>
              </a:rPr>
              <a:t> </a:t>
            </a:r>
            <a:r>
              <a:rPr lang="en-US" sz="2800" dirty="0" err="1">
                <a:latin typeface="Arial" pitchFamily="34" charset="0"/>
                <a:cs typeface="Arial" pitchFamily="34" charset="0"/>
              </a:rPr>
              <a:t>cuối</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vi-VN" sz="2800" dirty="0">
                <a:latin typeface="Arial" pitchFamily="34" charset="0"/>
                <a:cs typeface="Arial" pitchFamily="34" charset="0"/>
              </a:rPr>
              <a:t> sẽ rung chung vàng và nhận được phần thưởng. </a:t>
            </a:r>
            <a:endParaRPr lang="en-US" sz="2800" dirty="0">
              <a:latin typeface="Arial" pitchFamily="34" charset="0"/>
              <a:cs typeface="Arial" pitchFamily="34" charset="0"/>
            </a:endParaRPr>
          </a:p>
        </p:txBody>
      </p:sp>
      <p:pic>
        <p:nvPicPr>
          <p:cNvPr id="2" name="Luat Choi RCV Chung.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0800" y="313730"/>
            <a:ext cx="609600" cy="609600"/>
          </a:xfrm>
          <a:prstGeom prst="rect">
            <a:avLst/>
          </a:prstGeom>
        </p:spPr>
      </p:pic>
    </p:spTree>
    <p:extLst>
      <p:ext uri="{BB962C8B-B14F-4D97-AF65-F5344CB8AC3E}">
        <p14:creationId xmlns:p14="http://schemas.microsoft.com/office/powerpoint/2010/main" val="1830864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3585">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1</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smtClean="0">
                <a:solidFill>
                  <a:srgbClr val="0033CC"/>
                </a:solidFill>
                <a:latin typeface="Times New Roman" panose="02020603050405020304" pitchFamily="18" charset="0"/>
                <a:cs typeface="Times New Roman" panose="02020603050405020304" pitchFamily="18" charset="0"/>
              </a:rPr>
              <a:t>Điền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c</a:t>
            </a:r>
            <a:r>
              <a:rPr lang="en-US" sz="3200" b="1" dirty="0" smtClean="0">
                <a:solidFill>
                  <a:srgbClr val="0033CC"/>
                </a:solidFill>
                <a:latin typeface="Times New Roman" panose="02020603050405020304" pitchFamily="18" charset="0"/>
                <a:cs typeface="Times New Roman" panose="02020603050405020304" pitchFamily="18" charset="0"/>
              </a:rPr>
              <a:t> hay </a:t>
            </a:r>
            <a:r>
              <a:rPr lang="en-US" sz="3200" b="1" dirty="0" smtClean="0">
                <a:solidFill>
                  <a:srgbClr val="FF0000"/>
                </a:solidFill>
                <a:latin typeface="Times New Roman" panose="02020603050405020304" pitchFamily="18" charset="0"/>
                <a:cs typeface="Times New Roman" panose="02020603050405020304" pitchFamily="18" charset="0"/>
              </a:rPr>
              <a:t>k</a:t>
            </a:r>
            <a:r>
              <a:rPr lang="en-US" sz="3200" b="1" dirty="0" smtClean="0">
                <a:solidFill>
                  <a:srgbClr val="0033CC"/>
                </a:solidFill>
                <a:latin typeface="Times New Roman" panose="02020603050405020304" pitchFamily="18" charset="0"/>
                <a:cs typeface="Times New Roman" panose="02020603050405020304" pitchFamily="18" charset="0"/>
              </a:rPr>
              <a:t> ?</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Sơn</a:t>
            </a:r>
            <a:r>
              <a:rPr lang="en-US" sz="3200" b="1" dirty="0" smtClean="0">
                <a:solidFill>
                  <a:srgbClr val="0033CC"/>
                </a:solidFill>
                <a:latin typeface="Times New Roman" panose="02020603050405020304" pitchFamily="18" charset="0"/>
                <a:cs typeface="Times New Roman" panose="02020603050405020304" pitchFamily="18" charset="0"/>
              </a:rPr>
              <a:t> ca, </a:t>
            </a:r>
            <a:r>
              <a:rPr lang="en-US" sz="3200" b="1" dirty="0" err="1" smtClean="0">
                <a:solidFill>
                  <a:srgbClr val="0033CC"/>
                </a:solidFill>
                <a:latin typeface="Times New Roman" panose="02020603050405020304" pitchFamily="18" charset="0"/>
                <a:cs typeface="Times New Roman" panose="02020603050405020304" pitchFamily="18" charset="0"/>
              </a:rPr>
              <a:t>nai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và</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ếch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thường</a:t>
            </a:r>
            <a:r>
              <a:rPr lang="en-US" sz="3200" b="1" dirty="0" smtClean="0">
                <a:solidFill>
                  <a:srgbClr val="0033CC"/>
                </a:solidFill>
                <a:latin typeface="Times New Roman" panose="02020603050405020304" pitchFamily="18" charset="0"/>
                <a:cs typeface="Times New Roman" panose="02020603050405020304" pitchFamily="18" charset="0"/>
              </a:rPr>
              <a:t> …ể </a:t>
            </a:r>
            <a:r>
              <a:rPr lang="en-US" sz="3200" b="1" dirty="0" err="1" smtClean="0">
                <a:solidFill>
                  <a:srgbClr val="0033CC"/>
                </a:solidFill>
                <a:latin typeface="Times New Roman" panose="02020603050405020304" pitchFamily="18" charset="0"/>
                <a:cs typeface="Times New Roman" panose="02020603050405020304" pitchFamily="18" charset="0"/>
              </a:rPr>
              <a:t>cho</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nhau</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nghe</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những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âu</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chuyện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thú</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vị</a:t>
            </a:r>
            <a:r>
              <a:rPr lang="en-US" sz="3200" b="1" dirty="0" smtClean="0">
                <a:solidFill>
                  <a:srgbClr val="0033CC"/>
                </a:solidFill>
                <a:latin typeface="Times New Roman" panose="02020603050405020304" pitchFamily="18" charset="0"/>
                <a:cs typeface="Times New Roman" panose="02020603050405020304" pitchFamily="18" charset="0"/>
              </a:rPr>
              <a:t>.</a:t>
            </a:r>
            <a:endParaRPr lang="en-US" sz="32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679078" y="4063161"/>
            <a:ext cx="2488360" cy="584775"/>
          </a:xfrm>
          <a:prstGeom prst="rect">
            <a:avLst/>
          </a:prstGeom>
          <a:noFill/>
        </p:spPr>
        <p:txBody>
          <a:bodyPr wrap="square" rtlCol="0">
            <a:spAutoFit/>
          </a:bodyPr>
          <a:lstStyle/>
          <a:p>
            <a:r>
              <a:rPr lang="en-US" sz="3200" b="1" dirty="0"/>
              <a:t>A.  c</a:t>
            </a:r>
            <a:r>
              <a:rPr lang="en-US" sz="3200" b="1" dirty="0" smtClean="0"/>
              <a:t>, k</a:t>
            </a:r>
            <a:endParaRPr lang="vi-VN" sz="3200" b="1" dirty="0">
              <a:solidFill>
                <a:srgbClr val="006600"/>
              </a:solidFill>
            </a:endParaRPr>
          </a:p>
        </p:txBody>
      </p:sp>
      <p:sp>
        <p:nvSpPr>
          <p:cNvPr id="22" name="Oval 21"/>
          <p:cNvSpPr/>
          <p:nvPr/>
        </p:nvSpPr>
        <p:spPr>
          <a:xfrm>
            <a:off x="3588576" y="4723923"/>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679078" y="4747546"/>
            <a:ext cx="2152260" cy="584775"/>
          </a:xfrm>
          <a:prstGeom prst="rect">
            <a:avLst/>
          </a:prstGeom>
          <a:noFill/>
        </p:spPr>
        <p:txBody>
          <a:bodyPr wrap="square" rtlCol="0">
            <a:spAutoFit/>
          </a:bodyPr>
          <a:lstStyle/>
          <a:p>
            <a:pPr marL="514350" indent="-514350"/>
            <a:r>
              <a:rPr lang="en-US" sz="3200" b="1" dirty="0"/>
              <a:t>B.  k</a:t>
            </a:r>
            <a:r>
              <a:rPr lang="en-US" sz="3200" b="1" dirty="0" smtClean="0"/>
              <a:t>, c</a:t>
            </a:r>
            <a:endParaRPr lang="vi-VN" sz="3200" b="1" dirty="0">
              <a:solidFill>
                <a:srgbClr val="006600"/>
              </a:solidFill>
            </a:endParaRPr>
          </a:p>
        </p:txBody>
      </p:sp>
      <p:sp>
        <p:nvSpPr>
          <p:cNvPr id="28" name="TextBox 27"/>
          <p:cNvSpPr txBox="1"/>
          <p:nvPr/>
        </p:nvSpPr>
        <p:spPr>
          <a:xfrm>
            <a:off x="3679078" y="5447007"/>
            <a:ext cx="2714612" cy="584775"/>
          </a:xfrm>
          <a:prstGeom prst="rect">
            <a:avLst/>
          </a:prstGeom>
          <a:noFill/>
        </p:spPr>
        <p:txBody>
          <a:bodyPr wrap="square" rtlCol="0">
            <a:spAutoFit/>
          </a:bodyPr>
          <a:lstStyle/>
          <a:p>
            <a:pPr marL="514350" indent="-514350"/>
            <a:r>
              <a:rPr lang="en-US" sz="3200" b="1" dirty="0"/>
              <a:t>C. </a:t>
            </a:r>
            <a:r>
              <a:rPr lang="en-US" sz="3200" b="1" dirty="0" smtClean="0"/>
              <a:t>c, c</a:t>
            </a:r>
            <a:endParaRPr lang="vi-VN" sz="3200" b="1" dirty="0"/>
          </a:p>
        </p:txBody>
      </p:sp>
    </p:spTree>
    <p:extLst>
      <p:ext uri="{BB962C8B-B14F-4D97-AF65-F5344CB8AC3E}">
        <p14:creationId xmlns:p14="http://schemas.microsoft.com/office/powerpoint/2010/main" val="93124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2</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Thầy</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giáo</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voi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giương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ính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lên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cũng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không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đọc</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được</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chữ</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của</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kiến</a:t>
            </a:r>
            <a:r>
              <a:rPr lang="en-US" sz="3200" b="1" dirty="0" smtClean="0">
                <a:solidFill>
                  <a:srgbClr val="0033CC"/>
                </a:solidFill>
                <a:latin typeface="Times New Roman" panose="02020603050405020304" pitchFamily="18" charset="0"/>
                <a:cs typeface="Times New Roman" panose="02020603050405020304" pitchFamily="18" charset="0"/>
              </a:rPr>
              <a:t> …on.</a:t>
            </a:r>
            <a:endParaRPr lang="en-US" sz="32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167058" y="4119113"/>
            <a:ext cx="3000380" cy="584775"/>
          </a:xfrm>
          <a:prstGeom prst="rect">
            <a:avLst/>
          </a:prstGeom>
          <a:noFill/>
        </p:spPr>
        <p:txBody>
          <a:bodyPr wrap="square" rtlCol="0">
            <a:spAutoFit/>
          </a:bodyPr>
          <a:lstStyle/>
          <a:p>
            <a:r>
              <a:rPr lang="en-US" sz="3200" b="1" dirty="0"/>
              <a:t>A.  k</a:t>
            </a:r>
            <a:r>
              <a:rPr lang="en-US" sz="3200" b="1" dirty="0" smtClean="0"/>
              <a:t>, k</a:t>
            </a:r>
            <a:endParaRPr lang="vi-VN" sz="3200" b="1" dirty="0">
              <a:solidFill>
                <a:srgbClr val="006600"/>
              </a:solidFill>
            </a:endParaRPr>
          </a:p>
        </p:txBody>
      </p:sp>
      <p:sp>
        <p:nvSpPr>
          <p:cNvPr id="22" name="Oval 21"/>
          <p:cNvSpPr/>
          <p:nvPr/>
        </p:nvSpPr>
        <p:spPr>
          <a:xfrm>
            <a:off x="3075617" y="5391005"/>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167058" y="4715046"/>
            <a:ext cx="3000380" cy="584775"/>
          </a:xfrm>
          <a:prstGeom prst="rect">
            <a:avLst/>
          </a:prstGeom>
          <a:noFill/>
        </p:spPr>
        <p:txBody>
          <a:bodyPr wrap="square" rtlCol="0">
            <a:spAutoFit/>
          </a:bodyPr>
          <a:lstStyle/>
          <a:p>
            <a:pPr marL="514350" indent="-514350"/>
            <a:r>
              <a:rPr lang="en-US" sz="3200" b="1" dirty="0"/>
              <a:t>B.  c</a:t>
            </a:r>
            <a:r>
              <a:rPr lang="en-US" sz="3200" b="1" dirty="0" smtClean="0"/>
              <a:t>, k </a:t>
            </a:r>
            <a:endParaRPr lang="vi-VN" sz="3200" b="1" dirty="0">
              <a:solidFill>
                <a:srgbClr val="006600"/>
              </a:solidFill>
            </a:endParaRPr>
          </a:p>
        </p:txBody>
      </p:sp>
      <p:sp>
        <p:nvSpPr>
          <p:cNvPr id="28" name="TextBox 27"/>
          <p:cNvSpPr txBox="1"/>
          <p:nvPr/>
        </p:nvSpPr>
        <p:spPr>
          <a:xfrm>
            <a:off x="3194321" y="5350813"/>
            <a:ext cx="2714612" cy="584775"/>
          </a:xfrm>
          <a:prstGeom prst="rect">
            <a:avLst/>
          </a:prstGeom>
          <a:noFill/>
        </p:spPr>
        <p:txBody>
          <a:bodyPr wrap="square" rtlCol="0">
            <a:spAutoFit/>
          </a:bodyPr>
          <a:lstStyle/>
          <a:p>
            <a:pPr marL="514350" indent="-514350"/>
            <a:r>
              <a:rPr lang="en-US" sz="3200" b="1" dirty="0"/>
              <a:t>C.  </a:t>
            </a:r>
            <a:r>
              <a:rPr lang="en-US" sz="3200" b="1" dirty="0" smtClean="0"/>
              <a:t>k, c</a:t>
            </a:r>
            <a:endParaRPr lang="vi-VN" sz="3200" b="1" dirty="0"/>
          </a:p>
        </p:txBody>
      </p:sp>
    </p:spTree>
    <p:extLst>
      <p:ext uri="{BB962C8B-B14F-4D97-AF65-F5344CB8AC3E}">
        <p14:creationId xmlns:p14="http://schemas.microsoft.com/office/powerpoint/2010/main" val="4191515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488281" y="-56206"/>
            <a:ext cx="9144000" cy="6858000"/>
          </a:xfrm>
          <a:prstGeom prst="rect">
            <a:avLst/>
          </a:prstGeom>
          <a:noFill/>
        </p:spPr>
      </p:pic>
      <p:sp>
        <p:nvSpPr>
          <p:cNvPr id="4" name="Rectangle 3"/>
          <p:cNvSpPr/>
          <p:nvPr/>
        </p:nvSpPr>
        <p:spPr>
          <a:xfrm>
            <a:off x="4024297" y="714356"/>
            <a:ext cx="192007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809720" y="2357431"/>
            <a:ext cx="8501122" cy="1138773"/>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a:t>
            </a:r>
          </a:p>
          <a:p>
            <a:pPr algn="ctr"/>
            <a:r>
              <a:rPr lang="en-US" sz="3200" b="1" dirty="0">
                <a:solidFill>
                  <a:srgbClr val="0033CC"/>
                </a:solidFill>
                <a:latin typeface="Times New Roman" panose="02020603050405020304" pitchFamily="18" charset="0"/>
                <a:cs typeface="Times New Roman" panose="02020603050405020304" pitchFamily="18" charset="0"/>
              </a:rPr>
              <a:t> </a:t>
            </a:r>
            <a:r>
              <a:rPr lang="en-US" sz="3600" b="1" dirty="0" smtClean="0">
                <a:solidFill>
                  <a:srgbClr val="0033CC"/>
                </a:solidFill>
                <a:latin typeface="Times New Roman" panose="02020603050405020304" pitchFamily="18" charset="0"/>
                <a:cs typeface="Times New Roman" panose="02020603050405020304" pitchFamily="18" charset="0"/>
              </a:rPr>
              <a:t>….</a:t>
            </a:r>
            <a:r>
              <a:rPr lang="en-US" sz="3600" b="1" dirty="0" err="1" smtClean="0">
                <a:solidFill>
                  <a:srgbClr val="0033CC"/>
                </a:solidFill>
                <a:latin typeface="Times New Roman" panose="02020603050405020304" pitchFamily="18" charset="0"/>
                <a:cs typeface="Times New Roman" panose="02020603050405020304" pitchFamily="18" charset="0"/>
              </a:rPr>
              <a:t>ính</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thầy</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mến</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bạn</a:t>
            </a:r>
            <a:r>
              <a:rPr lang="en-US" sz="3600" b="1" dirty="0" smtClean="0">
                <a:solidFill>
                  <a:srgbClr val="0033CC"/>
                </a:solidFill>
                <a:latin typeface="Times New Roman" panose="02020603050405020304" pitchFamily="18" charset="0"/>
                <a:cs typeface="Times New Roman" panose="02020603050405020304" pitchFamily="18" charset="0"/>
              </a:rPr>
              <a:t>.</a:t>
            </a:r>
            <a:endParaRPr lang="en-US" sz="36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596420" y="3843626"/>
            <a:ext cx="3000380" cy="584775"/>
          </a:xfrm>
          <a:prstGeom prst="rect">
            <a:avLst/>
          </a:prstGeom>
          <a:noFill/>
        </p:spPr>
        <p:txBody>
          <a:bodyPr wrap="square" rtlCol="0">
            <a:spAutoFit/>
          </a:bodyPr>
          <a:lstStyle/>
          <a:p>
            <a:r>
              <a:rPr lang="en-US" sz="3200" b="1" dirty="0"/>
              <a:t>A.  </a:t>
            </a:r>
            <a:r>
              <a:rPr lang="en-US" sz="3200" b="1" dirty="0" smtClean="0">
                <a:solidFill>
                  <a:schemeClr val="accent1">
                    <a:lumMod val="75000"/>
                  </a:schemeClr>
                </a:solidFill>
              </a:rPr>
              <a:t>C</a:t>
            </a:r>
            <a:endParaRPr lang="vi-VN" sz="3200" b="1" dirty="0">
              <a:solidFill>
                <a:schemeClr val="accent1">
                  <a:lumMod val="75000"/>
                </a:schemeClr>
              </a:solidFill>
            </a:endParaRPr>
          </a:p>
        </p:txBody>
      </p:sp>
      <p:sp>
        <p:nvSpPr>
          <p:cNvPr id="22" name="Oval 21"/>
          <p:cNvSpPr/>
          <p:nvPr/>
        </p:nvSpPr>
        <p:spPr>
          <a:xfrm>
            <a:off x="3480566" y="4536598"/>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596420" y="4453555"/>
            <a:ext cx="3000380" cy="584775"/>
          </a:xfrm>
          <a:prstGeom prst="rect">
            <a:avLst/>
          </a:prstGeom>
          <a:noFill/>
        </p:spPr>
        <p:txBody>
          <a:bodyPr wrap="square" rtlCol="0">
            <a:spAutoFit/>
          </a:bodyPr>
          <a:lstStyle/>
          <a:p>
            <a:pPr marL="514350" indent="-514350"/>
            <a:r>
              <a:rPr lang="en-US" sz="3200" b="1" dirty="0"/>
              <a:t>B.  </a:t>
            </a:r>
            <a:r>
              <a:rPr lang="en-US" sz="3200" b="1" dirty="0" smtClean="0">
                <a:solidFill>
                  <a:schemeClr val="accent1">
                    <a:lumMod val="75000"/>
                  </a:schemeClr>
                </a:solidFill>
              </a:rPr>
              <a:t>K</a:t>
            </a:r>
            <a:endParaRPr lang="vi-VN" sz="3200" b="1" dirty="0">
              <a:solidFill>
                <a:schemeClr val="accent1">
                  <a:lumMod val="75000"/>
                </a:schemeClr>
              </a:solidFill>
            </a:endParaRPr>
          </a:p>
        </p:txBody>
      </p:sp>
    </p:spTree>
    <p:extLst>
      <p:ext uri="{BB962C8B-B14F-4D97-AF65-F5344CB8AC3E}">
        <p14:creationId xmlns:p14="http://schemas.microsoft.com/office/powerpoint/2010/main" val="2491246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10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1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10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10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7000"/>
                            </p:stCondLst>
                            <p:childTnLst>
                              <p:par>
                                <p:cTn id="51" presetID="3" presetClass="entr" presetSubtype="1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10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8000"/>
                            </p:stCondLst>
                            <p:childTnLst>
                              <p:par>
                                <p:cTn id="55" presetID="3"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10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3"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1000"/>
                                        <p:tgtEl>
                                          <p:spTgt spid="18"/>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10000"/>
                            </p:stCondLst>
                            <p:childTnLst>
                              <p:par>
                                <p:cTn id="63" presetID="3" presetClass="entr" presetSubtype="1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10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3"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ox(in)">
                                      <p:cBhvr>
                                        <p:cTn id="70" dur="500"/>
                                        <p:tgtEl>
                                          <p:spTgt spid="22"/>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6990" y="1856992"/>
            <a:ext cx="5022529" cy="1446550"/>
          </a:xfrm>
          <a:prstGeom prst="rect">
            <a:avLst/>
          </a:prstGeom>
          <a:noFill/>
        </p:spPr>
        <p:txBody>
          <a:bodyPr wrap="none" lIns="91440" tIns="45720" rIns="91440" bIns="45720">
            <a:spAutoFit/>
          </a:bodyPr>
          <a:lstStyle/>
          <a:p>
            <a:pPr algn="ctr"/>
            <a:r>
              <a:rPr lang="en-US" sz="8800" b="1" cap="none" spc="0" dirty="0" err="1"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Vận</a:t>
            </a:r>
            <a:r>
              <a:rPr lang="en-US" sz="8800" b="1" cap="none" spc="0" dirty="0"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800" b="1" cap="none" spc="0" dirty="0" err="1"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dụng</a:t>
            </a:r>
            <a:endParaRPr lang="en-US" sz="8800" b="1" cap="none" spc="0" dirty="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16956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3012"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p>
        </p:txBody>
      </p:sp>
    </p:spTree>
    <p:extLst>
      <p:ext uri="{BB962C8B-B14F-4D97-AF65-F5344CB8AC3E}">
        <p14:creationId xmlns:p14="http://schemas.microsoft.com/office/powerpoint/2010/main" val="1473693892"/>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09537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VNI-Avo" pitchFamily="2" charset="0"/>
                <a:ea typeface="+mn-ea"/>
                <a:cs typeface="+mn-cs"/>
              </a:rPr>
              <a:t>KHÔÛI ÑOÄNG</a:t>
            </a:r>
            <a:endParaRPr kumimoji="0" lang="en-US" altLang="en-US" sz="6400" b="0" i="0" u="none" strike="noStrike" kern="1200" cap="none" spc="0" normalizeH="0" baseline="0" noProof="0" dirty="0">
              <a:ln>
                <a:noFill/>
              </a:ln>
              <a:solidFill>
                <a:prstClr val="black"/>
              </a:solidFill>
              <a:effectLst/>
              <a:uLnTx/>
              <a:uFillTx/>
              <a:latin typeface="VNI-Avo" pitchFamily="2" charset="0"/>
              <a:ea typeface="Arial" panose="020B0604020202020204" pitchFamily="34" charset="0"/>
              <a:cs typeface="+mn-cs"/>
            </a:endParaRPr>
          </a:p>
        </p:txBody>
      </p:sp>
    </p:spTree>
    <p:extLst>
      <p:ext uri="{BB962C8B-B14F-4D97-AF65-F5344CB8AC3E}">
        <p14:creationId xmlns:p14="http://schemas.microsoft.com/office/powerpoint/2010/main" val="140469907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046" y="605307"/>
            <a:ext cx="8075053" cy="1754326"/>
          </a:xfrm>
          <a:prstGeom prst="rect">
            <a:avLst/>
          </a:prstGeom>
          <a:noFill/>
        </p:spPr>
        <p:txBody>
          <a:bodyPr wrap="square" rtlCol="0">
            <a:spAutoFit/>
          </a:bodyPr>
          <a:lstStyle/>
          <a:p>
            <a:pPr algn="ctr"/>
            <a:r>
              <a:rPr lang="en-US" sz="5400" b="1" dirty="0" err="1" smtClean="0">
                <a:solidFill>
                  <a:schemeClr val="accent5">
                    <a:lumMod val="75000"/>
                  </a:schemeClr>
                </a:solidFill>
              </a:rPr>
              <a:t>Trò</a:t>
            </a:r>
            <a:r>
              <a:rPr lang="en-US" sz="5400" b="1" dirty="0" smtClean="0">
                <a:solidFill>
                  <a:schemeClr val="accent5">
                    <a:lumMod val="75000"/>
                  </a:schemeClr>
                </a:solidFill>
              </a:rPr>
              <a:t> </a:t>
            </a:r>
            <a:r>
              <a:rPr lang="en-US" sz="5400" b="1" dirty="0" err="1" smtClean="0">
                <a:solidFill>
                  <a:schemeClr val="accent5">
                    <a:lumMod val="75000"/>
                  </a:schemeClr>
                </a:solidFill>
              </a:rPr>
              <a:t>chơi</a:t>
            </a:r>
            <a:r>
              <a:rPr lang="en-US" sz="5400" b="1" dirty="0" smtClean="0">
                <a:solidFill>
                  <a:schemeClr val="accent5">
                    <a:lumMod val="75000"/>
                  </a:schemeClr>
                </a:solidFill>
              </a:rPr>
              <a:t> : </a:t>
            </a:r>
          </a:p>
          <a:p>
            <a:pPr algn="ctr"/>
            <a:r>
              <a:rPr lang="en-US" sz="5400" dirty="0" smtClean="0">
                <a:solidFill>
                  <a:srgbClr val="FF0000"/>
                </a:solidFill>
              </a:rPr>
              <a:t>Ai </a:t>
            </a:r>
            <a:r>
              <a:rPr lang="en-US" sz="5400" dirty="0" err="1" smtClean="0">
                <a:solidFill>
                  <a:srgbClr val="FF0000"/>
                </a:solidFill>
              </a:rPr>
              <a:t>giỏi</a:t>
            </a:r>
            <a:r>
              <a:rPr lang="en-US" sz="5400" dirty="0" smtClean="0">
                <a:solidFill>
                  <a:srgbClr val="FF0000"/>
                </a:solidFill>
              </a:rPr>
              <a:t> </a:t>
            </a:r>
            <a:r>
              <a:rPr lang="en-US" sz="5400" dirty="0" err="1" smtClean="0">
                <a:solidFill>
                  <a:srgbClr val="FF0000"/>
                </a:solidFill>
              </a:rPr>
              <a:t>Tiếng</a:t>
            </a:r>
            <a:r>
              <a:rPr lang="en-US" sz="5400" dirty="0" smtClean="0">
                <a:solidFill>
                  <a:srgbClr val="FF0000"/>
                </a:solidFill>
              </a:rPr>
              <a:t> </a:t>
            </a:r>
            <a:r>
              <a:rPr lang="en-US" sz="5400" dirty="0" err="1" smtClean="0">
                <a:solidFill>
                  <a:srgbClr val="FF0000"/>
                </a:solidFill>
              </a:rPr>
              <a:t>Việt</a:t>
            </a:r>
            <a:r>
              <a:rPr lang="en-US" sz="5400" dirty="0" smtClean="0">
                <a:solidFill>
                  <a:srgbClr val="FF0000"/>
                </a:solidFill>
              </a:rPr>
              <a:t> ?</a:t>
            </a:r>
            <a:endParaRPr lang="en-US" sz="5400" dirty="0">
              <a:solidFill>
                <a:srgbClr val="FF0000"/>
              </a:solidFill>
            </a:endParaRPr>
          </a:p>
        </p:txBody>
      </p:sp>
      <p:sp>
        <p:nvSpPr>
          <p:cNvPr id="3" name="TextBox 2"/>
          <p:cNvSpPr txBox="1"/>
          <p:nvPr/>
        </p:nvSpPr>
        <p:spPr>
          <a:xfrm>
            <a:off x="2021256" y="2950923"/>
            <a:ext cx="8488632" cy="1107996"/>
          </a:xfrm>
          <a:prstGeom prst="rect">
            <a:avLst/>
          </a:prstGeom>
          <a:noFill/>
        </p:spPr>
        <p:txBody>
          <a:bodyPr wrap="square" rtlCol="0">
            <a:spAutoFit/>
          </a:bodyPr>
          <a:lstStyle/>
          <a:p>
            <a:r>
              <a:rPr lang="en-US" sz="6600" b="1" dirty="0" err="1" smtClean="0">
                <a:solidFill>
                  <a:schemeClr val="accent5">
                    <a:lumMod val="75000"/>
                  </a:schemeClr>
                </a:solidFill>
              </a:rPr>
              <a:t>Tìm</a:t>
            </a:r>
            <a:r>
              <a:rPr lang="en-US" sz="6600" b="1" dirty="0" smtClean="0">
                <a:solidFill>
                  <a:schemeClr val="accent5">
                    <a:lumMod val="75000"/>
                  </a:schemeClr>
                </a:solidFill>
              </a:rPr>
              <a:t> </a:t>
            </a:r>
            <a:r>
              <a:rPr lang="en-US" sz="6600" b="1" dirty="0" err="1" smtClean="0">
                <a:solidFill>
                  <a:schemeClr val="accent5">
                    <a:lumMod val="75000"/>
                  </a:schemeClr>
                </a:solidFill>
              </a:rPr>
              <a:t>từ</a:t>
            </a:r>
            <a:r>
              <a:rPr lang="en-US" sz="6600" b="1" dirty="0" smtClean="0">
                <a:solidFill>
                  <a:schemeClr val="accent5">
                    <a:lumMod val="75000"/>
                  </a:schemeClr>
                </a:solidFill>
              </a:rPr>
              <a:t> </a:t>
            </a:r>
            <a:r>
              <a:rPr lang="en-US" sz="6600" b="1" dirty="0" err="1" smtClean="0">
                <a:solidFill>
                  <a:schemeClr val="accent5">
                    <a:lumMod val="75000"/>
                  </a:schemeClr>
                </a:solidFill>
              </a:rPr>
              <a:t>chứa</a:t>
            </a:r>
            <a:r>
              <a:rPr lang="en-US" sz="6600" b="1" dirty="0" smtClean="0">
                <a:solidFill>
                  <a:schemeClr val="accent5">
                    <a:lumMod val="75000"/>
                  </a:schemeClr>
                </a:solidFill>
              </a:rPr>
              <a:t> </a:t>
            </a:r>
            <a:r>
              <a:rPr lang="en-US" sz="6600" b="1" dirty="0" err="1" smtClean="0">
                <a:solidFill>
                  <a:schemeClr val="accent5">
                    <a:lumMod val="75000"/>
                  </a:schemeClr>
                </a:solidFill>
              </a:rPr>
              <a:t>vần</a:t>
            </a:r>
            <a:r>
              <a:rPr lang="en-US" sz="6600" b="1" dirty="0" smtClean="0">
                <a:solidFill>
                  <a:schemeClr val="accent5">
                    <a:lumMod val="75000"/>
                  </a:schemeClr>
                </a:solidFill>
              </a:rPr>
              <a:t> </a:t>
            </a:r>
            <a:r>
              <a:rPr lang="en-US" sz="6600" b="1" dirty="0" err="1" smtClean="0">
                <a:solidFill>
                  <a:schemeClr val="accent5">
                    <a:lumMod val="75000"/>
                  </a:schemeClr>
                </a:solidFill>
              </a:rPr>
              <a:t>ai</a:t>
            </a:r>
            <a:r>
              <a:rPr lang="en-US" sz="6600" b="1" dirty="0" smtClean="0">
                <a:solidFill>
                  <a:schemeClr val="accent5">
                    <a:lumMod val="75000"/>
                  </a:schemeClr>
                </a:solidFill>
              </a:rPr>
              <a:t>, ay.</a:t>
            </a:r>
            <a:endParaRPr lang="en-US" sz="6600" b="1" dirty="0">
              <a:solidFill>
                <a:schemeClr val="accent5">
                  <a:lumMod val="75000"/>
                </a:schemeClr>
              </a:solidFill>
            </a:endParaRPr>
          </a:p>
        </p:txBody>
      </p:sp>
    </p:spTree>
    <p:extLst>
      <p:ext uri="{BB962C8B-B14F-4D97-AF65-F5344CB8AC3E}">
        <p14:creationId xmlns:p14="http://schemas.microsoft.com/office/powerpoint/2010/main" val="2604531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87" y="81569"/>
            <a:ext cx="11930861" cy="5422006"/>
          </a:xfrm>
          <a:prstGeom prst="rect">
            <a:avLst/>
          </a:prstGeom>
        </p:spPr>
      </p:pic>
      <p:sp>
        <p:nvSpPr>
          <p:cNvPr id="15" name="TextBox 14"/>
          <p:cNvSpPr txBox="1"/>
          <p:nvPr/>
        </p:nvSpPr>
        <p:spPr>
          <a:xfrm>
            <a:off x="1219200" y="5314122"/>
            <a:ext cx="9435548" cy="646331"/>
          </a:xfrm>
          <a:prstGeom prst="rect">
            <a:avLst/>
          </a:prstGeom>
          <a:noFill/>
        </p:spPr>
        <p:txBody>
          <a:bodyPr wrap="square" rtlCol="0">
            <a:spAutoFit/>
          </a:bodyPr>
          <a:lstStyle/>
          <a:p>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Chim</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sâu</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có</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gì</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đáng</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khen</a:t>
            </a:r>
            <a:r>
              <a:rPr lang="en-US" sz="3600" dirty="0" smtClean="0">
                <a:solidFill>
                  <a:schemeClr val="accent1">
                    <a:lumMod val="75000"/>
                  </a:schemeClr>
                </a:solidFill>
                <a:latin typeface="UTM Avo" panose="02040603050506020204" pitchFamily="18" charset="0"/>
              </a:rPr>
              <a:t>? </a:t>
            </a:r>
            <a:endParaRPr lang="en-US" sz="3600" dirty="0">
              <a:solidFill>
                <a:schemeClr val="accent1">
                  <a:lumMod val="75000"/>
                </a:schemeClr>
              </a:solidFill>
              <a:latin typeface="UTM Avo" panose="02040603050506020204" pitchFamily="18" charset="0"/>
            </a:endParaRPr>
          </a:p>
        </p:txBody>
      </p:sp>
    </p:spTree>
    <p:extLst>
      <p:ext uri="{BB962C8B-B14F-4D97-AF65-F5344CB8AC3E}">
        <p14:creationId xmlns:p14="http://schemas.microsoft.com/office/powerpoint/2010/main" val="4116938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159" y="386366"/>
            <a:ext cx="11930861" cy="5422006"/>
          </a:xfrm>
          <a:prstGeom prst="rect">
            <a:avLst/>
          </a:prstGeom>
        </p:spPr>
      </p:pic>
      <p:cxnSp>
        <p:nvCxnSpPr>
          <p:cNvPr id="9" name="Straight Connector 8"/>
          <p:cNvCxnSpPr/>
          <p:nvPr/>
        </p:nvCxnSpPr>
        <p:spPr>
          <a:xfrm>
            <a:off x="2356834" y="3116687"/>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37257"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01793"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06958" y="4763036"/>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20637" y="4773768"/>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48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6494"/>
          </a:xfrm>
          <a:prstGeom prst="rect">
            <a:avLst/>
          </a:prstGeom>
        </p:spPr>
      </p:pic>
      <p:sp>
        <p:nvSpPr>
          <p:cNvPr id="4" name="TextBox 3"/>
          <p:cNvSpPr txBox="1"/>
          <p:nvPr/>
        </p:nvSpPr>
        <p:spPr>
          <a:xfrm>
            <a:off x="2754211" y="2347407"/>
            <a:ext cx="7109138" cy="1107996"/>
          </a:xfrm>
          <a:prstGeom prst="rect">
            <a:avLst/>
          </a:prstGeom>
          <a:noFill/>
        </p:spPr>
        <p:txBody>
          <a:bodyPr wrap="square" rtlCol="0">
            <a:spAutoFit/>
          </a:bodyPr>
          <a:lstStyle/>
          <a:p>
            <a:r>
              <a:rPr lang="en-US" sz="6600" dirty="0" err="1" smtClean="0">
                <a:solidFill>
                  <a:srgbClr val="FF0000"/>
                </a:solidFill>
                <a:latin typeface="Times New Roman" panose="02020603050405020304" pitchFamily="18" charset="0"/>
                <a:cs typeface="Times New Roman" panose="02020603050405020304" pitchFamily="18" charset="0"/>
              </a:rPr>
              <a:t>Luyện</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viết</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từ</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khó</a:t>
            </a:r>
            <a:r>
              <a:rPr lang="en-US" sz="6600" dirty="0" smtClean="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8245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7579" y="0"/>
            <a:ext cx="6736842" cy="6858000"/>
          </a:xfrm>
          <a:prstGeom prst="rect">
            <a:avLst/>
          </a:prstGeom>
        </p:spPr>
      </p:pic>
    </p:spTree>
    <p:extLst>
      <p:ext uri="{BB962C8B-B14F-4D97-AF65-F5344CB8AC3E}">
        <p14:creationId xmlns:p14="http://schemas.microsoft.com/office/powerpoint/2010/main" val="255995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m quen voi phep tru - Dau tru - Microsoft PowerPoint"/>
          <p:cNvPicPr>
            <a:picLocks noChangeAspect="1"/>
          </p:cNvPicPr>
          <p:nvPr/>
        </p:nvPicPr>
        <p:blipFill rotWithShape="1">
          <a:blip r:embed="rId2">
            <a:extLst>
              <a:ext uri="{28A0092B-C50C-407E-A947-70E740481C1C}">
                <a14:useLocalDpi xmlns:a14="http://schemas.microsoft.com/office/drawing/2010/main" val="0"/>
              </a:ext>
            </a:extLst>
          </a:blip>
          <a:srcRect l="33107" t="22436" r="18464" b="10694"/>
          <a:stretch/>
        </p:blipFill>
        <p:spPr>
          <a:xfrm>
            <a:off x="378823" y="0"/>
            <a:ext cx="11155680" cy="6858000"/>
          </a:xfrm>
          <a:prstGeom prst="rect">
            <a:avLst/>
          </a:prstGeom>
        </p:spPr>
      </p:pic>
    </p:spTree>
    <p:extLst>
      <p:ext uri="{BB962C8B-B14F-4D97-AF65-F5344CB8AC3E}">
        <p14:creationId xmlns:p14="http://schemas.microsoft.com/office/powerpoint/2010/main" val="27165399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9687" y="808383"/>
            <a:ext cx="10084904" cy="769441"/>
          </a:xfrm>
          <a:prstGeom prst="rect">
            <a:avLst/>
          </a:prstGeom>
          <a:noFill/>
        </p:spPr>
        <p:txBody>
          <a:bodyPr wrap="square" rtlCol="0">
            <a:spAutoFit/>
          </a:bodyPr>
          <a:lstStyle/>
          <a:p>
            <a:r>
              <a:rPr lang="en-US" sz="4400" dirty="0" smtClean="0">
                <a:latin typeface="UTM Avo" panose="02040603050506020204" pitchFamily="18" charset="0"/>
              </a:rPr>
              <a:t>2. </a:t>
            </a:r>
            <a:r>
              <a:rPr lang="en-US" sz="4400" dirty="0" err="1" smtClean="0">
                <a:latin typeface="UTM Avo" panose="02040603050506020204" pitchFamily="18" charset="0"/>
              </a:rPr>
              <a:t>Em</a:t>
            </a:r>
            <a:r>
              <a:rPr lang="en-US" sz="4400" dirty="0" smtClean="0">
                <a:latin typeface="UTM Avo" panose="02040603050506020204" pitchFamily="18" charset="0"/>
              </a:rPr>
              <a:t> </a:t>
            </a:r>
            <a:r>
              <a:rPr lang="en-US" sz="4400" dirty="0" err="1" smtClean="0">
                <a:latin typeface="UTM Avo" panose="02040603050506020204" pitchFamily="18" charset="0"/>
              </a:rPr>
              <a:t>chọn</a:t>
            </a:r>
            <a:r>
              <a:rPr lang="en-US" sz="4400" dirty="0" smtClean="0">
                <a:latin typeface="UTM Avo" panose="02040603050506020204" pitchFamily="18" charset="0"/>
              </a:rPr>
              <a:t> </a:t>
            </a:r>
            <a:r>
              <a:rPr lang="en-US" sz="4400" dirty="0" err="1" smtClean="0">
                <a:latin typeface="UTM Avo" panose="02040603050506020204" pitchFamily="18" charset="0"/>
              </a:rPr>
              <a:t>vần</a:t>
            </a:r>
            <a:r>
              <a:rPr lang="en-US" sz="4400" dirty="0" smtClean="0">
                <a:latin typeface="UTM Avo" panose="02040603050506020204" pitchFamily="18" charset="0"/>
              </a:rPr>
              <a:t> </a:t>
            </a:r>
            <a:r>
              <a:rPr lang="en-US" sz="4400" dirty="0" err="1" smtClean="0">
                <a:latin typeface="UTM Avo" panose="02040603050506020204" pitchFamily="18" charset="0"/>
              </a:rPr>
              <a:t>nào</a:t>
            </a:r>
            <a:r>
              <a:rPr lang="en-US" sz="4400" dirty="0" smtClean="0">
                <a:latin typeface="UTM Avo" panose="02040603050506020204" pitchFamily="18" charset="0"/>
              </a:rPr>
              <a:t>: </a:t>
            </a:r>
            <a:r>
              <a:rPr lang="en-US" sz="4400" b="1" dirty="0" err="1" smtClean="0">
                <a:solidFill>
                  <a:srgbClr val="C00000"/>
                </a:solidFill>
                <a:latin typeface="UTM Avo" panose="02040603050506020204" pitchFamily="18" charset="0"/>
              </a:rPr>
              <a:t>uyt</a:t>
            </a:r>
            <a:r>
              <a:rPr lang="en-US" sz="4400" dirty="0" smtClean="0">
                <a:latin typeface="UTM Avo" panose="02040603050506020204" pitchFamily="18" charset="0"/>
              </a:rPr>
              <a:t> hay </a:t>
            </a:r>
            <a:r>
              <a:rPr lang="en-US" sz="4400" b="1" dirty="0" err="1" smtClean="0">
                <a:solidFill>
                  <a:srgbClr val="C00000"/>
                </a:solidFill>
                <a:latin typeface="UTM Avo" panose="02040603050506020204" pitchFamily="18" charset="0"/>
              </a:rPr>
              <a:t>uych</a:t>
            </a:r>
            <a:r>
              <a:rPr lang="en-US" sz="4400" dirty="0" smtClean="0">
                <a:latin typeface="UTM Avo" panose="02040603050506020204" pitchFamily="18" charset="0"/>
              </a:rPr>
              <a:t>?</a:t>
            </a:r>
            <a:endParaRPr lang="en-US" sz="4400" dirty="0">
              <a:latin typeface="UTM Avo" panose="02040603050506020204" pitchFamily="18" charset="0"/>
            </a:endParaRPr>
          </a:p>
        </p:txBody>
      </p:sp>
      <p:sp>
        <p:nvSpPr>
          <p:cNvPr id="5" name="TextBox 4"/>
          <p:cNvSpPr txBox="1"/>
          <p:nvPr/>
        </p:nvSpPr>
        <p:spPr>
          <a:xfrm>
            <a:off x="437322" y="2040836"/>
            <a:ext cx="11754678" cy="584775"/>
          </a:xfrm>
          <a:prstGeom prst="rect">
            <a:avLst/>
          </a:prstGeom>
          <a:noFill/>
        </p:spPr>
        <p:txBody>
          <a:bodyPr wrap="square" rtlCol="0">
            <a:spAutoFit/>
          </a:bodyPr>
          <a:lstStyle/>
          <a:p>
            <a:r>
              <a:rPr lang="en-US" sz="3200" dirty="0" smtClean="0">
                <a:latin typeface="UTM Avo" panose="02040603050506020204" pitchFamily="18" charset="0"/>
              </a:rPr>
              <a:t>a) </a:t>
            </a:r>
            <a:r>
              <a:rPr lang="en-US" sz="3200" dirty="0" err="1" smtClean="0">
                <a:latin typeface="UTM Avo" panose="02040603050506020204" pitchFamily="18" charset="0"/>
              </a:rPr>
              <a:t>Sơn</a:t>
            </a:r>
            <a:r>
              <a:rPr lang="en-US" sz="3200" dirty="0" smtClean="0">
                <a:latin typeface="UTM Avo" panose="02040603050506020204" pitchFamily="18" charset="0"/>
              </a:rPr>
              <a:t> ca </a:t>
            </a:r>
            <a:r>
              <a:rPr lang="en-US" sz="3200" dirty="0" err="1" smtClean="0">
                <a:latin typeface="UTM Avo" panose="02040603050506020204" pitchFamily="18" charset="0"/>
              </a:rPr>
              <a:t>thử</a:t>
            </a:r>
            <a:r>
              <a:rPr lang="en-US" sz="3200" dirty="0" smtClean="0">
                <a:latin typeface="UTM Avo" panose="02040603050506020204" pitchFamily="18" charset="0"/>
              </a:rPr>
              <a:t> </a:t>
            </a:r>
            <a:r>
              <a:rPr lang="en-US" sz="3200" dirty="0" err="1" smtClean="0">
                <a:latin typeface="UTM Avo" panose="02040603050506020204" pitchFamily="18" charset="0"/>
              </a:rPr>
              <a:t>lao</a:t>
            </a:r>
            <a:r>
              <a:rPr lang="en-US" sz="3200" dirty="0" smtClean="0">
                <a:latin typeface="UTM Avo" panose="02040603050506020204" pitchFamily="18" charset="0"/>
              </a:rPr>
              <a:t> </a:t>
            </a:r>
            <a:r>
              <a:rPr lang="en-US" sz="3200" dirty="0" err="1" smtClean="0">
                <a:latin typeface="UTM Avo" panose="02040603050506020204" pitchFamily="18" charset="0"/>
              </a:rPr>
              <a:t>mình</a:t>
            </a:r>
            <a:r>
              <a:rPr lang="en-US" sz="3200" dirty="0" smtClean="0">
                <a:latin typeface="UTM Avo" panose="02040603050506020204" pitchFamily="18" charset="0"/>
              </a:rPr>
              <a:t> </a:t>
            </a:r>
            <a:r>
              <a:rPr lang="en-US" sz="3200" dirty="0" err="1" smtClean="0">
                <a:latin typeface="UTM Avo" panose="02040603050506020204" pitchFamily="18" charset="0"/>
              </a:rPr>
              <a:t>xuống</a:t>
            </a:r>
            <a:r>
              <a:rPr lang="en-US" sz="3200" dirty="0" smtClean="0">
                <a:latin typeface="UTM Avo" panose="02040603050506020204" pitchFamily="18" charset="0"/>
              </a:rPr>
              <a:t> </a:t>
            </a:r>
            <a:r>
              <a:rPr lang="en-US" sz="3200" dirty="0" err="1" smtClean="0">
                <a:latin typeface="UTM Avo" panose="02040603050506020204" pitchFamily="18" charset="0"/>
              </a:rPr>
              <a:t>nước</a:t>
            </a:r>
            <a:r>
              <a:rPr lang="en-US" sz="3200" dirty="0" smtClean="0">
                <a:latin typeface="UTM Avo" panose="02040603050506020204" pitchFamily="18" charset="0"/>
              </a:rPr>
              <a:t>, s…… </a:t>
            </a:r>
            <a:r>
              <a:rPr lang="en-US" sz="3200" dirty="0" err="1" smtClean="0">
                <a:latin typeface="UTM Avo" panose="02040603050506020204" pitchFamily="18" charset="0"/>
              </a:rPr>
              <a:t>chết</a:t>
            </a:r>
            <a:r>
              <a:rPr lang="en-US" sz="3200" dirty="0" smtClean="0">
                <a:latin typeface="UTM Avo" panose="02040603050506020204" pitchFamily="18" charset="0"/>
              </a:rPr>
              <a:t> </a:t>
            </a:r>
            <a:r>
              <a:rPr lang="en-US" sz="3200" dirty="0" err="1" smtClean="0">
                <a:latin typeface="UTM Avo" panose="02040603050506020204" pitchFamily="18" charset="0"/>
              </a:rPr>
              <a:t>đuối</a:t>
            </a:r>
            <a:r>
              <a:rPr lang="en-US" sz="3200" dirty="0" smtClean="0">
                <a:latin typeface="UTM Avo" panose="02040603050506020204" pitchFamily="18" charset="0"/>
              </a:rPr>
              <a:t>. </a:t>
            </a:r>
            <a:endParaRPr lang="en-US" sz="3200" dirty="0">
              <a:latin typeface="UTM Avo" panose="02040603050506020204" pitchFamily="18" charset="0"/>
            </a:endParaRPr>
          </a:p>
        </p:txBody>
      </p:sp>
      <p:sp>
        <p:nvSpPr>
          <p:cNvPr id="6" name="TextBox 5"/>
          <p:cNvSpPr txBox="1"/>
          <p:nvPr/>
        </p:nvSpPr>
        <p:spPr>
          <a:xfrm>
            <a:off x="7818782" y="2020956"/>
            <a:ext cx="1033670" cy="584775"/>
          </a:xfrm>
          <a:prstGeom prst="rect">
            <a:avLst/>
          </a:prstGeom>
          <a:noFill/>
        </p:spPr>
        <p:txBody>
          <a:bodyPr wrap="square" rtlCol="0">
            <a:spAutoFit/>
          </a:bodyPr>
          <a:lstStyle/>
          <a:p>
            <a:r>
              <a:rPr lang="en-US" sz="3200" b="1" dirty="0" err="1" smtClean="0">
                <a:solidFill>
                  <a:srgbClr val="C00000"/>
                </a:solidFill>
                <a:latin typeface="UTM Avo" panose="02040603050506020204" pitchFamily="18" charset="0"/>
              </a:rPr>
              <a:t>uyt</a:t>
            </a:r>
            <a:endParaRPr lang="en-US" sz="3200" b="1" dirty="0">
              <a:solidFill>
                <a:srgbClr val="C00000"/>
              </a:solidFill>
              <a:latin typeface="UTM Avo" panose="02040603050506020204" pitchFamily="18" charset="0"/>
            </a:endParaRPr>
          </a:p>
        </p:txBody>
      </p:sp>
      <p:cxnSp>
        <p:nvCxnSpPr>
          <p:cNvPr id="8" name="Straight Connector 7"/>
          <p:cNvCxnSpPr/>
          <p:nvPr/>
        </p:nvCxnSpPr>
        <p:spPr>
          <a:xfrm flipH="1">
            <a:off x="8229600" y="1961321"/>
            <a:ext cx="106017" cy="119271"/>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37322" y="2796235"/>
            <a:ext cx="11754678" cy="1569660"/>
          </a:xfrm>
          <a:prstGeom prst="rect">
            <a:avLst/>
          </a:prstGeom>
          <a:noFill/>
        </p:spPr>
        <p:txBody>
          <a:bodyPr wrap="square" rtlCol="0">
            <a:spAutoFit/>
          </a:bodyPr>
          <a:lstStyle/>
          <a:p>
            <a:pPr>
              <a:lnSpc>
                <a:spcPct val="150000"/>
              </a:lnSpc>
            </a:pPr>
            <a:r>
              <a:rPr lang="en-US" sz="3200" dirty="0" smtClean="0">
                <a:latin typeface="UTM Avo" panose="02040603050506020204" pitchFamily="18" charset="0"/>
              </a:rPr>
              <a:t>b) </a:t>
            </a:r>
            <a:r>
              <a:rPr lang="en-US" sz="3200" dirty="0" err="1" smtClean="0">
                <a:latin typeface="UTM Avo" panose="02040603050506020204" pitchFamily="18" charset="0"/>
              </a:rPr>
              <a:t>Nai</a:t>
            </a:r>
            <a:r>
              <a:rPr lang="en-US" sz="3200" dirty="0" smtClean="0">
                <a:latin typeface="UTM Avo" panose="02040603050506020204" pitchFamily="18" charset="0"/>
              </a:rPr>
              <a:t> </a:t>
            </a:r>
            <a:r>
              <a:rPr lang="en-US" sz="3200" dirty="0" err="1" smtClean="0">
                <a:latin typeface="UTM Avo" panose="02040603050506020204" pitchFamily="18" charset="0"/>
              </a:rPr>
              <a:t>vàng</a:t>
            </a:r>
            <a:r>
              <a:rPr lang="en-US" sz="3200" dirty="0" smtClean="0">
                <a:latin typeface="UTM Avo" panose="02040603050506020204" pitchFamily="18" charset="0"/>
              </a:rPr>
              <a:t> </a:t>
            </a:r>
            <a:r>
              <a:rPr lang="en-US" sz="3200" dirty="0" err="1" smtClean="0">
                <a:latin typeface="UTM Avo" panose="02040603050506020204" pitchFamily="18" charset="0"/>
              </a:rPr>
              <a:t>leo</a:t>
            </a:r>
            <a:r>
              <a:rPr lang="en-US" sz="3200" dirty="0" smtClean="0">
                <a:latin typeface="UTM Avo" panose="02040603050506020204" pitchFamily="18" charset="0"/>
              </a:rPr>
              <a:t> </a:t>
            </a:r>
            <a:r>
              <a:rPr lang="en-US" sz="3200" dirty="0" err="1" smtClean="0">
                <a:latin typeface="UTM Avo" panose="02040603050506020204" pitchFamily="18" charset="0"/>
              </a:rPr>
              <a:t>lên</a:t>
            </a:r>
            <a:r>
              <a:rPr lang="en-US" sz="3200" dirty="0" smtClean="0">
                <a:latin typeface="UTM Avo" panose="02040603050506020204" pitchFamily="18" charset="0"/>
              </a:rPr>
              <a:t> </a:t>
            </a:r>
            <a:r>
              <a:rPr lang="en-US" sz="3200" dirty="0" err="1" smtClean="0">
                <a:latin typeface="UTM Avo" panose="02040603050506020204" pitchFamily="18" charset="0"/>
              </a:rPr>
              <a:t>mỏm</a:t>
            </a:r>
            <a:r>
              <a:rPr lang="en-US" sz="3200" dirty="0" smtClean="0">
                <a:latin typeface="UTM Avo" panose="02040603050506020204" pitchFamily="18" charset="0"/>
              </a:rPr>
              <a:t> </a:t>
            </a:r>
            <a:r>
              <a:rPr lang="en-US" sz="3200" dirty="0" err="1" smtClean="0">
                <a:latin typeface="UTM Avo" panose="02040603050506020204" pitchFamily="18" charset="0"/>
              </a:rPr>
              <a:t>đá</a:t>
            </a:r>
            <a:r>
              <a:rPr lang="en-US" sz="3200" dirty="0" smtClean="0">
                <a:latin typeface="UTM Avo" panose="02040603050506020204" pitchFamily="18" charset="0"/>
              </a:rPr>
              <a:t> </a:t>
            </a:r>
            <a:r>
              <a:rPr lang="en-US" sz="3200" dirty="0" err="1" smtClean="0">
                <a:latin typeface="UTM Avo" panose="02040603050506020204" pitchFamily="18" charset="0"/>
              </a:rPr>
              <a:t>tập</a:t>
            </a:r>
            <a:r>
              <a:rPr lang="en-US" sz="3200" dirty="0" smtClean="0">
                <a:latin typeface="UTM Avo" panose="02040603050506020204" pitchFamily="18" charset="0"/>
              </a:rPr>
              <a:t> bay </a:t>
            </a:r>
            <a:r>
              <a:rPr lang="en-US" sz="3200" dirty="0" err="1" smtClean="0">
                <a:latin typeface="UTM Avo" panose="02040603050506020204" pitchFamily="18" charset="0"/>
              </a:rPr>
              <a:t>thì</a:t>
            </a:r>
            <a:r>
              <a:rPr lang="en-US" sz="3200" dirty="0" smtClean="0">
                <a:latin typeface="UTM Avo" panose="02040603050506020204" pitchFamily="18" charset="0"/>
              </a:rPr>
              <a:t> </a:t>
            </a:r>
            <a:r>
              <a:rPr lang="en-US" sz="3200" dirty="0" err="1" smtClean="0">
                <a:latin typeface="UTM Avo" panose="02040603050506020204" pitchFamily="18" charset="0"/>
              </a:rPr>
              <a:t>rơi</a:t>
            </a:r>
            <a:r>
              <a:rPr lang="en-US" sz="3200" dirty="0" smtClean="0">
                <a:latin typeface="UTM Avo" panose="02040603050506020204" pitchFamily="18" charset="0"/>
              </a:rPr>
              <a:t> h……… </a:t>
            </a:r>
            <a:r>
              <a:rPr lang="en-US" sz="3200" dirty="0" err="1" smtClean="0">
                <a:latin typeface="UTM Avo" panose="02040603050506020204" pitchFamily="18" charset="0"/>
              </a:rPr>
              <a:t>xuống</a:t>
            </a:r>
            <a:r>
              <a:rPr lang="en-US" sz="3200" dirty="0" smtClean="0">
                <a:latin typeface="UTM Avo" panose="02040603050506020204" pitchFamily="18" charset="0"/>
              </a:rPr>
              <a:t> </a:t>
            </a:r>
            <a:r>
              <a:rPr lang="en-US" sz="3200" dirty="0" err="1" smtClean="0">
                <a:latin typeface="UTM Avo" panose="02040603050506020204" pitchFamily="18" charset="0"/>
              </a:rPr>
              <a:t>đất</a:t>
            </a:r>
            <a:r>
              <a:rPr lang="en-US" sz="3200" dirty="0" smtClean="0">
                <a:latin typeface="UTM Avo" panose="02040603050506020204" pitchFamily="18" charset="0"/>
              </a:rPr>
              <a:t>.</a:t>
            </a:r>
            <a:endParaRPr lang="en-US" sz="3200" dirty="0">
              <a:latin typeface="UTM Avo" panose="02040603050506020204" pitchFamily="18" charset="0"/>
            </a:endParaRPr>
          </a:p>
        </p:txBody>
      </p:sp>
      <p:sp>
        <p:nvSpPr>
          <p:cNvPr id="10" name="TextBox 9"/>
          <p:cNvSpPr txBox="1"/>
          <p:nvPr/>
        </p:nvSpPr>
        <p:spPr>
          <a:xfrm>
            <a:off x="9283147" y="2902251"/>
            <a:ext cx="1384853" cy="584775"/>
          </a:xfrm>
          <a:prstGeom prst="rect">
            <a:avLst/>
          </a:prstGeom>
          <a:noFill/>
        </p:spPr>
        <p:txBody>
          <a:bodyPr wrap="square" rtlCol="0">
            <a:spAutoFit/>
          </a:bodyPr>
          <a:lstStyle/>
          <a:p>
            <a:r>
              <a:rPr lang="en-US" sz="3200" b="1" dirty="0" err="1" smtClean="0">
                <a:solidFill>
                  <a:srgbClr val="C00000"/>
                </a:solidFill>
                <a:latin typeface="UTM Avo" panose="02040603050506020204" pitchFamily="18" charset="0"/>
              </a:rPr>
              <a:t>uych</a:t>
            </a:r>
            <a:endParaRPr lang="en-US" sz="3200" b="1" dirty="0">
              <a:solidFill>
                <a:srgbClr val="C00000"/>
              </a:solidFill>
              <a:latin typeface="UTM Avo" panose="02040603050506020204" pitchFamily="18" charset="0"/>
            </a:endParaRPr>
          </a:p>
        </p:txBody>
      </p:sp>
      <p:sp>
        <p:nvSpPr>
          <p:cNvPr id="11" name="Oval 10"/>
          <p:cNvSpPr/>
          <p:nvPr/>
        </p:nvSpPr>
        <p:spPr>
          <a:xfrm>
            <a:off x="9766852" y="3447270"/>
            <a:ext cx="5300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9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sz="3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354</Words>
  <Application>Microsoft Office PowerPoint</Application>
  <PresentationFormat>Widescreen</PresentationFormat>
  <Paragraphs>75</Paragraphs>
  <Slides>16</Slides>
  <Notes>1</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SimSun</vt:lpstr>
      <vt:lpstr>.VnAvant</vt:lpstr>
      <vt:lpstr>Arial</vt:lpstr>
      <vt:lpstr>Arial Unicode MS</vt:lpstr>
      <vt:lpstr>Calibri</vt:lpstr>
      <vt:lpstr>Calibri Light</vt:lpstr>
      <vt:lpstr>Times New Roman</vt:lpstr>
      <vt:lpstr>UTM Avo</vt:lpstr>
      <vt:lpstr>VNI-Avo</vt:lpstr>
      <vt:lpstr>等线</vt:lpstr>
      <vt:lpstr>等线 Light</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13</cp:revision>
  <dcterms:created xsi:type="dcterms:W3CDTF">2021-01-19T04:17:31Z</dcterms:created>
  <dcterms:modified xsi:type="dcterms:W3CDTF">2021-04-05T09:45:53Z</dcterms:modified>
</cp:coreProperties>
</file>