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3"/>
  </p:notesMasterIdLst>
  <p:sldIdLst>
    <p:sldId id="278" r:id="rId2"/>
    <p:sldId id="268" r:id="rId3"/>
    <p:sldId id="269" r:id="rId4"/>
    <p:sldId id="261" r:id="rId5"/>
    <p:sldId id="266" r:id="rId6"/>
    <p:sldId id="276" r:id="rId7"/>
    <p:sldId id="271" r:id="rId8"/>
    <p:sldId id="272" r:id="rId9"/>
    <p:sldId id="262" r:id="rId10"/>
    <p:sldId id="273" r:id="rId11"/>
    <p:sldId id="27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CCFFFF"/>
    <a:srgbClr val="66FFFF"/>
    <a:srgbClr val="3DA775"/>
    <a:srgbClr val="F8F8F8"/>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200"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E569C-4CF4-4CE1-9E83-14EEB831D23B}" type="datetimeFigureOut">
              <a:rPr lang="vi-VN" smtClean="0"/>
              <a:t>31/03/2021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7D296-D849-4EE7-A441-28FE29FD617F}" type="slidenum">
              <a:rPr lang="vi-VN" smtClean="0"/>
              <a:t>‹#›</a:t>
            </a:fld>
            <a:endParaRPr lang="vi-VN"/>
          </a:p>
        </p:txBody>
      </p:sp>
    </p:spTree>
    <p:extLst>
      <p:ext uri="{BB962C8B-B14F-4D97-AF65-F5344CB8AC3E}">
        <p14:creationId xmlns:p14="http://schemas.microsoft.com/office/powerpoint/2010/main" val="3869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smtClean="0"/>
            </a:p>
          </p:txBody>
        </p:sp>
      </p:grpSp>
      <p:sp>
        <p:nvSpPr>
          <p:cNvPr id="81932"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19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EC9D3684-EE25-43D6-A155-79D746FB426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122FD8D-EF90-4DAE-804C-FB6D689638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755E8C9-FC65-4A05-9A85-6758F760E2B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AADC6848-4E1B-48C1-8CB8-0C911FA8741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BA394294-4F73-4C92-8EAC-5CF371B03B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0533D39-1AB7-4309-A922-F667AEC46D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4A27BAFD-5445-4FD5-9D78-991CD25704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F09945E4-B361-4965-956F-EB39DC08E57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C5340C59-E29B-426F-8629-8E4E172FFD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CFC3063-424C-4CEC-B6C9-235C7732A3F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8A7FA7B-9DEE-4B0D-866A-013BD30246F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C32AC75-46DA-4F13-9F86-841EBBF3D0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sz="2400" smtClean="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809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809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E6C1A1AD-30D7-4F3E-B83E-EA74EA72DD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litter-graphics.co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04800" y="4267200"/>
            <a:ext cx="8382000" cy="1143000"/>
          </a:xfrm>
          <a:prstGeom prst="rect">
            <a:avLst/>
          </a:prstGeom>
        </p:spPr>
        <p:txBody>
          <a:bodyPr wrap="none" fromWordArt="1">
            <a:prstTxWarp prst="textPlain">
              <a:avLst>
                <a:gd name="adj" fmla="val 50000"/>
              </a:avLst>
            </a:prstTxWarp>
          </a:bodyPr>
          <a:lstStyle/>
          <a:p>
            <a:pPr algn="ctr"/>
            <a:endPar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7171" name="WordArt 20"/>
          <p:cNvSpPr>
            <a:spLocks noChangeArrowheads="1" noChangeShapeType="1" noTextEdit="1"/>
          </p:cNvSpPr>
          <p:nvPr/>
        </p:nvSpPr>
        <p:spPr bwMode="auto">
          <a:xfrm>
            <a:off x="1104900" y="2971800"/>
            <a:ext cx="6972300" cy="1981200"/>
          </a:xfrm>
          <a:prstGeom prst="rect">
            <a:avLst/>
          </a:prstGeom>
        </p:spPr>
        <p:txBody>
          <a:bodyPr wrap="none" fromWordArt="1">
            <a:prstTxWarp prst="textPlain">
              <a:avLst>
                <a:gd name="adj" fmla="val 50000"/>
              </a:avLst>
            </a:prstTxWarp>
          </a:bodyPr>
          <a:lstStyle/>
          <a:p>
            <a:pPr algn="ctr">
              <a:defRPr/>
            </a:pP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Môn </a:t>
            </a: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 – </a:t>
            </a: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4</a:t>
            </a:r>
            <a:r>
              <a:rPr lang="en-US" altLang="en-US" sz="3600" b="1" dirty="0">
                <a:solidFill>
                  <a:srgbClr val="002060"/>
                </a:solidFill>
                <a:cs typeface="Times New Roman" pitchFamily="18" charset="0"/>
              </a:rPr>
              <a:t>- </a:t>
            </a:r>
            <a:r>
              <a:rPr lang="en-US" altLang="en-US" sz="3600" b="1" dirty="0" smtClean="0">
                <a:solidFill>
                  <a:srgbClr val="002060"/>
                </a:solidFill>
                <a:cs typeface="Times New Roman" pitchFamily="18" charset="0"/>
              </a:rPr>
              <a:t>Tuần:29</a:t>
            </a:r>
            <a:endPar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defRPr/>
            </a:pP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Bài </a:t>
            </a: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:Thực vật cần gì để sống ?</a:t>
            </a:r>
            <a:endPar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71684" name="Group 5"/>
          <p:cNvGrpSpPr>
            <a:grpSpLocks/>
          </p:cNvGrpSpPr>
          <p:nvPr/>
        </p:nvGrpSpPr>
        <p:grpSpPr bwMode="auto">
          <a:xfrm>
            <a:off x="0" y="0"/>
            <a:ext cx="9144000" cy="6858000"/>
            <a:chOff x="8" y="0"/>
            <a:chExt cx="5760" cy="4320"/>
          </a:xfrm>
        </p:grpSpPr>
        <p:pic>
          <p:nvPicPr>
            <p:cNvPr id="71689"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91" name="Group 8"/>
            <p:cNvGrpSpPr>
              <a:grpSpLocks/>
            </p:cNvGrpSpPr>
            <p:nvPr/>
          </p:nvGrpSpPr>
          <p:grpSpPr bwMode="auto">
            <a:xfrm>
              <a:off x="8" y="0"/>
              <a:ext cx="5760" cy="4320"/>
              <a:chOff x="672" y="0"/>
              <a:chExt cx="5760" cy="4320"/>
            </a:xfrm>
          </p:grpSpPr>
          <p:pic>
            <p:nvPicPr>
              <p:cNvPr id="71692"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693"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69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695"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71685" name="Picture 2" descr="Bemu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562600"/>
            <a:ext cx="198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2" descr="Bemu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62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2" descr="Bemu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638800"/>
            <a:ext cx="1905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WordArt 9"/>
          <p:cNvSpPr>
            <a:spLocks noChangeArrowheads="1" noChangeShapeType="1" noTextEdit="1"/>
          </p:cNvSpPr>
          <p:nvPr/>
        </p:nvSpPr>
        <p:spPr bwMode="auto">
          <a:xfrm>
            <a:off x="685800" y="304800"/>
            <a:ext cx="7924800" cy="191135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TRƯỜNG TIỂU HỌC ÁI MỘ A</a:t>
            </a:r>
          </a:p>
        </p:txBody>
      </p:sp>
    </p:spTree>
    <p:extLst>
      <p:ext uri="{BB962C8B-B14F-4D97-AF65-F5344CB8AC3E}">
        <p14:creationId xmlns:p14="http://schemas.microsoft.com/office/powerpoint/2010/main" val="111488574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7185"/>
                                        </p:tgtEl>
                                        <p:attrNameLst>
                                          <p:attrName>style.visibility</p:attrName>
                                        </p:attrNameLst>
                                      </p:cBhvr>
                                      <p:to>
                                        <p:strVal val="visible"/>
                                      </p:to>
                                    </p:set>
                                    <p:anim calcmode="lin" valueType="num">
                                      <p:cBhvr additive="base">
                                        <p:cTn id="12" dur="5000" fill="hold"/>
                                        <p:tgtEl>
                                          <p:spTgt spid="7185"/>
                                        </p:tgtEl>
                                        <p:attrNameLst>
                                          <p:attrName>ppt_x</p:attrName>
                                        </p:attrNameLst>
                                      </p:cBhvr>
                                      <p:tavLst>
                                        <p:tav tm="0">
                                          <p:val>
                                            <p:strVal val="#ppt_x"/>
                                          </p:val>
                                        </p:tav>
                                        <p:tav tm="100000">
                                          <p:val>
                                            <p:strVal val="#ppt_x"/>
                                          </p:val>
                                        </p:tav>
                                      </p:tavLst>
                                    </p:anim>
                                    <p:anim calcmode="lin" valueType="num">
                                      <p:cBhvr additive="base">
                                        <p:cTn id="13" dur="5000" fill="hold"/>
                                        <p:tgtEl>
                                          <p:spTgt spid="718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8000"/>
                            </p:stCondLst>
                            <p:childTnLst>
                              <p:par>
                                <p:cTn id="15" presetID="9" presetClass="entr" presetSubtype="0"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dissolve">
                                      <p:cBhvr>
                                        <p:cTn id="17" dur="500"/>
                                        <p:tgtEl>
                                          <p:spTgt spid="7171"/>
                                        </p:tgtEl>
                                      </p:cBhvr>
                                    </p:animEffect>
                                  </p:childTnLst>
                                </p:cTn>
                              </p:par>
                            </p:childTnLst>
                          </p:cTn>
                        </p:par>
                        <p:par>
                          <p:cTn id="18" fill="hold" nodeType="afterGroup">
                            <p:stCondLst>
                              <p:cond delay="8500"/>
                            </p:stCondLst>
                            <p:childTnLst>
                              <p:par>
                                <p:cTn id="19" presetID="22" presetClass="emph" presetSubtype="0" repeatCount="indefinite" fill="hold" grpId="1" nodeType="afterEffect">
                                  <p:stCondLst>
                                    <p:cond delay="1000"/>
                                  </p:stCondLst>
                                  <p:endCondLst>
                                    <p:cond evt="onNext" delay="0">
                                      <p:tgtEl>
                                        <p:sldTgt/>
                                      </p:tgtEl>
                                    </p:cond>
                                  </p:endCondLst>
                                  <p:childTnLst>
                                    <p:animClr clrSpc="hsl" dir="cw">
                                      <p:cBhvr override="childStyle">
                                        <p:cTn id="20" dur="1000" fill="hold"/>
                                        <p:tgtEl>
                                          <p:spTgt spid="7185"/>
                                        </p:tgtEl>
                                        <p:attrNameLst>
                                          <p:attrName>style.color</p:attrName>
                                        </p:attrNameLst>
                                      </p:cBhvr>
                                      <p:by>
                                        <p:hsl h="-7200000" s="0" l="0"/>
                                      </p:by>
                                    </p:animClr>
                                    <p:animClr clrSpc="hsl" dir="cw">
                                      <p:cBhvr>
                                        <p:cTn id="21" dur="1000" fill="hold"/>
                                        <p:tgtEl>
                                          <p:spTgt spid="7185"/>
                                        </p:tgtEl>
                                        <p:attrNameLst>
                                          <p:attrName>fillcolor</p:attrName>
                                        </p:attrNameLst>
                                      </p:cBhvr>
                                      <p:by>
                                        <p:hsl h="-7200000" s="0" l="0"/>
                                      </p:by>
                                    </p:animClr>
                                    <p:animClr clrSpc="hsl" dir="cw">
                                      <p:cBhvr>
                                        <p:cTn id="22" dur="1000" fill="hold"/>
                                        <p:tgtEl>
                                          <p:spTgt spid="7185"/>
                                        </p:tgtEl>
                                        <p:attrNameLst>
                                          <p:attrName>stroke.color</p:attrName>
                                        </p:attrNameLst>
                                      </p:cBhvr>
                                      <p:by>
                                        <p:hsl h="-7200000" s="0" l="0"/>
                                      </p:by>
                                    </p:animClr>
                                    <p:set>
                                      <p:cBhvr>
                                        <p:cTn id="23" dur="1000" fill="hold"/>
                                        <p:tgtEl>
                                          <p:spTgt spid="7185"/>
                                        </p:tgtEl>
                                        <p:attrNameLst>
                                          <p:attrName>fill.type</p:attrName>
                                        </p:attrNameLst>
                                      </p:cBhvr>
                                      <p:to>
                                        <p:strVal val="solid"/>
                                      </p:to>
                                    </p:set>
                                  </p:childTnLst>
                                </p:cTn>
                              </p:par>
                            </p:childTnLst>
                          </p:cTn>
                        </p:par>
                        <p:par>
                          <p:cTn id="24" fill="hold" nodeType="afterGroup">
                            <p:stCondLst>
                              <p:cond delay="10500"/>
                            </p:stCondLst>
                            <p:childTnLst>
                              <p:par>
                                <p:cTn id="25" presetID="22" presetClass="emph" presetSubtype="0" repeatCount="indefinite" fill="hold" grpId="1" nodeType="afterEffect" nodePh="1">
                                  <p:stCondLst>
                                    <p:cond delay="1000"/>
                                  </p:stCondLst>
                                  <p:endCondLst>
                                    <p:cond evt="onNext" delay="0">
                                      <p:tgtEl>
                                        <p:sldTgt/>
                                      </p:tgtEl>
                                    </p:cond>
                                    <p:cond evt="begin" delay="0">
                                      <p:tn val="25"/>
                                    </p:cond>
                                  </p:endCondLst>
                                  <p:childTnLst>
                                    <p:animClr clrSpc="hsl" dir="cw">
                                      <p:cBhvr override="childStyle">
                                        <p:cTn id="26" dur="1000" fill="hold"/>
                                        <p:tgtEl>
                                          <p:spTgt spid="2067"/>
                                        </p:tgtEl>
                                        <p:attrNameLst>
                                          <p:attrName>style.color</p:attrName>
                                        </p:attrNameLst>
                                      </p:cBhvr>
                                      <p:by>
                                        <p:hsl h="-7200000" s="0" l="0"/>
                                      </p:by>
                                    </p:animClr>
                                    <p:animClr clrSpc="hsl" dir="cw">
                                      <p:cBhvr>
                                        <p:cTn id="27" dur="1000" fill="hold"/>
                                        <p:tgtEl>
                                          <p:spTgt spid="2067"/>
                                        </p:tgtEl>
                                        <p:attrNameLst>
                                          <p:attrName>fillcolor</p:attrName>
                                        </p:attrNameLst>
                                      </p:cBhvr>
                                      <p:by>
                                        <p:hsl h="-7200000" s="0" l="0"/>
                                      </p:by>
                                    </p:animClr>
                                    <p:animClr clrSpc="hsl" dir="cw">
                                      <p:cBhvr>
                                        <p:cTn id="28" dur="1000" fill="hold"/>
                                        <p:tgtEl>
                                          <p:spTgt spid="2067"/>
                                        </p:tgtEl>
                                        <p:attrNameLst>
                                          <p:attrName>stroke.color</p:attrName>
                                        </p:attrNameLst>
                                      </p:cBhvr>
                                      <p:by>
                                        <p:hsl h="-7200000" s="0" l="0"/>
                                      </p:by>
                                    </p:animClr>
                                    <p:set>
                                      <p:cBhvr>
                                        <p:cTn id="29" dur="1000" fill="hold"/>
                                        <p:tgtEl>
                                          <p:spTgt spid="2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7" grpId="1" animBg="1"/>
      <p:bldP spid="7185" grpId="0" animBg="1"/>
      <p:bldP spid="718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Rectangle 2"/>
          <p:cNvSpPr>
            <a:spLocks noGrp="1" noChangeArrowheads="1"/>
          </p:cNvSpPr>
          <p:nvPr>
            <p:ph type="body" idx="1"/>
          </p:nvPr>
        </p:nvSpPr>
        <p:spPr>
          <a:xfrm>
            <a:off x="1676400" y="2895600"/>
            <a:ext cx="7467600" cy="4724400"/>
          </a:xfrm>
        </p:spPr>
        <p:txBody>
          <a:bodyPr/>
          <a:lstStyle/>
          <a:p>
            <a:pPr marL="609600" indent="-609600" eaLnBrk="1" hangingPunct="1">
              <a:buFont typeface="Wingdings" pitchFamily="2" charset="2"/>
              <a:buNone/>
            </a:pPr>
            <a:r>
              <a:rPr lang="en-US" sz="2800" b="1" smtClean="0">
                <a:latin typeface="Arial" charset="0"/>
              </a:rPr>
              <a:t>a). Trồng cây trong điều kiện sống đầy đủ các yếu tố .</a:t>
            </a:r>
          </a:p>
          <a:p>
            <a:pPr marL="609600" indent="-609600" eaLnBrk="1" hangingPunct="1">
              <a:buFontTx/>
              <a:buNone/>
            </a:pPr>
            <a:r>
              <a:rPr lang="en-US" sz="2800" b="1" smtClean="0">
                <a:latin typeface="Arial" charset="0"/>
              </a:rPr>
              <a:t>b). Trồng cây trong điều kiện sống thiếu từng yếu tố .</a:t>
            </a:r>
          </a:p>
          <a:p>
            <a:pPr marL="609600" indent="-609600" eaLnBrk="1" hangingPunct="1">
              <a:buFontTx/>
              <a:buNone/>
            </a:pPr>
            <a:r>
              <a:rPr lang="en-US" sz="2800" b="1" smtClean="0">
                <a:latin typeface="Arial" charset="0"/>
              </a:rPr>
              <a:t>c). Trồng cây trong điều kiện sống thiếu hai yếu tố .</a:t>
            </a:r>
          </a:p>
        </p:txBody>
      </p:sp>
      <p:sp>
        <p:nvSpPr>
          <p:cNvPr id="12292" name="Rectangle 6"/>
          <p:cNvSpPr>
            <a:spLocks noChangeArrowheads="1"/>
          </p:cNvSpPr>
          <p:nvPr/>
        </p:nvSpPr>
        <p:spPr bwMode="auto">
          <a:xfrm>
            <a:off x="914400" y="5105400"/>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293" name="Text Box 7"/>
          <p:cNvSpPr txBox="1">
            <a:spLocks noChangeArrowheads="1"/>
          </p:cNvSpPr>
          <p:nvPr/>
        </p:nvSpPr>
        <p:spPr bwMode="auto">
          <a:xfrm>
            <a:off x="250825" y="2781300"/>
            <a:ext cx="719138" cy="338138"/>
          </a:xfrm>
          <a:prstGeom prst="rect">
            <a:avLst/>
          </a:prstGeom>
          <a:noFill/>
          <a:ln w="9525">
            <a:noFill/>
            <a:miter lim="800000"/>
            <a:headEnd/>
            <a:tailEnd/>
          </a:ln>
        </p:spPr>
        <p:txBody>
          <a:bodyPr>
            <a:spAutoFit/>
          </a:bodyPr>
          <a:lstStyle/>
          <a:p>
            <a:pPr>
              <a:spcBef>
                <a:spcPct val="50000"/>
              </a:spcBef>
            </a:pPr>
            <a:endParaRPr lang="en-US" sz="1600">
              <a:latin typeface="Arial" charset="0"/>
            </a:endParaRPr>
          </a:p>
        </p:txBody>
      </p:sp>
      <p:sp>
        <p:nvSpPr>
          <p:cNvPr id="12294" name="Rectangle 11"/>
          <p:cNvSpPr>
            <a:spLocks noChangeArrowheads="1"/>
          </p:cNvSpPr>
          <p:nvPr/>
        </p:nvSpPr>
        <p:spPr bwMode="auto">
          <a:xfrm>
            <a:off x="938213" y="4010025"/>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32104" name="Text Box 8"/>
          <p:cNvSpPr txBox="1">
            <a:spLocks noChangeArrowheads="1"/>
          </p:cNvSpPr>
          <p:nvPr/>
        </p:nvSpPr>
        <p:spPr bwMode="auto">
          <a:xfrm>
            <a:off x="914400" y="4038600"/>
            <a:ext cx="649288" cy="523875"/>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Arial" charset="0"/>
              </a:rPr>
              <a:t> X</a:t>
            </a:r>
          </a:p>
        </p:txBody>
      </p:sp>
      <p:sp>
        <p:nvSpPr>
          <p:cNvPr id="12296" name="Rectangle 12"/>
          <p:cNvSpPr>
            <a:spLocks noChangeArrowheads="1"/>
          </p:cNvSpPr>
          <p:nvPr/>
        </p:nvSpPr>
        <p:spPr bwMode="auto">
          <a:xfrm>
            <a:off x="914400" y="2971800"/>
            <a:ext cx="565150" cy="566738"/>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297" name="Rectangle 14"/>
          <p:cNvSpPr>
            <a:spLocks noChangeArrowheads="1"/>
          </p:cNvSpPr>
          <p:nvPr/>
        </p:nvSpPr>
        <p:spPr bwMode="auto">
          <a:xfrm>
            <a:off x="381000" y="533400"/>
            <a:ext cx="8763000" cy="1938338"/>
          </a:xfrm>
          <a:prstGeom prst="rect">
            <a:avLst/>
          </a:prstGeom>
          <a:noFill/>
          <a:ln w="9525">
            <a:noFill/>
            <a:miter lim="800000"/>
            <a:headEnd/>
            <a:tailEnd/>
          </a:ln>
        </p:spPr>
        <p:txBody>
          <a:bodyPr>
            <a:spAutoFit/>
          </a:bodyPr>
          <a:lstStyle/>
          <a:p>
            <a:r>
              <a:rPr lang="en-US" sz="3600" b="1">
                <a:latin typeface="Arial" charset="0"/>
              </a:rPr>
              <a:t>                           </a:t>
            </a:r>
          </a:p>
          <a:p>
            <a:r>
              <a:rPr lang="en-US" sz="2800" b="1">
                <a:latin typeface="Arial" charset="0"/>
              </a:rPr>
              <a:t>Đánh dấu </a:t>
            </a:r>
            <a:r>
              <a:rPr lang="en-US" sz="2800" b="1">
                <a:solidFill>
                  <a:srgbClr val="FF3300"/>
                </a:solidFill>
                <a:latin typeface="Arial" charset="0"/>
              </a:rPr>
              <a:t>X </a:t>
            </a:r>
            <a:r>
              <a:rPr lang="en-US" sz="2800" b="1">
                <a:latin typeface="Arial" charset="0"/>
              </a:rPr>
              <a:t>vào        trước câu trả lời đúng nhất:</a:t>
            </a:r>
          </a:p>
          <a:p>
            <a:r>
              <a:rPr lang="en-US" sz="2800" b="1">
                <a:latin typeface="Arial" charset="0"/>
              </a:rPr>
              <a:t>          </a:t>
            </a:r>
            <a:r>
              <a:rPr lang="en-US" sz="2800" b="1">
                <a:solidFill>
                  <a:schemeClr val="folHlink"/>
                </a:solidFill>
                <a:latin typeface="Arial" charset="0"/>
              </a:rPr>
              <a:t>Muốn biết thực vật cần gì để sống, ta làm thí nghiệm như thế nào ?</a:t>
            </a:r>
          </a:p>
        </p:txBody>
      </p:sp>
      <p:sp>
        <p:nvSpPr>
          <p:cNvPr id="12298" name="Oval 16"/>
          <p:cNvSpPr>
            <a:spLocks noChangeArrowheads="1"/>
          </p:cNvSpPr>
          <p:nvPr/>
        </p:nvSpPr>
        <p:spPr bwMode="auto">
          <a:xfrm>
            <a:off x="728663" y="1503363"/>
            <a:ext cx="609600" cy="6096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2299" name="Text Box 17"/>
          <p:cNvSpPr txBox="1">
            <a:spLocks noChangeArrowheads="1"/>
          </p:cNvSpPr>
          <p:nvPr/>
        </p:nvSpPr>
        <p:spPr bwMode="auto">
          <a:xfrm>
            <a:off x="827088" y="1516063"/>
            <a:ext cx="412750" cy="585787"/>
          </a:xfrm>
          <a:prstGeom prst="rect">
            <a:avLst/>
          </a:prstGeom>
          <a:noFill/>
          <a:ln w="9525">
            <a:noFill/>
            <a:miter lim="800000"/>
            <a:headEnd/>
            <a:tailEnd/>
          </a:ln>
        </p:spPr>
        <p:txBody>
          <a:bodyPr wrap="none">
            <a:spAutoFit/>
          </a:bodyPr>
          <a:lstStyle/>
          <a:p>
            <a:r>
              <a:rPr lang="en-US" sz="3200" b="1">
                <a:solidFill>
                  <a:schemeClr val="hlink"/>
                </a:solidFill>
                <a:latin typeface="Arial" charset="0"/>
              </a:rPr>
              <a:t>1</a:t>
            </a:r>
          </a:p>
        </p:txBody>
      </p:sp>
      <p:sp>
        <p:nvSpPr>
          <p:cNvPr id="12300" name="Rectangle 21"/>
          <p:cNvSpPr>
            <a:spLocks noChangeArrowheads="1"/>
          </p:cNvSpPr>
          <p:nvPr/>
        </p:nvSpPr>
        <p:spPr bwMode="auto">
          <a:xfrm>
            <a:off x="3313113" y="1062038"/>
            <a:ext cx="565150" cy="547687"/>
          </a:xfrm>
          <a:prstGeom prst="rect">
            <a:avLst/>
          </a:prstGeom>
          <a:solidFill>
            <a:srgbClr val="F8F8F8"/>
          </a:solidFill>
          <a:ln w="9525">
            <a:solidFill>
              <a:schemeClr val="tx1"/>
            </a:solidFill>
            <a:miter lim="800000"/>
            <a:headEnd/>
            <a:tailEnd/>
          </a:ln>
        </p:spPr>
        <p:txBody>
          <a:bodyPr wrap="none" anchor="ctr"/>
          <a:lstStyle/>
          <a:p>
            <a:endParaRPr lang="en-US" sz="1600">
              <a:latin typeface="Arial" charset="0"/>
            </a:endParaRPr>
          </a:p>
        </p:txBody>
      </p:sp>
      <p:sp>
        <p:nvSpPr>
          <p:cNvPr id="12301" name="Oval 22"/>
          <p:cNvSpPr>
            <a:spLocks noChangeArrowheads="1"/>
          </p:cNvSpPr>
          <p:nvPr/>
        </p:nvSpPr>
        <p:spPr bwMode="auto">
          <a:xfrm>
            <a:off x="3255963" y="192088"/>
            <a:ext cx="2424112" cy="909637"/>
          </a:xfrm>
          <a:prstGeom prst="ellipse">
            <a:avLst/>
          </a:prstGeom>
          <a:solidFill>
            <a:srgbClr val="FF3300"/>
          </a:solidFill>
          <a:ln w="9525">
            <a:noFill/>
            <a:round/>
            <a:headEnd/>
            <a:tailEnd/>
          </a:ln>
          <a:effectLst>
            <a:outerShdw dist="107763" dir="18900000" algn="ctr" rotWithShape="0">
              <a:schemeClr val="bg2">
                <a:alpha val="50000"/>
              </a:schemeClr>
            </a:outerShdw>
          </a:effectLst>
        </p:spPr>
        <p:txBody>
          <a:bodyPr wrap="none">
            <a:spAutoFit/>
          </a:bodyPr>
          <a:lstStyle/>
          <a:p>
            <a:r>
              <a:rPr lang="en-US" sz="3600" b="1">
                <a:solidFill>
                  <a:srgbClr val="FFFF00"/>
                </a:solidFill>
                <a:latin typeface="Arial" charset="0"/>
              </a:rPr>
              <a:t>Bài tập</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strips(downLeft)">
                                      <p:cBhvr>
                                        <p:cTn id="7" dur="500"/>
                                        <p:tgtEl>
                                          <p:spTgt spid="13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body" idx="1"/>
          </p:nvPr>
        </p:nvSpPr>
        <p:spPr>
          <a:xfrm>
            <a:off x="1371600" y="2057400"/>
            <a:ext cx="7772400" cy="5105400"/>
          </a:xfrm>
        </p:spPr>
        <p:txBody>
          <a:bodyPr/>
          <a:lstStyle/>
          <a:p>
            <a:pPr eaLnBrk="1" hangingPunct="1">
              <a:buFont typeface="Wingdings" pitchFamily="2" charset="2"/>
              <a:buNone/>
            </a:pPr>
            <a:r>
              <a:rPr lang="en-US" sz="2800" b="1" smtClean="0">
                <a:latin typeface="Arial" charset="0"/>
              </a:rPr>
              <a:t> </a:t>
            </a:r>
          </a:p>
          <a:p>
            <a:pPr eaLnBrk="1" hangingPunct="1">
              <a:buFont typeface="Wingdings" pitchFamily="2" charset="2"/>
              <a:buNone/>
            </a:pPr>
            <a:r>
              <a:rPr lang="en-US" sz="3400" b="1" smtClean="0">
                <a:latin typeface="Arial" charset="0"/>
              </a:rPr>
              <a:t>a). Có đủ nước, ánh sáng .</a:t>
            </a:r>
          </a:p>
          <a:p>
            <a:pPr eaLnBrk="1" hangingPunct="1">
              <a:buFont typeface="Wingdings" pitchFamily="2" charset="2"/>
              <a:buNone/>
            </a:pPr>
            <a:endParaRPr lang="en-US" sz="3400" b="1" smtClean="0">
              <a:latin typeface="Arial" charset="0"/>
            </a:endParaRPr>
          </a:p>
          <a:p>
            <a:pPr eaLnBrk="1" hangingPunct="1">
              <a:buFont typeface="Wingdings" pitchFamily="2" charset="2"/>
              <a:buNone/>
            </a:pPr>
            <a:r>
              <a:rPr lang="en-US" sz="3400" b="1" smtClean="0">
                <a:latin typeface="Arial" charset="0"/>
              </a:rPr>
              <a:t>b). Có đủ nước, ánh sáng, không khí. </a:t>
            </a:r>
          </a:p>
          <a:p>
            <a:pPr eaLnBrk="1" hangingPunct="1">
              <a:buFont typeface="Wingdings" pitchFamily="2" charset="2"/>
              <a:buNone/>
            </a:pPr>
            <a:endParaRPr lang="en-US" sz="3400" b="1" smtClean="0">
              <a:latin typeface="Arial" charset="0"/>
            </a:endParaRPr>
          </a:p>
          <a:p>
            <a:pPr eaLnBrk="1" hangingPunct="1">
              <a:buFont typeface="Wingdings" pitchFamily="2" charset="2"/>
              <a:buNone/>
            </a:pPr>
            <a:r>
              <a:rPr lang="en-US" sz="3400" b="1" smtClean="0">
                <a:latin typeface="Arial" charset="0"/>
              </a:rPr>
              <a:t>c). Đủ nước, ánh sáng, không khí và chất khoáng .</a:t>
            </a:r>
          </a:p>
        </p:txBody>
      </p:sp>
      <p:sp>
        <p:nvSpPr>
          <p:cNvPr id="13316" name="Text Box 6"/>
          <p:cNvSpPr txBox="1">
            <a:spLocks noChangeArrowheads="1"/>
          </p:cNvSpPr>
          <p:nvPr/>
        </p:nvSpPr>
        <p:spPr bwMode="auto">
          <a:xfrm>
            <a:off x="395288" y="1773238"/>
            <a:ext cx="936625"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3317" name="Text Box 7"/>
          <p:cNvSpPr txBox="1">
            <a:spLocks noChangeArrowheads="1"/>
          </p:cNvSpPr>
          <p:nvPr/>
        </p:nvSpPr>
        <p:spPr bwMode="auto">
          <a:xfrm>
            <a:off x="468313" y="4941888"/>
            <a:ext cx="863600"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3318" name="Rectangle 11"/>
          <p:cNvSpPr>
            <a:spLocks noChangeArrowheads="1"/>
          </p:cNvSpPr>
          <p:nvPr/>
        </p:nvSpPr>
        <p:spPr bwMode="auto">
          <a:xfrm>
            <a:off x="609600" y="2671763"/>
            <a:ext cx="565150" cy="566737"/>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19" name="Rectangle 12"/>
          <p:cNvSpPr>
            <a:spLocks noChangeArrowheads="1"/>
          </p:cNvSpPr>
          <p:nvPr/>
        </p:nvSpPr>
        <p:spPr bwMode="auto">
          <a:xfrm>
            <a:off x="609600" y="3886200"/>
            <a:ext cx="565150" cy="566738"/>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20" name="Rectangle 13"/>
          <p:cNvSpPr>
            <a:spLocks noChangeArrowheads="1"/>
          </p:cNvSpPr>
          <p:nvPr/>
        </p:nvSpPr>
        <p:spPr bwMode="auto">
          <a:xfrm>
            <a:off x="609600" y="5181600"/>
            <a:ext cx="565150" cy="566738"/>
          </a:xfrm>
          <a:prstGeom prst="rect">
            <a:avLst/>
          </a:prstGeom>
          <a:solidFill>
            <a:srgbClr val="F8F8F8"/>
          </a:solidFill>
          <a:ln w="9525">
            <a:solidFill>
              <a:schemeClr val="tx1"/>
            </a:solidFill>
            <a:miter lim="800000"/>
            <a:headEnd/>
            <a:tailEnd/>
          </a:ln>
        </p:spPr>
        <p:txBody>
          <a:bodyPr wrap="none" anchor="ctr"/>
          <a:lstStyle/>
          <a:p>
            <a:endParaRPr lang="en-US">
              <a:latin typeface="Arial" charset="0"/>
            </a:endParaRPr>
          </a:p>
        </p:txBody>
      </p:sp>
      <p:sp>
        <p:nvSpPr>
          <p:cNvPr id="13321" name="Rectangle 14"/>
          <p:cNvSpPr>
            <a:spLocks noChangeArrowheads="1"/>
          </p:cNvSpPr>
          <p:nvPr/>
        </p:nvSpPr>
        <p:spPr bwMode="auto">
          <a:xfrm>
            <a:off x="1447800" y="914400"/>
            <a:ext cx="7239000" cy="1190625"/>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sz="3600" b="1">
                <a:solidFill>
                  <a:schemeClr val="folHlink"/>
                </a:solidFill>
                <a:latin typeface="Arial" charset="0"/>
              </a:rPr>
              <a:t>Để sống và phát triển bình thường, thực vật cần :</a:t>
            </a:r>
          </a:p>
        </p:txBody>
      </p:sp>
      <p:sp>
        <p:nvSpPr>
          <p:cNvPr id="13322" name="Oval 15"/>
          <p:cNvSpPr>
            <a:spLocks noChangeArrowheads="1"/>
          </p:cNvSpPr>
          <p:nvPr/>
        </p:nvSpPr>
        <p:spPr bwMode="auto">
          <a:xfrm>
            <a:off x="685800" y="914400"/>
            <a:ext cx="609600" cy="6096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a:latin typeface="Arial" charset="0"/>
            </a:endParaRPr>
          </a:p>
        </p:txBody>
      </p:sp>
      <p:sp>
        <p:nvSpPr>
          <p:cNvPr id="13323" name="Text Box 16"/>
          <p:cNvSpPr txBox="1">
            <a:spLocks noChangeArrowheads="1"/>
          </p:cNvSpPr>
          <p:nvPr/>
        </p:nvSpPr>
        <p:spPr bwMode="auto">
          <a:xfrm>
            <a:off x="762000" y="914400"/>
            <a:ext cx="441325" cy="646113"/>
          </a:xfrm>
          <a:prstGeom prst="rect">
            <a:avLst/>
          </a:prstGeom>
          <a:noFill/>
          <a:ln w="9525">
            <a:noFill/>
            <a:miter lim="800000"/>
            <a:headEnd/>
            <a:tailEnd/>
          </a:ln>
        </p:spPr>
        <p:txBody>
          <a:bodyPr wrap="none">
            <a:spAutoFit/>
          </a:bodyPr>
          <a:lstStyle/>
          <a:p>
            <a:r>
              <a:rPr lang="en-US" sz="3600" b="1">
                <a:solidFill>
                  <a:schemeClr val="hlink"/>
                </a:solidFill>
                <a:latin typeface="Arial" charset="0"/>
              </a:rPr>
              <a:t>2</a:t>
            </a:r>
          </a:p>
        </p:txBody>
      </p:sp>
      <p:sp>
        <p:nvSpPr>
          <p:cNvPr id="133128" name="Text Box 8"/>
          <p:cNvSpPr txBox="1">
            <a:spLocks noChangeArrowheads="1"/>
          </p:cNvSpPr>
          <p:nvPr/>
        </p:nvSpPr>
        <p:spPr bwMode="auto">
          <a:xfrm>
            <a:off x="633413" y="5153025"/>
            <a:ext cx="468312"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trips(downLeft)">
                                      <p:cBhvr>
                                        <p:cTn id="7"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inh nen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882" name="Rectangle 2"/>
          <p:cNvSpPr>
            <a:spLocks noGrp="1" noChangeArrowheads="1"/>
          </p:cNvSpPr>
          <p:nvPr>
            <p:ph type="body" idx="1"/>
          </p:nvPr>
        </p:nvSpPr>
        <p:spPr>
          <a:xfrm>
            <a:off x="1219200" y="1143000"/>
            <a:ext cx="4495800" cy="762000"/>
          </a:xfrm>
        </p:spPr>
        <p:txBody>
          <a:bodyPr/>
          <a:lstStyle/>
          <a:p>
            <a:pPr eaLnBrk="1" hangingPunct="1">
              <a:lnSpc>
                <a:spcPct val="80000"/>
              </a:lnSpc>
              <a:buFont typeface="Wingdings" pitchFamily="2" charset="2"/>
              <a:buNone/>
            </a:pPr>
            <a:r>
              <a:rPr lang="en-US" sz="700" smtClean="0">
                <a:latin typeface="Arial" charset="0"/>
              </a:rPr>
              <a:t>		</a:t>
            </a:r>
          </a:p>
          <a:p>
            <a:pPr eaLnBrk="1" hangingPunct="1">
              <a:lnSpc>
                <a:spcPct val="80000"/>
              </a:lnSpc>
              <a:buFont typeface="Wingdings" pitchFamily="2" charset="2"/>
              <a:buNone/>
            </a:pPr>
            <a:r>
              <a:rPr lang="en-US" sz="700" smtClean="0">
                <a:latin typeface="Arial" charset="0"/>
              </a:rPr>
              <a:t>  	     </a:t>
            </a:r>
            <a:r>
              <a:rPr lang="en-US" sz="4400" b="1" u="sng" smtClean="0">
                <a:solidFill>
                  <a:srgbClr val="FF0000"/>
                </a:solidFill>
                <a:latin typeface="Arial" charset="0"/>
              </a:rPr>
              <a:t>Hoạt động 1</a:t>
            </a:r>
            <a:r>
              <a:rPr lang="en-US" sz="4400" b="1" smtClean="0">
                <a:latin typeface="Arial" charset="0"/>
              </a:rPr>
              <a:t> </a:t>
            </a:r>
            <a:r>
              <a:rPr lang="en-US" sz="4400" b="1" smtClean="0">
                <a:solidFill>
                  <a:schemeClr val="hlink"/>
                </a:solidFill>
                <a:latin typeface="Arial" charset="0"/>
              </a:rPr>
              <a:t>: </a:t>
            </a:r>
          </a:p>
          <a:p>
            <a:pPr eaLnBrk="1" hangingPunct="1">
              <a:lnSpc>
                <a:spcPct val="80000"/>
              </a:lnSpc>
              <a:buFont typeface="Wingdings" pitchFamily="2" charset="2"/>
              <a:buNone/>
            </a:pPr>
            <a:endParaRPr lang="en-US" sz="4400" b="1" smtClean="0">
              <a:solidFill>
                <a:schemeClr val="hlink"/>
              </a:solidFill>
              <a:latin typeface="Arial" charset="0"/>
            </a:endParaRPr>
          </a:p>
          <a:p>
            <a:pPr eaLnBrk="1" hangingPunct="1">
              <a:lnSpc>
                <a:spcPct val="80000"/>
              </a:lnSpc>
              <a:buFont typeface="Wingdings" pitchFamily="2" charset="2"/>
              <a:buNone/>
            </a:pPr>
            <a:endParaRPr lang="en-US" sz="700" smtClean="0">
              <a:latin typeface="Arial" charset="0"/>
            </a:endParaRPr>
          </a:p>
          <a:p>
            <a:pPr eaLnBrk="1" hangingPunct="1">
              <a:lnSpc>
                <a:spcPct val="80000"/>
              </a:lnSpc>
              <a:buFont typeface="Wingdings" pitchFamily="2" charset="2"/>
              <a:buNone/>
            </a:pPr>
            <a:r>
              <a:rPr lang="en-US" sz="700" smtClean="0">
                <a:latin typeface="Arial" charset="0"/>
              </a:rPr>
              <a:t>		</a:t>
            </a:r>
            <a:endParaRPr lang="en-US" sz="800" smtClean="0">
              <a:latin typeface="Arial" charset="0"/>
            </a:endParaRPr>
          </a:p>
        </p:txBody>
      </p:sp>
      <p:sp>
        <p:nvSpPr>
          <p:cNvPr id="122884" name="Text Box 4"/>
          <p:cNvSpPr txBox="1">
            <a:spLocks noChangeArrowheads="1"/>
          </p:cNvSpPr>
          <p:nvPr/>
        </p:nvSpPr>
        <p:spPr bwMode="auto">
          <a:xfrm>
            <a:off x="1066800" y="2743200"/>
            <a:ext cx="7620000" cy="1531938"/>
          </a:xfrm>
          <a:prstGeom prst="rect">
            <a:avLst/>
          </a:prstGeom>
          <a:noFill/>
          <a:ln w="9525">
            <a:noFill/>
            <a:miter lim="800000"/>
            <a:headEnd/>
            <a:tailEnd/>
          </a:ln>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3600" b="1">
                <a:latin typeface="Arial" charset="0"/>
              </a:rPr>
              <a:t>    </a:t>
            </a:r>
            <a:r>
              <a:rPr lang="en-US" sz="3600" b="1">
                <a:solidFill>
                  <a:schemeClr val="folHlink"/>
                </a:solidFill>
                <a:latin typeface="Arial" charset="0"/>
              </a:rPr>
              <a:t>Trình bày cách tiến hành thí nghiệm thực vật cần gì để sống .</a:t>
            </a:r>
          </a:p>
          <a:p>
            <a:endParaRPr lang="en-US" sz="3600" b="1">
              <a:solidFill>
                <a:schemeClr val="folHlink"/>
              </a:solidFill>
              <a:latin typeface="Arial"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 calcmode="lin" valueType="num">
                                      <p:cBhvr>
                                        <p:cTn id="7" dur="1000" fill="hold"/>
                                        <p:tgtEl>
                                          <p:spTgt spid="122882">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2288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2884"/>
                                        </p:tgtEl>
                                        <p:attrNameLst>
                                          <p:attrName>style.visibility</p:attrName>
                                        </p:attrNameLst>
                                      </p:cBhvr>
                                      <p:to>
                                        <p:strVal val="visible"/>
                                      </p:to>
                                    </p:set>
                                    <p:anim calcmode="lin" valueType="num">
                                      <p:cBhvr>
                                        <p:cTn id="14" dur="1000" fill="hold"/>
                                        <p:tgtEl>
                                          <p:spTgt spid="122884"/>
                                        </p:tgtEl>
                                        <p:attrNameLst>
                                          <p:attrName>ppt_x</p:attrName>
                                        </p:attrNameLst>
                                      </p:cBhvr>
                                      <p:tavLst>
                                        <p:tav tm="0">
                                          <p:val>
                                            <p:strVal val="#ppt_x-.2"/>
                                          </p:val>
                                        </p:tav>
                                        <p:tav tm="100000">
                                          <p:val>
                                            <p:strVal val="#ppt_x"/>
                                          </p:val>
                                        </p:tav>
                                      </p:tavLst>
                                    </p:anim>
                                    <p:anim calcmode="lin" valueType="num">
                                      <p:cBhvr>
                                        <p:cTn id="15" dur="1000" fill="hold"/>
                                        <p:tgtEl>
                                          <p:spTgt spid="1228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p:bldP spid="12288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4" descr="Picture15"/>
          <p:cNvPicPr>
            <a:picLocks noChangeAspect="1" noChangeArrowheads="1"/>
          </p:cNvPicPr>
          <p:nvPr/>
        </p:nvPicPr>
        <p:blipFill>
          <a:blip r:embed="rId2">
            <a:lum bright="24000"/>
          </a:blip>
          <a:srcRect/>
          <a:stretch>
            <a:fillRect/>
          </a:stretch>
        </p:blipFill>
        <p:spPr bwMode="auto">
          <a:xfrm>
            <a:off x="0" y="0"/>
            <a:ext cx="9144000" cy="6858000"/>
          </a:xfrm>
          <a:prstGeom prst="rect">
            <a:avLst/>
          </a:prstGeom>
          <a:noFill/>
          <a:ln w="9525">
            <a:noFill/>
            <a:miter lim="800000"/>
            <a:headEnd/>
            <a:tailEnd/>
          </a:ln>
        </p:spPr>
      </p:pic>
      <p:graphicFrame>
        <p:nvGraphicFramePr>
          <p:cNvPr id="123964" name="Group 60"/>
          <p:cNvGraphicFramePr>
            <a:graphicFrameLocks noGrp="1"/>
          </p:cNvGraphicFramePr>
          <p:nvPr>
            <p:ph idx="1"/>
          </p:nvPr>
        </p:nvGraphicFramePr>
        <p:xfrm>
          <a:off x="0" y="0"/>
          <a:ext cx="9144000" cy="7010401"/>
        </p:xfrm>
        <a:graphic>
          <a:graphicData uri="http://schemas.openxmlformats.org/drawingml/2006/table">
            <a:tbl>
              <a:tblPr/>
              <a:tblGrid>
                <a:gridCol w="1835150"/>
                <a:gridCol w="7308850"/>
              </a:tblGrid>
              <a:tr h="12604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smtClean="0">
                          <a:ln>
                            <a:noFill/>
                          </a:ln>
                          <a:solidFill>
                            <a:schemeClr val="hlink"/>
                          </a:solidFill>
                          <a:effectLst/>
                          <a:latin typeface="Times New Roman" pitchFamily="18" charset="0"/>
                        </a:rPr>
                        <a:t>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smtClean="0">
                          <a:ln>
                            <a:noFill/>
                          </a:ln>
                          <a:solidFill>
                            <a:schemeClr val="hlink"/>
                          </a:solidFill>
                          <a:effectLst/>
                          <a:latin typeface="Times New Roman" pitchFamily="18" charset="0"/>
                        </a:rPr>
                        <a:t>Điều kiện sống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  Cây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8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600" b="1" i="0" u="none" strike="noStrike" cap="none" normalizeH="0" baseline="0" smtClean="0">
                          <a:ln>
                            <a:noFill/>
                          </a:ln>
                          <a:solidFill>
                            <a:schemeClr val="hlink"/>
                          </a:solidFill>
                          <a:effectLst/>
                          <a:latin typeface="Times New Roman" pitchFamily="18" charset="0"/>
                        </a:rPr>
                        <a:t>Cây 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29" name="Text Box 25"/>
          <p:cNvSpPr txBox="1">
            <a:spLocks noChangeArrowheads="1"/>
          </p:cNvSpPr>
          <p:nvPr/>
        </p:nvSpPr>
        <p:spPr bwMode="auto">
          <a:xfrm>
            <a:off x="1835150" y="1268413"/>
            <a:ext cx="7308850" cy="954087"/>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ở nơi tối, tưới nước đều.</a:t>
            </a:r>
          </a:p>
          <a:p>
            <a:endParaRPr lang="en-US" sz="2800" b="1">
              <a:latin typeface="Arial" charset="0"/>
            </a:endParaRPr>
          </a:p>
        </p:txBody>
      </p:sp>
      <p:sp>
        <p:nvSpPr>
          <p:cNvPr id="123930" name="Text Box 26"/>
          <p:cNvSpPr txBox="1">
            <a:spLocks noChangeArrowheads="1"/>
          </p:cNvSpPr>
          <p:nvPr/>
        </p:nvSpPr>
        <p:spPr bwMode="auto">
          <a:xfrm>
            <a:off x="1835150" y="2133600"/>
            <a:ext cx="7308850" cy="954088"/>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tưới nước đều, bôi keo lên 2 mặt lá của cây.</a:t>
            </a:r>
          </a:p>
        </p:txBody>
      </p:sp>
      <p:sp>
        <p:nvSpPr>
          <p:cNvPr id="123931" name="Text Box 27"/>
          <p:cNvSpPr txBox="1">
            <a:spLocks noChangeArrowheads="1"/>
          </p:cNvSpPr>
          <p:nvPr/>
        </p:nvSpPr>
        <p:spPr bwMode="auto">
          <a:xfrm>
            <a:off x="1835150" y="3352800"/>
            <a:ext cx="7308850" cy="523875"/>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không tưới nước.</a:t>
            </a:r>
          </a:p>
        </p:txBody>
      </p:sp>
      <p:sp>
        <p:nvSpPr>
          <p:cNvPr id="123932" name="Text Box 28"/>
          <p:cNvSpPr txBox="1">
            <a:spLocks noChangeArrowheads="1"/>
          </p:cNvSpPr>
          <p:nvPr/>
        </p:nvSpPr>
        <p:spPr bwMode="auto">
          <a:xfrm>
            <a:off x="1752600" y="4267200"/>
            <a:ext cx="7058025" cy="523875"/>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 Đặt nơi có ánh sáng, tưới nước đều.</a:t>
            </a:r>
          </a:p>
        </p:txBody>
      </p:sp>
      <p:sp>
        <p:nvSpPr>
          <p:cNvPr id="123933" name="Text Box 29"/>
          <p:cNvSpPr txBox="1">
            <a:spLocks noChangeArrowheads="1"/>
          </p:cNvSpPr>
          <p:nvPr/>
        </p:nvSpPr>
        <p:spPr bwMode="auto">
          <a:xfrm>
            <a:off x="1905000" y="5334000"/>
            <a:ext cx="6911975" cy="954088"/>
          </a:xfrm>
          <a:prstGeom prst="rect">
            <a:avLst/>
          </a:prstGeom>
          <a:noFill/>
          <a:ln w="9525">
            <a:noFill/>
            <a:miter lim="800000"/>
            <a:headEnd/>
            <a:tailEnd/>
          </a:ln>
        </p:spPr>
        <p:txBody>
          <a:bodyPr>
            <a:spAutoFit/>
          </a:bodyPr>
          <a:lstStyle/>
          <a:p>
            <a:pPr eaLnBrk="1" hangingPunct="1">
              <a:spcBef>
                <a:spcPct val="20000"/>
              </a:spcBef>
              <a:buClr>
                <a:schemeClr val="tx2"/>
              </a:buClr>
            </a:pPr>
            <a:r>
              <a:rPr lang="en-US" sz="2800" b="1">
                <a:solidFill>
                  <a:schemeClr val="folHlink"/>
                </a:solidFill>
                <a:latin typeface="Arial" charset="0"/>
              </a:rPr>
              <a:t>Đặt nơi có ánh sáng, tưới nước đều, trồng cây bằng sỏi đã rửa sạch.</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929"/>
                                        </p:tgtEl>
                                        <p:attrNameLst>
                                          <p:attrName>style.visibility</p:attrName>
                                        </p:attrNameLst>
                                      </p:cBhvr>
                                      <p:to>
                                        <p:strVal val="visible"/>
                                      </p:to>
                                    </p:set>
                                    <p:anim calcmode="discrete" valueType="clr">
                                      <p:cBhvr override="childStyle">
                                        <p:cTn id="7" dur="80"/>
                                        <p:tgtEl>
                                          <p:spTgt spid="1239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929"/>
                                        </p:tgtEl>
                                        <p:attrNameLst>
                                          <p:attrName>fillcolor</p:attrName>
                                        </p:attrNameLst>
                                      </p:cBhvr>
                                      <p:tavLst>
                                        <p:tav tm="0">
                                          <p:val>
                                            <p:clrVal>
                                              <a:schemeClr val="accent2"/>
                                            </p:clrVal>
                                          </p:val>
                                        </p:tav>
                                        <p:tav tm="50000">
                                          <p:val>
                                            <p:clrVal>
                                              <a:schemeClr val="hlink"/>
                                            </p:clrVal>
                                          </p:val>
                                        </p:tav>
                                      </p:tavLst>
                                    </p:anim>
                                    <p:set>
                                      <p:cBhvr>
                                        <p:cTn id="9" dur="80"/>
                                        <p:tgtEl>
                                          <p:spTgt spid="12392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123930">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123930">
                                            <p:txEl>
                                              <p:pRg st="0" end="0"/>
                                            </p:txEl>
                                          </p:spTgt>
                                        </p:tgtEl>
                                        <p:attrNameLst>
                                          <p:attrName>ppt_w</p:attrName>
                                        </p:attrNameLst>
                                      </p:cBhvr>
                                    </p:anim>
                                    <p:anim by="(#ppt_w*0.50)" calcmode="lin" valueType="num">
                                      <p:cBhvr>
                                        <p:cTn id="15" dur="250" decel="50000" autoRev="1" fill="hold">
                                          <p:stCondLst>
                                            <p:cond delay="0"/>
                                          </p:stCondLst>
                                        </p:cTn>
                                        <p:tgtEl>
                                          <p:spTgt spid="123930">
                                            <p:txEl>
                                              <p:pRg st="0" end="0"/>
                                            </p:txEl>
                                          </p:spTgt>
                                        </p:tgtEl>
                                        <p:attrNameLst>
                                          <p:attrName>ppt_x</p:attrName>
                                        </p:attrNameLst>
                                      </p:cBhvr>
                                    </p:anim>
                                    <p:anim from="(-#ppt_h/2)" to="(#ppt_y)" calcmode="lin" valueType="num">
                                      <p:cBhvr>
                                        <p:cTn id="16" dur="500" fill="hold">
                                          <p:stCondLst>
                                            <p:cond delay="0"/>
                                          </p:stCondLst>
                                        </p:cTn>
                                        <p:tgtEl>
                                          <p:spTgt spid="123930">
                                            <p:txEl>
                                              <p:pRg st="0" end="0"/>
                                            </p:txEl>
                                          </p:spTgt>
                                        </p:tgtEl>
                                        <p:attrNameLst>
                                          <p:attrName>ppt_y</p:attrName>
                                        </p:attrNameLst>
                                      </p:cBhvr>
                                    </p:anim>
                                    <p:animRot by="21600000">
                                      <p:cBhvr>
                                        <p:cTn id="17" dur="500" fill="hold">
                                          <p:stCondLst>
                                            <p:cond delay="0"/>
                                          </p:stCondLst>
                                        </p:cTn>
                                        <p:tgtEl>
                                          <p:spTgt spid="123930">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3931"/>
                                        </p:tgtEl>
                                        <p:attrNameLst>
                                          <p:attrName>style.visibility</p:attrName>
                                        </p:attrNameLst>
                                      </p:cBhvr>
                                      <p:to>
                                        <p:strVal val="visible"/>
                                      </p:to>
                                    </p:set>
                                    <p:animEffect transition="in" filter="checkerboard(across)">
                                      <p:cBhvr>
                                        <p:cTn id="22" dur="500"/>
                                        <p:tgtEl>
                                          <p:spTgt spid="1239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3932"/>
                                        </p:tgtEl>
                                        <p:attrNameLst>
                                          <p:attrName>style.visibility</p:attrName>
                                        </p:attrNameLst>
                                      </p:cBhvr>
                                      <p:to>
                                        <p:strVal val="visible"/>
                                      </p:to>
                                    </p:set>
                                    <p:anim to="" calcmode="lin" valueType="num">
                                      <p:cBhvr>
                                        <p:cTn id="27" dur="1" fill="hold"/>
                                        <p:tgtEl>
                                          <p:spTgt spid="12393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23933"/>
                                        </p:tgtEl>
                                        <p:attrNameLst>
                                          <p:attrName>style.visibility</p:attrName>
                                        </p:attrNameLst>
                                      </p:cBhvr>
                                      <p:to>
                                        <p:strVal val="visible"/>
                                      </p:to>
                                    </p:set>
                                    <p:anim calcmode="lin" valueType="num">
                                      <p:cBhvr>
                                        <p:cTn id="32" dur="500" fill="hold"/>
                                        <p:tgtEl>
                                          <p:spTgt spid="123933"/>
                                        </p:tgtEl>
                                        <p:attrNameLst>
                                          <p:attrName>ppt_x</p:attrName>
                                        </p:attrNameLst>
                                      </p:cBhvr>
                                      <p:tavLst>
                                        <p:tav tm="0">
                                          <p:val>
                                            <p:strVal val="#ppt_x-.2"/>
                                          </p:val>
                                        </p:tav>
                                        <p:tav tm="100000">
                                          <p:val>
                                            <p:strVal val="#ppt_x"/>
                                          </p:val>
                                        </p:tav>
                                      </p:tavLst>
                                    </p:anim>
                                    <p:anim calcmode="lin" valueType="num">
                                      <p:cBhvr>
                                        <p:cTn id="33" dur="500" fill="hold"/>
                                        <p:tgtEl>
                                          <p:spTgt spid="123933"/>
                                        </p:tgtEl>
                                        <p:attrNameLst>
                                          <p:attrName>ppt_y</p:attrName>
                                        </p:attrNameLst>
                                      </p:cBhvr>
                                      <p:tavLst>
                                        <p:tav tm="0">
                                          <p:val>
                                            <p:strVal val="#ppt_y"/>
                                          </p:val>
                                        </p:tav>
                                        <p:tav tm="100000">
                                          <p:val>
                                            <p:strVal val="#ppt_y"/>
                                          </p:val>
                                        </p:tav>
                                      </p:tavLst>
                                    </p:anim>
                                    <p:animEffect transition="in" filter="wipe(right)" prLst="gradientSize: 0.1">
                                      <p:cBhvr>
                                        <p:cTn id="34" dur="500"/>
                                        <p:tgtEl>
                                          <p:spTgt spid="123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9" grpId="0"/>
      <p:bldP spid="123931" grpId="0"/>
      <p:bldP spid="123932" grpId="0"/>
      <p:bldP spid="1239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Picture3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3674" name="Text Box 10"/>
          <p:cNvSpPr txBox="1">
            <a:spLocks noChangeArrowheads="1"/>
          </p:cNvSpPr>
          <p:nvPr/>
        </p:nvSpPr>
        <p:spPr bwMode="auto">
          <a:xfrm>
            <a:off x="2057400" y="457200"/>
            <a:ext cx="6553200" cy="954088"/>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Các cây đậu trên có những điều kiện sống nào giống nhau ?</a:t>
            </a:r>
            <a:endParaRPr lang="en-US" sz="1600">
              <a:latin typeface="Arial" charset="0"/>
            </a:endParaRPr>
          </a:p>
        </p:txBody>
      </p:sp>
      <p:sp>
        <p:nvSpPr>
          <p:cNvPr id="6148" name="Oval 11"/>
          <p:cNvSpPr>
            <a:spLocks noChangeArrowheads="1"/>
          </p:cNvSpPr>
          <p:nvPr/>
        </p:nvSpPr>
        <p:spPr bwMode="auto">
          <a:xfrm>
            <a:off x="1524000" y="533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49" name="Oval 18"/>
          <p:cNvSpPr>
            <a:spLocks noChangeArrowheads="1"/>
          </p:cNvSpPr>
          <p:nvPr/>
        </p:nvSpPr>
        <p:spPr bwMode="auto">
          <a:xfrm>
            <a:off x="762000" y="15240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0" name="Oval 19"/>
          <p:cNvSpPr>
            <a:spLocks noChangeArrowheads="1"/>
          </p:cNvSpPr>
          <p:nvPr/>
        </p:nvSpPr>
        <p:spPr bwMode="auto">
          <a:xfrm>
            <a:off x="381000" y="3200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1" name="Oval 20"/>
          <p:cNvSpPr>
            <a:spLocks noChangeArrowheads="1"/>
          </p:cNvSpPr>
          <p:nvPr/>
        </p:nvSpPr>
        <p:spPr bwMode="auto">
          <a:xfrm>
            <a:off x="533400" y="41148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6152" name="Oval 21"/>
          <p:cNvSpPr>
            <a:spLocks noChangeArrowheads="1"/>
          </p:cNvSpPr>
          <p:nvPr/>
        </p:nvSpPr>
        <p:spPr bwMode="auto">
          <a:xfrm>
            <a:off x="914400" y="5486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13686" name="Text Box 22"/>
          <p:cNvSpPr txBox="1">
            <a:spLocks noChangeArrowheads="1"/>
          </p:cNvSpPr>
          <p:nvPr/>
        </p:nvSpPr>
        <p:spPr bwMode="auto">
          <a:xfrm>
            <a:off x="966788" y="5434013"/>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5</a:t>
            </a:r>
          </a:p>
        </p:txBody>
      </p:sp>
      <p:sp>
        <p:nvSpPr>
          <p:cNvPr id="113687" name="Text Box 23"/>
          <p:cNvSpPr txBox="1">
            <a:spLocks noChangeArrowheads="1"/>
          </p:cNvSpPr>
          <p:nvPr/>
        </p:nvSpPr>
        <p:spPr bwMode="auto">
          <a:xfrm>
            <a:off x="433388" y="31242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3</a:t>
            </a:r>
          </a:p>
        </p:txBody>
      </p:sp>
      <p:sp>
        <p:nvSpPr>
          <p:cNvPr id="113688" name="Text Box 24"/>
          <p:cNvSpPr txBox="1">
            <a:spLocks noChangeArrowheads="1"/>
          </p:cNvSpPr>
          <p:nvPr/>
        </p:nvSpPr>
        <p:spPr bwMode="auto">
          <a:xfrm>
            <a:off x="790575" y="14478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2</a:t>
            </a:r>
          </a:p>
        </p:txBody>
      </p:sp>
      <p:sp>
        <p:nvSpPr>
          <p:cNvPr id="113689" name="Text Box 25"/>
          <p:cNvSpPr txBox="1">
            <a:spLocks noChangeArrowheads="1"/>
          </p:cNvSpPr>
          <p:nvPr/>
        </p:nvSpPr>
        <p:spPr bwMode="auto">
          <a:xfrm>
            <a:off x="1447800" y="457200"/>
            <a:ext cx="525463"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 1</a:t>
            </a:r>
          </a:p>
        </p:txBody>
      </p:sp>
      <p:sp>
        <p:nvSpPr>
          <p:cNvPr id="113690" name="Text Box 26"/>
          <p:cNvSpPr txBox="1">
            <a:spLocks noChangeArrowheads="1"/>
          </p:cNvSpPr>
          <p:nvPr/>
        </p:nvSpPr>
        <p:spPr bwMode="auto">
          <a:xfrm>
            <a:off x="1143000" y="1524000"/>
            <a:ext cx="7315200" cy="1384300"/>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Trong năm cây đậu trên, các cây nào thiếu điều kiện để sống và phát triển bình thường ? Vì sao em biết điều đó ?</a:t>
            </a:r>
            <a:endParaRPr lang="en-US" sz="2800">
              <a:latin typeface="Arial" charset="0"/>
            </a:endParaRPr>
          </a:p>
        </p:txBody>
      </p:sp>
      <p:sp>
        <p:nvSpPr>
          <p:cNvPr id="113691" name="Text Box 27"/>
          <p:cNvSpPr txBox="1">
            <a:spLocks noChangeArrowheads="1"/>
          </p:cNvSpPr>
          <p:nvPr/>
        </p:nvSpPr>
        <p:spPr bwMode="auto">
          <a:xfrm>
            <a:off x="685800" y="3124200"/>
            <a:ext cx="7315200" cy="523875"/>
          </a:xfrm>
          <a:prstGeom prst="rect">
            <a:avLst/>
          </a:prstGeom>
          <a:noFill/>
          <a:ln w="9525">
            <a:noFill/>
            <a:miter lim="800000"/>
            <a:headEnd/>
            <a:tailEnd/>
          </a:ln>
        </p:spPr>
        <p:txBody>
          <a:bodyPr>
            <a:spAutoFit/>
          </a:bodyPr>
          <a:lstStyle/>
          <a:p>
            <a:pPr algn="just"/>
            <a:r>
              <a:rPr lang="en-US" sz="2800" b="1">
                <a:latin typeface="Arial" charset="0"/>
              </a:rPr>
              <a:t>    Thí nghiệm trên nhằm mục đích gì ?</a:t>
            </a:r>
          </a:p>
        </p:txBody>
      </p:sp>
      <p:sp>
        <p:nvSpPr>
          <p:cNvPr id="113692" name="Text Box 28"/>
          <p:cNvSpPr txBox="1">
            <a:spLocks noChangeArrowheads="1"/>
          </p:cNvSpPr>
          <p:nvPr/>
        </p:nvSpPr>
        <p:spPr bwMode="auto">
          <a:xfrm>
            <a:off x="1143000" y="3962400"/>
            <a:ext cx="7315200" cy="954088"/>
          </a:xfrm>
          <a:prstGeom prst="rect">
            <a:avLst/>
          </a:prstGeom>
          <a:noFill/>
          <a:ln w="9525">
            <a:noFill/>
            <a:miter lim="800000"/>
            <a:headEnd/>
            <a:tailEnd/>
          </a:ln>
        </p:spPr>
        <p:txBody>
          <a:bodyPr>
            <a:spAutoFit/>
          </a:bodyPr>
          <a:lstStyle/>
          <a:p>
            <a:pPr algn="just"/>
            <a:r>
              <a:rPr lang="en-US" sz="2800" b="1">
                <a:latin typeface="Arial" charset="0"/>
              </a:rPr>
              <a:t> Theo em dự đoán để sống, thực vật cần có những điều kiện nào ?</a:t>
            </a:r>
          </a:p>
        </p:txBody>
      </p:sp>
      <p:sp>
        <p:nvSpPr>
          <p:cNvPr id="113693" name="Text Box 29"/>
          <p:cNvSpPr txBox="1">
            <a:spLocks noChangeArrowheads="1"/>
          </p:cNvSpPr>
          <p:nvPr/>
        </p:nvSpPr>
        <p:spPr bwMode="auto">
          <a:xfrm>
            <a:off x="1524000" y="5334000"/>
            <a:ext cx="7315200" cy="1384300"/>
          </a:xfrm>
          <a:prstGeom prst="rect">
            <a:avLst/>
          </a:prstGeom>
          <a:noFill/>
          <a:ln w="9525">
            <a:noFill/>
            <a:miter lim="800000"/>
            <a:headEnd/>
            <a:tailEnd/>
          </a:ln>
        </p:spPr>
        <p:txBody>
          <a:bodyPr>
            <a:spAutoFit/>
          </a:bodyPr>
          <a:lstStyle/>
          <a:p>
            <a:pPr algn="just"/>
            <a:r>
              <a:rPr lang="en-US" sz="2800" b="1">
                <a:latin typeface="Arial" charset="0"/>
              </a:rPr>
              <a:t> Trong các cây trồng trên, cây nào đã có đủ các điều kiện đó ?</a:t>
            </a:r>
          </a:p>
          <a:p>
            <a:pPr algn="just"/>
            <a:endParaRPr lang="en-US" sz="2800" b="1">
              <a:latin typeface="Arial" charset="0"/>
            </a:endParaRPr>
          </a:p>
        </p:txBody>
      </p:sp>
      <p:sp>
        <p:nvSpPr>
          <p:cNvPr id="113677" name="Text Box 13"/>
          <p:cNvSpPr txBox="1">
            <a:spLocks noChangeArrowheads="1"/>
          </p:cNvSpPr>
          <p:nvPr/>
        </p:nvSpPr>
        <p:spPr bwMode="auto">
          <a:xfrm>
            <a:off x="561975" y="40386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4</a:t>
            </a:r>
          </a:p>
        </p:txBody>
      </p:sp>
    </p:spTree>
  </p:cSld>
  <p:clrMapOvr>
    <a:masterClrMapping/>
  </p:clrMapOvr>
  <p:transition spd="slow">
    <p:cover dir="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89"/>
                                        </p:tgtEl>
                                        <p:attrNameLst>
                                          <p:attrName>style.visibility</p:attrName>
                                        </p:attrNameLst>
                                      </p:cBhvr>
                                      <p:to>
                                        <p:strVal val="visible"/>
                                      </p:to>
                                    </p:set>
                                    <p:anim calcmode="discrete" valueType="clr">
                                      <p:cBhvr override="childStyle">
                                        <p:cTn id="7" dur="80"/>
                                        <p:tgtEl>
                                          <p:spTgt spid="1136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89"/>
                                        </p:tgtEl>
                                        <p:attrNameLst>
                                          <p:attrName>fillcolor</p:attrName>
                                        </p:attrNameLst>
                                      </p:cBhvr>
                                      <p:tavLst>
                                        <p:tav tm="0">
                                          <p:val>
                                            <p:clrVal>
                                              <a:schemeClr val="accent2"/>
                                            </p:clrVal>
                                          </p:val>
                                        </p:tav>
                                        <p:tav tm="50000">
                                          <p:val>
                                            <p:clrVal>
                                              <a:schemeClr val="hlink"/>
                                            </p:clrVal>
                                          </p:val>
                                        </p:tav>
                                      </p:tavLst>
                                    </p:anim>
                                    <p:set>
                                      <p:cBhvr>
                                        <p:cTn id="9" dur="80"/>
                                        <p:tgtEl>
                                          <p:spTgt spid="11368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13674"/>
                                        </p:tgtEl>
                                        <p:attrNameLst>
                                          <p:attrName>style.visibility</p:attrName>
                                        </p:attrNameLst>
                                      </p:cBhvr>
                                      <p:to>
                                        <p:strVal val="visible"/>
                                      </p:to>
                                    </p:set>
                                    <p:anim calcmode="discrete" valueType="clr">
                                      <p:cBhvr override="childStyle">
                                        <p:cTn id="12" dur="80"/>
                                        <p:tgtEl>
                                          <p:spTgt spid="11367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74"/>
                                        </p:tgtEl>
                                        <p:attrNameLst>
                                          <p:attrName>fillcolor</p:attrName>
                                        </p:attrNameLst>
                                      </p:cBhvr>
                                      <p:tavLst>
                                        <p:tav tm="0">
                                          <p:val>
                                            <p:clrVal>
                                              <a:schemeClr val="accent2"/>
                                            </p:clrVal>
                                          </p:val>
                                        </p:tav>
                                        <p:tav tm="50000">
                                          <p:val>
                                            <p:clrVal>
                                              <a:schemeClr val="hlink"/>
                                            </p:clrVal>
                                          </p:val>
                                        </p:tav>
                                      </p:tavLst>
                                    </p:anim>
                                    <p:set>
                                      <p:cBhvr>
                                        <p:cTn id="14" dur="80"/>
                                        <p:tgtEl>
                                          <p:spTgt spid="11367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3688"/>
                                        </p:tgtEl>
                                        <p:attrNameLst>
                                          <p:attrName>style.visibility</p:attrName>
                                        </p:attrNameLst>
                                      </p:cBhvr>
                                      <p:to>
                                        <p:strVal val="visible"/>
                                      </p:to>
                                    </p:set>
                                    <p:anim calcmode="discrete" valueType="clr">
                                      <p:cBhvr override="childStyle">
                                        <p:cTn id="19" dur="80"/>
                                        <p:tgtEl>
                                          <p:spTgt spid="11368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3688"/>
                                        </p:tgtEl>
                                        <p:attrNameLst>
                                          <p:attrName>fillcolor</p:attrName>
                                        </p:attrNameLst>
                                      </p:cBhvr>
                                      <p:tavLst>
                                        <p:tav tm="0">
                                          <p:val>
                                            <p:clrVal>
                                              <a:schemeClr val="accent2"/>
                                            </p:clrVal>
                                          </p:val>
                                        </p:tav>
                                        <p:tav tm="50000">
                                          <p:val>
                                            <p:clrVal>
                                              <a:schemeClr val="hlink"/>
                                            </p:clrVal>
                                          </p:val>
                                        </p:tav>
                                      </p:tavLst>
                                    </p:anim>
                                    <p:set>
                                      <p:cBhvr>
                                        <p:cTn id="21" dur="80"/>
                                        <p:tgtEl>
                                          <p:spTgt spid="113688"/>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13690"/>
                                        </p:tgtEl>
                                        <p:attrNameLst>
                                          <p:attrName>style.visibility</p:attrName>
                                        </p:attrNameLst>
                                      </p:cBhvr>
                                      <p:to>
                                        <p:strVal val="visible"/>
                                      </p:to>
                                    </p:set>
                                    <p:anim calcmode="discrete" valueType="clr">
                                      <p:cBhvr override="childStyle">
                                        <p:cTn id="24" dur="80"/>
                                        <p:tgtEl>
                                          <p:spTgt spid="11369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3690"/>
                                        </p:tgtEl>
                                        <p:attrNameLst>
                                          <p:attrName>fillcolor</p:attrName>
                                        </p:attrNameLst>
                                      </p:cBhvr>
                                      <p:tavLst>
                                        <p:tav tm="0">
                                          <p:val>
                                            <p:clrVal>
                                              <a:schemeClr val="accent2"/>
                                            </p:clrVal>
                                          </p:val>
                                        </p:tav>
                                        <p:tav tm="50000">
                                          <p:val>
                                            <p:clrVal>
                                              <a:schemeClr val="hlink"/>
                                            </p:clrVal>
                                          </p:val>
                                        </p:tav>
                                      </p:tavLst>
                                    </p:anim>
                                    <p:set>
                                      <p:cBhvr>
                                        <p:cTn id="26" dur="80"/>
                                        <p:tgtEl>
                                          <p:spTgt spid="113690"/>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3687"/>
                                        </p:tgtEl>
                                        <p:attrNameLst>
                                          <p:attrName>style.visibility</p:attrName>
                                        </p:attrNameLst>
                                      </p:cBhvr>
                                      <p:to>
                                        <p:strVal val="visible"/>
                                      </p:to>
                                    </p:set>
                                    <p:anim calcmode="discrete" valueType="clr">
                                      <p:cBhvr override="childStyle">
                                        <p:cTn id="31" dur="80"/>
                                        <p:tgtEl>
                                          <p:spTgt spid="11368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3687"/>
                                        </p:tgtEl>
                                        <p:attrNameLst>
                                          <p:attrName>fillcolor</p:attrName>
                                        </p:attrNameLst>
                                      </p:cBhvr>
                                      <p:tavLst>
                                        <p:tav tm="0">
                                          <p:val>
                                            <p:clrVal>
                                              <a:schemeClr val="accent2"/>
                                            </p:clrVal>
                                          </p:val>
                                        </p:tav>
                                        <p:tav tm="50000">
                                          <p:val>
                                            <p:clrVal>
                                              <a:schemeClr val="hlink"/>
                                            </p:clrVal>
                                          </p:val>
                                        </p:tav>
                                      </p:tavLst>
                                    </p:anim>
                                    <p:set>
                                      <p:cBhvr>
                                        <p:cTn id="33" dur="80"/>
                                        <p:tgtEl>
                                          <p:spTgt spid="113687"/>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3691"/>
                                        </p:tgtEl>
                                        <p:attrNameLst>
                                          <p:attrName>style.visibility</p:attrName>
                                        </p:attrNameLst>
                                      </p:cBhvr>
                                      <p:to>
                                        <p:strVal val="visible"/>
                                      </p:to>
                                    </p:set>
                                    <p:anim calcmode="discrete" valueType="clr">
                                      <p:cBhvr override="childStyle">
                                        <p:cTn id="36" dur="80"/>
                                        <p:tgtEl>
                                          <p:spTgt spid="11369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3691"/>
                                        </p:tgtEl>
                                        <p:attrNameLst>
                                          <p:attrName>fillcolor</p:attrName>
                                        </p:attrNameLst>
                                      </p:cBhvr>
                                      <p:tavLst>
                                        <p:tav tm="0">
                                          <p:val>
                                            <p:clrVal>
                                              <a:schemeClr val="accent2"/>
                                            </p:clrVal>
                                          </p:val>
                                        </p:tav>
                                        <p:tav tm="50000">
                                          <p:val>
                                            <p:clrVal>
                                              <a:schemeClr val="hlink"/>
                                            </p:clrVal>
                                          </p:val>
                                        </p:tav>
                                      </p:tavLst>
                                    </p:anim>
                                    <p:set>
                                      <p:cBhvr>
                                        <p:cTn id="38" dur="80"/>
                                        <p:tgtEl>
                                          <p:spTgt spid="113691"/>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13677"/>
                                        </p:tgtEl>
                                        <p:attrNameLst>
                                          <p:attrName>style.visibility</p:attrName>
                                        </p:attrNameLst>
                                      </p:cBhvr>
                                      <p:to>
                                        <p:strVal val="visible"/>
                                      </p:to>
                                    </p:set>
                                    <p:anim calcmode="discrete" valueType="clr">
                                      <p:cBhvr override="childStyle">
                                        <p:cTn id="43" dur="80"/>
                                        <p:tgtEl>
                                          <p:spTgt spid="11367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13677"/>
                                        </p:tgtEl>
                                        <p:attrNameLst>
                                          <p:attrName>fillcolor</p:attrName>
                                        </p:attrNameLst>
                                      </p:cBhvr>
                                      <p:tavLst>
                                        <p:tav tm="0">
                                          <p:val>
                                            <p:clrVal>
                                              <a:schemeClr val="accent2"/>
                                            </p:clrVal>
                                          </p:val>
                                        </p:tav>
                                        <p:tav tm="50000">
                                          <p:val>
                                            <p:clrVal>
                                              <a:schemeClr val="hlink"/>
                                            </p:clrVal>
                                          </p:val>
                                        </p:tav>
                                      </p:tavLst>
                                    </p:anim>
                                    <p:set>
                                      <p:cBhvr>
                                        <p:cTn id="45" dur="80"/>
                                        <p:tgtEl>
                                          <p:spTgt spid="113677"/>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13692"/>
                                        </p:tgtEl>
                                        <p:attrNameLst>
                                          <p:attrName>style.visibility</p:attrName>
                                        </p:attrNameLst>
                                      </p:cBhvr>
                                      <p:to>
                                        <p:strVal val="visible"/>
                                      </p:to>
                                    </p:set>
                                    <p:anim calcmode="discrete" valueType="clr">
                                      <p:cBhvr override="childStyle">
                                        <p:cTn id="48" dur="80"/>
                                        <p:tgtEl>
                                          <p:spTgt spid="113692"/>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3692"/>
                                        </p:tgtEl>
                                        <p:attrNameLst>
                                          <p:attrName>fillcolor</p:attrName>
                                        </p:attrNameLst>
                                      </p:cBhvr>
                                      <p:tavLst>
                                        <p:tav tm="0">
                                          <p:val>
                                            <p:clrVal>
                                              <a:schemeClr val="accent2"/>
                                            </p:clrVal>
                                          </p:val>
                                        </p:tav>
                                        <p:tav tm="50000">
                                          <p:val>
                                            <p:clrVal>
                                              <a:schemeClr val="hlink"/>
                                            </p:clrVal>
                                          </p:val>
                                        </p:tav>
                                      </p:tavLst>
                                    </p:anim>
                                    <p:set>
                                      <p:cBhvr>
                                        <p:cTn id="50" dur="80"/>
                                        <p:tgtEl>
                                          <p:spTgt spid="113692"/>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13686"/>
                                        </p:tgtEl>
                                        <p:attrNameLst>
                                          <p:attrName>style.visibility</p:attrName>
                                        </p:attrNameLst>
                                      </p:cBhvr>
                                      <p:to>
                                        <p:strVal val="visible"/>
                                      </p:to>
                                    </p:set>
                                    <p:anim calcmode="discrete" valueType="clr">
                                      <p:cBhvr override="childStyle">
                                        <p:cTn id="55" dur="80"/>
                                        <p:tgtEl>
                                          <p:spTgt spid="113686"/>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13686"/>
                                        </p:tgtEl>
                                        <p:attrNameLst>
                                          <p:attrName>fillcolor</p:attrName>
                                        </p:attrNameLst>
                                      </p:cBhvr>
                                      <p:tavLst>
                                        <p:tav tm="0">
                                          <p:val>
                                            <p:clrVal>
                                              <a:schemeClr val="accent2"/>
                                            </p:clrVal>
                                          </p:val>
                                        </p:tav>
                                        <p:tav tm="50000">
                                          <p:val>
                                            <p:clrVal>
                                              <a:schemeClr val="hlink"/>
                                            </p:clrVal>
                                          </p:val>
                                        </p:tav>
                                      </p:tavLst>
                                    </p:anim>
                                    <p:set>
                                      <p:cBhvr>
                                        <p:cTn id="57" dur="80"/>
                                        <p:tgtEl>
                                          <p:spTgt spid="113686"/>
                                        </p:tgtEl>
                                        <p:attrNameLst>
                                          <p:attrName>fill.type</p:attrName>
                                        </p:attrNameLst>
                                      </p:cBhvr>
                                      <p:to>
                                        <p:strVal val="solid"/>
                                      </p:to>
                                    </p:set>
                                  </p:childTnLst>
                                </p:cTn>
                              </p:par>
                              <p:par>
                                <p:cTn id="58" presetID="27" presetClass="entr" presetSubtype="0" fill="hold" grpId="0" nodeType="withEffect">
                                  <p:stCondLst>
                                    <p:cond delay="0"/>
                                  </p:stCondLst>
                                  <p:iterate type="lt">
                                    <p:tmPct val="50000"/>
                                  </p:iterate>
                                  <p:childTnLst>
                                    <p:set>
                                      <p:cBhvr>
                                        <p:cTn id="59" dur="1" fill="hold">
                                          <p:stCondLst>
                                            <p:cond delay="0"/>
                                          </p:stCondLst>
                                        </p:cTn>
                                        <p:tgtEl>
                                          <p:spTgt spid="113693"/>
                                        </p:tgtEl>
                                        <p:attrNameLst>
                                          <p:attrName>style.visibility</p:attrName>
                                        </p:attrNameLst>
                                      </p:cBhvr>
                                      <p:to>
                                        <p:strVal val="visible"/>
                                      </p:to>
                                    </p:set>
                                    <p:anim calcmode="discrete" valueType="clr">
                                      <p:cBhvr override="childStyle">
                                        <p:cTn id="60" dur="80"/>
                                        <p:tgtEl>
                                          <p:spTgt spid="113693"/>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13693"/>
                                        </p:tgtEl>
                                        <p:attrNameLst>
                                          <p:attrName>fillcolor</p:attrName>
                                        </p:attrNameLst>
                                      </p:cBhvr>
                                      <p:tavLst>
                                        <p:tav tm="0">
                                          <p:val>
                                            <p:clrVal>
                                              <a:schemeClr val="accent2"/>
                                            </p:clrVal>
                                          </p:val>
                                        </p:tav>
                                        <p:tav tm="50000">
                                          <p:val>
                                            <p:clrVal>
                                              <a:schemeClr val="hlink"/>
                                            </p:clrVal>
                                          </p:val>
                                        </p:tav>
                                      </p:tavLst>
                                    </p:anim>
                                    <p:set>
                                      <p:cBhvr>
                                        <p:cTn id="62" dur="80"/>
                                        <p:tgtEl>
                                          <p:spTgt spid="1136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p:bldP spid="113686" grpId="0"/>
      <p:bldP spid="113687" grpId="0"/>
      <p:bldP spid="113688" grpId="0"/>
      <p:bldP spid="113689" grpId="0"/>
      <p:bldP spid="113690" grpId="0"/>
      <p:bldP spid="113691" grpId="0"/>
      <p:bldP spid="113692" grpId="0"/>
      <p:bldP spid="113693" grpId="0"/>
      <p:bldP spid="113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6858000"/>
          </a:xfrm>
          <a:prstGeom prst="rect">
            <a:avLst/>
          </a:prstGeom>
          <a:solidFill>
            <a:srgbClr val="3DA775"/>
          </a:solidFill>
          <a:ln w="9525">
            <a:solidFill>
              <a:schemeClr val="tx1"/>
            </a:solidFill>
            <a:miter lim="800000"/>
            <a:headEnd/>
            <a:tailEnd/>
          </a:ln>
        </p:spPr>
        <p:txBody>
          <a:bodyPr wrap="none" anchor="ctr"/>
          <a:lstStyle/>
          <a:p>
            <a:pPr algn="ctr"/>
            <a:endParaRPr lang="en-US">
              <a:latin typeface="Arial" charset="0"/>
            </a:endParaRPr>
          </a:p>
        </p:txBody>
      </p:sp>
      <p:pic>
        <p:nvPicPr>
          <p:cNvPr id="7171" name="Picture 11" descr="1707962tj3hg7yh59"/>
          <p:cNvPicPr>
            <a:picLocks noChangeAspect="1" noChangeArrowheads="1" noCrop="1"/>
          </p:cNvPicPr>
          <p:nvPr/>
        </p:nvPicPr>
        <p:blipFill>
          <a:blip r:embed="rId3">
            <a:lum bright="12000"/>
          </a:blip>
          <a:srcRect/>
          <a:stretch>
            <a:fillRect/>
          </a:stretch>
        </p:blipFill>
        <p:spPr bwMode="auto">
          <a:xfrm>
            <a:off x="2438400" y="609600"/>
            <a:ext cx="3581400" cy="5486400"/>
          </a:xfrm>
          <a:prstGeom prst="rect">
            <a:avLst/>
          </a:prstGeom>
          <a:noFill/>
          <a:ln w="9525">
            <a:noFill/>
            <a:miter lim="800000"/>
            <a:headEnd/>
            <a:tailEnd/>
          </a:ln>
        </p:spPr>
      </p:pic>
      <p:sp>
        <p:nvSpPr>
          <p:cNvPr id="7172" name="Line 10"/>
          <p:cNvSpPr>
            <a:spLocks noChangeShapeType="1"/>
          </p:cNvSpPr>
          <p:nvPr/>
        </p:nvSpPr>
        <p:spPr bwMode="auto">
          <a:xfrm>
            <a:off x="990600" y="1447800"/>
            <a:ext cx="3581400" cy="0"/>
          </a:xfrm>
          <a:prstGeom prst="line">
            <a:avLst/>
          </a:prstGeom>
          <a:noFill/>
          <a:ln w="38100">
            <a:solidFill>
              <a:srgbClr val="FFFF00"/>
            </a:solidFill>
            <a:round/>
            <a:headEnd/>
            <a:tailEnd/>
          </a:ln>
        </p:spPr>
        <p:txBody>
          <a:bodyPr/>
          <a:lstStyle/>
          <a:p>
            <a:endParaRPr lang="en-US"/>
          </a:p>
        </p:txBody>
      </p:sp>
      <p:sp>
        <p:nvSpPr>
          <p:cNvPr id="118793" name="AutoShape 9"/>
          <p:cNvSpPr>
            <a:spLocks noChangeArrowheads="1"/>
          </p:cNvSpPr>
          <p:nvPr/>
        </p:nvSpPr>
        <p:spPr bwMode="auto">
          <a:xfrm>
            <a:off x="933450" y="1924050"/>
            <a:ext cx="7966075" cy="3371850"/>
          </a:xfrm>
          <a:prstGeom prst="roundRect">
            <a:avLst>
              <a:gd name="adj" fmla="val 16667"/>
            </a:avLst>
          </a:prstGeom>
          <a:solidFill>
            <a:srgbClr val="FF3300">
              <a:alpha val="25882"/>
            </a:srgbClr>
          </a:solidFill>
          <a:ln w="57150">
            <a:solidFill>
              <a:srgbClr val="FFFF00"/>
            </a:solidFill>
            <a:round/>
            <a:headEnd/>
            <a:tailEnd/>
          </a:ln>
        </p:spPr>
        <p:txBody>
          <a:bodyPr>
            <a:spAutoFit/>
          </a:bodyPr>
          <a:lstStyle/>
          <a:p>
            <a:r>
              <a:rPr lang="en-US" sz="3200" b="1">
                <a:latin typeface="Arial" charset="0"/>
              </a:rPr>
              <a:t>     </a:t>
            </a:r>
            <a:r>
              <a:rPr lang="en-US" sz="3200" b="1">
                <a:solidFill>
                  <a:srgbClr val="FFFF00"/>
                </a:solidFill>
                <a:latin typeface="Arial" charset="0"/>
              </a:rPr>
              <a:t>Muốn biết cây cần gì để sống, ta có thể làm thí nghiệm bằng cách trồng cây trong điều kiện sống thiếu từng yếu tố. Riêng cây đối chứng, phải đảm bảo được cung cấp tất cả mọi yếu tố cần cho cây sống</a:t>
            </a:r>
          </a:p>
        </p:txBody>
      </p:sp>
      <p:sp>
        <p:nvSpPr>
          <p:cNvPr id="7174" name="Rectangle 8"/>
          <p:cNvSpPr>
            <a:spLocks noChangeArrowheads="1"/>
          </p:cNvSpPr>
          <p:nvPr/>
        </p:nvSpPr>
        <p:spPr bwMode="auto">
          <a:xfrm>
            <a:off x="838200" y="533400"/>
            <a:ext cx="4572000" cy="1006475"/>
          </a:xfrm>
          <a:prstGeom prst="rect">
            <a:avLst/>
          </a:prstGeom>
          <a:noFill/>
          <a:ln w="9525">
            <a:noFill/>
            <a:miter lim="800000"/>
            <a:headEnd/>
            <a:tailEnd/>
          </a:ln>
        </p:spPr>
        <p:txBody>
          <a:bodyPr>
            <a:spAutoFit/>
          </a:bodyPr>
          <a:lstStyle/>
          <a:p>
            <a:r>
              <a:rPr lang="en-US" sz="6000" b="1">
                <a:solidFill>
                  <a:srgbClr val="FFFF00"/>
                </a:solidFill>
                <a:latin typeface="Arial" charset="0"/>
              </a:rPr>
              <a:t>Kết luận :</a:t>
            </a:r>
            <a:endParaRPr lang="en-US" b="1">
              <a:latin typeface="Arial" charset="0"/>
            </a:endParaRPr>
          </a:p>
        </p:txBody>
      </p:sp>
    </p:spTree>
  </p:cSld>
  <p:clrMapOvr>
    <a:masterClrMapping/>
  </p:clrMapOvr>
  <p:transition spd="slow">
    <p:blinds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 calcmode="lin" valueType="num">
                                      <p:cBhvr>
                                        <p:cTn id="7" dur="1000" fill="hold"/>
                                        <p:tgtEl>
                                          <p:spTgt spid="118793"/>
                                        </p:tgtEl>
                                        <p:attrNameLst>
                                          <p:attrName>ppt_x</p:attrName>
                                        </p:attrNameLst>
                                      </p:cBhvr>
                                      <p:tavLst>
                                        <p:tav tm="0">
                                          <p:val>
                                            <p:strVal val="#ppt_x-.2"/>
                                          </p:val>
                                        </p:tav>
                                        <p:tav tm="100000">
                                          <p:val>
                                            <p:strVal val="#ppt_x"/>
                                          </p:val>
                                        </p:tav>
                                      </p:tavLst>
                                    </p:anim>
                                    <p:anim calcmode="lin" valueType="num">
                                      <p:cBhvr>
                                        <p:cTn id="8" dur="1000" fill="hold"/>
                                        <p:tgtEl>
                                          <p:spTgt spid="1187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hinh nen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4"/>
          <p:cNvSpPr>
            <a:spLocks noChangeArrowheads="1"/>
          </p:cNvSpPr>
          <p:nvPr/>
        </p:nvSpPr>
        <p:spPr bwMode="auto">
          <a:xfrm>
            <a:off x="914400" y="1066800"/>
            <a:ext cx="4495800" cy="1098550"/>
          </a:xfrm>
          <a:prstGeom prst="rect">
            <a:avLst/>
          </a:prstGeom>
          <a:noFill/>
          <a:ln w="9525">
            <a:noFill/>
            <a:miter lim="800000"/>
            <a:headEnd/>
            <a:tailEnd/>
          </a:ln>
        </p:spPr>
        <p:txBody>
          <a:bodyPr>
            <a:spAutoFit/>
          </a:bodyPr>
          <a:lstStyle/>
          <a:p>
            <a:r>
              <a:rPr lang="en-US" sz="4800" b="1">
                <a:solidFill>
                  <a:srgbClr val="FF0000"/>
                </a:solidFill>
                <a:latin typeface="Arial" charset="0"/>
              </a:rPr>
              <a:t>Hoạt động 2 :</a:t>
            </a:r>
            <a:r>
              <a:rPr lang="en-US">
                <a:latin typeface="Arial" charset="0"/>
              </a:rPr>
              <a:t> 	</a:t>
            </a:r>
          </a:p>
        </p:txBody>
      </p:sp>
      <p:sp>
        <p:nvSpPr>
          <p:cNvPr id="8196" name="Text Box 5"/>
          <p:cNvSpPr txBox="1">
            <a:spLocks noChangeArrowheads="1"/>
          </p:cNvSpPr>
          <p:nvPr/>
        </p:nvSpPr>
        <p:spPr bwMode="auto">
          <a:xfrm>
            <a:off x="1828800" y="2362200"/>
            <a:ext cx="6172200" cy="2800350"/>
          </a:xfrm>
          <a:prstGeom prst="rect">
            <a:avLst/>
          </a:prstGeom>
          <a:noFill/>
          <a:ln w="9525">
            <a:noFill/>
            <a:miter lim="800000"/>
            <a:headEnd/>
            <a:tailEnd/>
          </a:ln>
        </p:spPr>
        <p:txBody>
          <a:bodyPr>
            <a:spAutoFit/>
          </a:bodyPr>
          <a:lstStyle/>
          <a:p>
            <a:r>
              <a:rPr lang="en-US" sz="4400" b="1">
                <a:solidFill>
                  <a:schemeClr val="folHlink"/>
                </a:solidFill>
                <a:latin typeface="Arial" charset="0"/>
              </a:rPr>
              <a:t>Điều kiện để cây sống và phát triển bình thường.</a:t>
            </a:r>
          </a:p>
          <a:p>
            <a:endParaRPr lang="en-US" sz="4400" b="1">
              <a:solidFill>
                <a:schemeClr val="folHlink"/>
              </a:solidFill>
              <a:latin typeface="Arial" charset="0"/>
            </a:endParaRPr>
          </a:p>
        </p:txBody>
      </p:sp>
      <p:sp>
        <p:nvSpPr>
          <p:cNvPr id="8197" name="Line 8"/>
          <p:cNvSpPr>
            <a:spLocks noChangeShapeType="1"/>
          </p:cNvSpPr>
          <p:nvPr/>
        </p:nvSpPr>
        <p:spPr bwMode="auto">
          <a:xfrm>
            <a:off x="1219200" y="1981200"/>
            <a:ext cx="4419600" cy="0"/>
          </a:xfrm>
          <a:prstGeom prst="line">
            <a:avLst/>
          </a:prstGeom>
          <a:noFill/>
          <a:ln w="38100">
            <a:solidFill>
              <a:srgbClr val="FF3300"/>
            </a:solidFill>
            <a:round/>
            <a:headEnd/>
            <a:tailEnd/>
          </a:ln>
          <a:effectLst>
            <a:outerShdw dist="107763" dir="13500000" algn="ctr" rotWithShape="0">
              <a:schemeClr val="bg2">
                <a:alpha val="50000"/>
              </a:schemeClr>
            </a:outerShdw>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1"/>
          <p:cNvSpPr>
            <a:spLocks noChangeArrowheads="1"/>
          </p:cNvSpPr>
          <p:nvPr/>
        </p:nvSpPr>
        <p:spPr bwMode="auto">
          <a:xfrm>
            <a:off x="0" y="0"/>
            <a:ext cx="9144000" cy="6858000"/>
          </a:xfrm>
          <a:prstGeom prst="rect">
            <a:avLst/>
          </a:prstGeom>
          <a:solidFill>
            <a:srgbClr val="66FFFF"/>
          </a:solidFill>
          <a:ln w="9525">
            <a:solidFill>
              <a:schemeClr val="tx1"/>
            </a:solidFill>
            <a:miter lim="800000"/>
            <a:headEnd/>
            <a:tailEnd/>
          </a:ln>
        </p:spPr>
        <p:txBody>
          <a:bodyPr wrap="none" anchor="ctr"/>
          <a:lstStyle/>
          <a:p>
            <a:endParaRPr lang="en-US" sz="1600">
              <a:latin typeface="Arial" charset="0"/>
            </a:endParaRPr>
          </a:p>
        </p:txBody>
      </p:sp>
      <p:sp>
        <p:nvSpPr>
          <p:cNvPr id="9219" name="AutoShape 62"/>
          <p:cNvSpPr>
            <a:spLocks noChangeArrowheads="1"/>
          </p:cNvSpPr>
          <p:nvPr/>
        </p:nvSpPr>
        <p:spPr bwMode="auto">
          <a:xfrm>
            <a:off x="2819400" y="142875"/>
            <a:ext cx="2971800" cy="685800"/>
          </a:xfrm>
          <a:prstGeom prst="roundRect">
            <a:avLst>
              <a:gd name="adj" fmla="val 16667"/>
            </a:avLst>
          </a:prstGeom>
          <a:solidFill>
            <a:schemeClr val="accent1"/>
          </a:solidFill>
          <a:ln w="9525">
            <a:noFill/>
            <a:round/>
            <a:headEnd/>
            <a:tailEnd/>
          </a:ln>
          <a:effectLst>
            <a:outerShdw dist="107763" dir="18900000" algn="ctr" rotWithShape="0">
              <a:schemeClr val="bg2">
                <a:alpha val="50000"/>
              </a:schemeClr>
            </a:outerShdw>
          </a:effectLst>
        </p:spPr>
        <p:txBody>
          <a:bodyPr anchor="ctr"/>
          <a:lstStyle/>
          <a:p>
            <a:pPr eaLnBrk="1" hangingPunct="1"/>
            <a:r>
              <a:rPr lang="en-US" sz="3200" b="1">
                <a:solidFill>
                  <a:schemeClr val="tx2"/>
                </a:solidFill>
                <a:latin typeface="Arial" charset="0"/>
              </a:rPr>
              <a:t>Phiếu học tập</a:t>
            </a:r>
          </a:p>
        </p:txBody>
      </p:sp>
      <p:pic>
        <p:nvPicPr>
          <p:cNvPr id="9220" name="Picture 65" descr="33720xmr97sdczd">
            <a:hlinkClick r:id="rId2"/>
          </p:cNvPr>
          <p:cNvPicPr>
            <a:picLocks noChangeAspect="1" noChangeArrowheads="1" noCrop="1"/>
          </p:cNvPicPr>
          <p:nvPr/>
        </p:nvPicPr>
        <p:blipFill>
          <a:blip r:embed="rId3">
            <a:lum bright="6000" contrast="18000"/>
          </a:blip>
          <a:srcRect/>
          <a:stretch>
            <a:fillRect/>
          </a:stretch>
        </p:blipFill>
        <p:spPr bwMode="auto">
          <a:xfrm>
            <a:off x="0" y="0"/>
            <a:ext cx="1295400" cy="3505200"/>
          </a:xfrm>
          <a:prstGeom prst="rect">
            <a:avLst/>
          </a:prstGeom>
          <a:noFill/>
          <a:ln w="9525">
            <a:noFill/>
            <a:miter lim="800000"/>
            <a:headEnd/>
            <a:tailEnd/>
          </a:ln>
        </p:spPr>
      </p:pic>
      <p:pic>
        <p:nvPicPr>
          <p:cNvPr id="9221" name="Picture 66" descr="33720xmr97sdczd">
            <a:hlinkClick r:id="rId2"/>
          </p:cNvPr>
          <p:cNvPicPr>
            <a:picLocks noChangeAspect="1" noChangeArrowheads="1" noCrop="1"/>
          </p:cNvPicPr>
          <p:nvPr/>
        </p:nvPicPr>
        <p:blipFill>
          <a:blip r:embed="rId3">
            <a:lum bright="6000" contrast="18000"/>
          </a:blip>
          <a:srcRect/>
          <a:stretch>
            <a:fillRect/>
          </a:stretch>
        </p:blipFill>
        <p:spPr bwMode="auto">
          <a:xfrm>
            <a:off x="7848600" y="3352800"/>
            <a:ext cx="1295400" cy="3505200"/>
          </a:xfrm>
          <a:prstGeom prst="rect">
            <a:avLst/>
          </a:prstGeom>
          <a:noFill/>
          <a:ln w="9525">
            <a:noFill/>
            <a:miter lim="800000"/>
            <a:headEnd/>
            <a:tailEnd/>
          </a:ln>
        </p:spPr>
      </p:pic>
      <p:graphicFrame>
        <p:nvGraphicFramePr>
          <p:cNvPr id="129088" name="Group 64"/>
          <p:cNvGraphicFramePr>
            <a:graphicFrameLocks noGrp="1"/>
          </p:cNvGraphicFramePr>
          <p:nvPr>
            <p:ph/>
          </p:nvPr>
        </p:nvGraphicFramePr>
        <p:xfrm>
          <a:off x="0" y="2057400"/>
          <a:ext cx="9144000" cy="4495801"/>
        </p:xfrm>
        <a:graphic>
          <a:graphicData uri="http://schemas.openxmlformats.org/drawingml/2006/table">
            <a:tbl>
              <a:tblPr/>
              <a:tblGrid>
                <a:gridCol w="1389063"/>
                <a:gridCol w="803275"/>
                <a:gridCol w="1020762"/>
                <a:gridCol w="906463"/>
                <a:gridCol w="1355725"/>
                <a:gridCol w="3668712"/>
              </a:tblGrid>
              <a:tr h="21415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Các yếu tố mà cây được cung cấp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Ánh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sáng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Không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Khí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Nước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Chất khoáng có trong đất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Dự đoán kết quả</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rPr>
                        <a:t>Cây số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87" name="Text Box 63"/>
          <p:cNvSpPr txBox="1">
            <a:spLocks noChangeArrowheads="1"/>
          </p:cNvSpPr>
          <p:nvPr/>
        </p:nvSpPr>
        <p:spPr bwMode="auto">
          <a:xfrm>
            <a:off x="457200" y="914400"/>
            <a:ext cx="8135938" cy="830263"/>
          </a:xfrm>
          <a:prstGeom prst="rect">
            <a:avLst/>
          </a:prstGeom>
          <a:noFill/>
          <a:ln w="9525">
            <a:noFill/>
            <a:miter lim="800000"/>
            <a:headEnd/>
            <a:tailEnd/>
          </a:ln>
        </p:spPr>
        <p:txBody>
          <a:bodyPr>
            <a:spAutoFit/>
          </a:bodyPr>
          <a:lstStyle/>
          <a:p>
            <a:pPr>
              <a:spcBef>
                <a:spcPct val="50000"/>
              </a:spcBef>
            </a:pPr>
            <a:r>
              <a:rPr lang="en-US" sz="2400" b="1">
                <a:latin typeface="Arial" charset="0"/>
              </a:rPr>
              <a:t>Đánh dấu </a:t>
            </a:r>
            <a:r>
              <a:rPr lang="en-US" sz="2400" b="1">
                <a:solidFill>
                  <a:srgbClr val="FF3300"/>
                </a:solidFill>
                <a:latin typeface="Arial" charset="0"/>
              </a:rPr>
              <a:t>X </a:t>
            </a:r>
            <a:r>
              <a:rPr lang="en-US" sz="2400" b="1">
                <a:latin typeface="Arial" charset="0"/>
              </a:rPr>
              <a:t>vào các yếu tố mà cây được cung cấp và dự đoán sự phát triển của cây :</a:t>
            </a:r>
          </a:p>
        </p:txBody>
      </p:sp>
      <p:sp>
        <p:nvSpPr>
          <p:cNvPr id="9274" name="Text Box 114"/>
          <p:cNvSpPr txBox="1">
            <a:spLocks noChangeArrowheads="1"/>
          </p:cNvSpPr>
          <p:nvPr/>
        </p:nvSpPr>
        <p:spPr bwMode="auto">
          <a:xfrm>
            <a:off x="10042525" y="1022350"/>
            <a:ext cx="184150" cy="338138"/>
          </a:xfrm>
          <a:prstGeom prst="rect">
            <a:avLst/>
          </a:prstGeom>
          <a:noFill/>
          <a:ln w="9525">
            <a:noFill/>
            <a:miter lim="800000"/>
            <a:headEnd/>
            <a:tailEnd/>
          </a:ln>
        </p:spPr>
        <p:txBody>
          <a:bodyPr wrap="none">
            <a:spAutoFit/>
          </a:bodyPr>
          <a:lstStyle/>
          <a:p>
            <a:endParaRPr lang="en-US" sz="1600">
              <a:latin typeface="Arial" charset="0"/>
            </a:endParaRPr>
          </a:p>
        </p:txBody>
      </p:sp>
      <p:sp>
        <p:nvSpPr>
          <p:cNvPr id="129163" name="Text Box 139"/>
          <p:cNvSpPr txBox="1">
            <a:spLocks noChangeArrowheads="1"/>
          </p:cNvSpPr>
          <p:nvPr/>
        </p:nvSpPr>
        <p:spPr bwMode="auto">
          <a:xfrm>
            <a:off x="2286000" y="4259263"/>
            <a:ext cx="6900863" cy="369887"/>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còi cọc, yếu ớt, sẽ bị chết</a:t>
            </a:r>
          </a:p>
        </p:txBody>
      </p:sp>
      <p:sp>
        <p:nvSpPr>
          <p:cNvPr id="129164" name="Text Box 140"/>
          <p:cNvSpPr txBox="1">
            <a:spLocks noChangeArrowheads="1"/>
          </p:cNvSpPr>
          <p:nvPr/>
        </p:nvSpPr>
        <p:spPr bwMode="auto">
          <a:xfrm>
            <a:off x="1447800" y="4719638"/>
            <a:ext cx="7416800" cy="369887"/>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sẽ còi cọc, chết nhanh</a:t>
            </a:r>
          </a:p>
        </p:txBody>
      </p:sp>
      <p:sp>
        <p:nvSpPr>
          <p:cNvPr id="129165" name="Text Box 141"/>
          <p:cNvSpPr txBox="1">
            <a:spLocks noChangeArrowheads="1"/>
          </p:cNvSpPr>
          <p:nvPr/>
        </p:nvSpPr>
        <p:spPr bwMode="auto">
          <a:xfrm>
            <a:off x="1371600" y="5153025"/>
            <a:ext cx="7366000" cy="369888"/>
          </a:xfrm>
          <a:prstGeom prst="rect">
            <a:avLst/>
          </a:prstGeom>
          <a:noFill/>
          <a:ln w="9525">
            <a:noFill/>
            <a:miter lim="800000"/>
            <a:headEnd/>
            <a:tailEnd/>
          </a:ln>
        </p:spPr>
        <p:txBody>
          <a:bodyPr wrap="none">
            <a:spAutoFit/>
          </a:bodyPr>
          <a:lstStyle/>
          <a:p>
            <a:r>
              <a:rPr lang="en-US" b="1">
                <a:solidFill>
                  <a:srgbClr val="FF3300"/>
                </a:solidFill>
                <a:latin typeface="Arial" charset="0"/>
              </a:rPr>
              <a:t>   X	   X		       X	          Cây sẽ bị héo, chết nhanh</a:t>
            </a:r>
          </a:p>
        </p:txBody>
      </p:sp>
      <p:sp>
        <p:nvSpPr>
          <p:cNvPr id="129167" name="Text Box 143"/>
          <p:cNvSpPr txBox="1">
            <a:spLocks noChangeArrowheads="1"/>
          </p:cNvSpPr>
          <p:nvPr/>
        </p:nvSpPr>
        <p:spPr bwMode="auto">
          <a:xfrm>
            <a:off x="1447800" y="5638800"/>
            <a:ext cx="7375525" cy="369888"/>
          </a:xfrm>
          <a:prstGeom prst="rect">
            <a:avLst/>
          </a:prstGeom>
          <a:noFill/>
          <a:ln w="9525">
            <a:noFill/>
            <a:miter lim="800000"/>
            <a:headEnd/>
            <a:tailEnd/>
          </a:ln>
        </p:spPr>
        <p:txBody>
          <a:bodyPr wrap="none">
            <a:spAutoFit/>
          </a:bodyPr>
          <a:lstStyle/>
          <a:p>
            <a:r>
              <a:rPr lang="en-US" b="1">
                <a:solidFill>
                  <a:srgbClr val="FF3300"/>
                </a:solidFill>
                <a:latin typeface="Arial" charset="0"/>
              </a:rPr>
              <a:t> X	 X	   X	     X	        Cây phát triển bình thường</a:t>
            </a:r>
          </a:p>
        </p:txBody>
      </p:sp>
      <p:sp>
        <p:nvSpPr>
          <p:cNvPr id="129168" name="Text Box 144"/>
          <p:cNvSpPr txBox="1">
            <a:spLocks noChangeArrowheads="1"/>
          </p:cNvSpPr>
          <p:nvPr/>
        </p:nvSpPr>
        <p:spPr bwMode="auto">
          <a:xfrm>
            <a:off x="1371600" y="6154738"/>
            <a:ext cx="7558088" cy="369887"/>
          </a:xfrm>
          <a:prstGeom prst="rect">
            <a:avLst/>
          </a:prstGeom>
          <a:noFill/>
          <a:ln w="9525">
            <a:noFill/>
            <a:miter lim="800000"/>
            <a:headEnd/>
            <a:tailEnd/>
          </a:ln>
        </p:spPr>
        <p:txBody>
          <a:bodyPr wrap="none">
            <a:spAutoFit/>
          </a:bodyPr>
          <a:lstStyle/>
          <a:p>
            <a:r>
              <a:rPr lang="en-US" sz="1600" b="1">
                <a:solidFill>
                  <a:srgbClr val="FF3300"/>
                </a:solidFill>
                <a:latin typeface="Arial" charset="0"/>
              </a:rPr>
              <a:t>  </a:t>
            </a:r>
            <a:r>
              <a:rPr lang="en-US" b="1">
                <a:solidFill>
                  <a:srgbClr val="FF3300"/>
                </a:solidFill>
                <a:latin typeface="Arial" charset="0"/>
              </a:rPr>
              <a:t>X	  X	    X		          Cây bị vàng lá, chết nhánh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87"/>
                                        </p:tgtEl>
                                        <p:attrNameLst>
                                          <p:attrName>style.visibility</p:attrName>
                                        </p:attrNameLst>
                                      </p:cBhvr>
                                      <p:to>
                                        <p:strVal val="visible"/>
                                      </p:to>
                                    </p:set>
                                    <p:anim calcmode="discrete" valueType="clr">
                                      <p:cBhvr override="childStyle">
                                        <p:cTn id="7" dur="80"/>
                                        <p:tgtEl>
                                          <p:spTgt spid="1290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87"/>
                                        </p:tgtEl>
                                        <p:attrNameLst>
                                          <p:attrName>fillcolor</p:attrName>
                                        </p:attrNameLst>
                                      </p:cBhvr>
                                      <p:tavLst>
                                        <p:tav tm="0">
                                          <p:val>
                                            <p:clrVal>
                                              <a:schemeClr val="accent2"/>
                                            </p:clrVal>
                                          </p:val>
                                        </p:tav>
                                        <p:tav tm="50000">
                                          <p:val>
                                            <p:clrVal>
                                              <a:schemeClr val="hlink"/>
                                            </p:clrVal>
                                          </p:val>
                                        </p:tav>
                                      </p:tavLst>
                                    </p:anim>
                                    <p:set>
                                      <p:cBhvr>
                                        <p:cTn id="9" dur="80"/>
                                        <p:tgtEl>
                                          <p:spTgt spid="1290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9088"/>
                                        </p:tgtEl>
                                        <p:attrNameLst>
                                          <p:attrName>style.visibility</p:attrName>
                                        </p:attrNameLst>
                                      </p:cBhvr>
                                      <p:to>
                                        <p:strVal val="visible"/>
                                      </p:to>
                                    </p:set>
                                    <p:animEffect transition="in" filter="fade">
                                      <p:cBhvr>
                                        <p:cTn id="14" dur="1000"/>
                                        <p:tgtEl>
                                          <p:spTgt spid="129088"/>
                                        </p:tgtEl>
                                      </p:cBhvr>
                                    </p:animEffect>
                                    <p:anim calcmode="lin" valueType="num">
                                      <p:cBhvr>
                                        <p:cTn id="15" dur="1000" fill="hold"/>
                                        <p:tgtEl>
                                          <p:spTgt spid="129088"/>
                                        </p:tgtEl>
                                        <p:attrNameLst>
                                          <p:attrName>ppt_x</p:attrName>
                                        </p:attrNameLst>
                                      </p:cBhvr>
                                      <p:tavLst>
                                        <p:tav tm="0">
                                          <p:val>
                                            <p:strVal val="#ppt_x"/>
                                          </p:val>
                                        </p:tav>
                                        <p:tav tm="100000">
                                          <p:val>
                                            <p:strVal val="#ppt_x"/>
                                          </p:val>
                                        </p:tav>
                                      </p:tavLst>
                                    </p:anim>
                                    <p:anim calcmode="lin" valueType="num">
                                      <p:cBhvr>
                                        <p:cTn id="16" dur="1000" fill="hold"/>
                                        <p:tgtEl>
                                          <p:spTgt spid="12908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9163"/>
                                        </p:tgtEl>
                                        <p:attrNameLst>
                                          <p:attrName>style.visibility</p:attrName>
                                        </p:attrNameLst>
                                      </p:cBhvr>
                                      <p:to>
                                        <p:strVal val="visible"/>
                                      </p:to>
                                    </p:set>
                                    <p:animEffect transition="in" filter="fade">
                                      <p:cBhvr>
                                        <p:cTn id="21" dur="1000"/>
                                        <p:tgtEl>
                                          <p:spTgt spid="129163"/>
                                        </p:tgtEl>
                                      </p:cBhvr>
                                    </p:animEffect>
                                    <p:anim calcmode="lin" valueType="num">
                                      <p:cBhvr>
                                        <p:cTn id="22" dur="1000" fill="hold"/>
                                        <p:tgtEl>
                                          <p:spTgt spid="129163"/>
                                        </p:tgtEl>
                                        <p:attrNameLst>
                                          <p:attrName>ppt_x</p:attrName>
                                        </p:attrNameLst>
                                      </p:cBhvr>
                                      <p:tavLst>
                                        <p:tav tm="0">
                                          <p:val>
                                            <p:strVal val="#ppt_x"/>
                                          </p:val>
                                        </p:tav>
                                        <p:tav tm="100000">
                                          <p:val>
                                            <p:strVal val="#ppt_x"/>
                                          </p:val>
                                        </p:tav>
                                      </p:tavLst>
                                    </p:anim>
                                    <p:anim calcmode="lin" valueType="num">
                                      <p:cBhvr>
                                        <p:cTn id="23" dur="1000" fill="hold"/>
                                        <p:tgtEl>
                                          <p:spTgt spid="12916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9164"/>
                                        </p:tgtEl>
                                        <p:attrNameLst>
                                          <p:attrName>style.visibility</p:attrName>
                                        </p:attrNameLst>
                                      </p:cBhvr>
                                      <p:to>
                                        <p:strVal val="visible"/>
                                      </p:to>
                                    </p:set>
                                    <p:animEffect transition="in" filter="fade">
                                      <p:cBhvr>
                                        <p:cTn id="28" dur="1000"/>
                                        <p:tgtEl>
                                          <p:spTgt spid="129164"/>
                                        </p:tgtEl>
                                      </p:cBhvr>
                                    </p:animEffect>
                                    <p:anim calcmode="lin" valueType="num">
                                      <p:cBhvr>
                                        <p:cTn id="29" dur="1000" fill="hold"/>
                                        <p:tgtEl>
                                          <p:spTgt spid="129164"/>
                                        </p:tgtEl>
                                        <p:attrNameLst>
                                          <p:attrName>ppt_x</p:attrName>
                                        </p:attrNameLst>
                                      </p:cBhvr>
                                      <p:tavLst>
                                        <p:tav tm="0">
                                          <p:val>
                                            <p:strVal val="#ppt_x"/>
                                          </p:val>
                                        </p:tav>
                                        <p:tav tm="100000">
                                          <p:val>
                                            <p:strVal val="#ppt_x"/>
                                          </p:val>
                                        </p:tav>
                                      </p:tavLst>
                                    </p:anim>
                                    <p:anim calcmode="lin" valueType="num">
                                      <p:cBhvr>
                                        <p:cTn id="30" dur="1000" fill="hold"/>
                                        <p:tgtEl>
                                          <p:spTgt spid="12916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9165"/>
                                        </p:tgtEl>
                                        <p:attrNameLst>
                                          <p:attrName>style.visibility</p:attrName>
                                        </p:attrNameLst>
                                      </p:cBhvr>
                                      <p:to>
                                        <p:strVal val="visible"/>
                                      </p:to>
                                    </p:set>
                                    <p:animEffect transition="in" filter="fade">
                                      <p:cBhvr>
                                        <p:cTn id="35" dur="1000"/>
                                        <p:tgtEl>
                                          <p:spTgt spid="129165"/>
                                        </p:tgtEl>
                                      </p:cBhvr>
                                    </p:animEffect>
                                    <p:anim calcmode="lin" valueType="num">
                                      <p:cBhvr>
                                        <p:cTn id="36" dur="1000" fill="hold"/>
                                        <p:tgtEl>
                                          <p:spTgt spid="129165"/>
                                        </p:tgtEl>
                                        <p:attrNameLst>
                                          <p:attrName>ppt_x</p:attrName>
                                        </p:attrNameLst>
                                      </p:cBhvr>
                                      <p:tavLst>
                                        <p:tav tm="0">
                                          <p:val>
                                            <p:strVal val="#ppt_x"/>
                                          </p:val>
                                        </p:tav>
                                        <p:tav tm="100000">
                                          <p:val>
                                            <p:strVal val="#ppt_x"/>
                                          </p:val>
                                        </p:tav>
                                      </p:tavLst>
                                    </p:anim>
                                    <p:anim calcmode="lin" valueType="num">
                                      <p:cBhvr>
                                        <p:cTn id="37" dur="1000" fill="hold"/>
                                        <p:tgtEl>
                                          <p:spTgt spid="12916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9167"/>
                                        </p:tgtEl>
                                        <p:attrNameLst>
                                          <p:attrName>style.visibility</p:attrName>
                                        </p:attrNameLst>
                                      </p:cBhvr>
                                      <p:to>
                                        <p:strVal val="visible"/>
                                      </p:to>
                                    </p:set>
                                    <p:animEffect transition="in" filter="fade">
                                      <p:cBhvr>
                                        <p:cTn id="42" dur="1000"/>
                                        <p:tgtEl>
                                          <p:spTgt spid="129167"/>
                                        </p:tgtEl>
                                      </p:cBhvr>
                                    </p:animEffect>
                                    <p:anim calcmode="lin" valueType="num">
                                      <p:cBhvr>
                                        <p:cTn id="43" dur="1000" fill="hold"/>
                                        <p:tgtEl>
                                          <p:spTgt spid="129167"/>
                                        </p:tgtEl>
                                        <p:attrNameLst>
                                          <p:attrName>ppt_x</p:attrName>
                                        </p:attrNameLst>
                                      </p:cBhvr>
                                      <p:tavLst>
                                        <p:tav tm="0">
                                          <p:val>
                                            <p:strVal val="#ppt_x"/>
                                          </p:val>
                                        </p:tav>
                                        <p:tav tm="100000">
                                          <p:val>
                                            <p:strVal val="#ppt_x"/>
                                          </p:val>
                                        </p:tav>
                                      </p:tavLst>
                                    </p:anim>
                                    <p:anim calcmode="lin" valueType="num">
                                      <p:cBhvr>
                                        <p:cTn id="44" dur="1000" fill="hold"/>
                                        <p:tgtEl>
                                          <p:spTgt spid="12916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9168"/>
                                        </p:tgtEl>
                                        <p:attrNameLst>
                                          <p:attrName>style.visibility</p:attrName>
                                        </p:attrNameLst>
                                      </p:cBhvr>
                                      <p:to>
                                        <p:strVal val="visible"/>
                                      </p:to>
                                    </p:set>
                                    <p:animEffect transition="in" filter="fade">
                                      <p:cBhvr>
                                        <p:cTn id="49" dur="1000"/>
                                        <p:tgtEl>
                                          <p:spTgt spid="129168"/>
                                        </p:tgtEl>
                                      </p:cBhvr>
                                    </p:animEffect>
                                    <p:anim calcmode="lin" valueType="num">
                                      <p:cBhvr>
                                        <p:cTn id="50" dur="1000" fill="hold"/>
                                        <p:tgtEl>
                                          <p:spTgt spid="129168"/>
                                        </p:tgtEl>
                                        <p:attrNameLst>
                                          <p:attrName>ppt_x</p:attrName>
                                        </p:attrNameLst>
                                      </p:cBhvr>
                                      <p:tavLst>
                                        <p:tav tm="0">
                                          <p:val>
                                            <p:strVal val="#ppt_x"/>
                                          </p:val>
                                        </p:tav>
                                        <p:tav tm="100000">
                                          <p:val>
                                            <p:strVal val="#ppt_x"/>
                                          </p:val>
                                        </p:tav>
                                      </p:tavLst>
                                    </p:anim>
                                    <p:anim calcmode="lin" valueType="num">
                                      <p:cBhvr>
                                        <p:cTn id="51" dur="1000" fill="hold"/>
                                        <p:tgtEl>
                                          <p:spTgt spid="129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87" grpId="0"/>
      <p:bldP spid="129163" grpId="0"/>
      <p:bldP spid="129164" grpId="0"/>
      <p:bldP spid="129165" grpId="0"/>
      <p:bldP spid="129167" grpId="0"/>
      <p:bldP spid="1291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3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1075" name="Text Box 3"/>
          <p:cNvSpPr txBox="1">
            <a:spLocks noChangeArrowheads="1"/>
          </p:cNvSpPr>
          <p:nvPr/>
        </p:nvSpPr>
        <p:spPr bwMode="auto">
          <a:xfrm>
            <a:off x="2057400" y="457200"/>
            <a:ext cx="7086600" cy="954088"/>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Trong 5 cây đậu trên, cây nào sẽ sống và phát triển bình thường ? Vì sao ?</a:t>
            </a:r>
          </a:p>
        </p:txBody>
      </p:sp>
      <p:sp>
        <p:nvSpPr>
          <p:cNvPr id="10244" name="Oval 4"/>
          <p:cNvSpPr>
            <a:spLocks noChangeArrowheads="1"/>
          </p:cNvSpPr>
          <p:nvPr/>
        </p:nvSpPr>
        <p:spPr bwMode="auto">
          <a:xfrm>
            <a:off x="1524000" y="533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5" name="Oval 5"/>
          <p:cNvSpPr>
            <a:spLocks noChangeArrowheads="1"/>
          </p:cNvSpPr>
          <p:nvPr/>
        </p:nvSpPr>
        <p:spPr bwMode="auto">
          <a:xfrm>
            <a:off x="1457325" y="19050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6" name="Oval 6"/>
          <p:cNvSpPr>
            <a:spLocks noChangeArrowheads="1"/>
          </p:cNvSpPr>
          <p:nvPr/>
        </p:nvSpPr>
        <p:spPr bwMode="auto">
          <a:xfrm>
            <a:off x="1422400" y="32004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0247" name="Oval 7"/>
          <p:cNvSpPr>
            <a:spLocks noChangeArrowheads="1"/>
          </p:cNvSpPr>
          <p:nvPr/>
        </p:nvSpPr>
        <p:spPr bwMode="auto">
          <a:xfrm>
            <a:off x="1366838" y="4800600"/>
            <a:ext cx="533400" cy="533400"/>
          </a:xfrm>
          <a:prstGeom prst="ellipse">
            <a:avLst/>
          </a:prstGeom>
          <a:gradFill rotWithShape="1">
            <a:gsLst>
              <a:gs pos="0">
                <a:srgbClr val="5E7676"/>
              </a:gs>
              <a:gs pos="50000">
                <a:srgbClr val="CCFFFF"/>
              </a:gs>
              <a:gs pos="100000">
                <a:srgbClr val="5E7676"/>
              </a:gs>
            </a:gsLst>
            <a:lin ang="2700000" scaled="1"/>
          </a:gradFill>
          <a:ln w="9525">
            <a:noFill/>
            <a:round/>
            <a:headEnd/>
            <a:tailEnd/>
          </a:ln>
        </p:spPr>
        <p:txBody>
          <a:bodyPr wrap="none" anchor="ctr"/>
          <a:lstStyle/>
          <a:p>
            <a:pPr algn="ctr"/>
            <a:endParaRPr lang="en-US" sz="1600">
              <a:latin typeface="Arial" charset="0"/>
            </a:endParaRPr>
          </a:p>
        </p:txBody>
      </p:sp>
      <p:sp>
        <p:nvSpPr>
          <p:cNvPr id="131082" name="Text Box 10"/>
          <p:cNvSpPr txBox="1">
            <a:spLocks noChangeArrowheads="1"/>
          </p:cNvSpPr>
          <p:nvPr/>
        </p:nvSpPr>
        <p:spPr bwMode="auto">
          <a:xfrm>
            <a:off x="1473200" y="31242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3</a:t>
            </a:r>
          </a:p>
        </p:txBody>
      </p:sp>
      <p:sp>
        <p:nvSpPr>
          <p:cNvPr id="131083" name="Text Box 11"/>
          <p:cNvSpPr txBox="1">
            <a:spLocks noChangeArrowheads="1"/>
          </p:cNvSpPr>
          <p:nvPr/>
        </p:nvSpPr>
        <p:spPr bwMode="auto">
          <a:xfrm>
            <a:off x="1524000" y="18288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2</a:t>
            </a:r>
          </a:p>
        </p:txBody>
      </p:sp>
      <p:sp>
        <p:nvSpPr>
          <p:cNvPr id="131084" name="Text Box 12"/>
          <p:cNvSpPr txBox="1">
            <a:spLocks noChangeArrowheads="1"/>
          </p:cNvSpPr>
          <p:nvPr/>
        </p:nvSpPr>
        <p:spPr bwMode="auto">
          <a:xfrm>
            <a:off x="1447800" y="457200"/>
            <a:ext cx="525463"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 1</a:t>
            </a:r>
          </a:p>
        </p:txBody>
      </p:sp>
      <p:sp>
        <p:nvSpPr>
          <p:cNvPr id="131085" name="Text Box 13"/>
          <p:cNvSpPr txBox="1">
            <a:spLocks noChangeArrowheads="1"/>
          </p:cNvSpPr>
          <p:nvPr/>
        </p:nvSpPr>
        <p:spPr bwMode="auto">
          <a:xfrm>
            <a:off x="2133600" y="1905000"/>
            <a:ext cx="7315200" cy="523875"/>
          </a:xfrm>
          <a:prstGeom prst="rect">
            <a:avLst/>
          </a:prstGeom>
          <a:noFill/>
          <a:ln w="9525">
            <a:noFill/>
            <a:miter lim="800000"/>
            <a:headEnd/>
            <a:tailEnd/>
          </a:ln>
        </p:spPr>
        <p:txBody>
          <a:bodyPr>
            <a:spAutoFit/>
          </a:bodyPr>
          <a:lstStyle/>
          <a:p>
            <a:pPr algn="just"/>
            <a:r>
              <a:rPr lang="en-US" sz="2800">
                <a:latin typeface="Arial" charset="0"/>
              </a:rPr>
              <a:t> </a:t>
            </a:r>
            <a:r>
              <a:rPr lang="en-US" sz="2800" b="1">
                <a:latin typeface="Arial" charset="0"/>
              </a:rPr>
              <a:t>Các cây khác sẽ như thế nào ?</a:t>
            </a:r>
          </a:p>
        </p:txBody>
      </p:sp>
      <p:sp>
        <p:nvSpPr>
          <p:cNvPr id="131086" name="Text Box 14"/>
          <p:cNvSpPr txBox="1">
            <a:spLocks noChangeArrowheads="1"/>
          </p:cNvSpPr>
          <p:nvPr/>
        </p:nvSpPr>
        <p:spPr bwMode="auto">
          <a:xfrm>
            <a:off x="2057400" y="3048000"/>
            <a:ext cx="6781800" cy="954088"/>
          </a:xfrm>
          <a:prstGeom prst="rect">
            <a:avLst/>
          </a:prstGeom>
          <a:noFill/>
          <a:ln w="9525">
            <a:noFill/>
            <a:miter lim="800000"/>
            <a:headEnd/>
            <a:tailEnd/>
          </a:ln>
        </p:spPr>
        <p:txBody>
          <a:bodyPr>
            <a:spAutoFit/>
          </a:bodyPr>
          <a:lstStyle/>
          <a:p>
            <a:pPr algn="just"/>
            <a:r>
              <a:rPr lang="en-US" sz="2800" b="1">
                <a:latin typeface="Arial" charset="0"/>
              </a:rPr>
              <a:t>   Vì sao cây đó phát triển không bình thường và có thể chết rất nhanh ?</a:t>
            </a:r>
          </a:p>
        </p:txBody>
      </p:sp>
      <p:sp>
        <p:nvSpPr>
          <p:cNvPr id="131087" name="Text Box 15"/>
          <p:cNvSpPr txBox="1">
            <a:spLocks noChangeArrowheads="1"/>
          </p:cNvSpPr>
          <p:nvPr/>
        </p:nvSpPr>
        <p:spPr bwMode="auto">
          <a:xfrm>
            <a:off x="1971675" y="4724400"/>
            <a:ext cx="6715125" cy="1384300"/>
          </a:xfrm>
          <a:prstGeom prst="rect">
            <a:avLst/>
          </a:prstGeom>
          <a:noFill/>
          <a:ln w="9525">
            <a:noFill/>
            <a:miter lim="800000"/>
            <a:headEnd/>
            <a:tailEnd/>
          </a:ln>
        </p:spPr>
        <p:txBody>
          <a:bodyPr>
            <a:spAutoFit/>
          </a:bodyPr>
          <a:lstStyle/>
          <a:p>
            <a:pPr algn="just"/>
            <a:r>
              <a:rPr lang="en-US" sz="2800" b="1">
                <a:latin typeface="Arial" charset="0"/>
              </a:rPr>
              <a:t> Để cây sống và phát bình thường, cần phải có những điều kiện nào ?</a:t>
            </a:r>
          </a:p>
          <a:p>
            <a:pPr algn="just"/>
            <a:endParaRPr lang="en-US" sz="2800" b="1">
              <a:latin typeface="Arial" charset="0"/>
            </a:endParaRPr>
          </a:p>
        </p:txBody>
      </p:sp>
      <p:sp>
        <p:nvSpPr>
          <p:cNvPr id="131089" name="Text Box 17"/>
          <p:cNvSpPr txBox="1">
            <a:spLocks noChangeArrowheads="1"/>
          </p:cNvSpPr>
          <p:nvPr/>
        </p:nvSpPr>
        <p:spPr bwMode="auto">
          <a:xfrm>
            <a:off x="1400175" y="4724400"/>
            <a:ext cx="412750" cy="584200"/>
          </a:xfrm>
          <a:prstGeom prst="rect">
            <a:avLst/>
          </a:prstGeom>
          <a:noFill/>
          <a:ln w="9525">
            <a:noFill/>
            <a:miter lim="800000"/>
            <a:headEnd/>
            <a:tailEnd/>
          </a:ln>
        </p:spPr>
        <p:txBody>
          <a:bodyPr wrap="none">
            <a:spAutoFit/>
          </a:bodyPr>
          <a:lstStyle/>
          <a:p>
            <a:r>
              <a:rPr lang="en-US" sz="3200" b="1">
                <a:solidFill>
                  <a:schemeClr val="hlink"/>
                </a:solidFill>
                <a:latin typeface="Arial" charset="0"/>
              </a:rPr>
              <a:t>4</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1084"/>
                                        </p:tgtEl>
                                        <p:attrNameLst>
                                          <p:attrName>style.visibility</p:attrName>
                                        </p:attrNameLst>
                                      </p:cBhvr>
                                      <p:to>
                                        <p:strVal val="visible"/>
                                      </p:to>
                                    </p:set>
                                    <p:anim calcmode="discrete" valueType="clr">
                                      <p:cBhvr override="childStyle">
                                        <p:cTn id="7" dur="80"/>
                                        <p:tgtEl>
                                          <p:spTgt spid="1310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1084"/>
                                        </p:tgtEl>
                                        <p:attrNameLst>
                                          <p:attrName>fillcolor</p:attrName>
                                        </p:attrNameLst>
                                      </p:cBhvr>
                                      <p:tavLst>
                                        <p:tav tm="0">
                                          <p:val>
                                            <p:clrVal>
                                              <a:schemeClr val="accent2"/>
                                            </p:clrVal>
                                          </p:val>
                                        </p:tav>
                                        <p:tav tm="50000">
                                          <p:val>
                                            <p:clrVal>
                                              <a:schemeClr val="hlink"/>
                                            </p:clrVal>
                                          </p:val>
                                        </p:tav>
                                      </p:tavLst>
                                    </p:anim>
                                    <p:set>
                                      <p:cBhvr>
                                        <p:cTn id="9" dur="80"/>
                                        <p:tgtEl>
                                          <p:spTgt spid="13108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31075"/>
                                        </p:tgtEl>
                                        <p:attrNameLst>
                                          <p:attrName>style.visibility</p:attrName>
                                        </p:attrNameLst>
                                      </p:cBhvr>
                                      <p:to>
                                        <p:strVal val="visible"/>
                                      </p:to>
                                    </p:set>
                                    <p:anim calcmode="discrete" valueType="clr">
                                      <p:cBhvr override="childStyle">
                                        <p:cTn id="12" dur="80"/>
                                        <p:tgtEl>
                                          <p:spTgt spid="1310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1075"/>
                                        </p:tgtEl>
                                        <p:attrNameLst>
                                          <p:attrName>fillcolor</p:attrName>
                                        </p:attrNameLst>
                                      </p:cBhvr>
                                      <p:tavLst>
                                        <p:tav tm="0">
                                          <p:val>
                                            <p:clrVal>
                                              <a:schemeClr val="accent2"/>
                                            </p:clrVal>
                                          </p:val>
                                        </p:tav>
                                        <p:tav tm="50000">
                                          <p:val>
                                            <p:clrVal>
                                              <a:schemeClr val="hlink"/>
                                            </p:clrVal>
                                          </p:val>
                                        </p:tav>
                                      </p:tavLst>
                                    </p:anim>
                                    <p:set>
                                      <p:cBhvr>
                                        <p:cTn id="14" dur="80"/>
                                        <p:tgtEl>
                                          <p:spTgt spid="13107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1083"/>
                                        </p:tgtEl>
                                        <p:attrNameLst>
                                          <p:attrName>style.visibility</p:attrName>
                                        </p:attrNameLst>
                                      </p:cBhvr>
                                      <p:to>
                                        <p:strVal val="visible"/>
                                      </p:to>
                                    </p:set>
                                    <p:anim calcmode="discrete" valueType="clr">
                                      <p:cBhvr override="childStyle">
                                        <p:cTn id="19" dur="80"/>
                                        <p:tgtEl>
                                          <p:spTgt spid="13108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1083"/>
                                        </p:tgtEl>
                                        <p:attrNameLst>
                                          <p:attrName>fillcolor</p:attrName>
                                        </p:attrNameLst>
                                      </p:cBhvr>
                                      <p:tavLst>
                                        <p:tav tm="0">
                                          <p:val>
                                            <p:clrVal>
                                              <a:schemeClr val="accent2"/>
                                            </p:clrVal>
                                          </p:val>
                                        </p:tav>
                                        <p:tav tm="50000">
                                          <p:val>
                                            <p:clrVal>
                                              <a:schemeClr val="hlink"/>
                                            </p:clrVal>
                                          </p:val>
                                        </p:tav>
                                      </p:tavLst>
                                    </p:anim>
                                    <p:set>
                                      <p:cBhvr>
                                        <p:cTn id="21" dur="80"/>
                                        <p:tgtEl>
                                          <p:spTgt spid="131083"/>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31085"/>
                                        </p:tgtEl>
                                        <p:attrNameLst>
                                          <p:attrName>style.visibility</p:attrName>
                                        </p:attrNameLst>
                                      </p:cBhvr>
                                      <p:to>
                                        <p:strVal val="visible"/>
                                      </p:to>
                                    </p:set>
                                    <p:anim calcmode="discrete" valueType="clr">
                                      <p:cBhvr override="childStyle">
                                        <p:cTn id="24" dur="80"/>
                                        <p:tgtEl>
                                          <p:spTgt spid="13108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31085"/>
                                        </p:tgtEl>
                                        <p:attrNameLst>
                                          <p:attrName>fillcolor</p:attrName>
                                        </p:attrNameLst>
                                      </p:cBhvr>
                                      <p:tavLst>
                                        <p:tav tm="0">
                                          <p:val>
                                            <p:clrVal>
                                              <a:schemeClr val="accent2"/>
                                            </p:clrVal>
                                          </p:val>
                                        </p:tav>
                                        <p:tav tm="50000">
                                          <p:val>
                                            <p:clrVal>
                                              <a:schemeClr val="hlink"/>
                                            </p:clrVal>
                                          </p:val>
                                        </p:tav>
                                      </p:tavLst>
                                    </p:anim>
                                    <p:set>
                                      <p:cBhvr>
                                        <p:cTn id="26" dur="80"/>
                                        <p:tgtEl>
                                          <p:spTgt spid="131085"/>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31082"/>
                                        </p:tgtEl>
                                        <p:attrNameLst>
                                          <p:attrName>style.visibility</p:attrName>
                                        </p:attrNameLst>
                                      </p:cBhvr>
                                      <p:to>
                                        <p:strVal val="visible"/>
                                      </p:to>
                                    </p:set>
                                    <p:anim calcmode="discrete" valueType="clr">
                                      <p:cBhvr override="childStyle">
                                        <p:cTn id="31" dur="80"/>
                                        <p:tgtEl>
                                          <p:spTgt spid="13108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31082"/>
                                        </p:tgtEl>
                                        <p:attrNameLst>
                                          <p:attrName>fillcolor</p:attrName>
                                        </p:attrNameLst>
                                      </p:cBhvr>
                                      <p:tavLst>
                                        <p:tav tm="0">
                                          <p:val>
                                            <p:clrVal>
                                              <a:schemeClr val="accent2"/>
                                            </p:clrVal>
                                          </p:val>
                                        </p:tav>
                                        <p:tav tm="50000">
                                          <p:val>
                                            <p:clrVal>
                                              <a:schemeClr val="hlink"/>
                                            </p:clrVal>
                                          </p:val>
                                        </p:tav>
                                      </p:tavLst>
                                    </p:anim>
                                    <p:set>
                                      <p:cBhvr>
                                        <p:cTn id="33" dur="80"/>
                                        <p:tgtEl>
                                          <p:spTgt spid="131082"/>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31086"/>
                                        </p:tgtEl>
                                        <p:attrNameLst>
                                          <p:attrName>style.visibility</p:attrName>
                                        </p:attrNameLst>
                                      </p:cBhvr>
                                      <p:to>
                                        <p:strVal val="visible"/>
                                      </p:to>
                                    </p:set>
                                    <p:anim calcmode="discrete" valueType="clr">
                                      <p:cBhvr override="childStyle">
                                        <p:cTn id="36" dur="80"/>
                                        <p:tgtEl>
                                          <p:spTgt spid="13108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31086"/>
                                        </p:tgtEl>
                                        <p:attrNameLst>
                                          <p:attrName>fillcolor</p:attrName>
                                        </p:attrNameLst>
                                      </p:cBhvr>
                                      <p:tavLst>
                                        <p:tav tm="0">
                                          <p:val>
                                            <p:clrVal>
                                              <a:schemeClr val="accent2"/>
                                            </p:clrVal>
                                          </p:val>
                                        </p:tav>
                                        <p:tav tm="50000">
                                          <p:val>
                                            <p:clrVal>
                                              <a:schemeClr val="hlink"/>
                                            </p:clrVal>
                                          </p:val>
                                        </p:tav>
                                      </p:tavLst>
                                    </p:anim>
                                    <p:set>
                                      <p:cBhvr>
                                        <p:cTn id="38" dur="80"/>
                                        <p:tgtEl>
                                          <p:spTgt spid="131086"/>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31089"/>
                                        </p:tgtEl>
                                        <p:attrNameLst>
                                          <p:attrName>style.visibility</p:attrName>
                                        </p:attrNameLst>
                                      </p:cBhvr>
                                      <p:to>
                                        <p:strVal val="visible"/>
                                      </p:to>
                                    </p:set>
                                    <p:anim calcmode="discrete" valueType="clr">
                                      <p:cBhvr override="childStyle">
                                        <p:cTn id="43" dur="80"/>
                                        <p:tgtEl>
                                          <p:spTgt spid="13108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31089"/>
                                        </p:tgtEl>
                                        <p:attrNameLst>
                                          <p:attrName>fillcolor</p:attrName>
                                        </p:attrNameLst>
                                      </p:cBhvr>
                                      <p:tavLst>
                                        <p:tav tm="0">
                                          <p:val>
                                            <p:clrVal>
                                              <a:schemeClr val="accent2"/>
                                            </p:clrVal>
                                          </p:val>
                                        </p:tav>
                                        <p:tav tm="50000">
                                          <p:val>
                                            <p:clrVal>
                                              <a:schemeClr val="hlink"/>
                                            </p:clrVal>
                                          </p:val>
                                        </p:tav>
                                      </p:tavLst>
                                    </p:anim>
                                    <p:set>
                                      <p:cBhvr>
                                        <p:cTn id="45" dur="80"/>
                                        <p:tgtEl>
                                          <p:spTgt spid="131089"/>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31087"/>
                                        </p:tgtEl>
                                        <p:attrNameLst>
                                          <p:attrName>style.visibility</p:attrName>
                                        </p:attrNameLst>
                                      </p:cBhvr>
                                      <p:to>
                                        <p:strVal val="visible"/>
                                      </p:to>
                                    </p:set>
                                    <p:anim calcmode="discrete" valueType="clr">
                                      <p:cBhvr override="childStyle">
                                        <p:cTn id="48" dur="80"/>
                                        <p:tgtEl>
                                          <p:spTgt spid="13108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31087"/>
                                        </p:tgtEl>
                                        <p:attrNameLst>
                                          <p:attrName>fillcolor</p:attrName>
                                        </p:attrNameLst>
                                      </p:cBhvr>
                                      <p:tavLst>
                                        <p:tav tm="0">
                                          <p:val>
                                            <p:clrVal>
                                              <a:schemeClr val="accent2"/>
                                            </p:clrVal>
                                          </p:val>
                                        </p:tav>
                                        <p:tav tm="50000">
                                          <p:val>
                                            <p:clrVal>
                                              <a:schemeClr val="hlink"/>
                                            </p:clrVal>
                                          </p:val>
                                        </p:tav>
                                      </p:tavLst>
                                    </p:anim>
                                    <p:set>
                                      <p:cBhvr>
                                        <p:cTn id="50" dur="80"/>
                                        <p:tgtEl>
                                          <p:spTgt spid="1310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82" grpId="0"/>
      <p:bldP spid="131083" grpId="0"/>
      <p:bldP spid="131084" grpId="0"/>
      <p:bldP spid="131085" grpId="0"/>
      <p:bldP spid="131086" grpId="0"/>
      <p:bldP spid="131087" grpId="0"/>
      <p:bldP spid="1310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13"/>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5"/>
          <p:cNvSpPr>
            <a:spLocks noChangeArrowheads="1"/>
          </p:cNvSpPr>
          <p:nvPr/>
        </p:nvSpPr>
        <p:spPr bwMode="auto">
          <a:xfrm>
            <a:off x="762000" y="838200"/>
            <a:ext cx="4572000" cy="823913"/>
          </a:xfrm>
          <a:prstGeom prst="rect">
            <a:avLst/>
          </a:prstGeom>
          <a:noFill/>
          <a:ln w="9525">
            <a:noFill/>
            <a:miter lim="800000"/>
            <a:headEnd/>
            <a:tailEnd/>
          </a:ln>
        </p:spPr>
        <p:txBody>
          <a:bodyPr>
            <a:spAutoFit/>
          </a:bodyPr>
          <a:lstStyle/>
          <a:p>
            <a:r>
              <a:rPr lang="en-US" sz="4800" b="1">
                <a:solidFill>
                  <a:srgbClr val="FF0000"/>
                </a:solidFill>
                <a:latin typeface="Arial" charset="0"/>
              </a:rPr>
              <a:t>Bài học :</a:t>
            </a:r>
            <a:r>
              <a:rPr lang="en-US" sz="4400">
                <a:latin typeface="Arial" charset="0"/>
              </a:rPr>
              <a:t>                 </a:t>
            </a:r>
            <a:endParaRPr lang="en-US">
              <a:latin typeface="Arial" charset="0"/>
            </a:endParaRPr>
          </a:p>
        </p:txBody>
      </p:sp>
      <p:sp>
        <p:nvSpPr>
          <p:cNvPr id="114694" name="AutoShape 6"/>
          <p:cNvSpPr>
            <a:spLocks noChangeArrowheads="1"/>
          </p:cNvSpPr>
          <p:nvPr/>
        </p:nvSpPr>
        <p:spPr bwMode="auto">
          <a:xfrm>
            <a:off x="1085850" y="2000250"/>
            <a:ext cx="7543800" cy="2832100"/>
          </a:xfrm>
          <a:prstGeom prst="roundRect">
            <a:avLst>
              <a:gd name="adj" fmla="val 16667"/>
            </a:avLst>
          </a:prstGeom>
          <a:solidFill>
            <a:srgbClr val="3DA775">
              <a:alpha val="67058"/>
            </a:srgbClr>
          </a:solidFill>
          <a:ln w="38100">
            <a:solidFill>
              <a:srgbClr val="FFFF00"/>
            </a:solidFill>
            <a:round/>
            <a:headEnd/>
            <a:tailEnd/>
          </a:ln>
        </p:spPr>
        <p:txBody>
          <a:bodyPr>
            <a:spAutoFit/>
          </a:bodyPr>
          <a:lstStyle/>
          <a:p>
            <a:r>
              <a:rPr lang="en-US" sz="4000">
                <a:latin typeface="Arial" charset="0"/>
              </a:rPr>
              <a:t>  </a:t>
            </a:r>
            <a:r>
              <a:rPr lang="en-US" sz="4000" b="1">
                <a:solidFill>
                  <a:srgbClr val="FFFF00"/>
                </a:solidFill>
                <a:latin typeface="Arial" charset="0"/>
              </a:rPr>
              <a:t>Thực vật cần có đủ nước, chất khoáng, không khí và ánh sáng thì mới sống và phát triển bình thường.</a:t>
            </a:r>
          </a:p>
        </p:txBody>
      </p:sp>
      <p:sp>
        <p:nvSpPr>
          <p:cNvPr id="11269" name="Line 7"/>
          <p:cNvSpPr>
            <a:spLocks noChangeShapeType="1"/>
          </p:cNvSpPr>
          <p:nvPr/>
        </p:nvSpPr>
        <p:spPr bwMode="auto">
          <a:xfrm>
            <a:off x="762000" y="1657350"/>
            <a:ext cx="2438400" cy="0"/>
          </a:xfrm>
          <a:prstGeom prst="line">
            <a:avLst/>
          </a:prstGeom>
          <a:noFill/>
          <a:ln w="57150">
            <a:solidFill>
              <a:schemeClr val="hlink"/>
            </a:solidFill>
            <a:round/>
            <a:headEnd/>
            <a:tailEnd/>
          </a:ln>
        </p:spPr>
        <p:txBody>
          <a:bodyPr/>
          <a:lstStyle/>
          <a:p>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ppt_x</p:attrName>
                                        </p:attrNameLst>
                                      </p:cBhvr>
                                      <p:tavLst>
                                        <p:tav tm="0">
                                          <p:val>
                                            <p:strVal val="#ppt_x-.2"/>
                                          </p:val>
                                        </p:tav>
                                        <p:tav tm="100000">
                                          <p:val>
                                            <p:strVal val="#ppt_x"/>
                                          </p:val>
                                        </p:tav>
                                      </p:tavLst>
                                    </p:anim>
                                    <p:anim calcmode="lin" valueType="num">
                                      <p:cBhvr>
                                        <p:cTn id="8" dur="1000" fill="hold"/>
                                        <p:tgtEl>
                                          <p:spTgt spid="1146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nimBg="1"/>
    </p:bldLst>
  </p:timing>
</p:sld>
</file>

<file path=ppt/theme/theme1.xml><?xml version="1.0" encoding="utf-8"?>
<a:theme xmlns:a="http://schemas.openxmlformats.org/drawingml/2006/main" name="default">
  <a:themeElements>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372</TotalTime>
  <Words>569</Words>
  <Application>Microsoft Office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36</cp:revision>
  <cp:lastPrinted>1601-01-01T00:00:00Z</cp:lastPrinted>
  <dcterms:created xsi:type="dcterms:W3CDTF">2010-03-28T07:54:16Z</dcterms:created>
  <dcterms:modified xsi:type="dcterms:W3CDTF">2021-03-31T05:23:35Z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