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</p:sldMasterIdLst>
  <p:notesMasterIdLst>
    <p:notesMasterId r:id="rId29"/>
  </p:notesMasterIdLst>
  <p:sldIdLst>
    <p:sldId id="318" r:id="rId4"/>
    <p:sldId id="280" r:id="rId5"/>
    <p:sldId id="281" r:id="rId6"/>
    <p:sldId id="286" r:id="rId7"/>
    <p:sldId id="287" r:id="rId8"/>
    <p:sldId id="288" r:id="rId9"/>
    <p:sldId id="294" r:id="rId10"/>
    <p:sldId id="289" r:id="rId11"/>
    <p:sldId id="295" r:id="rId12"/>
    <p:sldId id="290" r:id="rId13"/>
    <p:sldId id="297" r:id="rId14"/>
    <p:sldId id="298" r:id="rId15"/>
    <p:sldId id="299" r:id="rId16"/>
    <p:sldId id="300" r:id="rId17"/>
    <p:sldId id="301" r:id="rId18"/>
    <p:sldId id="303" r:id="rId19"/>
    <p:sldId id="305" r:id="rId20"/>
    <p:sldId id="306" r:id="rId21"/>
    <p:sldId id="292" r:id="rId22"/>
    <p:sldId id="315" r:id="rId23"/>
    <p:sldId id="316" r:id="rId24"/>
    <p:sldId id="317" r:id="rId25"/>
    <p:sldId id="307" r:id="rId26"/>
    <p:sldId id="308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00FF"/>
    <a:srgbClr val="0000FF"/>
    <a:srgbClr val="FF66FF"/>
    <a:srgbClr val="FF00FF"/>
    <a:srgbClr val="99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fld id="{86C89F14-0C23-4118-A61D-73AE36139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4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A2B-F536-40CB-AF05-45B77641C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E82F-680F-4FEE-93D4-8B85A7580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9F82C-6D2E-423A-ABEC-16BF07412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F180-0631-4458-A724-AC258057D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4239-16FD-4D7D-9FDA-48F3DB894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D3A37-9B8D-4F5B-869F-1156D90D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A4E4-10AF-438E-9956-E202DDEED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CE352-78F9-49A7-9DB6-B693ABF47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5361C-B894-47F0-B61B-E42E7AC92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9DA7E-429B-4D84-8907-B899A2A31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BB2DD-5E05-44FF-8603-F6650BDA7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1E75C-4982-4820-8297-4DFDC2CA9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D44B-60CA-4592-89DA-78B58FBE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F55A-68B8-4D28-8155-E9BFB784E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6909-1922-404B-B4E9-CF09DE14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177B-CA14-4F12-9699-6E91C1389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CE90B-E002-48B8-A39D-67AA7CDF4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4AA9-4178-4433-AF1A-3791CD75F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DC34-1A66-4F96-BA37-732BB101F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0A29-A282-4CE3-8A8A-D290EBE1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C49B0-730B-4253-914D-357C7C46F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1AA-9AA1-411A-85D5-B4B45C458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F6423-A210-42F5-8299-D5693024F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52D2-7D8B-4F42-A733-B0BE797E6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F8E58-0F70-43BB-81A8-284CB2361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F3D5-B8C7-4C63-9E66-7BC6DC0B0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6B96-764D-43A2-9D39-971EC9918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E596-7C9F-4C3E-A537-1F8F37DB3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06454-DA92-4296-9E7E-846622C78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B4716-0293-40DD-BD51-8C2845CD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5AF07-A35B-4248-B898-1FD3902A6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3A8-DC77-4AA8-A681-13B38A1BF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4AE8B-0B77-421F-BAEB-9D279461E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.VnArial" pitchFamily="34" charset="0"/>
              </a:defRPr>
            </a:lvl1pPr>
          </a:lstStyle>
          <a:p>
            <a:fld id="{112D8FB8-D27B-46E0-A4A6-31A352586D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 advTm="30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B446CAE6-A92E-43D2-976D-33A77A618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074A798E-CF2E-4C90-8E8E-8C611F67F2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\My%20Documents\Downloads\Chuyen%20de%20Ki%20thuat%20khoi%204\giao%20an%20ki%20thuat%204\Khan%20quang%20tham%20mai%20vai%20em%20(Melody).mp3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\My%20Documents\Downloads\Chuyen%20de%20Ki%20thuat%20khoi%204\giao%20an%20ki%20thuat%204\Chuc%20mung%20(Melody).mp3" TargetMode="Externa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\My%20Documents\Downloads\Chuyen%20de%20Ki%20thuat%20khoi%204\giao%20an%20ki%20thuat%204\Bai%20hat%20Truong%20lang%20toi%20(Pham%20Trong%20Cau)%20(nhac%20dem).mp3" TargetMode="External"/><Relationship Id="rId6" Type="http://schemas.openxmlformats.org/officeDocument/2006/relationships/image" Target="../media/image74.jpeg"/><Relationship Id="rId11" Type="http://schemas.openxmlformats.org/officeDocument/2006/relationships/image" Target="../media/image77.jpeg"/><Relationship Id="rId5" Type="http://schemas.openxmlformats.org/officeDocument/2006/relationships/image" Target="../media/image73.jpeg"/><Relationship Id="rId10" Type="http://schemas.openxmlformats.org/officeDocument/2006/relationships/image" Target="../media/image52.jpeg"/><Relationship Id="rId4" Type="http://schemas.openxmlformats.org/officeDocument/2006/relationships/image" Target="../media/image72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slide" Target="slide5.xml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04800" y="426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1" name="WordArt 20"/>
          <p:cNvSpPr>
            <a:spLocks noChangeArrowheads="1" noChangeShapeType="1" noTextEdit="1"/>
          </p:cNvSpPr>
          <p:nvPr/>
        </p:nvSpPr>
        <p:spPr bwMode="auto">
          <a:xfrm>
            <a:off x="1104900" y="2971800"/>
            <a:ext cx="69723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Kĩ thuật–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</a:t>
            </a:r>
            <a:r>
              <a:rPr lang="en-US" altLang="en-US" sz="3600" b="1" dirty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en-US" alt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Tuần:28</a:t>
            </a:r>
            <a:endParaRPr lang="en-US" altLang="en-US" sz="3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: Lắp cái đu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024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025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45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8800"/>
            <a:ext cx="1905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WordArt 9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924800" cy="191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TRƯỜNG TIỂU HỌC ÁI MỘ A</a:t>
            </a:r>
          </a:p>
        </p:txBody>
      </p:sp>
    </p:spTree>
    <p:extLst>
      <p:ext uri="{BB962C8B-B14F-4D97-AF65-F5344CB8AC3E}">
        <p14:creationId xmlns:p14="http://schemas.microsoft.com/office/powerpoint/2010/main" val="382091282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67" grpId="1" animBg="1"/>
      <p:bldP spid="7185" grpId="0" animBg="1"/>
      <p:bldP spid="718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Picture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990600" y="2209800"/>
            <a:ext cx="6629400" cy="175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>
                <a:latin typeface="Arial" charset="0"/>
                <a:sym typeface="Wingdings" pitchFamily="2" charset="2"/>
              </a:rPr>
              <a:t></a:t>
            </a:r>
            <a:r>
              <a:rPr lang="en-US" sz="5400" b="0">
                <a:solidFill>
                  <a:srgbClr val="9900FF"/>
                </a:solidFill>
                <a:latin typeface="Times New Roman" pitchFamily="18" charset="0"/>
                <a:sym typeface="Wingdings" pitchFamily="2" charset="2"/>
              </a:rPr>
              <a:t>Em hãy nhắc lại quy trình lắp cái đu ?</a:t>
            </a:r>
            <a:endParaRPr lang="en-US" sz="5400">
              <a:solidFill>
                <a:srgbClr val="9900FF"/>
              </a:solidFill>
              <a:latin typeface="VNI-Times" pitchFamily="2" charset="0"/>
            </a:endParaRPr>
          </a:p>
        </p:txBody>
      </p:sp>
      <p:sp>
        <p:nvSpPr>
          <p:cNvPr id="1741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581400" y="5257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Đáp 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Quy trình thực hiện 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295400" y="7762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Lắp từng bộ phận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Arial" charset="0"/>
              </a:rPr>
              <a:t>Bước 1: Lắp giá đỡ đu</a:t>
            </a:r>
            <a:r>
              <a:rPr lang="en-US" sz="2800">
                <a:solidFill>
                  <a:srgbClr val="FF66FF"/>
                </a:solidFill>
                <a:latin typeface="Arial" charset="0"/>
              </a:rPr>
              <a:t> </a:t>
            </a:r>
          </a:p>
        </p:txBody>
      </p:sp>
      <p:pic>
        <p:nvPicPr>
          <p:cNvPr id="138246" name="Picture 6" descr="DSC_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9592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DSC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DSC_0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4267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DSC_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828800"/>
            <a:ext cx="4419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4" name="Picture 14" descr="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838200" y="5943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Lắp 4 cọc đu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127E-6 C -0.02205 -0.11497 -0.04392 -0.22993 -0.10937 -0.27042 C -0.17483 -0.31067 -0.33073 -0.28776 -0.39305 -0.24243 C -0.45538 -0.19686 -0.46892 -0.03794 -0.48368 0.00301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  <p:bldP spid="138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Quy trình thực hiện: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Arial" charset="0"/>
              </a:rPr>
              <a:t> Lắp giá đỡ trục đu</a:t>
            </a:r>
            <a:endParaRPr lang="en-US" sz="2800">
              <a:solidFill>
                <a:srgbClr val="FF66FF"/>
              </a:solidFill>
              <a:latin typeface="Arial" charset="0"/>
            </a:endParaRPr>
          </a:p>
        </p:txBody>
      </p:sp>
      <p:pic>
        <p:nvPicPr>
          <p:cNvPr id="19461" name="Picture 6" descr="DSC_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657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5603875"/>
            <a:ext cx="523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54638"/>
            <a:ext cx="21590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56260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DSC_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638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DSC_0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0960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DSC_00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752600"/>
            <a:ext cx="4191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DSC_01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1524000"/>
            <a:ext cx="4953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01434 C -0.02726 0.01457 -0.11684 0.0111 -0.20642 0.00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43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45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4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66800" y="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Bước 2:</a:t>
            </a:r>
            <a:r>
              <a:rPr lang="en-US" sz="2800">
                <a:solidFill>
                  <a:srgbClr val="CC00CC"/>
                </a:solidFill>
                <a:latin typeface="Times New Roman" pitchFamily="18" charset="0"/>
              </a:rPr>
              <a:t> Lắp ghế đu</a:t>
            </a:r>
          </a:p>
        </p:txBody>
      </p:sp>
      <p:pic>
        <p:nvPicPr>
          <p:cNvPr id="140291" name="Picture 3" descr="DSC_0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3810">
            <a:off x="1524000" y="2057400"/>
            <a:ext cx="3429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 descr="DSC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5062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2819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DSC_00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971800"/>
            <a:ext cx="2743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57200" y="685800"/>
            <a:ext cx="396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a/Lắp thành sau của ghế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26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06107 C 0.02049 0.04788 0.01059 0.03493 -0.03385 0.03146 C -0.0783 0.02799 -0.19323 0.01966 -0.23611 0.04048 C -0.27899 0.0613 -0.28542 0.10849 -0.29167 0.1559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</a:rPr>
              <a:t>b. Lắp ghế đu</a:t>
            </a:r>
          </a:p>
        </p:txBody>
      </p:sp>
      <p:pic>
        <p:nvPicPr>
          <p:cNvPr id="141315" name="Picture 3" descr="DSC_00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54088"/>
            <a:ext cx="2743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 descr="DSC_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362200"/>
            <a:ext cx="335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 descr="DSC_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6996">
            <a:off x="1138238" y="1544638"/>
            <a:ext cx="40433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 descr="DSC_01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524000"/>
            <a:ext cx="4114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2" name="Picture 1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SC_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32369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Bước 3</a:t>
            </a:r>
            <a:r>
              <a:rPr lang="en-US" sz="2800">
                <a:solidFill>
                  <a:srgbClr val="CC00CC"/>
                </a:solidFill>
                <a:latin typeface="Arial" charset="0"/>
              </a:rPr>
              <a:t>: Lắp trục vào ghế đu</a:t>
            </a:r>
          </a:p>
        </p:txBody>
      </p:sp>
      <p:pic>
        <p:nvPicPr>
          <p:cNvPr id="142340" name="Picture 4" descr="DSC_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DSC_0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4800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DSC_0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066800"/>
            <a:ext cx="4648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31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9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5638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FF00"/>
                </a:solidFill>
                <a:latin typeface="Arial" charset="0"/>
              </a:rPr>
              <a:t>Bước 4:  </a:t>
            </a:r>
            <a:r>
              <a:rPr lang="en-US" sz="4000">
                <a:solidFill>
                  <a:srgbClr val="00FF00"/>
                </a:solidFill>
                <a:latin typeface="Times New Roman" pitchFamily="18" charset="0"/>
              </a:rPr>
              <a:t>Lắp ráp cái đu </a:t>
            </a:r>
          </a:p>
          <a:p>
            <a:pPr>
              <a:spcBef>
                <a:spcPct val="50000"/>
              </a:spcBef>
            </a:pPr>
            <a:endParaRPr lang="en-US" sz="4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4387" name="Picture 3" descr="DSC_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 descr="DSC_0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0">
            <a:off x="5181600" y="1981200"/>
            <a:ext cx="3236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DSC_0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143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477000" cy="175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  <a:sym typeface="Wingdings" pitchFamily="2" charset="2"/>
              </a:rPr>
              <a:t></a:t>
            </a:r>
            <a:r>
              <a:rPr lang="en-US" sz="5400">
                <a:latin typeface="Times New Roman" pitchFamily="18" charset="0"/>
              </a:rPr>
              <a:t>Hãy nhắc lại lưu ý khi lắp cái đu ?</a:t>
            </a:r>
          </a:p>
        </p:txBody>
      </p:sp>
      <p:sp>
        <p:nvSpPr>
          <p:cNvPr id="245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19600" y="51816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1816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62000" y="2438400"/>
            <a:ext cx="7467600" cy="2538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Arial" charset="0"/>
                <a:cs typeface="Times New Roman" pitchFamily="18" charset="0"/>
              </a:rPr>
              <a:t>    </a:t>
            </a:r>
            <a:r>
              <a:rPr lang="en-US" sz="3200" u="sng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Lưu ý :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sz="3200">
                <a:latin typeface="Arial" charset="0"/>
                <a:cs typeface="Times New Roman" pitchFamily="18" charset="0"/>
              </a:rPr>
              <a:t>- Lắp các chi tiết của ghế đu theo đúng vị trí trong ngoài của các thanh. 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3200">
                <a:latin typeface="Arial" charset="0"/>
                <a:cs typeface="Times New Roman" pitchFamily="18" charset="0"/>
              </a:rPr>
              <a:t>- Lắp các vòng hãm của trục đu phải đúng vị trí.</a:t>
            </a:r>
          </a:p>
        </p:txBody>
      </p:sp>
      <p:sp>
        <p:nvSpPr>
          <p:cNvPr id="256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0" y="60960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Pictur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3962400" cy="5224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  <a:sym typeface="Wingdings" pitchFamily="2" charset="2"/>
              </a:rPr>
              <a:t></a:t>
            </a:r>
            <a:r>
              <a:rPr lang="en-US" sz="4800">
                <a:latin typeface="Times New Roman" pitchFamily="18" charset="0"/>
              </a:rPr>
              <a:t>Trong thực tế em thấy cái đu ở đâu?Hình dáng và chất liệu như thế nào?</a:t>
            </a:r>
            <a:endParaRPr lang="en-US" sz="4800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6400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dụng cụ lắp ghép</a:t>
            </a:r>
          </a:p>
        </p:txBody>
      </p:sp>
      <p:pic>
        <p:nvPicPr>
          <p:cNvPr id="108554" name="Khan quang tham mai vai em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8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405" fill="hold"/>
                                        <p:tgtEl>
                                          <p:spTgt spid="108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4"/>
                </p:tgtEl>
              </p:cMediaNode>
            </p:audio>
          </p:childTnLst>
        </p:cTn>
      </p:par>
    </p:tnLst>
    <p:bldLst>
      <p:bldP spid="40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2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114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 descr="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4" descr="Bo-Xich-Du-Mai-V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 descr="xixch d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Chuc mung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10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xich%20du%20ghe_203611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5124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 descr="Xichdu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 descr="xich-du-H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Xichdu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L_DLXD012_xich%20du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 descr="Lan%20dau%20tien%20con%20ngoi%20xich%20du%20day%20me%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 descr="Xich%20du%20doi%20X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sp13050109093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400800"/>
            <a:ext cx="1143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Picture115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FF66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39624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1. Lắp giá đỡ đu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200400" y="3962400"/>
            <a:ext cx="144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2. Lắp ghế đu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934200" y="32004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3. Lắp trục vào ghế đu</a:t>
            </a:r>
          </a:p>
        </p:txBody>
      </p:sp>
      <p:pic>
        <p:nvPicPr>
          <p:cNvPr id="526343" name="Picture 7" descr="DSC_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95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4" name="Picture 8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124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5" name="Picture 9" descr="DSC_0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295400"/>
            <a:ext cx="1524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6" name="Picture 10" descr="DSC_01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2954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7" name="Picture 11" descr="DSC_004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048000"/>
            <a:ext cx="1271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8" name="Picture 12" descr="DSC_01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1295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9" name="Picture 13" descr="DSC_01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29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0" name="Picture 14" descr="DSC_01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191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Quy trình thực hiện: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381000" y="5486400"/>
            <a:ext cx="400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   4. Lắp ráp cái đu:</a:t>
            </a:r>
          </a:p>
        </p:txBody>
      </p:sp>
      <p:sp>
        <p:nvSpPr>
          <p:cNvPr id="149524" name="WordArt 20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2:Thực hành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9526" name="Bai hat Truong lang toi (Pham Trong Cau) (nhac de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048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6180" fill="hold"/>
                                        <p:tgtEl>
                                          <p:spTgt spid="149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26"/>
                </p:tgtEl>
              </p:cMediaNode>
            </p:audio>
          </p:childTnLst>
        </p:cTn>
      </p:par>
    </p:tnLst>
    <p:bldLst>
      <p:bldP spid="526339" grpId="0"/>
      <p:bldP spid="526340" grpId="0"/>
      <p:bldP spid="526341" grpId="0"/>
      <p:bldP spid="149521" grpId="0"/>
      <p:bldP spid="1495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9900CC"/>
                </a:solidFill>
                <a:latin typeface="Arial" charset="0"/>
              </a:rPr>
              <a:t>          </a:t>
            </a:r>
            <a:r>
              <a:rPr lang="en-US" sz="4000" u="sng" smtClean="0">
                <a:solidFill>
                  <a:srgbClr val="9900CC"/>
                </a:solidFill>
                <a:latin typeface="Arial" charset="0"/>
              </a:rPr>
              <a:t>Trình bày sản phẩm</a:t>
            </a:r>
          </a:p>
        </p:txBody>
      </p:sp>
      <p:sp>
        <p:nvSpPr>
          <p:cNvPr id="573444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914400" y="2133600"/>
            <a:ext cx="7162800" cy="3444875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600" b="0">
                <a:latin typeface="Arial" charset="0"/>
                <a:cs typeface="Times New Roman" pitchFamily="18" charset="0"/>
              </a:rPr>
              <a:t>-  </a:t>
            </a:r>
            <a:r>
              <a:rPr lang="en-US" sz="3600" b="0" u="sng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Những tiêu chuẩn đánh giá:</a:t>
            </a:r>
          </a:p>
          <a:p>
            <a:pPr eaLnBrk="1" hangingPunct="1"/>
            <a:r>
              <a:rPr lang="en-US" sz="3600" b="0">
                <a:latin typeface="Arial" charset="0"/>
                <a:cs typeface="Times New Roman" pitchFamily="18" charset="0"/>
              </a:rPr>
              <a:t>  + Lắp cái đu đúng mẫu </a:t>
            </a:r>
            <a:r>
              <a:rPr lang="en-US" sz="3600" b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(sự sáng tạo nếu có).</a:t>
            </a:r>
          </a:p>
          <a:p>
            <a:pPr eaLnBrk="1" hangingPunct="1"/>
            <a:r>
              <a:rPr lang="en-US" sz="3600" b="0">
                <a:latin typeface="Arial" charset="0"/>
                <a:cs typeface="Times New Roman" pitchFamily="18" charset="0"/>
              </a:rPr>
              <a:t>  + Đu lắp chắc chắn, không bị xộc xệch.</a:t>
            </a:r>
          </a:p>
          <a:p>
            <a:pPr eaLnBrk="1" hangingPunct="1"/>
            <a:r>
              <a:rPr lang="en-US" sz="3600" b="0">
                <a:latin typeface="Arial" charset="0"/>
                <a:cs typeface="Times New Roman" pitchFamily="18" charset="0"/>
              </a:rPr>
              <a:t>  + Ghế đu dao động nhẹ nhàng .</a:t>
            </a:r>
          </a:p>
        </p:txBody>
      </p:sp>
      <p:pic>
        <p:nvPicPr>
          <p:cNvPr id="150534" name="Picture 6" descr="hoath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  <p:bldP spid="5734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92202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 </a:t>
            </a:r>
          </a:p>
        </p:txBody>
      </p:sp>
      <p:sp>
        <p:nvSpPr>
          <p:cNvPr id="2" name="Tiêu đề 1"/>
          <p:cNvSpPr>
            <a:spLocks/>
          </p:cNvSpPr>
          <p:nvPr/>
        </p:nvSpPr>
        <p:spPr bwMode="auto">
          <a:xfrm>
            <a:off x="1524000" y="3124200"/>
            <a:ext cx="640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31775" eaLnBrk="1" hangingPunct="1">
              <a:lnSpc>
                <a:spcPct val="90000"/>
              </a:lnSpc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Xem trước và chuẩn bị bộ lắp ghép để học bài “ Lắp xe nôi”.</a:t>
            </a:r>
            <a:endParaRPr lang="en-US" sz="4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118791" name="Picture 7" descr="hoath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oath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447800" y="1676400"/>
            <a:ext cx="6400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>
                <a:solidFill>
                  <a:srgbClr val="CC00CC"/>
                </a:solidFill>
                <a:latin typeface="Arial" charset="0"/>
              </a:rPr>
              <a:t>Về nhà lắp cái đu theo sự sáng tạo .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219200" y="609600"/>
            <a:ext cx="6705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200">
                <a:solidFill>
                  <a:srgbClr val="00FF00"/>
                </a:solidFill>
                <a:latin typeface="Arial" charset="0"/>
              </a:rPr>
              <a:t>Dặn dò</a:t>
            </a:r>
          </a:p>
        </p:txBody>
      </p:sp>
      <p:pic>
        <p:nvPicPr>
          <p:cNvPr id="32777" name="Picture 12" descr="Picture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876800"/>
            <a:ext cx="1804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8793" grpId="0"/>
      <p:bldP spid="118794" grpId="0"/>
      <p:bldP spid="1187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2133600" y="533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6600CC"/>
                </a:solidFill>
                <a:latin typeface="Arial" charset="0"/>
                <a:cs typeface="Times New Roman" pitchFamily="18" charset="0"/>
              </a:rPr>
              <a:t>Kĩ thuật</a:t>
            </a:r>
          </a:p>
          <a:p>
            <a:pPr algn="ctr" eaLnBrk="1" hangingPunct="1"/>
            <a:r>
              <a:rPr lang="en-US" sz="3200">
                <a:solidFill>
                  <a:srgbClr val="FF00FF"/>
                </a:solidFill>
                <a:latin typeface="Arial" charset="0"/>
                <a:cs typeface="Times New Roman" pitchFamily="18" charset="0"/>
              </a:rPr>
              <a:t>Bài : </a:t>
            </a:r>
            <a:r>
              <a:rPr lang="en-US" sz="3200">
                <a:solidFill>
                  <a:srgbClr val="336600"/>
                </a:solidFill>
                <a:latin typeface="Arial" charset="0"/>
                <a:cs typeface="Times New Roman" pitchFamily="18" charset="0"/>
              </a:rPr>
              <a:t>LẮP CÁI ĐU (tiết 2)</a:t>
            </a:r>
          </a:p>
        </p:txBody>
      </p:sp>
      <p:pic>
        <p:nvPicPr>
          <p:cNvPr id="109577" name="Picture 9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7536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533400" y="2590800"/>
            <a:ext cx="769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i="1">
                <a:solidFill>
                  <a:srgbClr val="FF33CC"/>
                </a:solidFill>
                <a:latin typeface="Arial" charset="0"/>
                <a:cs typeface="Times New Roman" pitchFamily="18" charset="0"/>
              </a:rPr>
              <a:t>               </a:t>
            </a:r>
            <a:r>
              <a:rPr lang="en-US" sz="3600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HOẠT ĐỘNG 1</a:t>
            </a:r>
            <a:r>
              <a:rPr lang="en-US" sz="36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:</a:t>
            </a:r>
            <a:endParaRPr lang="en-US" sz="5400" i="1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z="54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Ôn lại quy trình lắp cái đu</a:t>
            </a:r>
            <a:endParaRPr lang="vi-VN" sz="5400" i="1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1752600" cy="632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latin typeface="Arial"/>
                <a:cs typeface="Arial"/>
              </a:rPr>
              <a:t>HÁI 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latin typeface="Arial"/>
                <a:cs typeface="Arial"/>
              </a:rPr>
              <a:t>HOA 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latin typeface="Arial"/>
                <a:cs typeface="Arial"/>
              </a:rPr>
              <a:t>DÂN 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latin typeface="Arial"/>
                <a:cs typeface="Arial"/>
              </a:rPr>
              <a:t>CHỦ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304800"/>
            <a:ext cx="6934200" cy="6553200"/>
            <a:chOff x="1392" y="192"/>
            <a:chExt cx="4368" cy="4128"/>
          </a:xfrm>
        </p:grpSpPr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2928" y="2736"/>
              <a:ext cx="120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8" name="Group 5"/>
            <p:cNvGrpSpPr>
              <a:grpSpLocks/>
            </p:cNvGrpSpPr>
            <p:nvPr/>
          </p:nvGrpSpPr>
          <p:grpSpPr bwMode="auto">
            <a:xfrm>
              <a:off x="1392" y="192"/>
              <a:ext cx="4368" cy="4128"/>
              <a:chOff x="1392" y="0"/>
              <a:chExt cx="4368" cy="4128"/>
            </a:xfrm>
          </p:grpSpPr>
          <p:grpSp>
            <p:nvGrpSpPr>
              <p:cNvPr id="12299" name="Group 6"/>
              <p:cNvGrpSpPr>
                <a:grpSpLocks/>
              </p:cNvGrpSpPr>
              <p:nvPr/>
            </p:nvGrpSpPr>
            <p:grpSpPr bwMode="auto">
              <a:xfrm>
                <a:off x="1392" y="0"/>
                <a:ext cx="4368" cy="4128"/>
                <a:chOff x="1392" y="0"/>
                <a:chExt cx="4368" cy="4128"/>
              </a:xfrm>
            </p:grpSpPr>
            <p:grpSp>
              <p:nvGrpSpPr>
                <p:cNvPr id="12305" name="Group 7"/>
                <p:cNvGrpSpPr>
                  <a:grpSpLocks/>
                </p:cNvGrpSpPr>
                <p:nvPr/>
              </p:nvGrpSpPr>
              <p:grpSpPr bwMode="auto">
                <a:xfrm>
                  <a:off x="1392" y="0"/>
                  <a:ext cx="4368" cy="4128"/>
                  <a:chOff x="1392" y="0"/>
                  <a:chExt cx="4368" cy="4128"/>
                </a:xfrm>
              </p:grpSpPr>
              <p:grpSp>
                <p:nvGrpSpPr>
                  <p:cNvPr id="1230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392" y="0"/>
                    <a:ext cx="4368" cy="4128"/>
                    <a:chOff x="1392" y="0"/>
                    <a:chExt cx="4368" cy="4128"/>
                  </a:xfrm>
                </p:grpSpPr>
                <p:grpSp>
                  <p:nvGrpSpPr>
                    <p:cNvPr id="1232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2" y="0"/>
                      <a:ext cx="4368" cy="4128"/>
                      <a:chOff x="720" y="0"/>
                      <a:chExt cx="4368" cy="4128"/>
                    </a:xfrm>
                  </p:grpSpPr>
                  <p:grpSp>
                    <p:nvGrpSpPr>
                      <p:cNvPr id="12329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192"/>
                        <a:ext cx="1056" cy="1008"/>
                        <a:chOff x="1968" y="768"/>
                        <a:chExt cx="1056" cy="1008"/>
                      </a:xfrm>
                    </p:grpSpPr>
                    <p:sp>
                      <p:nvSpPr>
                        <p:cNvPr id="12434" name="Oval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7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5" name="Oval 12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8" y="96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6" name="Oval 13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4" y="96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7" name="Oval 14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129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8" name="Oval 15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48" y="129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9" name="Oval 16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0" y="1200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330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32" y="1344"/>
                        <a:ext cx="1056" cy="1008"/>
                        <a:chOff x="1968" y="768"/>
                        <a:chExt cx="1056" cy="1008"/>
                      </a:xfrm>
                    </p:grpSpPr>
                    <p:sp>
                      <p:nvSpPr>
                        <p:cNvPr id="12428" name="Oval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7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9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8" y="96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0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4" y="96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1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129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48" y="129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3" name="Oval 23">
                          <a:hlinkClick r:id="rId3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0" y="1200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CC99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331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" y="0"/>
                        <a:ext cx="1056" cy="1008"/>
                        <a:chOff x="480" y="1728"/>
                        <a:chExt cx="1056" cy="1008"/>
                      </a:xfrm>
                    </p:grpSpPr>
                    <p:sp>
                      <p:nvSpPr>
                        <p:cNvPr id="12422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172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3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0" y="192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4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6" y="192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5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225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6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60" y="225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7" name="Oval 30">
                          <a:hlinkClick r:id="rId4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12" y="2160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33CC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332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" y="288"/>
                        <a:ext cx="1056" cy="1008"/>
                        <a:chOff x="1776" y="2640"/>
                        <a:chExt cx="1056" cy="1008"/>
                      </a:xfrm>
                    </p:grpSpPr>
                    <p:sp>
                      <p:nvSpPr>
                        <p:cNvPr id="12416" name="Oval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6" y="264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7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6" y="2832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8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52" y="2832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9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72" y="31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0" name="Oval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1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1" name="Oval 37">
                          <a:hlinkClick r:id="rId5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3072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80008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12333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60" y="2400"/>
                        <a:ext cx="1392" cy="1728"/>
                      </a:xfrm>
                      <a:custGeom>
                        <a:avLst/>
                        <a:gdLst>
                          <a:gd name="T0" fmla="*/ 5 w 21600"/>
                          <a:gd name="T1" fmla="*/ 6 h 21600"/>
                          <a:gd name="T2" fmla="*/ 3 w 21600"/>
                          <a:gd name="T3" fmla="*/ 11 h 21600"/>
                          <a:gd name="T4" fmla="*/ 1 w 21600"/>
                          <a:gd name="T5" fmla="*/ 6 h 21600"/>
                          <a:gd name="T6" fmla="*/ 3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0 w 21600"/>
                          <a:gd name="T13" fmla="*/ 4500 h 21600"/>
                          <a:gd name="T14" fmla="*/ 17100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334" name="Group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392"/>
                        <a:ext cx="1056" cy="1008"/>
                        <a:chOff x="1776" y="2640"/>
                        <a:chExt cx="1056" cy="1008"/>
                      </a:xfrm>
                    </p:grpSpPr>
                    <p:sp>
                      <p:nvSpPr>
                        <p:cNvPr id="12410" name="Oval 40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6" y="264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1" name="Oval 41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6" y="2832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2" name="Oval 42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52" y="2832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3" name="Oval 43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72" y="31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4" name="Oval 44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1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5" name="Oval 45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3072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eaLnBrk="1" hangingPunct="1"/>
                          <a:endParaRPr lang="en-US" sz="4800">
                            <a:solidFill>
                              <a:srgbClr val="FF0000"/>
                            </a:solidFill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12335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0" y="2000"/>
                        <a:ext cx="720" cy="400"/>
                      </a:xfrm>
                      <a:custGeom>
                        <a:avLst/>
                        <a:gdLst>
                          <a:gd name="T0" fmla="*/ 0 w 720"/>
                          <a:gd name="T1" fmla="*/ 16 h 400"/>
                          <a:gd name="T2" fmla="*/ 192 w 720"/>
                          <a:gd name="T3" fmla="*/ 64 h 400"/>
                          <a:gd name="T4" fmla="*/ 720 w 720"/>
                          <a:gd name="T5" fmla="*/ 400 h 40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400"/>
                          <a:gd name="T11" fmla="*/ 720 w 720"/>
                          <a:gd name="T12" fmla="*/ 400 h 4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400">
                            <a:moveTo>
                              <a:pt x="0" y="16"/>
                            </a:moveTo>
                            <a:cubicBezTo>
                              <a:pt x="36" y="8"/>
                              <a:pt x="72" y="0"/>
                              <a:pt x="192" y="64"/>
                            </a:cubicBezTo>
                            <a:cubicBezTo>
                              <a:pt x="312" y="128"/>
                              <a:pt x="632" y="344"/>
                              <a:pt x="720" y="40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6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12" y="1248"/>
                        <a:ext cx="480" cy="1152"/>
                      </a:xfrm>
                      <a:custGeom>
                        <a:avLst/>
                        <a:gdLst>
                          <a:gd name="T0" fmla="*/ 0 w 480"/>
                          <a:gd name="T1" fmla="*/ 0 h 1152"/>
                          <a:gd name="T2" fmla="*/ 288 w 480"/>
                          <a:gd name="T3" fmla="*/ 144 h 1152"/>
                          <a:gd name="T4" fmla="*/ 288 w 480"/>
                          <a:gd name="T5" fmla="*/ 432 h 1152"/>
                          <a:gd name="T6" fmla="*/ 480 w 480"/>
                          <a:gd name="T7" fmla="*/ 1152 h 11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0"/>
                          <a:gd name="T13" fmla="*/ 0 h 1152"/>
                          <a:gd name="T14" fmla="*/ 480 w 480"/>
                          <a:gd name="T15" fmla="*/ 1152 h 11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0" h="1152">
                            <a:moveTo>
                              <a:pt x="0" y="0"/>
                            </a:moveTo>
                            <a:cubicBezTo>
                              <a:pt x="120" y="36"/>
                              <a:pt x="240" y="72"/>
                              <a:pt x="288" y="144"/>
                            </a:cubicBezTo>
                            <a:cubicBezTo>
                              <a:pt x="336" y="216"/>
                              <a:pt x="256" y="264"/>
                              <a:pt x="288" y="432"/>
                            </a:cubicBezTo>
                            <a:cubicBezTo>
                              <a:pt x="320" y="600"/>
                              <a:pt x="448" y="1032"/>
                              <a:pt x="480" y="115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7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84" y="912"/>
                        <a:ext cx="200" cy="1488"/>
                      </a:xfrm>
                      <a:custGeom>
                        <a:avLst/>
                        <a:gdLst>
                          <a:gd name="T0" fmla="*/ 144 w 200"/>
                          <a:gd name="T1" fmla="*/ 0 h 1488"/>
                          <a:gd name="T2" fmla="*/ 144 w 200"/>
                          <a:gd name="T3" fmla="*/ 336 h 1488"/>
                          <a:gd name="T4" fmla="*/ 48 w 200"/>
                          <a:gd name="T5" fmla="*/ 480 h 1488"/>
                          <a:gd name="T6" fmla="*/ 192 w 200"/>
                          <a:gd name="T7" fmla="*/ 1056 h 1488"/>
                          <a:gd name="T8" fmla="*/ 0 w 200"/>
                          <a:gd name="T9" fmla="*/ 1488 h 14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488"/>
                          <a:gd name="T17" fmla="*/ 200 w 200"/>
                          <a:gd name="T18" fmla="*/ 1488 h 14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488">
                            <a:moveTo>
                              <a:pt x="144" y="0"/>
                            </a:moveTo>
                            <a:cubicBezTo>
                              <a:pt x="152" y="128"/>
                              <a:pt x="160" y="256"/>
                              <a:pt x="144" y="336"/>
                            </a:cubicBezTo>
                            <a:cubicBezTo>
                              <a:pt x="128" y="416"/>
                              <a:pt x="40" y="360"/>
                              <a:pt x="48" y="480"/>
                            </a:cubicBezTo>
                            <a:cubicBezTo>
                              <a:pt x="56" y="600"/>
                              <a:pt x="200" y="888"/>
                              <a:pt x="192" y="1056"/>
                            </a:cubicBezTo>
                            <a:cubicBezTo>
                              <a:pt x="184" y="1224"/>
                              <a:pt x="32" y="1416"/>
                              <a:pt x="0" y="148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8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4" y="1200"/>
                        <a:ext cx="880" cy="1176"/>
                      </a:xfrm>
                      <a:custGeom>
                        <a:avLst/>
                        <a:gdLst>
                          <a:gd name="T0" fmla="*/ 816 w 880"/>
                          <a:gd name="T1" fmla="*/ 0 h 1176"/>
                          <a:gd name="T2" fmla="*/ 816 w 880"/>
                          <a:gd name="T3" fmla="*/ 96 h 1176"/>
                          <a:gd name="T4" fmla="*/ 432 w 880"/>
                          <a:gd name="T5" fmla="*/ 432 h 1176"/>
                          <a:gd name="T6" fmla="*/ 192 w 880"/>
                          <a:gd name="T7" fmla="*/ 1056 h 1176"/>
                          <a:gd name="T8" fmla="*/ 0 w 880"/>
                          <a:gd name="T9" fmla="*/ 1152 h 11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80"/>
                          <a:gd name="T16" fmla="*/ 0 h 1176"/>
                          <a:gd name="T17" fmla="*/ 880 w 880"/>
                          <a:gd name="T18" fmla="*/ 1176 h 117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80" h="1176">
                            <a:moveTo>
                              <a:pt x="816" y="0"/>
                            </a:moveTo>
                            <a:cubicBezTo>
                              <a:pt x="848" y="12"/>
                              <a:pt x="880" y="24"/>
                              <a:pt x="816" y="96"/>
                            </a:cubicBezTo>
                            <a:cubicBezTo>
                              <a:pt x="752" y="168"/>
                              <a:pt x="536" y="272"/>
                              <a:pt x="432" y="432"/>
                            </a:cubicBezTo>
                            <a:cubicBezTo>
                              <a:pt x="328" y="592"/>
                              <a:pt x="264" y="936"/>
                              <a:pt x="192" y="1056"/>
                            </a:cubicBezTo>
                            <a:cubicBezTo>
                              <a:pt x="120" y="1176"/>
                              <a:pt x="32" y="1136"/>
                              <a:pt x="0" y="115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9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8" y="1824"/>
                        <a:ext cx="960" cy="576"/>
                      </a:xfrm>
                      <a:custGeom>
                        <a:avLst/>
                        <a:gdLst>
                          <a:gd name="T0" fmla="*/ 960 w 960"/>
                          <a:gd name="T1" fmla="*/ 144 h 576"/>
                          <a:gd name="T2" fmla="*/ 816 w 960"/>
                          <a:gd name="T3" fmla="*/ 48 h 576"/>
                          <a:gd name="T4" fmla="*/ 672 w 960"/>
                          <a:gd name="T5" fmla="*/ 48 h 576"/>
                          <a:gd name="T6" fmla="*/ 480 w 960"/>
                          <a:gd name="T7" fmla="*/ 336 h 576"/>
                          <a:gd name="T8" fmla="*/ 0 w 960"/>
                          <a:gd name="T9" fmla="*/ 576 h 5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0"/>
                          <a:gd name="T16" fmla="*/ 0 h 576"/>
                          <a:gd name="T17" fmla="*/ 960 w 960"/>
                          <a:gd name="T18" fmla="*/ 576 h 57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0" h="576">
                            <a:moveTo>
                              <a:pt x="960" y="144"/>
                            </a:moveTo>
                            <a:cubicBezTo>
                              <a:pt x="912" y="104"/>
                              <a:pt x="864" y="64"/>
                              <a:pt x="816" y="48"/>
                            </a:cubicBezTo>
                            <a:cubicBezTo>
                              <a:pt x="768" y="32"/>
                              <a:pt x="728" y="0"/>
                              <a:pt x="672" y="48"/>
                            </a:cubicBezTo>
                            <a:cubicBezTo>
                              <a:pt x="616" y="96"/>
                              <a:pt x="592" y="248"/>
                              <a:pt x="480" y="336"/>
                            </a:cubicBezTo>
                            <a:cubicBezTo>
                              <a:pt x="368" y="424"/>
                              <a:pt x="80" y="536"/>
                              <a:pt x="0" y="576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340" name="Group 51"/>
                      <p:cNvGrpSpPr>
                        <a:grpSpLocks/>
                      </p:cNvGrpSpPr>
                      <p:nvPr/>
                    </p:nvGrpSpPr>
                    <p:grpSpPr bwMode="auto">
                      <a:xfrm rot="-2969076">
                        <a:off x="3216" y="1680"/>
                        <a:ext cx="576" cy="288"/>
                        <a:chOff x="432" y="3456"/>
                        <a:chExt cx="1056" cy="240"/>
                      </a:xfrm>
                    </p:grpSpPr>
                    <p:sp>
                      <p:nvSpPr>
                        <p:cNvPr id="12401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02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3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4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5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6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7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8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9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1" name="Group 61"/>
                      <p:cNvGrpSpPr>
                        <a:grpSpLocks/>
                      </p:cNvGrpSpPr>
                      <p:nvPr/>
                    </p:nvGrpSpPr>
                    <p:grpSpPr bwMode="auto">
                      <a:xfrm rot="-8050259">
                        <a:off x="2985" y="1191"/>
                        <a:ext cx="669" cy="207"/>
                        <a:chOff x="432" y="3456"/>
                        <a:chExt cx="1056" cy="240"/>
                      </a:xfrm>
                    </p:grpSpPr>
                    <p:sp>
                      <p:nvSpPr>
                        <p:cNvPr id="12392" name="Oval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93" name="Line 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4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5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6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7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8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9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0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2" name="Group 71"/>
                      <p:cNvGrpSpPr>
                        <a:grpSpLocks/>
                      </p:cNvGrpSpPr>
                      <p:nvPr/>
                    </p:nvGrpSpPr>
                    <p:grpSpPr bwMode="auto">
                      <a:xfrm rot="-8484876">
                        <a:off x="2736" y="1920"/>
                        <a:ext cx="624" cy="240"/>
                        <a:chOff x="432" y="3456"/>
                        <a:chExt cx="1056" cy="240"/>
                      </a:xfrm>
                    </p:grpSpPr>
                    <p:sp>
                      <p:nvSpPr>
                        <p:cNvPr id="12383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84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5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6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7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8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9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0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1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3" name="Group 81"/>
                      <p:cNvGrpSpPr>
                        <a:grpSpLocks/>
                      </p:cNvGrpSpPr>
                      <p:nvPr/>
                    </p:nvGrpSpPr>
                    <p:grpSpPr bwMode="auto">
                      <a:xfrm rot="-5033677">
                        <a:off x="1752" y="1752"/>
                        <a:ext cx="624" cy="192"/>
                        <a:chOff x="432" y="3456"/>
                        <a:chExt cx="1056" cy="240"/>
                      </a:xfrm>
                    </p:grpSpPr>
                    <p:sp>
                      <p:nvSpPr>
                        <p:cNvPr id="12374" name="Oval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75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6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7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8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9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0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1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2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4" name="Group 91"/>
                      <p:cNvGrpSpPr>
                        <a:grpSpLocks/>
                      </p:cNvGrpSpPr>
                      <p:nvPr/>
                    </p:nvGrpSpPr>
                    <p:grpSpPr bwMode="auto">
                      <a:xfrm rot="1478500">
                        <a:off x="3552" y="2304"/>
                        <a:ext cx="1056" cy="240"/>
                        <a:chOff x="432" y="3456"/>
                        <a:chExt cx="1056" cy="240"/>
                      </a:xfrm>
                    </p:grpSpPr>
                    <p:sp>
                      <p:nvSpPr>
                        <p:cNvPr id="12365" name="Oval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66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7" name="Line 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8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9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0" name="Line 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1" name="Lin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2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3" name="Line 1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5" name="Group 101"/>
                      <p:cNvGrpSpPr>
                        <a:grpSpLocks/>
                      </p:cNvGrpSpPr>
                      <p:nvPr/>
                    </p:nvGrpSpPr>
                    <p:grpSpPr bwMode="auto">
                      <a:xfrm rot="-4023063">
                        <a:off x="2304" y="1680"/>
                        <a:ext cx="816" cy="240"/>
                        <a:chOff x="432" y="3456"/>
                        <a:chExt cx="1056" cy="240"/>
                      </a:xfrm>
                    </p:grpSpPr>
                    <p:sp>
                      <p:nvSpPr>
                        <p:cNvPr id="12356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57" name="Lin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8" name="Lin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9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0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1" name="Lin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2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3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4" name="Lin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6" name="Group 111"/>
                      <p:cNvGrpSpPr>
                        <a:grpSpLocks/>
                      </p:cNvGrpSpPr>
                      <p:nvPr/>
                    </p:nvGrpSpPr>
                    <p:grpSpPr bwMode="auto">
                      <a:xfrm rot="7998322">
                        <a:off x="1704" y="2328"/>
                        <a:ext cx="576" cy="240"/>
                        <a:chOff x="432" y="3456"/>
                        <a:chExt cx="1056" cy="240"/>
                      </a:xfrm>
                    </p:grpSpPr>
                    <p:sp>
                      <p:nvSpPr>
                        <p:cNvPr id="12347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3399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48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49" name="Lin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0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1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2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3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4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5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2326" name="AutoShap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8" y="2976"/>
                      <a:ext cx="288" cy="288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2327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3168"/>
                      <a:ext cx="240" cy="192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2328" name="AutoShap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3168"/>
                      <a:ext cx="240" cy="288"/>
                    </a:xfrm>
                    <a:prstGeom prst="sun">
                      <a:avLst>
                        <a:gd name="adj" fmla="val 46875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230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592"/>
                    <a:ext cx="12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09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0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6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7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8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9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6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0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2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1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8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2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4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3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20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4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06" name="Line 141"/>
                <p:cNvSpPr>
                  <a:spLocks noChangeShapeType="1"/>
                </p:cNvSpPr>
                <p:nvPr/>
              </p:nvSpPr>
              <p:spPr bwMode="auto">
                <a:xfrm>
                  <a:off x="2928" y="2736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00" name="Text Box 142"/>
              <p:cNvSpPr txBox="1">
                <a:spLocks noChangeArrowheads="1"/>
              </p:cNvSpPr>
              <p:nvPr/>
            </p:nvSpPr>
            <p:spPr bwMode="auto">
              <a:xfrm>
                <a:off x="1776" y="2304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2301" name="Text Box 143"/>
              <p:cNvSpPr txBox="1">
                <a:spLocks noChangeArrowheads="1"/>
              </p:cNvSpPr>
              <p:nvPr/>
            </p:nvSpPr>
            <p:spPr bwMode="auto">
              <a:xfrm>
                <a:off x="2208" y="1190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2302" name="Text Box 144"/>
              <p:cNvSpPr txBox="1">
                <a:spLocks noChangeArrowheads="1"/>
              </p:cNvSpPr>
              <p:nvPr/>
            </p:nvSpPr>
            <p:spPr bwMode="auto">
              <a:xfrm>
                <a:off x="3072" y="864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2303" name="Text Box 145"/>
              <p:cNvSpPr txBox="1">
                <a:spLocks noChangeArrowheads="1"/>
              </p:cNvSpPr>
              <p:nvPr/>
            </p:nvSpPr>
            <p:spPr bwMode="auto">
              <a:xfrm>
                <a:off x="4128" y="768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2304" name="Text Box 146"/>
              <p:cNvSpPr txBox="1">
                <a:spLocks noChangeArrowheads="1"/>
              </p:cNvSpPr>
              <p:nvPr/>
            </p:nvSpPr>
            <p:spPr bwMode="auto">
              <a:xfrm>
                <a:off x="4560" y="1296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23034" name="Text Box 15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971800" y="2971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23035" name="Text Box 15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733800" y="12192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23036" name="Text Box 15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638800" y="762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23037" name="Text Box 15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43800" y="1066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23038" name="Text Box 15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153400" y="28956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>
                <a:solidFill>
                  <a:srgbClr val="CC00CC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3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3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3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3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8"/>
                  </p:tgtEl>
                </p:cond>
              </p:nextCondLst>
            </p:seq>
          </p:childTnLst>
        </p:cTn>
      </p:par>
    </p:tnLst>
    <p:bldLst>
      <p:bldP spid="122882" grpId="0" animBg="1"/>
      <p:bldP spid="123034" grpId="0"/>
      <p:bldP spid="123034" grpId="1"/>
      <p:bldP spid="123035" grpId="0"/>
      <p:bldP spid="123035" grpId="1"/>
      <p:bldP spid="123036" grpId="0"/>
      <p:bldP spid="123036" grpId="1"/>
      <p:bldP spid="123037" grpId="0"/>
      <p:bldP spid="123037" grpId="1"/>
      <p:bldP spid="12303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9540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6705600" cy="22875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CECE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>
                <a:latin typeface="Arial" charset="0"/>
                <a:sym typeface="Wingdings" pitchFamily="2" charset="2"/>
              </a:rPr>
              <a:t></a:t>
            </a:r>
            <a:r>
              <a:rPr lang="en-US" sz="4800">
                <a:solidFill>
                  <a:srgbClr val="FFFF00"/>
                </a:solidFill>
                <a:latin typeface="Times New Roman" pitchFamily="18" charset="0"/>
              </a:rPr>
              <a:t>Khi lắp cái đu ta cần chọn các chi tiết nào trong bộ lắp ghép? </a:t>
            </a:r>
          </a:p>
        </p:txBody>
      </p:sp>
      <p:sp>
        <p:nvSpPr>
          <p:cNvPr id="1331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1722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1331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61722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3000" y="609600"/>
            <a:ext cx="8243888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 smtClean="0">
                <a:solidFill>
                  <a:srgbClr val="9900CC"/>
                </a:solidFill>
                <a:latin typeface="Arial"/>
              </a:rPr>
              <a:t>Chi tiết và dụng cụ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114800"/>
            <a:ext cx="2209800" cy="1690688"/>
            <a:chOff x="144" y="2588"/>
            <a:chExt cx="1392" cy="1065"/>
          </a:xfrm>
        </p:grpSpPr>
        <p:pic>
          <p:nvPicPr>
            <p:cNvPr id="14365" name="Picture 4" descr="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588"/>
              <a:ext cx="105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5"/>
            <p:cNvSpPr txBox="1">
              <a:spLocks noChangeArrowheads="1"/>
            </p:cNvSpPr>
            <p:nvPr/>
          </p:nvSpPr>
          <p:spPr bwMode="auto">
            <a:xfrm>
              <a:off x="144" y="3223"/>
              <a:ext cx="13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Thanh chữ U dài (3 cái)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24000"/>
            <a:ext cx="2246313" cy="1682750"/>
            <a:chOff x="121" y="1296"/>
            <a:chExt cx="1415" cy="1060"/>
          </a:xfrm>
        </p:grpSpPr>
        <p:sp>
          <p:nvSpPr>
            <p:cNvPr id="14363" name="Text Box 7"/>
            <p:cNvSpPr txBox="1">
              <a:spLocks noChangeArrowheads="1"/>
            </p:cNvSpPr>
            <p:nvPr/>
          </p:nvSpPr>
          <p:spPr bwMode="auto">
            <a:xfrm>
              <a:off x="240" y="1872"/>
              <a:ext cx="1153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>
                  <a:latin typeface="Arial" charset="0"/>
                  <a:cs typeface="Times New Roman" pitchFamily="18" charset="0"/>
                </a:rPr>
                <a:t> </a:t>
              </a:r>
              <a:r>
                <a:rPr lang="en-US" sz="2400">
                  <a:latin typeface="Arial" charset="0"/>
                  <a:cs typeface="Times New Roman" pitchFamily="18" charset="0"/>
                </a:rPr>
                <a:t>Tấm lớn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64" name="Picture 8" descr="DSC_0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" y="1296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1600200"/>
            <a:ext cx="1720850" cy="1889125"/>
            <a:chOff x="2736" y="1344"/>
            <a:chExt cx="1084" cy="1190"/>
          </a:xfrm>
        </p:grpSpPr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2784" y="1894"/>
              <a:ext cx="10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Tấm 3 lỗ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62" name="Picture 11" descr="DSC_00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62600" y="762000"/>
            <a:ext cx="1981200" cy="3173413"/>
            <a:chOff x="3840" y="432"/>
            <a:chExt cx="1392" cy="1999"/>
          </a:xfrm>
        </p:grpSpPr>
        <p:sp>
          <p:nvSpPr>
            <p:cNvPr id="14359" name="Text Box 13"/>
            <p:cNvSpPr txBox="1">
              <a:spLocks noChangeArrowheads="1"/>
            </p:cNvSpPr>
            <p:nvPr/>
          </p:nvSpPr>
          <p:spPr bwMode="auto">
            <a:xfrm>
              <a:off x="384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Thanh thẳng 11lỗ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       ( 5 cái )</a:t>
              </a:r>
            </a:p>
          </p:txBody>
        </p:sp>
        <p:pic>
          <p:nvPicPr>
            <p:cNvPr id="14360" name="Picture 14" descr="DSC_00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675" y="693"/>
              <a:ext cx="1431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15200" y="838200"/>
            <a:ext cx="1524000" cy="2944813"/>
            <a:chOff x="4800" y="576"/>
            <a:chExt cx="1392" cy="1855"/>
          </a:xfrm>
        </p:grpSpPr>
        <p:sp>
          <p:nvSpPr>
            <p:cNvPr id="14357" name="Text Box 16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Thanh thẳng 7lỗ 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(4 cái )</a:t>
              </a:r>
            </a:p>
          </p:txBody>
        </p:sp>
        <p:pic>
          <p:nvPicPr>
            <p:cNvPr id="14358" name="Picture 17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91000" y="4800600"/>
            <a:ext cx="2133600" cy="1112838"/>
            <a:chOff x="2880" y="3046"/>
            <a:chExt cx="1344" cy="809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120" y="3251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Trục dài(1 cái)</a:t>
              </a:r>
            </a:p>
          </p:txBody>
        </p:sp>
        <p:pic>
          <p:nvPicPr>
            <p:cNvPr id="14356" name="Picture 20" descr="DSC_01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3046"/>
              <a:ext cx="110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72200" y="4038600"/>
            <a:ext cx="2667000" cy="2152650"/>
            <a:chOff x="4128" y="2496"/>
            <a:chExt cx="1536" cy="1356"/>
          </a:xfrm>
        </p:grpSpPr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4224" y="3305"/>
              <a:ext cx="144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Tua vít, vòng hãm,cờ lê, ốc và vít</a:t>
              </a:r>
            </a:p>
          </p:txBody>
        </p:sp>
        <p:pic>
          <p:nvPicPr>
            <p:cNvPr id="14354" name="Picture 23" descr="DSC_01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28" y="2496"/>
              <a:ext cx="148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62200" y="1752600"/>
            <a:ext cx="1524000" cy="1093788"/>
            <a:chOff x="1632" y="1479"/>
            <a:chExt cx="1104" cy="1505"/>
          </a:xfrm>
        </p:grpSpPr>
        <p:sp>
          <p:nvSpPr>
            <p:cNvPr id="14351" name="Text Box 25"/>
            <p:cNvSpPr txBox="1">
              <a:spLocks noChangeArrowheads="1"/>
            </p:cNvSpPr>
            <p:nvPr/>
          </p:nvSpPr>
          <p:spPr bwMode="auto">
            <a:xfrm>
              <a:off x="1632" y="1927"/>
              <a:ext cx="1104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Tấm nhỏ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52" name="Picture 26" descr="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40" y="1479"/>
              <a:ext cx="9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89188" y="4183063"/>
            <a:ext cx="2057400" cy="1704975"/>
            <a:chOff x="1505" y="2635"/>
            <a:chExt cx="1296" cy="1074"/>
          </a:xfrm>
        </p:grpSpPr>
        <p:sp>
          <p:nvSpPr>
            <p:cNvPr id="14349" name="Text Box 28"/>
            <p:cNvSpPr txBox="1">
              <a:spLocks noChangeArrowheads="1"/>
            </p:cNvSpPr>
            <p:nvPr/>
          </p:nvSpPr>
          <p:spPr bwMode="auto">
            <a:xfrm>
              <a:off x="1505" y="3279"/>
              <a:ext cx="129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Thanh chữ L dài(2 cái)</a:t>
              </a:r>
            </a:p>
          </p:txBody>
        </p:sp>
        <p:pic>
          <p:nvPicPr>
            <p:cNvPr id="14350" name="Picture 29" descr="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76" y="263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8" name="AutoShape 3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4763" y="6338888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Pictur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819400" y="1143000"/>
            <a:ext cx="5334000" cy="256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  <a:sym typeface="Wingdings" pitchFamily="2" charset="2"/>
              </a:rPr>
              <a:t> </a:t>
            </a:r>
            <a:r>
              <a:rPr lang="en-US" sz="5400">
                <a:solidFill>
                  <a:srgbClr val="CC00CC"/>
                </a:solidFill>
                <a:latin typeface="Times New Roman" pitchFamily="18" charset="0"/>
              </a:rPr>
              <a:t>Cái đu có những bộ phận nào ? </a:t>
            </a:r>
            <a:endParaRPr lang="en-US" sz="5400">
              <a:solidFill>
                <a:srgbClr val="CC00CC"/>
              </a:solidFill>
              <a:latin typeface="VNI-Times" pitchFamily="2" charset="0"/>
            </a:endParaRPr>
          </a:p>
        </p:txBody>
      </p:sp>
      <p:sp>
        <p:nvSpPr>
          <p:cNvPr id="1536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55626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1536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55626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images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6324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  <a:cs typeface="Times New Roman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Trục đu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2057400" y="0"/>
            <a:ext cx="5486400" cy="21336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b="0">
              <a:latin typeface="Arial" charset="0"/>
              <a:cs typeface="Times New Roman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90800" y="6858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Cái đu có 3 bộ phận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381000" y="5181600"/>
            <a:ext cx="1752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Gía đỡ đu</a:t>
            </a: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3276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Ghế đu</a:t>
            </a:r>
          </a:p>
        </p:txBody>
      </p:sp>
      <p:pic>
        <p:nvPicPr>
          <p:cNvPr id="134155" name="Picture 11" descr="Picture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" name="Picture 14" descr="Picture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9" name="Picture 15" descr="Picture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">
  <a:themeElements>
    <a:clrScheme name="1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</Template>
  <TotalTime>1448</TotalTime>
  <Words>442</Words>
  <Application>Microsoft Office PowerPoint</Application>
  <PresentationFormat>On-screen Show (4:3)</PresentationFormat>
  <Paragraphs>83</Paragraphs>
  <Slides>25</Slides>
  <Notes>0</Notes>
  <HiddenSlides>5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Balloons</vt:lpstr>
      <vt:lpstr>Beam</vt:lpstr>
      <vt:lpstr>1_Beam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 tiết và 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78</cp:revision>
  <dcterms:created xsi:type="dcterms:W3CDTF">2007-01-30T05:31:15Z</dcterms:created>
  <dcterms:modified xsi:type="dcterms:W3CDTF">2021-03-31T05:21:39Z</dcterms:modified>
</cp:coreProperties>
</file>