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2"/>
  </p:notesMasterIdLst>
  <p:sldIdLst>
    <p:sldId id="1561" r:id="rId4"/>
    <p:sldId id="257" r:id="rId5"/>
    <p:sldId id="258" r:id="rId6"/>
    <p:sldId id="283" r:id="rId7"/>
    <p:sldId id="284" r:id="rId8"/>
    <p:sldId id="285" r:id="rId9"/>
    <p:sldId id="286" r:id="rId10"/>
    <p:sldId id="287" r:id="rId11"/>
    <p:sldId id="1548" r:id="rId12"/>
    <p:sldId id="264" r:id="rId13"/>
    <p:sldId id="1496" r:id="rId14"/>
    <p:sldId id="1514" r:id="rId15"/>
    <p:sldId id="1510" r:id="rId16"/>
    <p:sldId id="1515" r:id="rId17"/>
    <p:sldId id="268" r:id="rId18"/>
    <p:sldId id="1537" r:id="rId19"/>
    <p:sldId id="310" r:id="rId20"/>
    <p:sldId id="1538" r:id="rId21"/>
    <p:sldId id="1558" r:id="rId22"/>
    <p:sldId id="1547" r:id="rId23"/>
    <p:sldId id="1522" r:id="rId24"/>
    <p:sldId id="1523" r:id="rId25"/>
    <p:sldId id="1555" r:id="rId26"/>
    <p:sldId id="1556" r:id="rId27"/>
    <p:sldId id="1557" r:id="rId28"/>
    <p:sldId id="1541" r:id="rId29"/>
    <p:sldId id="1554" r:id="rId30"/>
    <p:sldId id="1542" r:id="rId31"/>
    <p:sldId id="1544" r:id="rId32"/>
    <p:sldId id="1499" r:id="rId33"/>
    <p:sldId id="1531" r:id="rId34"/>
    <p:sldId id="1559" r:id="rId35"/>
    <p:sldId id="1560" r:id="rId36"/>
    <p:sldId id="1546" r:id="rId37"/>
    <p:sldId id="1500" r:id="rId38"/>
    <p:sldId id="1552" r:id="rId39"/>
    <p:sldId id="1553" r:id="rId40"/>
    <p:sldId id="150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7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26/9/2022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5071E84B-DCC5-479C-B7CD-4269B31A208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FB16795-8776-415B-B3A6-67AFCBA6EC6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43E2255-0E1B-43FA-8807-065C43DCEC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431038"/>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63018095-DEAB-4C3D-B38C-F6B28E11492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A67FDFAD-CE43-4E00-881C-2F19B73C1BC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5" name="页脚占位符 4">
            <a:extLst>
              <a:ext uri="{FF2B5EF4-FFF2-40B4-BE49-F238E27FC236}">
                <a16:creationId xmlns:a16="http://schemas.microsoft.com/office/drawing/2014/main" xmlns=""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26/9/2022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26/9/2022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26/9/2022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26/9/2022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26/9/2022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3FF2DFD9-9410-4027-81B2-E2216FDC3662}"/>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9B38879-CDDE-460C-92B1-1701ACCE7981}"/>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8" name="页脚占位符 7">
            <a:extLst>
              <a:ext uri="{FF2B5EF4-FFF2-40B4-BE49-F238E27FC236}">
                <a16:creationId xmlns:a16="http://schemas.microsoft.com/office/drawing/2014/main" xmlns=""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2CA2DF3A-1366-4A70-8E6B-E621A10955E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4" name="页脚占位符 3">
            <a:extLst>
              <a:ext uri="{FF2B5EF4-FFF2-40B4-BE49-F238E27FC236}">
                <a16:creationId xmlns:a16="http://schemas.microsoft.com/office/drawing/2014/main" xmlns=""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B1F7A4D2-5EEF-4C6F-A220-8446E7CF804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3" name="页脚占位符 2">
            <a:extLst>
              <a:ext uri="{FF2B5EF4-FFF2-40B4-BE49-F238E27FC236}">
                <a16:creationId xmlns:a16="http://schemas.microsoft.com/office/drawing/2014/main" xmlns=""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8B61D2B1-4BCC-4FCC-AAD0-C611D9FEAB55}"/>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38239B8-61C2-40D0-8834-643832C760C8}"/>
              </a:ext>
            </a:extLst>
          </p:cNvPr>
          <p:cNvSpPr>
            <a:spLocks noGrp="1"/>
          </p:cNvSpPr>
          <p:nvPr>
            <p:ph type="dt" sz="half" idx="10"/>
          </p:nvPr>
        </p:nvSpPr>
        <p:spPr/>
        <p:txBody>
          <a:bodyPr/>
          <a:lstStyle/>
          <a:p>
            <a:fld id="{39A3C6C5-9E25-4AA0-932E-9A15EDE19516}" type="datetimeFigureOut">
              <a:rPr lang="zh-CN" altLang="en-US" smtClean="0"/>
              <a:t>2022/9/26</a:t>
            </a:fld>
            <a:endParaRPr lang="zh-CN" altLang="en-US"/>
          </a:p>
        </p:txBody>
      </p:sp>
      <p:sp>
        <p:nvSpPr>
          <p:cNvPr id="6" name="页脚占位符 5">
            <a:extLst>
              <a:ext uri="{FF2B5EF4-FFF2-40B4-BE49-F238E27FC236}">
                <a16:creationId xmlns:a16="http://schemas.microsoft.com/office/drawing/2014/main" xmlns=""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2022/9/26</a:t>
            </a:fld>
            <a:endParaRPr lang="zh-CN" altLang="en-US" dirty="0"/>
          </a:p>
        </p:txBody>
      </p:sp>
      <p:sp>
        <p:nvSpPr>
          <p:cNvPr id="5" name="页脚占位符 4">
            <a:extLst>
              <a:ext uri="{FF2B5EF4-FFF2-40B4-BE49-F238E27FC236}">
                <a16:creationId xmlns:a16="http://schemas.microsoft.com/office/drawing/2014/main" xmlns=""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xmlns=""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xmlns="" id="{F26FBF6A-3DC0-46DC-9480-A3BF9A1815E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1" r:id="rId12"/>
  </p:sldLayoutIdLst>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26/9/2022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26/9/2022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image" Target="../media/image29.jpeg"/><Relationship Id="rId1" Type="http://schemas.openxmlformats.org/officeDocument/2006/relationships/slideLayout" Target="../slideLayouts/slideLayout24.xml"/><Relationship Id="rId6" Type="http://schemas.microsoft.com/office/2007/relationships/hdphoto" Target="../media/hdphoto5.wdp"/><Relationship Id="rId5" Type="http://schemas.openxmlformats.org/officeDocument/2006/relationships/image" Target="../media/image31.png"/><Relationship Id="rId4"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0.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14.png"/><Relationship Id="rId10" Type="http://schemas.openxmlformats.org/officeDocument/2006/relationships/image" Target="../media/image39.png"/><Relationship Id="rId4" Type="http://schemas.openxmlformats.org/officeDocument/2006/relationships/image" Target="../media/image13.png"/><Relationship Id="rId9" Type="http://schemas.microsoft.com/office/2007/relationships/hdphoto" Target="../media/hdphoto6.wdp"/></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6.png"/><Relationship Id="rId2" Type="http://schemas.openxmlformats.org/officeDocument/2006/relationships/image" Target="../media/image43.png"/><Relationship Id="rId1" Type="http://schemas.openxmlformats.org/officeDocument/2006/relationships/slideLayout" Target="../slideLayouts/slideLayout39.xml"/><Relationship Id="rId6" Type="http://schemas.openxmlformats.org/officeDocument/2006/relationships/image" Target="../media/image47.svg"/><Relationship Id="rId5" Type="http://schemas.openxmlformats.org/officeDocument/2006/relationships/image" Target="../media/image45.png"/><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49.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40.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40.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40.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0.png"/><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0.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8.png"/><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8.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9.jpe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8" Type="http://schemas.openxmlformats.org/officeDocument/2006/relationships/image" Target="../media/image57.emf"/><Relationship Id="rId3" Type="http://schemas.openxmlformats.org/officeDocument/2006/relationships/image" Target="../media/image33.png"/><Relationship Id="rId7" Type="http://schemas.openxmlformats.org/officeDocument/2006/relationships/image" Target="../media/image56.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20.png"/><Relationship Id="rId4" Type="http://schemas.openxmlformats.org/officeDocument/2006/relationships/audio" Target="../media/media2.mp3"/><Relationship Id="rId9" Type="http://schemas.openxmlformats.org/officeDocument/2006/relationships/slideLayout" Target="../slideLayouts/slideLayout14.xml"/><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9.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5.png"/><Relationship Id="rId5" Type="http://schemas.openxmlformats.org/officeDocument/2006/relationships/audio" Target="NULL" TargetMode="External"/><Relationship Id="rId1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audio" Target="../media/media2.mp3"/><Relationship Id="rId9" Type="http://schemas.openxmlformats.org/officeDocument/2006/relationships/slideLayout" Target="../slideLayouts/slideLayout14.xml"/><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7.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2.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9.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1.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slideLayout" Target="../slideLayouts/slideLayout14.xml"/><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NULL" TargetMode="External"/><Relationship Id="rId7" Type="http://schemas.openxmlformats.org/officeDocument/2006/relationships/image" Target="../media/image2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jpeg"/><Relationship Id="rId5" Type="http://schemas.openxmlformats.org/officeDocument/2006/relationships/slideLayout" Target="../slideLayouts/slideLayout14.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a:extLst>
              <a:ext uri="{FF2B5EF4-FFF2-40B4-BE49-F238E27FC236}">
                <a16:creationId xmlns:a16="http://schemas.microsoft.com/office/drawing/2014/main" xmlns="" id="{1FDD3B7B-436F-406F-8B6F-E40941E3FCA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774068"/>
          </a:xfrm>
          <a:prstGeom prst="rect">
            <a:avLst/>
          </a:prstGeom>
        </p:spPr>
      </p:pic>
      <p:sp>
        <p:nvSpPr>
          <p:cNvPr id="2" name="TextBox 1"/>
          <p:cNvSpPr txBox="1"/>
          <p:nvPr/>
        </p:nvSpPr>
        <p:spPr>
          <a:xfrm>
            <a:off x="0" y="700391"/>
            <a:ext cx="12192000" cy="3016210"/>
          </a:xfrm>
          <a:prstGeom prst="rect">
            <a:avLst/>
          </a:prstGeom>
          <a:noFill/>
        </p:spPr>
        <p:txBody>
          <a:bodyPr wrap="square" rtlCol="0">
            <a:spAutoFit/>
          </a:bodyPr>
          <a:lstStyle/>
          <a:p>
            <a:pPr algn="ctr"/>
            <a:r>
              <a:rPr lang="en-US" sz="5400" b="1" dirty="0" smtClean="0">
                <a:solidFill>
                  <a:srgbClr val="FF0000"/>
                </a:solidFill>
                <a:latin typeface="Times New Roman" panose="02020603050405020304" pitchFamily="18" charset="0"/>
                <a:cs typeface="Times New Roman" panose="02020603050405020304" pitchFamily="18" charset="0"/>
              </a:rPr>
              <a:t>TRƯỜNG TIỂU HỌC ÁI MỘ A</a:t>
            </a:r>
          </a:p>
          <a:p>
            <a:pPr algn="ctr"/>
            <a:r>
              <a:rPr lang="en-US" sz="4800" b="1" dirty="0" smtClean="0">
                <a:solidFill>
                  <a:srgbClr val="FF0000"/>
                </a:solidFill>
                <a:latin typeface="Times New Roman" panose="02020603050405020304" pitchFamily="18" charset="0"/>
                <a:cs typeface="Times New Roman" panose="02020603050405020304" pitchFamily="18" charset="0"/>
              </a:rPr>
              <a:t>BÀI GIẢNG ĐIỆN TỬ LỚP 3</a:t>
            </a:r>
          </a:p>
          <a:p>
            <a:pPr algn="ctr"/>
            <a:r>
              <a:rPr lang="en-US" sz="4400" b="1" dirty="0" smtClean="0">
                <a:solidFill>
                  <a:srgbClr val="FF0000"/>
                </a:solidFill>
                <a:latin typeface="Times New Roman" panose="02020603050405020304" pitchFamily="18" charset="0"/>
                <a:cs typeface="Times New Roman" panose="02020603050405020304" pitchFamily="18" charset="0"/>
              </a:rPr>
              <a:t>MÔN: </a:t>
            </a:r>
            <a:r>
              <a:rPr lang="en-US" sz="4400" b="1" smtClean="0">
                <a:solidFill>
                  <a:srgbClr val="FF0000"/>
                </a:solidFill>
                <a:latin typeface="Times New Roman" panose="02020603050405020304" pitchFamily="18" charset="0"/>
                <a:cs typeface="Times New Roman" panose="02020603050405020304" pitchFamily="18" charset="0"/>
              </a:rPr>
              <a:t>TIẾNG VIỆT-TUẦN 4</a:t>
            </a:r>
            <a:endParaRPr lang="en-US" sz="4400" b="1" dirty="0" smtClean="0">
              <a:solidFill>
                <a:srgbClr val="FF0000"/>
              </a:solidFill>
              <a:latin typeface="Times New Roman" panose="02020603050405020304" pitchFamily="18" charset="0"/>
              <a:cs typeface="Times New Roman" panose="02020603050405020304" pitchFamily="18" charset="0"/>
            </a:endParaRPr>
          </a:p>
          <a:p>
            <a:pPr algn="ctr"/>
            <a:r>
              <a:rPr lang="en-US" sz="4400" b="1" dirty="0"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5" name="Hộp Văn bản 2">
            <a:extLst>
              <a:ext uri="{FF2B5EF4-FFF2-40B4-BE49-F238E27FC236}">
                <a16:creationId xmlns:a16="http://schemas.microsoft.com/office/drawing/2014/main" xmlns="" id="{F704641A-9898-F9C3-8561-F5A4082DD895}"/>
              </a:ext>
            </a:extLst>
          </p:cNvPr>
          <p:cNvSpPr txBox="1"/>
          <p:nvPr/>
        </p:nvSpPr>
        <p:spPr>
          <a:xfrm>
            <a:off x="2646282" y="3739884"/>
            <a:ext cx="7300987" cy="769441"/>
          </a:xfrm>
          <a:prstGeom prst="rect">
            <a:avLst/>
          </a:prstGeom>
          <a:noFill/>
        </p:spPr>
        <p:txBody>
          <a:bodyPr wrap="square" rtlCol="0">
            <a:spAutoFit/>
          </a:bodyPr>
          <a:lstStyle/>
          <a:p>
            <a:pPr algn="ctr"/>
            <a:r>
              <a:rPr lang="en-US" sz="4400" b="1" dirty="0" smtClean="0">
                <a:solidFill>
                  <a:srgbClr val="0070C0"/>
                </a:solidFill>
                <a:latin typeface="Arial" panose="020B0604020202020204" pitchFamily="34" charset="0"/>
                <a:ea typeface="Arial-Rounded" panose="020B0500000000000000" pitchFamily="34" charset="0"/>
                <a:cs typeface="Arial" panose="020B0604020202020204" pitchFamily="34" charset="0"/>
              </a:rPr>
              <a:t>ĐỌC: MÙA HÈ LẤP LÁNH</a:t>
            </a:r>
            <a:endParaRPr lang="en-US" sz="4400" b="1" dirty="0">
              <a:solidFill>
                <a:srgbClr val="0070C0"/>
              </a:solidFill>
              <a:latin typeface="Arial" panose="020B0604020202020204" pitchFamily="34" charset="0"/>
              <a:ea typeface="Arial-Rounded" panose="020B0500000000000000" pitchFamily="34" charset="0"/>
              <a:cs typeface="Arial" panose="020B0604020202020204" pitchFamily="34" charset="0"/>
            </a:endParaRPr>
          </a:p>
        </p:txBody>
      </p:sp>
    </p:spTree>
    <p:extLst>
      <p:ext uri="{BB962C8B-B14F-4D97-AF65-F5344CB8AC3E}">
        <p14:creationId xmlns:p14="http://schemas.microsoft.com/office/powerpoint/2010/main" val="3580947256"/>
      </p:ext>
    </p:extLst>
  </p:cSld>
  <p:clrMapOvr>
    <a:masterClrMapping/>
  </p:clrMapOvr>
  <mc:AlternateContent xmlns:mc="http://schemas.openxmlformats.org/markup-compatibility/2006">
    <mc:Choice xmlns:p14="http://schemas.microsoft.com/office/powerpoint/2010/main" Requires="p14">
      <p:transition spd="slow" p14:dur="1750" advTm="0">
        <p14:doors dir="vert"/>
      </p:transition>
    </mc:Choice>
    <mc:Fallback>
      <p:transition spd="slow" advTm="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xmlns=""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a16="http://schemas.microsoft.com/office/drawing/2014/main" xmlns=""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xmlns=""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xmlns=""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xmlns=""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xmlns="" id="{62B4FDD4-2861-4472-9607-00D2E10B1D1A}"/>
              </a:ext>
            </a:extLst>
          </p:cNvPr>
          <p:cNvSpPr txBox="1"/>
          <p:nvPr/>
        </p:nvSpPr>
        <p:spPr>
          <a:xfrm>
            <a:off x="2416228" y="4836577"/>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xmlns=""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lang="en-US" sz="6000" b="1"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Đ</a:t>
            </a: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ọc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b="1" dirty="0">
                <a:latin typeface="+mj-lt"/>
                <a:ea typeface="Arial-Rounded" panose="020B0500000000000000" pitchFamily="34" charset="0"/>
                <a:cs typeface="Arial-Rounded" panose="020B0500000000000000" pitchFamily="34" charset="0"/>
              </a:rPr>
              <a:t>Sớm nay em thức dậy</a:t>
            </a:r>
          </a:p>
          <a:p>
            <a:r>
              <a:rPr lang="vi-VN" sz="3200" b="1" dirty="0">
                <a:latin typeface="+mj-lt"/>
                <a:ea typeface="Arial-Rounded" panose="020B0500000000000000" pitchFamily="34" charset="0"/>
                <a:cs typeface="Arial-Rounded" panose="020B0500000000000000" pitchFamily="34" charset="0"/>
              </a:rPr>
              <a:t>Trời sáng tự bao giờ</a:t>
            </a:r>
          </a:p>
          <a:p>
            <a:r>
              <a:rPr lang="vi-VN" sz="3200" b="1" dirty="0">
                <a:latin typeface="+mj-lt"/>
                <a:ea typeface="Arial-Rounded" panose="020B0500000000000000" pitchFamily="34" charset="0"/>
                <a:cs typeface="Arial-Rounded" panose="020B0500000000000000" pitchFamily="34" charset="0"/>
              </a:rPr>
              <a:t>Mùa hè kì lạ chưa</a:t>
            </a:r>
          </a:p>
          <a:p>
            <a:r>
              <a:rPr lang="vi-VN" sz="3200" b="1" dirty="0">
                <a:latin typeface="+mj-lt"/>
                <a:ea typeface="Arial-Rounded" panose="020B0500000000000000" pitchFamily="34" charset="0"/>
                <a:cs typeface="Arial-Rounded" panose="020B0500000000000000" pitchFamily="34" charset="0"/>
              </a:rPr>
              <a:t>Mặt trời ưa dậy sớm.</a:t>
            </a:r>
            <a:endParaRPr lang="en-US" sz="3200" b="1" dirty="0">
              <a:latin typeface="+mj-lt"/>
              <a:ea typeface="Arial-Rounded" panose="020B0500000000000000" pitchFamily="34" charset="0"/>
              <a:cs typeface="Arial-Rounded" panose="020B0500000000000000" pitchFamily="34" charset="0"/>
            </a:endParaRPr>
          </a:p>
          <a:p>
            <a:endParaRPr lang="en-US" sz="3200" b="1" dirty="0">
              <a:latin typeface="+mj-lt"/>
              <a:ea typeface="Arial-Rounded" panose="020B0500000000000000" pitchFamily="34" charset="0"/>
              <a:cs typeface="Arial-Rounded" panose="020B0500000000000000" pitchFamily="34" charset="0"/>
            </a:endParaRPr>
          </a:p>
          <a:p>
            <a:r>
              <a:rPr lang="vi-VN" sz="3200" b="1" dirty="0">
                <a:latin typeface="+mj-lt"/>
                <a:ea typeface="Arial-Rounded" panose="020B0500000000000000" pitchFamily="34" charset="0"/>
                <a:cs typeface="Arial-Rounded" panose="020B0500000000000000" pitchFamily="34" charset="0"/>
              </a:rPr>
              <a:t>Nắng cho cây chóng lớn</a:t>
            </a:r>
          </a:p>
          <a:p>
            <a:r>
              <a:rPr lang="vi-VN" sz="3200" b="1" dirty="0">
                <a:latin typeface="+mj-lt"/>
                <a:ea typeface="Arial-Rounded" panose="020B0500000000000000" pitchFamily="34" charset="0"/>
                <a:cs typeface="Arial-Rounded" panose="020B0500000000000000" pitchFamily="34" charset="0"/>
              </a:rPr>
              <a:t>Cho hoa lá thêm màu</a:t>
            </a:r>
          </a:p>
          <a:p>
            <a:r>
              <a:rPr lang="vi-VN" sz="3200" b="1" dirty="0">
                <a:latin typeface="+mj-lt"/>
                <a:ea typeface="Arial-Rounded" panose="020B0500000000000000" pitchFamily="34" charset="0"/>
                <a:cs typeface="Arial-Rounded" panose="020B0500000000000000" pitchFamily="34" charset="0"/>
              </a:rPr>
              <a:t>Cho mình chơi thật lâu</a:t>
            </a:r>
          </a:p>
          <a:p>
            <a:r>
              <a:rPr lang="vi-VN" sz="3200" b="1" dirty="0">
                <a:latin typeface="+mj-lt"/>
                <a:ea typeface="Arial-Rounded" panose="020B0500000000000000" pitchFamily="34" charset="0"/>
                <a:cs typeface="Arial-Rounded" panose="020B0500000000000000" pitchFamily="34" charset="0"/>
              </a:rPr>
              <a:t>Ngày hè dài bất tận</a:t>
            </a:r>
            <a:r>
              <a:rPr lang="vi-VN"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xmlns=""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endParaRPr kumimoji="0" lang="en-US"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j-lt"/>
            </a:endParaRPr>
          </a:p>
        </p:txBody>
      </p:sp>
      <p:sp>
        <p:nvSpPr>
          <p:cNvPr id="14" name="TextBox 13">
            <a:extLst>
              <a:ext uri="{FF2B5EF4-FFF2-40B4-BE49-F238E27FC236}">
                <a16:creationId xmlns:a16="http://schemas.microsoft.com/office/drawing/2014/main" xmlns=""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3586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TỪ </a:t>
            </a: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grpSp>
        <p:nvGrpSpPr>
          <p:cNvPr id="27" name="Group 26"/>
          <p:cNvGrpSpPr/>
          <p:nvPr/>
        </p:nvGrpSpPr>
        <p:grpSpPr>
          <a:xfrm>
            <a:off x="3086744" y="2201064"/>
            <a:ext cx="2262403" cy="793452"/>
            <a:chOff x="1911956" y="2033381"/>
            <a:chExt cx="2428032"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29" name="TextBox 28"/>
            <p:cNvSpPr txBox="1"/>
            <p:nvPr/>
          </p:nvSpPr>
          <p:spPr>
            <a:xfrm>
              <a:off x="1911956" y="2179705"/>
              <a:ext cx="2211003" cy="5833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bao </a:t>
              </a:r>
              <a:r>
                <a:rPr lang="en-US" sz="3200" b="1" dirty="0" err="1">
                  <a:solidFill>
                    <a:srgbClr val="002060"/>
                  </a:solidFill>
                  <a:latin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6411759" y="2175401"/>
            <a:ext cx="2414870"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2" name="TextBox 31"/>
            <p:cNvSpPr txBox="1"/>
            <p:nvPr/>
          </p:nvSpPr>
          <p:spPr>
            <a:xfrm>
              <a:off x="2074321" y="2199921"/>
              <a:ext cx="2007281" cy="565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ặn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grpSp>
        <p:nvGrpSpPr>
          <p:cNvPr id="33" name="Group 32"/>
          <p:cNvGrpSpPr/>
          <p:nvPr/>
        </p:nvGrpSpPr>
        <p:grpSpPr>
          <a:xfrm>
            <a:off x="3025932" y="4140416"/>
            <a:ext cx="2414870"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6" name="TextBox 35"/>
            <p:cNvSpPr txBox="1"/>
            <p:nvPr/>
          </p:nvSpPr>
          <p:spPr>
            <a:xfrm>
              <a:off x="2461865" y="2201752"/>
              <a:ext cx="14253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6524299" y="4140415"/>
            <a:ext cx="2414870" cy="802544"/>
            <a:chOff x="1925118" y="2033381"/>
            <a:chExt cx="2414870" cy="802544"/>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9" name="TextBox 38"/>
            <p:cNvSpPr txBox="1"/>
            <p:nvPr/>
          </p:nvSpPr>
          <p:spPr>
            <a:xfrm>
              <a:off x="2418347" y="2251150"/>
              <a:ext cx="16081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ấp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lánh</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xmlns=""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xmlns=""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xmlns=""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nắng lại có kem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
        <p:nvSpPr>
          <p:cNvPr id="28" name="TextBox 27">
            <a:extLst>
              <a:ext uri="{FF2B5EF4-FFF2-40B4-BE49-F238E27FC236}">
                <a16:creationId xmlns:a16="http://schemas.microsoft.com/office/drawing/2014/main" xmlns=""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xmlns=""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xmlns=""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xmlns=""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xmlns=""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xmlns=""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xmlns=""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xmlns=""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xmlns=""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xmlns=""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xmlns="" id="{9CE9ACD7-4254-4C61-8A4A-60D637874500}"/>
                </a:ext>
              </a:extLst>
            </p:cNvPr>
            <p:cNvSpPr/>
            <p:nvPr/>
          </p:nvSpPr>
          <p:spPr>
            <a:xfrm>
              <a:off x="8114183" y="208778"/>
              <a:ext cx="3249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cs typeface="Times New Roman" panose="02020603050405020304" pitchFamily="18" charset="0"/>
                  <a:sym typeface="Arial"/>
                </a:rPr>
                <a:t>Đọc</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nối</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tiếp</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đoạn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9E3FDE6-1A8C-AFE2-C1E0-B49C73DE583A}"/>
              </a:ext>
            </a:extLst>
          </p:cNvPr>
          <p:cNvSpPr txBox="1"/>
          <p:nvPr/>
        </p:nvSpPr>
        <p:spPr>
          <a:xfrm>
            <a:off x="2712287" y="355629"/>
            <a:ext cx="5998543" cy="707886"/>
          </a:xfrm>
          <a:prstGeom prst="rect">
            <a:avLst/>
          </a:prstGeom>
          <a:noFill/>
          <a:ln>
            <a:noFill/>
          </a:ln>
        </p:spPr>
        <p:txBody>
          <a:bodyPr wrap="square" rtlCol="0">
            <a:spAutoFit/>
          </a:bodyPr>
          <a:lstStyle/>
          <a:p>
            <a:pPr algn="ctr" defTabSz="1219170">
              <a:buClr>
                <a:srgbClr val="000000"/>
              </a:buClr>
            </a:pPr>
            <a:r>
              <a:rPr lang="en-US" sz="4000" b="1" kern="0" smtClean="0">
                <a:solidFill>
                  <a:srgbClr val="0070C0"/>
                </a:solidFill>
                <a:latin typeface="Times New Roman" panose="02020603050405020304" pitchFamily="18" charset="0"/>
                <a:cs typeface="Times New Roman" panose="02020603050405020304" pitchFamily="18" charset="0"/>
                <a:sym typeface="Arial"/>
              </a:rPr>
              <a:t>Hướng </a:t>
            </a:r>
            <a:r>
              <a:rPr lang="en-US" sz="4000" b="1" kern="0">
                <a:solidFill>
                  <a:srgbClr val="0070C0"/>
                </a:solidFill>
                <a:latin typeface="Times New Roman" panose="02020603050405020304" pitchFamily="18" charset="0"/>
                <a:cs typeface="Times New Roman" panose="02020603050405020304" pitchFamily="18" charset="0"/>
                <a:sym typeface="Arial"/>
              </a:rPr>
              <a:t>ngắt nhịp thơ</a:t>
            </a:r>
          </a:p>
        </p:txBody>
      </p:sp>
      <p:sp>
        <p:nvSpPr>
          <p:cNvPr id="5" name="TextBox 4">
            <a:extLst>
              <a:ext uri="{FF2B5EF4-FFF2-40B4-BE49-F238E27FC236}">
                <a16:creationId xmlns:a16="http://schemas.microsoft.com/office/drawing/2014/main" xmlns=""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xmlns=""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xmlns=""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a16="http://schemas.microsoft.com/office/drawing/2014/main" xmlns=""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xmlns=""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xmlns=""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xmlns=""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xmlns=""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xmlns=""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xmlns=""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xmlns=""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xmlns=""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xmlns=""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xmlns=""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xmlns=""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xmlns=""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xmlns=""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xmlns=""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xmlns=""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xmlns=""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xmlns=""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xmlns=""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xmlns=""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xmlns=""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xmlns=""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xmlns=""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xmlns=""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xmlns=""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xmlns=""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xmlns=""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xmlns=""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xmlns=""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xmlns=""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xmlns=""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xmlns=""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xmlns=""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xmlns=""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a16="http://schemas.microsoft.com/office/drawing/2014/main" xmlns="">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xmlns=""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a16="http://schemas.microsoft.com/office/drawing/2014/main" xmlns=""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
        <p:nvSpPr>
          <p:cNvPr id="16" name="Teardrop 15">
            <a:extLst>
              <a:ext uri="{FF2B5EF4-FFF2-40B4-BE49-F238E27FC236}">
                <a16:creationId xmlns:a16="http://schemas.microsoft.com/office/drawing/2014/main" xmlns=""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xmlns=""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xmlns=""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xmlns=""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xmlns=""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xmlns=""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xmlns=""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xmlns=""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xmlns=""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ask="http://schemas.microsoft.com/office/drawing/2018/sketchyshapes" xmln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xmlns="" id="{AAD4F008-D351-4473-0D1C-60ABA6FA1844}"/>
              </a:ext>
            </a:extLst>
          </p:cNvPr>
          <p:cNvSpPr/>
          <p:nvPr/>
        </p:nvSpPr>
        <p:spPr>
          <a:xfrm>
            <a:off x="3172439" y="1328897"/>
            <a:ext cx="3600346"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 name="Rectangle 2">
            <a:extLst>
              <a:ext uri="{FF2B5EF4-FFF2-40B4-BE49-F238E27FC236}">
                <a16:creationId xmlns:a16="http://schemas.microsoft.com/office/drawing/2014/main" xmlns="" id="{C56A9DBE-0BC5-6D2F-5B5F-CE849297BE82}"/>
              </a:ext>
            </a:extLst>
          </p:cNvPr>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4" name="Oval 3">
            <a:extLst>
              <a:ext uri="{FF2B5EF4-FFF2-40B4-BE49-F238E27FC236}">
                <a16:creationId xmlns:a16="http://schemas.microsoft.com/office/drawing/2014/main" xmlns=""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xmlns=""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xmlns=""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xmlns=""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1" name="Oval 10">
              <a:extLst>
                <a:ext uri="{FF2B5EF4-FFF2-40B4-BE49-F238E27FC236}">
                  <a16:creationId xmlns:a16="http://schemas.microsoft.com/office/drawing/2014/main" xmlns=""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xmlns=""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xmlns=""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a16="http://schemas.microsoft.com/office/drawing/2014/main" xmlns="" id="{B07D3780-2260-46BC-B3C6-30A20377408B}"/>
              </a:ext>
            </a:extLst>
          </p:cNvPr>
          <p:cNvSpPr txBox="1"/>
          <p:nvPr/>
        </p:nvSpPr>
        <p:spPr>
          <a:xfrm>
            <a:off x="274989" y="315151"/>
            <a:ext cx="973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Chào</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mừng</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con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đến</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tiết</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 name="Rounded Rectangle 1"/>
          <p:cNvSpPr/>
          <p:nvPr/>
        </p:nvSpPr>
        <p:spPr>
          <a:xfrm>
            <a:off x="503302" y="1314777"/>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Tuần</a:t>
            </a:r>
            <a:r>
              <a:rPr lang="en-US" sz="3600" b="1" dirty="0">
                <a:solidFill>
                  <a:srgbClr val="FF0000"/>
                </a:solidFill>
                <a:latin typeface="Times New Roman" panose="02020603050405020304" pitchFamily="18" charset="0"/>
                <a:cs typeface="Times New Roman" panose="02020603050405020304" pitchFamily="18" charset="0"/>
              </a:rPr>
              <a:t> 4 –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mj-lt"/>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trôi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chậm</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rong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chơi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Đủng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đỉnh</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à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lặn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xuống</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a16="http://schemas.microsoft.com/office/drawing/2014/main" xmlns=""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thong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chậm</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rãi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vội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a:t>
            </a: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a16="http://schemas.microsoft.com/office/drawing/2014/main" xmlns=""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a16="http://schemas.microsoft.com/office/drawing/2014/main" xmlns=""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a16="http://schemas.microsoft.com/office/drawing/2014/main" xmlns=""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a16="http://schemas.microsoft.com/office/drawing/2014/main" xmlns=""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a16="http://schemas.microsoft.com/office/drawing/2014/main" xmlns=""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=&gt;trời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Sự kì lạ của mặt </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của mùa hè “dài bất tận”, trôi qua rất lâu</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a16="http://schemas.microsoft.com/office/drawing/2014/main" xmlns=""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 trời ưa dậy sớm</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a16="http://schemas.microsoft.com/office/drawing/2014/main" xmlns=""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a16="http://schemas.microsoft.com/office/drawing/2014/main" xmlns=""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a16="http://schemas.microsoft.com/office/drawing/2014/main" xmlns="" id="{2F10D580-2E3D-B4DE-B877-9101A7DDD78E}"/>
              </a:ext>
            </a:extLst>
          </p:cNvPr>
          <p:cNvCxnSpPr/>
          <p:nvPr/>
        </p:nvCxnSpPr>
        <p:spPr>
          <a:xfrm>
            <a:off x="3870037" y="354251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a16="http://schemas.microsoft.com/office/drawing/2014/main" xmlns=""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a16="http://schemas.microsoft.com/office/drawing/2014/main" xmlns=""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bạn nhỏ thấy “mùa hè thật sung sướng”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thật sung sướng</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nắng lại có kem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những cơn gió êm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 ngày dài lấp lánh</a:t>
            </a:r>
            <a:r>
              <a:rPr lang="vi-VN" sz="28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a16="http://schemas.microsoft.com/office/drawing/2014/main" xmlns=""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xmlns=""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a16="http://schemas.microsoft.com/office/drawing/2014/main" xmlns=""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a16="http://schemas.microsoft.com/office/drawing/2014/main" xmlns=""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xmlns=""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xmlns=""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xmlns=""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xmlns=""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xmlns=""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xmlns=""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26924"/>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xmlns=""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niềm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18">
            <a:extLst>
              <a:ext uri="{FF2B5EF4-FFF2-40B4-BE49-F238E27FC236}">
                <a16:creationId xmlns:a16="http://schemas.microsoft.com/office/drawing/2014/main" xmlns=""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12" name="Rectangle 11">
            <a:extLst>
              <a:ext uri="{FF2B5EF4-FFF2-40B4-BE49-F238E27FC236}">
                <a16:creationId xmlns:a16="http://schemas.microsoft.com/office/drawing/2014/main" xmlns=""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xmlns=""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xmlns=""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xmlns=""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xmlns=""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xmlns=""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xmlns=""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xmlns=""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a16="http://schemas.microsoft.com/office/drawing/2014/main" xmlns=""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xmlns=""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34935" y="1326648"/>
            <a:ext cx="2842381"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8" name="Rectangle 27"/>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43894"/>
            <a:chOff x="1717198" y="4363552"/>
            <a:chExt cx="5992891" cy="643894"/>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42755"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Thể</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hiện</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được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giọng</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của</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bài</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nhấn</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giọng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phù</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hợp</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726686" y="3447915"/>
            <a:ext cx="6443936"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xmlns=""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Chia </a:t>
            </a:r>
            <a:r>
              <a:rPr lang="en-US" sz="6000" dirty="0" err="1">
                <a:solidFill>
                  <a:srgbClr val="FF0000"/>
                </a:solidFill>
                <a:latin typeface="Times New Roman" panose="02020603050405020304" pitchFamily="18" charset="0"/>
                <a:cs typeface="Times New Roman" panose="02020603050405020304" pitchFamily="18" charset="0"/>
              </a:rPr>
              <a:t>sẻ</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xmlns=""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Times New Roman" panose="02020603050405020304" pitchFamily="18" charset="0"/>
                <a:cs typeface="Times New Roman" panose="02020603050405020304" pitchFamily="18" charset="0"/>
              </a:rPr>
              <a:t>Đọc</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lại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bài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thơ</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Mùa</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hè</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lấp</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lánh</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Times New Roman" panose="02020603050405020304" pitchFamily="18" charset="0"/>
                <a:cs typeface="Times New Roman" panose="02020603050405020304" pitchFamily="18" charset="0"/>
              </a:rPr>
              <a:t>Chuẩn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bị</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Tạm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xmlns=""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Times New Roman" panose="02020603050405020304" pitchFamily="18" charset="0"/>
                <a:cs typeface="Times New Roman" panose="02020603050405020304" pitchFamily="18" charset="0"/>
              </a:rPr>
              <a:t>Hoạt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động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tiếp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nối</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xmlns=""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xmlns=""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xmlns=""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xmlns=""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xmlns=""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6205331" y="1414165"/>
            <a:ext cx="408166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ea typeface="Arial-Rounded" panose="020B0500000000000000" charset="0"/>
                <a:cs typeface="Times New Roman" panose="02020603050405020304" pitchFamily="18" charset="0"/>
              </a:rPr>
              <a:t>B</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xmlns=""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xmlns=""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xmlns=""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xmlns=""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xmlns=""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xmlns=""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xmlns=""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xmlns=""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a16="http://schemas.microsoft.com/office/drawing/2014/main" xmlns=""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a16="http://schemas.microsoft.com/office/drawing/2014/main" xmlns=""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7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9" name="Picture 8">
            <a:extLst>
              <a:ext uri="{FF2B5EF4-FFF2-40B4-BE49-F238E27FC236}">
                <a16:creationId xmlns:a16="http://schemas.microsoft.com/office/drawing/2014/main" xmlns="" id="{AFC0F41A-5EF2-4BA1-BDEB-43F245704508}"/>
              </a:ext>
            </a:extLst>
          </p:cNvPr>
          <p:cNvPicPr>
            <a:picLocks noChangeAspect="1"/>
          </p:cNvPicPr>
          <p:nvPr/>
        </p:nvPicPr>
        <p:blipFill>
          <a:blip r:embed="rId9"/>
          <a:stretch>
            <a:fillRect/>
          </a:stretch>
        </p:blipFill>
        <p:spPr>
          <a:xfrm>
            <a:off x="700976" y="3117694"/>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630</TotalTime>
  <Words>1281</Words>
  <Application>Microsoft Office PowerPoint</Application>
  <PresentationFormat>Widescreen</PresentationFormat>
  <Paragraphs>302</Paragraphs>
  <Slides>38</Slides>
  <Notes>31</Notes>
  <HiddenSlides>0</HiddenSlides>
  <MMClips>17</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38</vt:i4>
      </vt:variant>
    </vt:vector>
  </HeadingPairs>
  <TitlesOfParts>
    <vt:vector size="60" baseType="lpstr">
      <vt:lpstr>SimSun</vt:lpstr>
      <vt:lpstr>#9Slide03 Ample</vt:lpstr>
      <vt:lpstr>#9Slide03 Arima Madurai ExtraBo</vt:lpstr>
      <vt:lpstr>#9Slide03 SFU Futura_03</vt:lpstr>
      <vt:lpstr>Arial</vt:lpstr>
      <vt:lpstr>Arial-Rounded</vt:lpstr>
      <vt:lpstr>Calibri</vt:lpstr>
      <vt:lpstr>Calibri Light</vt:lpstr>
      <vt:lpstr>Coiny</vt:lpstr>
      <vt:lpstr>FZHei-B01S</vt:lpstr>
      <vt:lpstr>inpin heiti</vt:lpstr>
      <vt:lpstr>Times New Roman</vt:lpstr>
      <vt:lpstr>VNI-Avo</vt:lpstr>
      <vt:lpstr>Wingdings</vt:lpstr>
      <vt:lpstr>字魂27号-布丁体</vt:lpstr>
      <vt:lpstr>字魂52号-阿开漫画体</vt:lpstr>
      <vt:lpstr>方正静蕾简体</vt:lpstr>
      <vt:lpstr>等线</vt:lpstr>
      <vt:lpstr>等线 Light</vt: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54</cp:revision>
  <dcterms:created xsi:type="dcterms:W3CDTF">2022-06-15T02:48:14Z</dcterms:created>
  <dcterms:modified xsi:type="dcterms:W3CDTF">2022-09-26T06:44:50Z</dcterms:modified>
</cp:coreProperties>
</file>