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5" r:id="rId2"/>
    <p:sldId id="322" r:id="rId3"/>
    <p:sldId id="316" r:id="rId4"/>
    <p:sldId id="308" r:id="rId5"/>
    <p:sldId id="321" r:id="rId6"/>
    <p:sldId id="317" r:id="rId7"/>
    <p:sldId id="268" r:id="rId8"/>
    <p:sldId id="326" r:id="rId9"/>
    <p:sldId id="327" r:id="rId10"/>
    <p:sldId id="328" r:id="rId11"/>
    <p:sldId id="318" r:id="rId12"/>
    <p:sldId id="319" r:id="rId13"/>
    <p:sldId id="284" r:id="rId14"/>
    <p:sldId id="279" r:id="rId15"/>
    <p:sldId id="280" r:id="rId16"/>
    <p:sldId id="281" r:id="rId17"/>
    <p:sldId id="320" r:id="rId18"/>
    <p:sldId id="282" r:id="rId19"/>
    <p:sldId id="283" r:id="rId20"/>
    <p:sldId id="291" r:id="rId21"/>
    <p:sldId id="295" r:id="rId22"/>
    <p:sldId id="296" r:id="rId23"/>
    <p:sldId id="297" r:id="rId24"/>
    <p:sldId id="298" r:id="rId25"/>
    <p:sldId id="306" r:id="rId26"/>
    <p:sldId id="324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0066"/>
    <a:srgbClr val="FF3399"/>
    <a:srgbClr val="00FF00"/>
    <a:srgbClr val="990000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31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9D9CE4-D5BC-4F4F-A09D-C15B88D1A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81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DF5B1-7991-4A5B-9AFE-DE0F5DBE9C70}" type="slidenum">
              <a:rPr lang="en-US"/>
              <a:pPr/>
              <a:t>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EA53-F301-400A-B8DA-FA20A6BB47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B195-A6CC-4E79-83AE-E9FA0945333C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B195-A6CC-4E79-83AE-E9FA0945333C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C7AF5-60BD-43B7-BF58-E698D6D1D742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27B2F-01EA-41E6-997C-DAC6BF806D09}" type="slidenum">
              <a:rPr lang="en-US"/>
              <a:pPr/>
              <a:t>14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6C77C-F5DA-4123-9463-32D9E77E250A}" type="slidenum">
              <a:rPr lang="en-US"/>
              <a:pPr/>
              <a:t>15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03C48-8C2C-4A56-9679-D23A8CCD3F9A}" type="slidenum">
              <a:rPr lang="en-US"/>
              <a:pPr/>
              <a:t>16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DF5B1-7991-4A5B-9AFE-DE0F5DBE9C70}" type="slidenum">
              <a:rPr lang="en-US"/>
              <a:pPr/>
              <a:t>17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518F-7C23-499C-9FEC-4F43E2D968A7}" type="slidenum">
              <a:rPr lang="en-US"/>
              <a:pPr/>
              <a:t>18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0B3AA-9172-4B6B-A204-42F5A7FEB452}" type="slidenum">
              <a:rPr lang="en-US"/>
              <a:pPr/>
              <a:t>19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DF5B1-7991-4A5B-9AFE-DE0F5DBE9C70}" type="slidenum">
              <a:rPr lang="en-US"/>
              <a:pPr/>
              <a:t>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46811-B242-413A-9B34-ADDF724BC4A5}" type="slidenum">
              <a:rPr lang="en-US"/>
              <a:pPr/>
              <a:t>20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04F86-F7FD-42C4-8305-6F4259AC4EFE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2152C-4926-47D8-93F3-F69B6A2F4AB0}" type="slidenum">
              <a:rPr lang="en-US"/>
              <a:pPr/>
              <a:t>22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CC046-D1CA-41F7-95BC-4A9EA5C78787}" type="slidenum">
              <a:rPr lang="en-US"/>
              <a:pPr/>
              <a:t>23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C896C-F3D8-4EA1-8C37-5C6647733D11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B216D-6691-40EA-8E3E-C626CDB47A3C}" type="slidenum">
              <a:rPr lang="en-US"/>
              <a:pPr/>
              <a:t>25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B195-A6CC-4E79-83AE-E9FA0945333C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DF5B1-7991-4A5B-9AFE-DE0F5DBE9C70}" type="slidenum">
              <a:rPr lang="en-US"/>
              <a:pPr/>
              <a:t>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DF5B1-7991-4A5B-9AFE-DE0F5DBE9C70}" type="slidenum">
              <a:rPr lang="en-US"/>
              <a:pPr/>
              <a:t>4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DF5B1-7991-4A5B-9AFE-DE0F5DBE9C70}" type="slidenum">
              <a:rPr lang="en-US"/>
              <a:pPr/>
              <a:t>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DF5B1-7991-4A5B-9AFE-DE0F5DBE9C70}" type="slidenum">
              <a:rPr lang="en-US"/>
              <a:pPr/>
              <a:t>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B195-A6CC-4E79-83AE-E9FA0945333C}" type="slidenum">
              <a:rPr lang="en-US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AAFB6-0776-4131-9A90-552995612A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ddock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C07AA-4392-49D7-BC7C-B2FA01C0CA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F0675-ED62-4AD7-839A-867367D838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5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3D3D1-7C3A-406A-B650-0086F4457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7D43C-4273-44E3-8BB1-D4ED3C450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6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D06483D9-4A87-46E7-A16F-90B7451C6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C555D-68F3-417F-887D-2E2287403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212AD-DBB1-4F12-81B4-7C02C5AE0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3179B-A900-420F-B8B1-8C2B3D73E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5271-6791-40A2-BF36-698676A40D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21AD5-039F-4328-8833-59976A0D2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4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98AF-E7C0-47A6-854B-9996F8BDD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6C115-267F-44BF-B9EE-260AB16DB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9397C-1DB7-461C-BAED-A68DFA9F2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2D20F0-19C8-4C80-8097-BC82678AD1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hyperlink" Target="http://oldcottage.net/thicatinhhoa/thica.html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7150"/>
            <a:ext cx="91440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28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2022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TRE VIỆT NAM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1736" name="Picture 8" descr="Phân tích bài Cây Tre của Nguyễn D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2550"/>
            <a:ext cx="8763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FB6437-FB2F-4BE8-A317-42B3DBA51642}"/>
              </a:ext>
            </a:extLst>
          </p:cNvPr>
          <p:cNvSpPr txBox="1"/>
          <p:nvPr/>
        </p:nvSpPr>
        <p:spPr>
          <a:xfrm>
            <a:off x="5181600" y="1276350"/>
            <a:ext cx="259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vi-VN" b="1" i="1" dirty="0"/>
          </a:p>
        </p:txBody>
      </p:sp>
    </p:spTree>
    <p:extLst>
      <p:ext uri="{BB962C8B-B14F-4D97-AF65-F5344CB8AC3E}">
        <p14:creationId xmlns:p14="http://schemas.microsoft.com/office/powerpoint/2010/main" val="9127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832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2523" name="Picture 11" descr="t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" y="1569364"/>
            <a:ext cx="9132887" cy="35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arrowleft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2113" y="4705350"/>
            <a:ext cx="1524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8498" y="75516"/>
            <a:ext cx="9085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2" y="1046144"/>
            <a:ext cx="913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751778"/>
      </p:ext>
    </p:extLst>
  </p:cSld>
  <p:clrMapOvr>
    <a:masterClrMapping/>
  </p:clrMapOvr>
  <p:transition spd="slow" advTm="192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1828800"/>
          </a:xfrm>
          <a:solidFill>
            <a:schemeClr val="bg1"/>
          </a:solidFill>
        </p:spPr>
        <p:txBody>
          <a:bodyPr/>
          <a:lstStyle/>
          <a:p>
            <a:pPr algn="just">
              <a:buFontTx/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Nam ?</a:t>
            </a:r>
          </a:p>
          <a:p>
            <a:pPr>
              <a:buFontTx/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20015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000" b="1" dirty="0" smtClean="0">
                <a:solidFill>
                  <a:schemeClr val="bg2"/>
                </a:solidFill>
              </a:rPr>
              <a:t>          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FontTx/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181350"/>
            <a:ext cx="9144000" cy="1981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Ý 1 : </a:t>
            </a:r>
          </a:p>
          <a:p>
            <a:pPr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"/>
            <a:ext cx="9144000" cy="4953000"/>
          </a:xfrm>
          <a:solidFill>
            <a:schemeClr val="bg1"/>
          </a:solidFill>
        </p:spPr>
        <p:txBody>
          <a:bodyPr/>
          <a:lstStyle/>
          <a:p>
            <a:pPr>
              <a:buFontTx/>
              <a:buChar char="-"/>
            </a:pP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Nam :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.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endParaRPr lang="en-US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.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4A: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4B: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4C: </a:t>
            </a:r>
            <a:r>
              <a:rPr lang="en-US" sz="28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3829050"/>
          </a:xfrm>
          <a:solidFill>
            <a:schemeClr val="bg1"/>
          </a:solidFill>
          <a:ln/>
        </p:spPr>
        <p:txBody>
          <a:bodyPr/>
          <a:lstStyle/>
          <a:p>
            <a:pPr>
              <a:buFontTx/>
              <a:buChar char="-"/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4A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FontTx/>
              <a:buNone/>
            </a:pPr>
            <a:r>
              <a:rPr lang="en-US" sz="36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17"/>
            <a:ext cx="9144000" cy="3829050"/>
          </a:xfrm>
          <a:solidFill>
            <a:schemeClr val="bg1"/>
          </a:solidFill>
          <a:ln/>
        </p:spPr>
        <p:txBody>
          <a:bodyPr/>
          <a:lstStyle/>
          <a:p>
            <a:pPr>
              <a:buFontTx/>
              <a:buChar char="-"/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4B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?</a:t>
            </a:r>
          </a:p>
          <a:p>
            <a:pPr>
              <a:buFontTx/>
              <a:buNone/>
            </a:pPr>
            <a:r>
              <a:rPr lang="en-US" sz="36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níu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manh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con.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382905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4C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-19050"/>
            <a:ext cx="8229600" cy="1714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i="1" u="sng" dirty="0" err="1" smtClean="0">
                <a:solidFill>
                  <a:schemeClr val="tx1"/>
                </a:solidFill>
                <a:latin typeface="Times New Roman" pitchFamily="18" charset="0"/>
              </a:rPr>
              <a:t>Tập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chemeClr val="tx1"/>
                </a:solidFill>
                <a:latin typeface="Times New Roman" pitchFamily="18" charset="0"/>
              </a:rPr>
              <a:t>đọc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en-US" sz="3200" b="1" i="1" u="sng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TRE VIỆT NAM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7874" name="Picture 2" descr="Công ty TNHH LONG CHÂU ::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5850"/>
            <a:ext cx="8229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0556"/>
      </p:ext>
    </p:extLst>
  </p:cSld>
  <p:clrMapOvr>
    <a:masterClrMapping/>
  </p:clrMapOvr>
  <p:transition spd="med">
    <p:check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5162550"/>
          </a:xfrm>
          <a:solidFill>
            <a:schemeClr val="folHlink"/>
          </a:solidFill>
          <a:ln/>
        </p:spPr>
        <p:txBody>
          <a:bodyPr/>
          <a:lstStyle/>
          <a:p>
            <a:pPr>
              <a:buFontTx/>
              <a:buChar char="-"/>
            </a:pPr>
            <a:endParaRPr lang="en-US" sz="3600" b="1" dirty="0">
              <a:solidFill>
                <a:srgbClr val="4D4D4D"/>
              </a:solidFill>
            </a:endParaRP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non 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níu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38450"/>
            <a:ext cx="9144000" cy="2324100"/>
          </a:xfrm>
          <a:solidFill>
            <a:schemeClr val="folHlink"/>
          </a:solidFill>
          <a:ln/>
        </p:spPr>
        <p:txBody>
          <a:bodyPr/>
          <a:lstStyle/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 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FontTx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>
              <a:buFontTx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Mo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335C5B-5578-477A-BBF9-1B2643549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0"/>
            <a:ext cx="65532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FB6437-FB2F-4BE8-A317-42B3DBA51642}"/>
              </a:ext>
            </a:extLst>
          </p:cNvPr>
          <p:cNvSpPr txBox="1"/>
          <p:nvPr/>
        </p:nvSpPr>
        <p:spPr>
          <a:xfrm>
            <a:off x="0" y="1115020"/>
            <a:ext cx="259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vi-VN" b="1" i="1" dirty="0"/>
          </a:p>
        </p:txBody>
      </p:sp>
    </p:spTree>
    <p:extLst>
      <p:ext uri="{BB962C8B-B14F-4D97-AF65-F5344CB8AC3E}">
        <p14:creationId xmlns:p14="http://schemas.microsoft.com/office/powerpoint/2010/main" val="2735699591"/>
      </p:ext>
    </p:extLst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5162550"/>
          </a:xfrm>
          <a:solidFill>
            <a:schemeClr val="folHlink"/>
          </a:solidFill>
          <a:ln/>
        </p:spPr>
        <p:txBody>
          <a:bodyPr/>
          <a:lstStyle/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non 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khoắn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9633"/>
            <a:ext cx="9144000" cy="5162550"/>
          </a:xfrm>
          <a:solidFill>
            <a:schemeClr val="folHlink"/>
          </a:solidFill>
          <a:ln/>
        </p:spPr>
        <p:txBody>
          <a:bodyPr/>
          <a:lstStyle/>
          <a:p>
            <a:pPr marL="0" indent="0">
              <a:buNone/>
            </a:pPr>
            <a:endParaRPr lang="en-US" sz="3600" b="1" dirty="0">
              <a:solidFill>
                <a:srgbClr val="4D4D4D"/>
              </a:solidFill>
            </a:endParaRPr>
          </a:p>
          <a:p>
            <a:pPr>
              <a:buFontTx/>
              <a:buChar char="-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Ý 2 : </a:t>
            </a:r>
          </a:p>
          <a:p>
            <a:pPr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5162550"/>
          </a:xfrm>
          <a:solidFill>
            <a:schemeClr val="folHlink"/>
          </a:solidFill>
          <a:ln/>
        </p:spPr>
        <p:txBody>
          <a:bodyPr/>
          <a:lstStyle/>
          <a:p>
            <a:pPr>
              <a:buFontTx/>
              <a:buChar char="-"/>
            </a:pPr>
            <a:endParaRPr lang="en-US" sz="3600" b="1" dirty="0">
              <a:solidFill>
                <a:srgbClr val="4D4D4D"/>
              </a:solidFill>
            </a:endParaRPr>
          </a:p>
          <a:p>
            <a:pPr>
              <a:buFontTx/>
              <a:buNone/>
            </a:pPr>
            <a:r>
              <a:rPr lang="en-US" sz="3600" b="1" dirty="0" smtClean="0">
                <a:solidFill>
                  <a:srgbClr val="4D4D4D"/>
                </a:solidFill>
              </a:rPr>
              <a:t>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400" y="133350"/>
            <a:ext cx="9144000" cy="5010150"/>
          </a:xfrm>
          <a:solidFill>
            <a:schemeClr val="bg1"/>
          </a:solidFill>
          <a:ln/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Ý 2</a:t>
            </a:r>
            <a:r>
              <a:rPr lang="en-US" sz="36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Ý 3</a:t>
            </a:r>
            <a:r>
              <a:rPr lang="en-US" sz="36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5162550"/>
          </a:xfrm>
          <a:solidFill>
            <a:schemeClr val="bg1"/>
          </a:solidFill>
          <a:ln/>
        </p:spPr>
        <p:txBody>
          <a:bodyPr/>
          <a:lstStyle/>
          <a:p>
            <a:pPr>
              <a:buFontTx/>
              <a:buChar char="-"/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Nam :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"/>
            <a:ext cx="9144000" cy="5162550"/>
          </a:xfrm>
          <a:solidFill>
            <a:schemeClr val="accent1"/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9900CC"/>
                </a:solidFill>
              </a:rPr>
              <a:t> 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350"/>
            <a:ext cx="9144000" cy="2743200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https://i2.wp.com/kenhhomestay.com/wp-content/uploads/2019/09/Lang-tre-Phu-An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1"/>
            <a:ext cx="9144000" cy="50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457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9" name="Picture 5" descr="Mẹt tre đan viền m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14300"/>
            <a:ext cx="45720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Phát huy mô hình đan lát truyền thống của người Khmer | Báo Dân tộc và Phát  tr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916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7150"/>
            <a:ext cx="91440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28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2022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TRE VIỆT NAM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1736" name="Picture 8" descr="Phân tích bài Cây Tre của Nguyễn D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2550"/>
            <a:ext cx="8763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657350"/>
          </a:xfrm>
          <a:noFill/>
        </p:spPr>
        <p:txBody>
          <a:bodyPr/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 VIỆT NAM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Duy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14550"/>
            <a:ext cx="9144000" cy="3028950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?”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“Ở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Diem Kieu\Documents\hình nền CĐ cây tre\pngtree-green-green-hill-bamboo-ink-chinese-style-background-peakbambooinkchinese-stylebackground-image_565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8"/>
            <a:ext cx="9144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4713" y="-19050"/>
            <a:ext cx="2835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Tre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99637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Nguyễn</a:t>
            </a:r>
            <a:r>
              <a:rPr lang="en-US" sz="3200" dirty="0"/>
              <a:t> </a:t>
            </a:r>
            <a:r>
              <a:rPr lang="en-US" sz="3200" dirty="0" err="1"/>
              <a:t>Duy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843402" y="2587262"/>
            <a:ext cx="208262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gầy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g</a:t>
            </a:r>
            <a:r>
              <a:rPr lang="en-US" sz="2800" b="1" dirty="0" err="1">
                <a:solidFill>
                  <a:srgbClr val="FF0000"/>
                </a:solidFill>
              </a:rPr>
              <a:t>uộc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800" b="1" dirty="0" err="1">
                <a:solidFill>
                  <a:srgbClr val="FF0000"/>
                </a:solidFill>
              </a:rPr>
              <a:t>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800" b="1" dirty="0" err="1">
                <a:solidFill>
                  <a:srgbClr val="FF0000"/>
                </a:solidFill>
              </a:rPr>
              <a:t>àu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</a:t>
            </a:r>
            <a:r>
              <a:rPr lang="en-US" sz="2800" b="1" dirty="0" err="1">
                <a:solidFill>
                  <a:srgbClr val="FF0000"/>
                </a:solidFill>
              </a:rPr>
              <a:t>ắt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BEF8DB-6130-4EA5-ACAF-56CBB8D2D130}"/>
              </a:ext>
            </a:extLst>
          </p:cNvPr>
          <p:cNvSpPr txBox="1"/>
          <p:nvPr/>
        </p:nvSpPr>
        <p:spPr>
          <a:xfrm>
            <a:off x="4724400" y="2620486"/>
            <a:ext cx="47396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kh</a:t>
            </a:r>
            <a:r>
              <a:rPr lang="en-US" sz="2800" b="1" dirty="0" err="1">
                <a:solidFill>
                  <a:srgbClr val="FF0000"/>
                </a:solidFill>
              </a:rPr>
              <a:t>uất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mình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l</a:t>
            </a:r>
            <a:r>
              <a:rPr lang="en-US" sz="2800" b="1" dirty="0" err="1">
                <a:solidFill>
                  <a:srgbClr val="FF0000"/>
                </a:solidFill>
              </a:rPr>
              <a:t>ũy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thành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g</a:t>
            </a:r>
            <a:r>
              <a:rPr lang="en-US" sz="2800" b="1" dirty="0" err="1">
                <a:solidFill>
                  <a:srgbClr val="FF0000"/>
                </a:solidFill>
              </a:rPr>
              <a:t>ãy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1B2BCEC-DEA4-4F2D-AB10-F381F44905B3}"/>
              </a:ext>
            </a:extLst>
          </p:cNvPr>
          <p:cNvGrpSpPr/>
          <p:nvPr/>
        </p:nvGrpSpPr>
        <p:grpSpPr>
          <a:xfrm>
            <a:off x="2032662" y="1447800"/>
            <a:ext cx="4724400" cy="1200150"/>
            <a:chOff x="2133600" y="2503901"/>
            <a:chExt cx="4724400" cy="1600200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CF4560FB-1F9E-4F2F-8A5B-F0A7C2D26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718" b="90000" l="2000" r="96300">
                          <a14:foregroundMark x1="5400" y1="9359" x2="73000" y2="15769"/>
                          <a14:foregroundMark x1="73000" y1="15769" x2="87900" y2="14359"/>
                          <a14:foregroundMark x1="87900" y1="14359" x2="91800" y2="22179"/>
                          <a14:foregroundMark x1="91800" y1="22179" x2="93300" y2="67308"/>
                          <a14:foregroundMark x1="93300" y1="67308" x2="19400" y2="67821"/>
                          <a14:foregroundMark x1="19400" y1="67821" x2="6900" y2="65897"/>
                          <a14:foregroundMark x1="6900" y1="65897" x2="7000" y2="11154"/>
                          <a14:foregroundMark x1="7000" y1="11154" x2="6700" y2="9872"/>
                          <a14:foregroundMark x1="3300" y1="13205" x2="2000" y2="11795"/>
                          <a14:foregroundMark x1="92900" y1="8974" x2="91700" y2="8718"/>
                          <a14:foregroundMark x1="96300" y1="66410" x2="96200" y2="6743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33600" y="2503901"/>
              <a:ext cx="4724400" cy="1600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499254" y="2688626"/>
              <a:ext cx="3993091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2"/>
                  </a:solidFill>
                </a:rPr>
                <a:t>Luyện</a:t>
              </a:r>
              <a:r>
                <a:rPr lang="en-US" sz="3200" b="1" dirty="0">
                  <a:solidFill>
                    <a:schemeClr val="tx2"/>
                  </a:solidFill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</a:rPr>
                <a:t>đọc</a:t>
              </a:r>
              <a:r>
                <a:rPr lang="en-US" sz="3200" b="1" dirty="0">
                  <a:solidFill>
                    <a:schemeClr val="tx2"/>
                  </a:solidFill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</a:rPr>
                <a:t>từ</a:t>
              </a:r>
              <a:r>
                <a:rPr lang="en-US" sz="3200" b="1" dirty="0">
                  <a:solidFill>
                    <a:schemeClr val="tx2"/>
                  </a:solidFill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</a:rPr>
                <a:t>khó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672">
        <p:fade/>
      </p:transition>
    </mc:Choice>
    <mc:Fallback xmlns="">
      <p:transition spd="med" advTm="67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99C5B4-4426-434C-82CD-86A0073C6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1" y="-114300"/>
            <a:ext cx="5023539" cy="1563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B6BDB5-DC19-4123-AFA9-ADB9E92DE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18" b="90000" l="2000" r="96300">
                        <a14:foregroundMark x1="5400" y1="9359" x2="73000" y2="15769"/>
                        <a14:foregroundMark x1="73000" y1="15769" x2="87900" y2="14359"/>
                        <a14:foregroundMark x1="87900" y1="14359" x2="91800" y2="22179"/>
                        <a14:foregroundMark x1="91800" y1="22179" x2="93300" y2="67308"/>
                        <a14:foregroundMark x1="93300" y1="67308" x2="19400" y2="67821"/>
                        <a14:foregroundMark x1="19400" y1="67821" x2="6900" y2="65897"/>
                        <a14:foregroundMark x1="6900" y1="65897" x2="7000" y2="11154"/>
                        <a14:foregroundMark x1="7000" y1="11154" x2="6700" y2="9872"/>
                        <a14:foregroundMark x1="3300" y1="13205" x2="2000" y2="11795"/>
                        <a14:foregroundMark x1="92900" y1="8974" x2="91700" y2="8718"/>
                        <a14:foregroundMark x1="96300" y1="66410" x2="96200" y2="674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257300"/>
            <a:ext cx="4724400" cy="1200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E6220F-5C92-4FA1-88A7-11CE53B2580A}"/>
              </a:ext>
            </a:extLst>
          </p:cNvPr>
          <p:cNvSpPr txBox="1"/>
          <p:nvPr/>
        </p:nvSpPr>
        <p:spPr>
          <a:xfrm>
            <a:off x="3096276" y="1514874"/>
            <a:ext cx="301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Lucida Sans" panose="020B0602030504020204" pitchFamily="34" charset="0"/>
              </a:rPr>
              <a:t>Giải</a:t>
            </a:r>
            <a:r>
              <a:rPr lang="en-US" sz="3200" b="1" i="1" dirty="0">
                <a:latin typeface="Lucida Sans" panose="020B0602030504020204" pitchFamily="34" charset="0"/>
              </a:rPr>
              <a:t> </a:t>
            </a:r>
            <a:r>
              <a:rPr lang="en-US" sz="3200" b="1" i="1" dirty="0" err="1">
                <a:latin typeface="Lucida Sans" panose="020B0602030504020204" pitchFamily="34" charset="0"/>
              </a:rPr>
              <a:t>nghĩa</a:t>
            </a:r>
            <a:r>
              <a:rPr lang="en-US" sz="3200" b="1" i="1" dirty="0">
                <a:latin typeface="Lucida Sans" panose="020B0602030504020204" pitchFamily="34" charset="0"/>
              </a:rPr>
              <a:t> </a:t>
            </a:r>
            <a:r>
              <a:rPr lang="en-US" sz="3200" b="1" i="1" dirty="0" err="1">
                <a:latin typeface="Lucida Sans" panose="020B0602030504020204" pitchFamily="34" charset="0"/>
              </a:rPr>
              <a:t>từ</a:t>
            </a:r>
            <a:r>
              <a:rPr lang="en-US" sz="3200" b="1" i="1" dirty="0">
                <a:latin typeface="Lucida Sans" panose="020B0602030504020204" pitchFamily="34" charset="0"/>
              </a:rPr>
              <a:t> </a:t>
            </a:r>
            <a:endParaRPr lang="vi-VN" sz="32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DA7A-10B2-413E-A161-9D0BEE8225FE}"/>
              </a:ext>
            </a:extLst>
          </p:cNvPr>
          <p:cNvSpPr txBox="1"/>
          <p:nvPr/>
        </p:nvSpPr>
        <p:spPr>
          <a:xfrm>
            <a:off x="1524000" y="2936527"/>
            <a:ext cx="6601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26A565-0EC8-4E25-9D0E-58FF835DE2AD}"/>
              </a:ext>
            </a:extLst>
          </p:cNvPr>
          <p:cNvSpPr txBox="1"/>
          <p:nvPr/>
        </p:nvSpPr>
        <p:spPr>
          <a:xfrm>
            <a:off x="1524000" y="2443677"/>
            <a:ext cx="6601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(bao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2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4"/>
    </mc:Choice>
    <mc:Fallback xmlns="">
      <p:transition spd="slow" advTm="21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8.5|8.9|5.2|6.6|8.1|2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1|2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827</Words>
  <Application>Microsoft Office PowerPoint</Application>
  <PresentationFormat>On-screen Show (16:9)</PresentationFormat>
  <Paragraphs>108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28 tháng 9 năm 2022 Tập đọc:  TRE VIỆT NAM                                                Nguyễn Duy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Hp</cp:lastModifiedBy>
  <cp:revision>88</cp:revision>
  <dcterms:created xsi:type="dcterms:W3CDTF">2008-09-16T23:54:48Z</dcterms:created>
  <dcterms:modified xsi:type="dcterms:W3CDTF">2022-09-26T03:19:01Z</dcterms:modified>
</cp:coreProperties>
</file>